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9.png"/><Relationship Id="rId6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b="0" i="0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SIT-37, 29-31 March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7" y="175938"/>
            <a:ext cx="6157185" cy="3136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sz="6600"/>
              <a:t>SIT-37:  </a:t>
            </a:r>
            <a:r>
              <a:rPr lang="en-US" sz="6600">
                <a:solidFill>
                  <a:srgbClr val="FFFFFF"/>
                </a:solidFill>
              </a:rPr>
              <a:t>CNES CEOS Chair Priorities 2022</a:t>
            </a:r>
            <a:endParaRPr sz="6600"/>
          </a:p>
        </p:txBody>
      </p:sp>
      <p:sp>
        <p:nvSpPr>
          <p:cNvPr id="67" name="Google Shape;67;p7"/>
          <p:cNvSpPr/>
          <p:nvPr/>
        </p:nvSpPr>
        <p:spPr>
          <a:xfrm>
            <a:off x="7359057" y="4372998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Dr. Selma Cherchali, CNES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Item 1.4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SIT-37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Virtual Meeting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29-31 March 2022</a:t>
            </a:r>
            <a:endParaRPr b="1" i="0" sz="22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/>
          <p:nvPr/>
        </p:nvSpPr>
        <p:spPr>
          <a:xfrm>
            <a:off x="238943" y="3459596"/>
            <a:ext cx="953658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Paths to Sustainability: from strategy to practical measures</a:t>
            </a:r>
            <a:endParaRPr b="0" i="0" sz="2800" u="none" cap="none" strike="noStrik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Reminder of CNES’s themes and priorities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Note on ongoing activities 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Have a discussion and collect ideas from other CEOS Agencies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u="sng"/>
              <a:t>After SIT-37</a:t>
            </a:r>
            <a:r>
              <a:rPr lang="en-US"/>
              <a:t>: prepare a detailed implementation plan using these inputs</a:t>
            </a:r>
            <a:endParaRPr/>
          </a:p>
        </p:txBody>
      </p:sp>
      <p:sp>
        <p:nvSpPr>
          <p:cNvPr id="74" name="Google Shape;74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Overview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b="1" i="0" lang="en-US" sz="1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/>
          <p:nvPr/>
        </p:nvSpPr>
        <p:spPr>
          <a:xfrm>
            <a:off x="311105" y="1282815"/>
            <a:ext cx="97410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Ensuring Long-term Sustainability of CEOS Strategies 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Sustained Operation and Application of CEOS Demonstrators</a:t>
            </a:r>
            <a:endParaRPr/>
          </a:p>
          <a:p>
            <a:pPr indent="-2857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Establishment of Services from CEOS Demonstrators</a:t>
            </a:r>
            <a:endParaRPr/>
          </a:p>
          <a:p>
            <a:pPr indent="-171450" lvl="8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Support to the UNFCCC Global Stocktake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4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Implementation of the CEOS Strategy to Support the Global Stocktake of the UNFCCC Paris Agreement through the support of the CEOS Biomass Protocol uptake &amp; GEO-TREES</a:t>
            </a:r>
            <a:endParaRPr/>
          </a:p>
          <a:p>
            <a:pPr indent="-228600" lvl="4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1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 to CEOS Cal-Val Initiatives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CEOS Protocol for Cross-calibration of Thermal Infrared Measurements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b="0" i="0" lang="en-US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Joint Multi-thematic Cal-Val Sites to Develop CEOS Agency Synergies and Support Future Applications</a:t>
            </a:r>
            <a:endParaRPr/>
          </a:p>
        </p:txBody>
      </p:sp>
      <p:sp>
        <p:nvSpPr>
          <p:cNvPr id="81" name="Google Shape;81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2800"/>
              <a:t>Paths to Sustainability: from strategy to practical measures</a:t>
            </a:r>
            <a:endParaRPr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400"/>
              <a:t>Identify demonstrators / R&amp;D stage activities across CEOS </a:t>
            </a:r>
            <a:r>
              <a:rPr lang="en-US" sz="2400"/>
              <a:t>suitable to transition to operational services.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400"/>
              <a:t>Develop synergies </a:t>
            </a:r>
            <a:r>
              <a:rPr lang="en-US" sz="2400"/>
              <a:t>between CEOS projects and identify support mechanisms with key external stakeholders. </a:t>
            </a:r>
            <a:r>
              <a:rPr b="1" lang="en-US" sz="2400">
                <a:solidFill>
                  <a:srgbClr val="FF0000"/>
                </a:solidFill>
              </a:rPr>
              <a:t>Engagement with GEO is key </a:t>
            </a:r>
            <a:r>
              <a:rPr lang="en-US" sz="2400"/>
              <a:t>in that manner.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Candidate: </a:t>
            </a:r>
            <a:r>
              <a:rPr b="1" lang="en-US" sz="2400"/>
              <a:t>WGDisasters Recovery Observatory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FF0000"/>
                </a:solidFill>
              </a:rPr>
              <a:t>In the Agenda of UN 2030</a:t>
            </a:r>
            <a:endParaRPr>
              <a:solidFill>
                <a:srgbClr val="FF0000"/>
              </a:solidFill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FF0000"/>
                </a:solidFill>
              </a:rPr>
              <a:t>Connection to GEO DRR WG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Engagement : Workshop Copernicus 2035 in Toulouse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>
                <a:solidFill>
                  <a:srgbClr val="FF0000"/>
                </a:solidFill>
              </a:rPr>
              <a:t>GEOGLOWS – important flagship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87" name="Google Shape;87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400"/>
              <a:t>Priority #1: Ensuring Long-term Sustainability of CEOS Strategies</a:t>
            </a:r>
            <a:br>
              <a:rPr lang="en-US" sz="2400"/>
            </a:br>
            <a:r>
              <a:rPr i="1" lang="en-US" sz="2000"/>
              <a:t>Disaster Risk Reduction and Response, &amp; Capacity Building</a:t>
            </a: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400"/>
              <a:t>Support Global Stocktake </a:t>
            </a:r>
            <a:r>
              <a:rPr lang="en-US" sz="2400"/>
              <a:t>data requirements: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>
                <a:solidFill>
                  <a:srgbClr val="FF0000"/>
                </a:solidFill>
              </a:rPr>
              <a:t>AFOLU &amp; GHG Roadmaps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CNES with UKSA and DLR will ensure planned missions, such as </a:t>
            </a:r>
            <a:r>
              <a:rPr lang="en-US" sz="2000">
                <a:solidFill>
                  <a:srgbClr val="FF0000"/>
                </a:solidFill>
              </a:rPr>
              <a:t>MicroCARB &amp; MERLIN</a:t>
            </a:r>
            <a:r>
              <a:rPr lang="en-US" sz="2000"/>
              <a:t>, to provide practical </a:t>
            </a:r>
            <a:r>
              <a:rPr b="1" lang="en-US" sz="2000"/>
              <a:t>support to Global Stocktake data requirements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400"/>
              <a:t>Biomass Protocol </a:t>
            </a:r>
            <a:r>
              <a:rPr lang="en-US" sz="2400"/>
              <a:t>– CNES is enhancing ongoing activities by 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supporting</a:t>
            </a:r>
            <a:r>
              <a:rPr lang="en-US" sz="2000"/>
              <a:t> secretariat of </a:t>
            </a:r>
            <a:r>
              <a:rPr lang="en-US" sz="2000">
                <a:solidFill>
                  <a:srgbClr val="FF0000"/>
                </a:solidFill>
              </a:rPr>
              <a:t>GEO-TREES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funding</a:t>
            </a:r>
            <a:r>
              <a:rPr lang="en-US" sz="2000"/>
              <a:t> two </a:t>
            </a:r>
            <a:r>
              <a:rPr lang="en-US" sz="2000">
                <a:solidFill>
                  <a:srgbClr val="FF0000"/>
                </a:solidFill>
              </a:rPr>
              <a:t>biomass protocol</a:t>
            </a:r>
            <a:r>
              <a:rPr lang="en-US" sz="2000"/>
              <a:t> implementation sites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400"/>
              <a:t>Engage with countries for adaptation and mitigation </a:t>
            </a:r>
            <a:r>
              <a:rPr lang="en-US" sz="2400"/>
              <a:t>support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Provide use cases </a:t>
            </a:r>
            <a:r>
              <a:rPr lang="en-US" sz="2000"/>
              <a:t>through </a:t>
            </a:r>
            <a:r>
              <a:rPr lang="en-US" sz="2000">
                <a:solidFill>
                  <a:srgbClr val="FF0000"/>
                </a:solidFill>
              </a:rPr>
              <a:t>Space Climate Observatory (SCO)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Support </a:t>
            </a:r>
            <a:r>
              <a:rPr lang="en-US" sz="2000">
                <a:solidFill>
                  <a:srgbClr val="FF0000"/>
                </a:solidFill>
              </a:rPr>
              <a:t>National GHG inventory development </a:t>
            </a:r>
            <a:r>
              <a:rPr lang="en-US" sz="2000"/>
              <a:t>with pilot countries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93" name="Google Shape;93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400"/>
              <a:t>Priority #2: CEOS Support to the UNFCCC Global Stocktake</a:t>
            </a:r>
            <a:br>
              <a:rPr lang="en-US" sz="2400"/>
            </a:br>
            <a:r>
              <a:rPr i="1" lang="en-US" sz="2000"/>
              <a:t>Ensure Strong and Unified CEOS Support to the UNFCCC Global Stocktake </a:t>
            </a:r>
            <a:br>
              <a:rPr lang="en-US" sz="2400"/>
            </a:b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367776" y="1369847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/>
              <a:t>Provide use cases </a:t>
            </a:r>
            <a:r>
              <a:rPr lang="en-US"/>
              <a:t>through </a:t>
            </a:r>
            <a:r>
              <a:rPr lang="en-US">
                <a:solidFill>
                  <a:srgbClr val="FF0000"/>
                </a:solidFill>
              </a:rPr>
              <a:t>Space Climate Observatory (SCO)</a:t>
            </a:r>
            <a:r>
              <a:rPr lang="en-US">
                <a:solidFill>
                  <a:schemeClr val="dk1"/>
                </a:solidFill>
              </a:rPr>
              <a:t>:</a:t>
            </a:r>
            <a:r>
              <a:rPr lang="en-US">
                <a:solidFill>
                  <a:srgbClr val="FF0000"/>
                </a:solidFill>
              </a:rPr>
              <a:t> </a:t>
            </a:r>
            <a:endParaRPr>
              <a:solidFill>
                <a:srgbClr val="FF0000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Engagemen</a:t>
            </a:r>
            <a:r>
              <a:rPr lang="en-US"/>
              <a:t>t and participation of key end users and other stake holders is essential for the transition to operational services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Identification of projects </a:t>
            </a:r>
            <a:r>
              <a:rPr lang="en-US"/>
              <a:t>with international and scientific partnership potential to increase CEOS and SCO visibility through key international organization is mutually beneficial for operational purposes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/>
              <a:t>Monetory and visibility feedback </a:t>
            </a:r>
            <a:r>
              <a:rPr lang="en-US"/>
              <a:t>mechanisms based on the SCO initiative are central elements to expose EO capacities to end-users</a:t>
            </a:r>
            <a:endParaRPr/>
          </a:p>
          <a:p>
            <a:pPr indent="-3810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/>
              <a:t>A </a:t>
            </a:r>
            <a:r>
              <a:rPr b="1" lang="en-US"/>
              <a:t>bottom-up internal approach</a:t>
            </a:r>
            <a:r>
              <a:rPr lang="en-US"/>
              <a:t> survey approach is underway to propose projects and coordination between the CEOS and SCO ecosystems within WGs</a:t>
            </a:r>
            <a:endParaRPr/>
          </a:p>
        </p:txBody>
      </p:sp>
      <p:sp>
        <p:nvSpPr>
          <p:cNvPr id="99" name="Google Shape;99;p12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400">
                <a:solidFill>
                  <a:schemeClr val="lt1"/>
                </a:solidFill>
              </a:rPr>
              <a:t>Focus: Engage with countries for adaptation and mitigation support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400"/>
              <a:t>CEOS protocol to </a:t>
            </a:r>
            <a:r>
              <a:rPr b="1" lang="en-US" sz="2400"/>
              <a:t>support the cross-calibration of thermal infrared measurements</a:t>
            </a:r>
            <a:r>
              <a:rPr lang="en-US" sz="2400"/>
              <a:t> from future CEOS Agency missions: 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sz="2400"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WGCV supporting </a:t>
            </a:r>
            <a:r>
              <a:rPr lang="en-US" sz="2000"/>
              <a:t>– CEOS Work Plan 2022-2024 task established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2000"/>
              <a:t>Definition</a:t>
            </a:r>
            <a:r>
              <a:rPr lang="en-US" sz="2000"/>
              <a:t> </a:t>
            </a:r>
            <a:r>
              <a:rPr b="1" lang="en-US" sz="2000"/>
              <a:t>of a common network of in situ calibration sites</a:t>
            </a:r>
            <a:r>
              <a:rPr lang="en-US" sz="2000"/>
              <a:t> </a:t>
            </a:r>
            <a:r>
              <a:rPr b="1" lang="en-US" sz="2000"/>
              <a:t>to harmonize calibration methods for thermal infrared instruments</a:t>
            </a:r>
            <a:r>
              <a:rPr lang="en-US" sz="2000"/>
              <a:t> taking advantage of the previous work done in the </a:t>
            </a:r>
            <a:r>
              <a:rPr lang="en-US" sz="2000">
                <a:solidFill>
                  <a:srgbClr val="FF0000"/>
                </a:solidFill>
              </a:rPr>
              <a:t>“Land Surface Temperature Product Validation Best Practice Protocol</a:t>
            </a:r>
            <a:r>
              <a:rPr lang="en-US" sz="2000"/>
              <a:t>” written by LPV WGCV subgroup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Connections </a:t>
            </a:r>
            <a:r>
              <a:rPr lang="en-US" sz="2000">
                <a:solidFill>
                  <a:srgbClr val="FF0000"/>
                </a:solidFill>
              </a:rPr>
              <a:t>Trishna</a:t>
            </a:r>
            <a:r>
              <a:rPr lang="en-US" sz="2000"/>
              <a:t> (CNES/ISRO) made with ESA (LSTM), NASA/JPL (SBG), CSIRO (Aquawatch), etc.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2000"/>
              <a:t>Goal: maximize the benefit of these missions for users</a:t>
            </a:r>
            <a:endParaRPr sz="20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05" name="Google Shape;105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2400"/>
              <a:t>Priority #3: Support to CEOS Cal-Val Initiatives </a:t>
            </a:r>
            <a:br>
              <a:rPr lang="en-US" sz="3200"/>
            </a:br>
            <a:r>
              <a:rPr i="1" lang="en-US" sz="2000"/>
              <a:t>Increased CEOS Agency Cal-Val Collaboration</a:t>
            </a:r>
            <a:br>
              <a:rPr lang="en-US" sz="3200"/>
            </a:br>
            <a:endParaRPr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/>
          <p:nvPr>
            <p:ph idx="1" type="body"/>
          </p:nvPr>
        </p:nvSpPr>
        <p:spPr>
          <a:xfrm>
            <a:off x="348308" y="11501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000"/>
              <a:t>Identify demonstrators / R&amp;D stage activities </a:t>
            </a:r>
            <a:r>
              <a:rPr lang="en-US" sz="2000"/>
              <a:t>across CEOS suitable to transition to operational services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000"/>
              <a:t>Understand </a:t>
            </a:r>
            <a:r>
              <a:rPr b="1" lang="en-US" sz="2000"/>
              <a:t>how CEOS could engage with other external stakeholders</a:t>
            </a:r>
            <a:r>
              <a:rPr lang="en-US" sz="2000"/>
              <a:t>, e.g., World Bank, UN entities, WMO, etc.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lang="en-US" sz="2000"/>
              <a:t>Coordination and engagement with GEO</a:t>
            </a:r>
            <a:r>
              <a:rPr lang="en-US" sz="2000"/>
              <a:t>: coordination to engage with external stakeholders and strengthened joint communication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000"/>
              <a:t>CEOS Agencies mission </a:t>
            </a:r>
            <a:r>
              <a:rPr b="1" lang="en-US" sz="2000"/>
              <a:t>support to Global Stocktake data requirements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000"/>
              <a:t>CEOS Agencies support to </a:t>
            </a:r>
            <a:r>
              <a:rPr b="1" lang="en-US" sz="2000"/>
              <a:t>GEO-TREES &amp; biomass protocol implementation</a:t>
            </a:r>
            <a:endParaRPr/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sz="2000"/>
              <a:t>Thermal Infrared Cal/Val: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CEOS protocol to </a:t>
            </a:r>
            <a:r>
              <a:rPr b="1" lang="en-US" sz="1600"/>
              <a:t>support the cross-calibration of thermal infrared measurements </a:t>
            </a:r>
            <a:r>
              <a:rPr lang="en-US" sz="1600"/>
              <a:t>from future CEOS Agency missions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b="1" lang="en-US" sz="1600"/>
              <a:t>Common network of in situ calibration sites</a:t>
            </a:r>
            <a:endParaRPr/>
          </a:p>
          <a:p>
            <a: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</a:pPr>
            <a:r>
              <a:rPr lang="en-US" sz="1600"/>
              <a:t>Develop other missions and agency involvement</a:t>
            </a:r>
            <a:endParaRPr sz="1600"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111" name="Google Shape;111;p1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/>
              <a:t>Discussion points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5080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8000"/>
              <a:t>Thank you!</a:t>
            </a:r>
            <a:endParaRPr/>
          </a:p>
          <a:p>
            <a: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233" y="0"/>
            <a:ext cx="969625" cy="96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