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0" r:id="rId4"/>
  </p:sldMasterIdLst>
  <p:notesMasterIdLst>
    <p:notesMasterId r:id="rId5"/>
  </p:notesMasterIdLst>
  <p:sldIdLst>
    <p:sldId id="256" r:id="rId6"/>
    <p:sldId id="257" r:id="rId7"/>
  </p:sldIdLst>
  <p:sldSz cy="6858000" cx="9144000"/>
  <p:notesSz cx="6858000" cy="9144000"/>
  <p:embeddedFontLst>
    <p:embeddedFont>
      <p:font typeface="Helvetica Neue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boldItalic.fntdata"/><Relationship Id="rId10" Type="http://schemas.openxmlformats.org/officeDocument/2006/relationships/font" Target="fonts/HelveticaNeue-italic.fntdata"/><Relationship Id="rId9" Type="http://schemas.openxmlformats.org/officeDocument/2006/relationships/font" Target="fonts/HelveticaNeu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HelveticaNeu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1pPr>
            <a:lvl2pPr indent="-228600" lvl="1" marL="9144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2pPr>
            <a:lvl3pPr indent="-228600" lvl="2" marL="13716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3pPr>
            <a:lvl4pPr indent="-228600" lvl="3" marL="18288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4pPr>
            <a:lvl5pPr indent="-228600" lvl="4" marL="22860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5pPr>
            <a:lvl6pPr indent="-228600" lvl="5" marL="2743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6pPr>
            <a:lvl7pPr indent="-228600" lvl="6" marL="32004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7pPr>
            <a:lvl8pPr indent="-228600" lvl="7" marL="36576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8pPr>
            <a:lvl9pPr indent="-228600" lvl="8" marL="41148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anchorCtr="0" anchor="t" bIns="45700" lIns="45700" spcFirstLastPara="1" rIns="45700" wrap="square" tIns="45700">
            <a:noAutofit/>
          </a:bodyPr>
          <a:lstStyle>
            <a:lvl1pPr lvl="0">
              <a:buNone/>
              <a:defRPr sz="13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buNone/>
              <a:defRPr sz="13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>
              <a:buNone/>
              <a:defRPr sz="13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>
              <a:buNone/>
              <a:defRPr sz="13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>
              <a:buNone/>
              <a:defRPr sz="13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>
              <a:buNone/>
              <a:defRPr sz="13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>
              <a:buNone/>
              <a:defRPr sz="13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>
              <a:buNone/>
              <a:defRPr sz="13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>
              <a:buNone/>
              <a:defRPr sz="1300">
                <a:solidFill>
                  <a:schemeClr val="tx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>
  <p:cSld name="Blank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idx="1" type="body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b="1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55600" lvl="1" marL="9144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55600" lvl="2" marL="13716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55600" lvl="3" marL="18288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▪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55600" lvl="4" marL="22860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3"/>
          <p:cNvSpPr/>
          <p:nvPr/>
        </p:nvSpPr>
        <p:spPr>
          <a:xfrm>
            <a:off x="76200" y="6629400"/>
            <a:ext cx="4500300" cy="187200"/>
          </a:xfrm>
          <a:prstGeom prst="roundRect">
            <a:avLst>
              <a:gd fmla="val 16667" name="adj"/>
            </a:avLst>
          </a:prstGeom>
          <a:solidFill>
            <a:schemeClr val="lt1">
              <a:alpha val="48627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100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SIT-36, 23-25 March 2021, Virtual (GA/CSIRO SIT Chair)</a:t>
            </a:r>
            <a:endParaRPr i="1" sz="11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3"/>
          <p:cNvSpPr txBox="1"/>
          <p:nvPr>
            <p:ph idx="2" type="body"/>
          </p:nvPr>
        </p:nvSpPr>
        <p:spPr>
          <a:xfrm>
            <a:off x="1981200" y="76200"/>
            <a:ext cx="4953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81000" lvl="1" marL="9144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o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81000" lvl="3" marL="18288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▪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81000" lvl="4" marL="2286000" marR="0" rtl="0" algn="l"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500"/>
              </a:spcBef>
              <a:spcAft>
                <a:spcPts val="0"/>
              </a:spcAft>
              <a:buSzPts val="1400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12" type="sldNum"/>
          </p:nvPr>
        </p:nvSpPr>
        <p:spPr>
          <a:xfrm>
            <a:off x="8519109" y="6629409"/>
            <a:ext cx="548700" cy="525000"/>
          </a:xfrm>
          <a:prstGeom prst="rect">
            <a:avLst/>
          </a:prstGeom>
        </p:spPr>
        <p:txBody>
          <a:bodyPr anchorCtr="0" anchor="t" bIns="45700" lIns="45700" spcFirstLastPara="1" rIns="45700" wrap="square" tIns="45700">
            <a:noAutofit/>
          </a:bodyPr>
          <a:lstStyle>
            <a:lvl1pPr lvl="0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lvl="1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lvl="2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lvl="3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lvl="4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lvl="5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lvl="6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lvl="7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lvl="8">
              <a:buNone/>
              <a:defRPr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622800" y="2514600"/>
            <a:ext cx="6631200" cy="9930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800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Working Team Coordination Discussion</a:t>
            </a:r>
            <a:endParaRPr sz="1000"/>
          </a:p>
        </p:txBody>
      </p:sp>
      <p:sp>
        <p:nvSpPr>
          <p:cNvPr id="19" name="Google Shape;19;p4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</a:rPr>
              <a:t>Alex Held/CSIRO, SIT Co-Chair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</a:rPr>
              <a:t>CEOS SIT</a:t>
            </a:r>
            <a:r>
              <a:rPr lang="en-US" sz="1800">
                <a:solidFill>
                  <a:srgbClr val="FFFFFF"/>
                </a:solidFill>
              </a:rPr>
              <a:t>-36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</a:rPr>
              <a:t>Session and Agenda Item # 8.1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</a:rPr>
              <a:t>Virtual Meeting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FFFF"/>
                </a:solidFill>
              </a:rPr>
              <a:t>25 March</a:t>
            </a:r>
            <a:r>
              <a:rPr b="0" i="0" lang="en-US" sz="1800" u="none" cap="none" strike="noStrike">
                <a:solidFill>
                  <a:srgbClr val="FFFFFF"/>
                </a:solidFill>
              </a:rPr>
              <a:t> 202</a:t>
            </a:r>
            <a:r>
              <a:rPr lang="en-US" sz="1800">
                <a:solidFill>
                  <a:srgbClr val="FFFFFF"/>
                </a:solidFill>
              </a:rPr>
              <a:t>1</a:t>
            </a:r>
            <a:endParaRPr/>
          </a:p>
        </p:txBody>
      </p:sp>
      <p:pic>
        <p:nvPicPr>
          <p:cNvPr id="20" name="Google Shape;2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2789" y="1217405"/>
            <a:ext cx="2507906" cy="993132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4"/>
          <p:cNvSpPr txBox="1"/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105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Committee on Earth Observation Satellites</a:t>
            </a:r>
            <a:endParaRPr/>
          </a:p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/>
          <p:nvPr>
            <p:ph idx="2" type="body"/>
          </p:nvPr>
        </p:nvSpPr>
        <p:spPr>
          <a:xfrm>
            <a:off x="1981200" y="76200"/>
            <a:ext cx="4953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/>
              <a:t>Working Team Coordination Discussion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</a:pPr>
            <a:r>
              <a:t/>
            </a:r>
            <a:endParaRPr/>
          </a:p>
        </p:txBody>
      </p:sp>
      <p:sp>
        <p:nvSpPr>
          <p:cNvPr id="28" name="Google Shape;28;p5"/>
          <p:cNvSpPr txBox="1"/>
          <p:nvPr>
            <p:ph idx="12" type="sldNum"/>
          </p:nvPr>
        </p:nvSpPr>
        <p:spPr>
          <a:xfrm>
            <a:off x="8519109" y="6629409"/>
            <a:ext cx="548700" cy="525000"/>
          </a:xfrm>
          <a:prstGeom prst="rect">
            <a:avLst/>
          </a:prstGeom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9" name="Google Shape;29;p5"/>
          <p:cNvSpPr txBox="1"/>
          <p:nvPr>
            <p:ph idx="1" type="body"/>
          </p:nvPr>
        </p:nvSpPr>
        <p:spPr>
          <a:xfrm>
            <a:off x="0" y="1219200"/>
            <a:ext cx="91440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600"/>
              <a:t>Discuss opportunities and risks, and current and emerging synergies across teams</a:t>
            </a:r>
            <a:endParaRPr sz="1600"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b="0" lang="en-US" sz="1600"/>
              <a:t>Overlap or duplication identified</a:t>
            </a:r>
            <a:endParaRPr b="0" sz="1600"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b="0" lang="en-US" sz="1600"/>
              <a:t>Current cross-thematic synergies</a:t>
            </a:r>
            <a:endParaRPr b="0" sz="1600"/>
          </a:p>
          <a:p>
            <a:pPr indent="-342900" lvl="0" marL="342900" rtl="0" algn="l">
              <a:spcBef>
                <a:spcPts val="1000"/>
              </a:spcBef>
              <a:spcAft>
                <a:spcPts val="0"/>
              </a:spcAft>
              <a:buSzPts val="1600"/>
              <a:buChar char="•"/>
            </a:pPr>
            <a:r>
              <a:rPr b="0" lang="en-US" sz="1600"/>
              <a:t>Opportunities for further synergies</a:t>
            </a:r>
            <a:endParaRPr b="0" sz="16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rPr i="1" lang="en-US" sz="1600"/>
              <a:t>To Get Us Started</a:t>
            </a:r>
            <a:endParaRPr i="1" sz="1600"/>
          </a:p>
          <a:p>
            <a:pPr indent="-336550" lvl="0" marL="342900" rtl="0" algn="l">
              <a:spcBef>
                <a:spcPts val="1000"/>
              </a:spcBef>
              <a:spcAft>
                <a:spcPts val="0"/>
              </a:spcAft>
              <a:buSzPts val="1900"/>
              <a:buChar char="•"/>
            </a:pPr>
            <a:r>
              <a:rPr b="0" lang="en-US" sz="1900"/>
              <a:t>Where are the opportunities to build linkages between working teams to better support the overarching Chair priority on open science?</a:t>
            </a:r>
            <a:endParaRPr b="0" sz="1900"/>
          </a:p>
          <a:p>
            <a:pPr indent="-336550" lvl="0" marL="342900" rtl="0" algn="l">
              <a:spcBef>
                <a:spcPts val="1000"/>
              </a:spcBef>
              <a:spcAft>
                <a:spcPts val="0"/>
              </a:spcAft>
              <a:buSzPts val="1900"/>
              <a:buChar char="•"/>
            </a:pPr>
            <a:r>
              <a:rPr b="0" lang="en-US" sz="1900"/>
              <a:t>Where could we leverage the efforts of some of the more cross-cutting groups like WGISS and WGCAPD, such as the interoperability lab, to help connect working teams?</a:t>
            </a:r>
            <a:endParaRPr b="0" sz="1900"/>
          </a:p>
          <a:p>
            <a:pPr indent="-336550" lvl="0" marL="342900" rtl="0" algn="l">
              <a:spcBef>
                <a:spcPts val="1000"/>
              </a:spcBef>
              <a:spcAft>
                <a:spcPts val="0"/>
              </a:spcAft>
              <a:buSzPts val="1900"/>
              <a:buChar char="•"/>
            </a:pPr>
            <a:r>
              <a:rPr b="0" lang="en-US" sz="1900"/>
              <a:t>Where could we enhance cooperation across our working teams to deliver more impactful support to GEO and a fourth engagement priority on 'urban'?</a:t>
            </a:r>
            <a:endParaRPr b="0" sz="1900"/>
          </a:p>
          <a:p>
            <a:pPr indent="0" lvl="0" marL="0" rtl="0" algn="l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b="0" sz="1600"/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rPr i="1" lang="en-US" sz="1600"/>
              <a:t>Working Teams All Hands Call #4 - date TBA in May</a:t>
            </a:r>
            <a:endParaRPr i="1"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