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Tahoma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5ef319e72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5ef319e72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5ef319e72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5ef319e72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8c96de1a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8c96de1ac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5ef319e72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5ef319e72_0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5ef319e72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5ef319e72_0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5ef319e72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5ef319e72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5ef319e72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5ef319e72_0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5ef319e72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c5ef319e72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5ef319e72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5ef319e72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5ef319e72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5ef319e72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c5ef319e72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c5ef319e72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ef319e72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5ef319e72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5ef319e72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5ef319e72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5ef319e72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5ef319e72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905a7d41c_4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gc905a7d41c_4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45003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SIT-36, 23-25 March 2021, Virtual (GA/CSIRO SIT Chair)</a:t>
            </a:r>
            <a:endParaRPr i="1" sz="1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>
            <a:lvl1pPr lvl="0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6"/>
          <p:cNvSpPr/>
          <p:nvPr/>
        </p:nvSpPr>
        <p:spPr>
          <a:xfrm>
            <a:off x="76200" y="6629400"/>
            <a:ext cx="45003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SIT-36, 23-25 March 2021, Virtual (GA/CSIRO SIT Chair)</a:t>
            </a:r>
            <a:endParaRPr b="0" i="1" sz="1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I9L3GXDJqGwUXsHcz5cgh_FrIUru9Kx_hHmt_FNlg0w/edit#slide=id.g31de933e93_0_3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12Ez0uTIiGd7jae4zKVj8xN2bYrBWVsTXKywrchQFU-c/ed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Pe-7WXle-EI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ceos.org/ard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pm.nasa.gov/applications" TargetMode="External"/><Relationship Id="rId4" Type="http://schemas.openxmlformats.org/officeDocument/2006/relationships/hyperlink" Target="https://gpm.nasa.gov/applications" TargetMode="External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Constellation Showcase</a:t>
            </a:r>
            <a:endParaRPr/>
          </a:p>
        </p:txBody>
      </p:sp>
      <p:sp>
        <p:nvSpPr>
          <p:cNvPr id="28" name="Google Shape;28;p7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</a:rPr>
              <a:t>Name (s), Organization, CEOS Affiliation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</a:rPr>
              <a:t>CEOS SIT</a:t>
            </a:r>
            <a:r>
              <a:rPr lang="en-US" sz="1800">
                <a:solidFill>
                  <a:srgbClr val="FFFFFF"/>
                </a:solidFill>
              </a:rPr>
              <a:t>-36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</a:rPr>
              <a:t>Session # 7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Virtual Meeting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23-25 March</a:t>
            </a:r>
            <a:r>
              <a:rPr b="0" i="0" lang="en-US" sz="1800" u="none" cap="none" strike="noStrike">
                <a:solidFill>
                  <a:srgbClr val="FFFFFF"/>
                </a:solidFill>
              </a:rPr>
              <a:t> 202</a:t>
            </a:r>
            <a:r>
              <a:rPr lang="en-US" sz="1800">
                <a:solidFill>
                  <a:srgbClr val="FFFFFF"/>
                </a:solidFill>
              </a:rPr>
              <a:t>1</a:t>
            </a:r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Ocean Surface Topography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76200" y="1181100"/>
            <a:ext cx="89916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77933C"/>
                </a:solidFill>
              </a:rPr>
              <a:t>Selection of the PIs/CoIs, members of the OSTST for the 4 coming years</a:t>
            </a:r>
            <a:endParaRPr sz="1900">
              <a:solidFill>
                <a:srgbClr val="77933C"/>
              </a:solidFill>
            </a:endParaRPr>
          </a:p>
          <a:p>
            <a:pPr indent="0" lvl="0" marL="10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10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TOSCA call (CNES/EUMETSAT)</a:t>
            </a:r>
            <a:endParaRPr sz="2100"/>
          </a:p>
          <a:p>
            <a:pPr indent="-3429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b="0" lang="en-US" sz="1800"/>
              <a:t>30 received proposals</a:t>
            </a:r>
            <a:endParaRPr b="0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0" lang="en-US" sz="1800"/>
              <a:t>1</a:t>
            </a:r>
            <a:r>
              <a:rPr b="0" lang="en-US" sz="1800"/>
              <a:t>6 </a:t>
            </a:r>
            <a:r>
              <a:rPr b="0" lang="en-US" sz="1800">
                <a:solidFill>
                  <a:srgbClr val="002060"/>
                </a:solidFill>
              </a:rPr>
              <a:t>French &amp; 14 International </a:t>
            </a:r>
            <a:r>
              <a:rPr b="0" lang="en-US" sz="1800"/>
              <a:t>(3 from Germany, 3 from UK and one per following country: Argentina, Australia, Denmark, Greece, India, Japan, Netherlands, Portugal).</a:t>
            </a:r>
            <a:endParaRPr b="0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0" lang="en-US" sz="1800">
                <a:solidFill>
                  <a:srgbClr val="002060"/>
                </a:solidFill>
              </a:rPr>
              <a:t>All projects recommended by TOSCA committee then selected by CNES/EUMETSAT</a:t>
            </a:r>
            <a:endParaRPr b="0" sz="1800">
              <a:solidFill>
                <a:srgbClr val="00206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0" lang="en-US" sz="1800">
                <a:solidFill>
                  <a:srgbClr val="002060"/>
                </a:solidFill>
              </a:rPr>
              <a:t>65 investigators, 39 from French organizations and 26 from foreign organizations</a:t>
            </a:r>
            <a:endParaRPr b="0" sz="1800">
              <a:solidFill>
                <a:srgbClr val="00206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ROSES call (NASA/NOAA)</a:t>
            </a:r>
            <a:endParaRPr sz="2100"/>
          </a:p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0" lang="en-US" sz="1800">
                <a:solidFill>
                  <a:srgbClr val="002060"/>
                </a:solidFill>
              </a:rPr>
              <a:t>38 received </a:t>
            </a:r>
            <a:r>
              <a:rPr b="0" lang="en-US" sz="1800"/>
              <a:t>proposals – 19 new projects are selected</a:t>
            </a:r>
            <a:endParaRPr b="0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b="0" lang="en-US" sz="1800">
                <a:solidFill>
                  <a:srgbClr val="002060"/>
                </a:solidFill>
              </a:rPr>
              <a:t>65 investigators from 27 institutions</a:t>
            </a:r>
            <a:endParaRPr b="0" sz="1800">
              <a:solidFill>
                <a:srgbClr val="00206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b="0" lang="en-US" sz="1800">
                <a:solidFill>
                  <a:srgbClr val="002060"/>
                </a:solidFill>
              </a:rPr>
              <a:t>55 from US institutions, 7 from French organizations</a:t>
            </a:r>
            <a:endParaRPr b="0"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2020 TOSCA-ROSES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OSTST calls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1981200" y="76200"/>
            <a:ext cx="4953000" cy="16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Sentinel-6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800">
                <a:solidFill>
                  <a:srgbClr val="FFFFFF"/>
                </a:solidFill>
              </a:rPr>
              <a:t>EUMETSAT/ESA/NASA/NOAA/CNES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" y="1373650"/>
            <a:ext cx="8839200" cy="525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Ocean Surface Vector Wind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OSVW-VC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 Surface Temperature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Helvetica Neue"/>
              <a:buChar char="•"/>
            </a:pPr>
            <a:r>
              <a:rPr b="0" lang="en-US" sz="1800">
                <a:solidFill>
                  <a:srgbClr val="0B5394"/>
                </a:solidFill>
              </a:rPr>
              <a:t>Christo Whittle (SANSA) joined Oct 2020 as new co-lead</a:t>
            </a:r>
            <a:endParaRPr b="0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Helvetica Neue"/>
              <a:buChar char="•"/>
            </a:pPr>
            <a:r>
              <a:rPr b="0" lang="en-US" sz="1800">
                <a:solidFill>
                  <a:srgbClr val="0B5394"/>
                </a:solidFill>
              </a:rPr>
              <a:t>Co-leading and </a:t>
            </a:r>
            <a:r>
              <a:rPr b="0" lang="en-US" sz="1800">
                <a:solidFill>
                  <a:srgbClr val="0B5394"/>
                </a:solidFill>
              </a:rPr>
              <a:t>participating</a:t>
            </a:r>
            <a:r>
              <a:rPr b="0" lang="en-US" sz="1800">
                <a:solidFill>
                  <a:srgbClr val="0B5394"/>
                </a:solidFill>
              </a:rPr>
              <a:t> in ARD framework review team</a:t>
            </a:r>
            <a:endParaRPr b="0" sz="1800">
              <a:solidFill>
                <a:srgbClr val="0B539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o"/>
            </a:pPr>
            <a:r>
              <a:rPr lang="en-US" sz="1800">
                <a:solidFill>
                  <a:srgbClr val="0B5394"/>
                </a:solidFill>
              </a:rPr>
              <a:t>See Report in ARD Beyond Land session</a:t>
            </a:r>
            <a:endParaRPr b="0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</a:pPr>
            <a:r>
              <a:rPr b="0" lang="en-US" sz="1800">
                <a:solidFill>
                  <a:srgbClr val="0B5394"/>
                </a:solidFill>
              </a:rPr>
              <a:t>Participating in CEOS COAST </a:t>
            </a:r>
            <a:r>
              <a:rPr b="0" lang="en-US" sz="1800">
                <a:solidFill>
                  <a:srgbClr val="0B5394"/>
                </a:solidFill>
              </a:rPr>
              <a:t>initiative</a:t>
            </a:r>
            <a:r>
              <a:rPr b="0" lang="en-US" sz="1800">
                <a:solidFill>
                  <a:srgbClr val="0B5394"/>
                </a:solidFill>
              </a:rPr>
              <a:t> </a:t>
            </a:r>
            <a:endParaRPr b="0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</a:pPr>
            <a:r>
              <a:rPr b="0" lang="en-US" sz="1800">
                <a:solidFill>
                  <a:srgbClr val="0B5394"/>
                </a:solidFill>
              </a:rPr>
              <a:t>Collaborating with NASA on ARD reviews and data services</a:t>
            </a:r>
            <a:endParaRPr b="0" sz="1800">
              <a:solidFill>
                <a:srgbClr val="0B539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o"/>
            </a:pPr>
            <a:r>
              <a:rPr lang="en-US" sz="1800">
                <a:solidFill>
                  <a:srgbClr val="0B5394"/>
                </a:solidFill>
              </a:rPr>
              <a:t>Co-organized NASA ARD workshop and reviewed NASA datasets </a:t>
            </a:r>
            <a:r>
              <a:rPr lang="en-US" sz="1800">
                <a:solidFill>
                  <a:srgbClr val="0B5394"/>
                </a:solidFill>
              </a:rPr>
              <a:t>assessed</a:t>
            </a:r>
            <a:r>
              <a:rPr lang="en-US" sz="1800">
                <a:solidFill>
                  <a:srgbClr val="0B5394"/>
                </a:solidFill>
              </a:rPr>
              <a:t> with CARD4L </a:t>
            </a:r>
            <a:endParaRPr sz="1800">
              <a:solidFill>
                <a:srgbClr val="0B539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o"/>
            </a:pPr>
            <a:r>
              <a:rPr lang="en-US" sz="1800">
                <a:solidFill>
                  <a:srgbClr val="0B5394"/>
                </a:solidFill>
              </a:rPr>
              <a:t>Contributed to ARD Workshop Report summary</a:t>
            </a:r>
            <a:endParaRPr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</a:pPr>
            <a:r>
              <a:rPr b="0" lang="en-US" sz="1800">
                <a:solidFill>
                  <a:srgbClr val="0B5394"/>
                </a:solidFill>
              </a:rPr>
              <a:t>Co-organized ESIP Winter meeting session on “</a:t>
            </a:r>
            <a:r>
              <a:rPr b="0" lang="en-US" sz="1800" u="sng">
                <a:solidFill>
                  <a:schemeClr val="hlink"/>
                </a:solidFill>
                <a:hlinkClick r:id="rId3"/>
              </a:rPr>
              <a:t>ARD for science and industry</a:t>
            </a:r>
            <a:r>
              <a:rPr b="0" lang="en-US" sz="1800">
                <a:solidFill>
                  <a:srgbClr val="0B5394"/>
                </a:solidFill>
              </a:rPr>
              <a:t>”</a:t>
            </a:r>
            <a:endParaRPr b="0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</a:pPr>
            <a:r>
              <a:rPr b="0" lang="en-US" sz="1800">
                <a:solidFill>
                  <a:srgbClr val="0B5394"/>
                </a:solidFill>
              </a:rPr>
              <a:t>Upcoming: Invited ARD presentation for the 2nd Operational Satellite </a:t>
            </a:r>
            <a:r>
              <a:rPr b="0" lang="en-US" sz="1800">
                <a:solidFill>
                  <a:srgbClr val="0B5394"/>
                </a:solidFill>
              </a:rPr>
              <a:t>Oceanography</a:t>
            </a:r>
            <a:r>
              <a:rPr b="0" lang="en-US" sz="1800">
                <a:solidFill>
                  <a:srgbClr val="0B5394"/>
                </a:solidFill>
              </a:rPr>
              <a:t> Symposium (May 2021)</a:t>
            </a:r>
            <a:endParaRPr b="0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</a:pPr>
            <a:r>
              <a:rPr b="0" lang="en-US" sz="1800">
                <a:solidFill>
                  <a:srgbClr val="0B5394"/>
                </a:solidFill>
              </a:rPr>
              <a:t>Upcoming: Preparing for annual meeting in </a:t>
            </a:r>
            <a:r>
              <a:rPr b="0" lang="en-US" sz="1800">
                <a:solidFill>
                  <a:srgbClr val="0B5394"/>
                </a:solidFill>
              </a:rPr>
              <a:t>conjunction</a:t>
            </a:r>
            <a:r>
              <a:rPr b="0" lang="en-US" sz="1800">
                <a:solidFill>
                  <a:srgbClr val="0B5394"/>
                </a:solidFill>
              </a:rPr>
              <a:t> with GHRSST-22 Science Team Meeting (June 2021)</a:t>
            </a:r>
            <a:endParaRPr b="0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</a:pPr>
            <a:r>
              <a:rPr b="0" lang="en-US" sz="1800">
                <a:solidFill>
                  <a:srgbClr val="0B5394"/>
                </a:solidFill>
              </a:rPr>
              <a:t>Working on improved SST-VC Terms of Reference document</a:t>
            </a:r>
            <a:endParaRPr b="0" sz="1800">
              <a:solidFill>
                <a:srgbClr val="0B5394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600"/>
              <a:buChar char="o"/>
            </a:pPr>
            <a:r>
              <a:rPr lang="en-US" sz="1800">
                <a:solidFill>
                  <a:srgbClr val="0B5394"/>
                </a:solidFill>
              </a:rPr>
              <a:t>Reflect collaborative efforts with other VC’s/initiatives such as COAST and COVERAGE</a:t>
            </a:r>
            <a:endParaRPr sz="1800">
              <a:solidFill>
                <a:srgbClr val="0B5394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o"/>
            </a:pPr>
            <a:r>
              <a:rPr lang="en-US" sz="1800">
                <a:solidFill>
                  <a:srgbClr val="0B5394"/>
                </a:solidFill>
              </a:rPr>
              <a:t>Update  list of core missions prioritized for coordination by SST-VC</a:t>
            </a:r>
            <a:endParaRPr sz="1800">
              <a:solidFill>
                <a:srgbClr val="0B5394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o"/>
            </a:pPr>
            <a:r>
              <a:rPr lang="en-US" sz="1800">
                <a:solidFill>
                  <a:srgbClr val="0B5394"/>
                </a:solidFill>
              </a:rPr>
              <a:t>Update 3-year and 5-year horizon</a:t>
            </a:r>
            <a:endParaRPr sz="18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SST</a:t>
            </a:r>
            <a:r>
              <a:rPr lang="en-US"/>
              <a:t>-VC</a:t>
            </a:r>
            <a:endParaRPr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Atmospheric Composition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i="1" lang="en-US" u="sng">
                <a:solidFill>
                  <a:schemeClr val="hlink"/>
                </a:solidFill>
                <a:hlinkClick r:id="rId3"/>
              </a:rPr>
              <a:t>Click here for slides.</a:t>
            </a:r>
            <a:endParaRPr i="1"/>
          </a:p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AC-VC</a:t>
            </a:r>
            <a:endParaRPr/>
          </a:p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 Surface Imaging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76200" y="1196875"/>
            <a:ext cx="8991600" cy="573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CARD4L product assessments</a:t>
            </a:r>
            <a:endParaRPr sz="14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USGS Landsat Collection 2 Surface Reflectance / Temperature ✅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ESA Sentinel-2 Level-2A Surface Reflectance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Element-84 Sentinel-2 Level-2A Surface Reflectance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DLR EnMAP Surface Reflectance</a:t>
            </a:r>
            <a:endParaRPr sz="13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New CARD4L PFS under development</a:t>
            </a:r>
            <a:endParaRPr sz="14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Aquatic Reflectance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Nighttime Light Surface Radiance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Interferometric SAR &amp; Geocoded SLC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LiDAR</a:t>
            </a:r>
            <a:endParaRPr sz="13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Interactions with other data providers</a:t>
            </a:r>
            <a:endParaRPr sz="14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INPE: Landsat/CBERS (call on 16/03)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ISRO: Resourcesat-2/-2A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SANSA/PCI/Catalyst: Spot 1-7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Maxar: WorldView (TBD)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EC: S-1 CARD4L</a:t>
            </a:r>
            <a:endParaRPr sz="13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2nd CARD4L Workshop - SAR (February 2021)</a:t>
            </a:r>
            <a:endParaRPr sz="14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Supporting CEOS ARD beyond land discussions</a:t>
            </a:r>
            <a:endParaRPr sz="14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OGC, COAST, DEAfrica Interactions &amp; Pilots</a:t>
            </a:r>
            <a:endParaRPr sz="14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CARD4L Guidance Materials / Advisory Notes with WGISS &amp; WGCV/IVOS</a:t>
            </a:r>
            <a:endParaRPr sz="1400"/>
          </a:p>
          <a:p>
            <a:pPr indent="-317500" lvl="0" marL="457200" rtl="0" algn="l"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Observation requirements</a:t>
            </a:r>
            <a:endParaRPr sz="14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Expecting to support the AFOLU Roadmap / Global Stocktake work</a:t>
            </a:r>
            <a:endParaRPr sz="1300"/>
          </a:p>
          <a:p>
            <a:pPr indent="-311150" lvl="1" marL="914400" rtl="0" algn="l">
              <a:spcBef>
                <a:spcPts val="100"/>
              </a:spcBef>
              <a:spcAft>
                <a:spcPts val="0"/>
              </a:spcAft>
              <a:buSzPts val="1300"/>
              <a:buChar char="o"/>
            </a:pPr>
            <a:r>
              <a:rPr lang="en-US" sz="1300"/>
              <a:t>USGEO Satellite Needs Working Group</a:t>
            </a:r>
            <a:endParaRPr sz="1300"/>
          </a:p>
          <a:p>
            <a:pPr indent="-317500" lvl="0" marL="457200" rtl="0" algn="l">
              <a:spcBef>
                <a:spcPts val="100"/>
              </a:spcBef>
              <a:spcAft>
                <a:spcPts val="100"/>
              </a:spcAft>
              <a:buSzPts val="1400"/>
              <a:buChar char="•"/>
            </a:pPr>
            <a:r>
              <a:rPr lang="en-US" sz="1400"/>
              <a:t>Community Engagement: ARD20 Workshop, JACIE, VH-RODA, ESIP, IGARSS, …</a:t>
            </a:r>
            <a:endParaRPr sz="1400"/>
          </a:p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LSI-VC</a:t>
            </a:r>
            <a:endParaRPr/>
          </a:p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050" y="1812750"/>
            <a:ext cx="3508750" cy="30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/>
        </p:nvSpPr>
        <p:spPr>
          <a:xfrm>
            <a:off x="5813425" y="4865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5"/>
              </a:rPr>
              <a:t>http://ceos.org/ard/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Precipitation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76200" y="1219200"/>
            <a:ext cx="8991600" cy="53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Satellites &amp; sensors</a:t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GPM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 7 years old;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DMSP F16 SSMIS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 17+ years old (older than TRMM)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TROPICS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Pathfinder due for launch June 2021, Astra Space to launch remaining 6 in Q1/2 2022.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GOES-T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2021,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JPSS-2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2022;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EUMESAT EPS-SG -A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MWS (Oct 2023)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MWI/ICI (Oct 2024)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AMSR-3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GOSAT-GW Preliminary Design Review (PDR) completed 12 March 2021. Launch JFY 2023.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CIMR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contract signed Nov.2020, with several workshops held/organised/planned.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(Arctic Weather Satellite) ESA awarded contract to OHB Sweden. Launch foreseen early 2024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processing</a:t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PPS/DISC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continues output of ARD data sets and products (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pps.eosdis.nasa.gov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JAXA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precipitation products from 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JAXA Climate Rainfall Watch;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GSMaP version due May 2021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continues to produce and disseminate operational precipitation products in near real-time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NASA, NCEP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NESDIS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o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ngoing projects to create precipitation climate datasets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meetings and outreach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IPWG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webinars reaching international audiences - 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 Constellation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 Validation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120/87 attendees from 20/28 countries respectively, and </a:t>
            </a:r>
            <a:r>
              <a:rPr b="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WMO RTC Training Event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 products developers engaging NWS weather forecasters through seminar series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JPSS Hydrology Initiative fostering collaboration between precipitation product developers and users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</a:t>
            </a: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Applications and Outreach team - applications packages - freshwater management, micro- insurance, animal migration, and transportation/logistics sector.</a:t>
            </a:r>
            <a:r>
              <a:rPr b="0" lang="en-US" sz="16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https://gpm.nasa.gov/applications</a:t>
            </a:r>
            <a:endParaRPr b="0" sz="1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P-VC</a:t>
            </a:r>
            <a:endParaRPr/>
          </a:p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550" y="0"/>
            <a:ext cx="1968675" cy="11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2800" y="2514600"/>
            <a:ext cx="8076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Ocean Colour Radiometry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503305" y="1356097"/>
            <a:ext cx="6231300" cy="27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3864B2"/>
                </a:solidFill>
              </a:rPr>
              <a:t>Aquatic Carbon from Space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3864B2"/>
                </a:solidFill>
              </a:rPr>
              <a:t>⇒ </a:t>
            </a:r>
            <a:r>
              <a:rPr i="1" lang="en-US">
                <a:solidFill>
                  <a:srgbClr val="3864B2"/>
                </a:solidFill>
              </a:rPr>
              <a:t>towards CEOS Aquatic Carbon Roadmap</a:t>
            </a:r>
            <a:endParaRPr i="1">
              <a:solidFill>
                <a:srgbClr val="3864B2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0" lang="en-US">
                <a:solidFill>
                  <a:srgbClr val="3864B2"/>
                </a:solidFill>
              </a:rPr>
              <a:t>Community Workshop and White Paper, Q1 2022, under the leadership of ESA and NASA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0" lang="en-US">
                <a:solidFill>
                  <a:srgbClr val="3864B2"/>
                </a:solidFill>
              </a:rPr>
              <a:t>Earth Science Reviews special issue, Q4 2022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o"/>
            </a:pPr>
            <a:r>
              <a:rPr b="0" lang="en-US" sz="1600">
                <a:solidFill>
                  <a:srgbClr val="3864B2"/>
                </a:solidFill>
              </a:rPr>
              <a:t>Letter of intent deadline: Aug 1, 2021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o"/>
            </a:pPr>
            <a:r>
              <a:rPr b="0" lang="en-US" sz="1600">
                <a:solidFill>
                  <a:srgbClr val="3864B2"/>
                </a:solidFill>
              </a:rPr>
              <a:t>Manuscript submission: Mar 1, 2022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o"/>
            </a:pPr>
            <a:r>
              <a:rPr b="0" lang="en-US" sz="1600">
                <a:solidFill>
                  <a:srgbClr val="3864B2"/>
                </a:solidFill>
              </a:rPr>
              <a:t>Anticipated publication: Dec 1, 2022</a:t>
            </a:r>
            <a:endParaRPr/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US"/>
              <a:t>OCR-VC</a:t>
            </a:r>
            <a:endParaRPr/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20082" y="1689941"/>
            <a:ext cx="1508134" cy="584775"/>
          </a:xfrm>
          <a:prstGeom prst="rect">
            <a:avLst/>
          </a:prstGeom>
          <a:solidFill>
            <a:srgbClr val="3864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Carbon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20082" y="2452734"/>
            <a:ext cx="1508134" cy="584775"/>
          </a:xfrm>
          <a:prstGeom prst="rect">
            <a:avLst/>
          </a:prstGeom>
          <a:solidFill>
            <a:srgbClr val="3864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19750" y="1352838"/>
            <a:ext cx="8704500" cy="5219100"/>
          </a:xfrm>
          <a:prstGeom prst="rect">
            <a:avLst/>
          </a:prstGeom>
          <a:noFill/>
          <a:ln cap="flat" cmpd="sng" w="508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5"/>
          <p:cNvSpPr txBox="1"/>
          <p:nvPr/>
        </p:nvSpPr>
        <p:spPr>
          <a:xfrm rot="5400000">
            <a:off x="8122049" y="2026312"/>
            <a:ext cx="1529955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OCR-VC</a:t>
            </a:r>
            <a:endParaRPr b="0" i="0" sz="32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20082" y="3195957"/>
            <a:ext cx="2442383" cy="584775"/>
          </a:xfrm>
          <a:prstGeom prst="rect">
            <a:avLst/>
          </a:prstGeom>
          <a:solidFill>
            <a:srgbClr val="3864B2"/>
          </a:soli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Water Quality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20075" y="4154425"/>
            <a:ext cx="88476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OCR System Vicarious Calibration infrastructures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⇒ </a:t>
            </a:r>
            <a:r>
              <a:rPr b="1" i="1" lang="en-US" sz="20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coordination on SVC infrastructures, new IOCCG SVC Task Force</a:t>
            </a:r>
            <a:endParaRPr b="0" i="1" sz="2000" u="none" cap="none" strike="noStrike">
              <a:solidFill>
                <a:srgbClr val="3864B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 maintenance of MOBY </a:t>
            </a:r>
            <a:r>
              <a:rPr lang="en-US" sz="2000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SVC baseline; CNES/ESA – BOUSSOLE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development of SVC infrastructure for PACE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Copernicus/EUMETSAT development of SVC infrastructure for Sentinels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</a:pPr>
            <a:r>
              <a:rPr b="0" i="0" lang="en-US" sz="16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Requirements and preliminary design completed; location studies ongoing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</a:pPr>
            <a:r>
              <a:rPr b="0" i="0" lang="en-US" sz="1600" u="none" cap="none" strike="noStrike">
                <a:solidFill>
                  <a:srgbClr val="3864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Detailed design to start in Q4 2021; operations planned for 2025 pending EU approval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