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embeddedFontLst>
    <p:embeddedFont>
      <p:font typeface="Helvetica Neue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EB4D718-3D77-4FFA-BC1A-98B4F8E152E1}">
  <a:tblStyle styleId="{6EB4D718-3D77-4FFA-BC1A-98B4F8E152E1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-bold.fntdata"/><Relationship Id="rId11" Type="http://schemas.openxmlformats.org/officeDocument/2006/relationships/slide" Target="slides/slide5.xml"/><Relationship Id="rId22" Type="http://schemas.openxmlformats.org/officeDocument/2006/relationships/font" Target="fonts/HelveticaNeue-boldItalic.fntdata"/><Relationship Id="rId10" Type="http://schemas.openxmlformats.org/officeDocument/2006/relationships/slide" Target="slides/slide4.xml"/><Relationship Id="rId21" Type="http://schemas.openxmlformats.org/officeDocument/2006/relationships/font" Target="fonts/HelveticaNeue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HelveticaNeue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" name="Google Shape;1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" name="Google Shape;10;p3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/>
          <p:nvPr/>
        </p:nvSpPr>
        <p:spPr>
          <a:xfrm>
            <a:off x="76199" y="6629399"/>
            <a:ext cx="7806891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US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SIT-36, 23-25 March 2021, Virtual, 7.1 Veihelmann AC-VC</a:t>
            </a:r>
            <a:endParaRPr b="0" i="1" sz="1100" u="none" cap="none" strike="noStrik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12;p3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10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eodashboard.org/" TargetMode="External"/><Relationship Id="rId4" Type="http://schemas.openxmlformats.org/officeDocument/2006/relationships/hyperlink" Target="https://eos.org/opinions/disseminating-scientific-results-in-the-age-of-rapid-communication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eos.org/opinions/disseminating-scientific-results-in-the-age-of-rapid-communication" TargetMode="External"/><Relationship Id="rId4" Type="http://schemas.openxmlformats.org/officeDocument/2006/relationships/hyperlink" Target="https://eodashboard.org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22789" y="2514600"/>
            <a:ext cx="8090287" cy="993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Atmospheric Composition Virtual Constellation (AC-VC)</a:t>
            </a:r>
            <a:endParaRPr/>
          </a:p>
        </p:txBody>
      </p:sp>
      <p:sp>
        <p:nvSpPr>
          <p:cNvPr id="18" name="Google Shape;18;p4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Barry Lefer (NASA), Ben Veihelmann (ESA), Hiroshi Tanimoto (NIES), AC-VC Co-Chairs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CEOS SIT 36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Session 7.1, Agenda Item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Virtual Meeting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23-25 March 2021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622789" y="2514600"/>
            <a:ext cx="8148678" cy="993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AC-VC GHG Contributions to WGClimate GHG Task Team </a:t>
            </a:r>
            <a:endParaRPr b="0" i="0" sz="105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622788" y="3759200"/>
            <a:ext cx="5044233" cy="254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David Crisp, NASA JPL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AC-VC, WGClimate Greenhouse Gas Task Team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CEOS SIT-36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Virtual Meeting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23-25 March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3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3"/>
          <p:cNvSpPr txBox="1"/>
          <p:nvPr>
            <p:ph idx="4294967295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Global CO</a:t>
            </a:r>
            <a:r>
              <a:rPr baseline="-25000" lang="en-US"/>
              <a:t>2</a:t>
            </a:r>
            <a:r>
              <a:rPr lang="en-US"/>
              <a:t> Inventory development by OCO-2 Flux MIP Team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OCO-2 Flux MIP Team is initiating effort to generate fluxes from OCO-2 v10 products spanning 2015 – 2020</a:t>
            </a:r>
            <a:endParaRPr/>
          </a:p>
          <a:p>
            <a:pPr indent="-355600" lvl="2" marL="137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Initial products expected by end of August 2021</a:t>
            </a:r>
            <a:endParaRPr/>
          </a:p>
          <a:p>
            <a:pPr indent="-355600" lvl="2" marL="137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OCO-2 v9 MIP products are being used to support development of tools to create CO</a:t>
            </a:r>
            <a:r>
              <a:rPr baseline="-25000" lang="en-US"/>
              <a:t>2</a:t>
            </a:r>
            <a:r>
              <a:rPr lang="en-US"/>
              <a:t> inventories from Flux MIP products</a:t>
            </a:r>
            <a:endParaRPr/>
          </a:p>
          <a:p>
            <a:pPr indent="-355600" lvl="3" marL="1828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en-US" sz="1800"/>
              <a:t>Demonstration products available for review by 2021 SIT TW, followed by final products ready by 2021 Plenary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Global CH</a:t>
            </a:r>
            <a:r>
              <a:rPr baseline="-25000" lang="en-US"/>
              <a:t>4</a:t>
            </a:r>
            <a:r>
              <a:rPr lang="en-US"/>
              <a:t> inventory development by CMS (J. Worden, NASA/JPL)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Global flux products based on new, bias-corrected TROPOMI data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Bayesian partitioning algorithms employing tracers (fire emissions, in situ CH</a:t>
            </a:r>
            <a:r>
              <a:rPr baseline="-25000" lang="en-US"/>
              <a:t>4</a:t>
            </a:r>
            <a:r>
              <a:rPr lang="en-US"/>
              <a:t> isotope and ammonia data) to quantify emissions by sector</a:t>
            </a:r>
            <a:endParaRPr/>
          </a:p>
          <a:p>
            <a:pPr indent="-355600" lvl="2" marL="137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</a:pPr>
            <a:r>
              <a:rPr lang="en-US"/>
              <a:t>Demonstration products available at the SIT TW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Local Hot Spot Emissions (JAXA, ESA, NASA)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Products managed by individual PI Teams</a:t>
            </a:r>
            <a:endParaRPr/>
          </a:p>
        </p:txBody>
      </p:sp>
      <p:sp>
        <p:nvSpPr>
          <p:cNvPr id="89" name="Google Shape;89;p14"/>
          <p:cNvSpPr txBox="1"/>
          <p:nvPr>
            <p:ph idx="2" type="body"/>
          </p:nvPr>
        </p:nvSpPr>
        <p:spPr>
          <a:xfrm>
            <a:off x="1817511" y="76200"/>
            <a:ext cx="5712177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Work Flow for Pilot Inventory Products for COP-26</a:t>
            </a:r>
            <a:endParaRPr/>
          </a:p>
        </p:txBody>
      </p:sp>
      <p:sp>
        <p:nvSpPr>
          <p:cNvPr id="90" name="Google Shape;90;p14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7573253" y="6160114"/>
            <a:ext cx="1220206" cy="3077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CARB-21-01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idx="1" type="body"/>
          </p:nvPr>
        </p:nvSpPr>
        <p:spPr>
          <a:xfrm>
            <a:off x="76200" y="1219200"/>
            <a:ext cx="3591566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9713" lvl="0" marL="341313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Regional-scale Global CO</a:t>
            </a:r>
            <a:r>
              <a:rPr baseline="-25000" lang="en-US"/>
              <a:t>2</a:t>
            </a:r>
            <a:r>
              <a:rPr lang="en-US"/>
              <a:t> Inventories, </a:t>
            </a:r>
            <a:endParaRPr/>
          </a:p>
          <a:p>
            <a:pPr indent="-231775" lvl="1" marL="573088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800"/>
              <a:t>based on OCO-2 Flux products (OCO-2 MIP Team)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 sz="1000"/>
          </a:p>
          <a:p>
            <a:pPr indent="-239713" lvl="0" marL="341313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Regional-scale Global CH</a:t>
            </a:r>
            <a:r>
              <a:rPr baseline="-25000" lang="en-US"/>
              <a:t>4</a:t>
            </a:r>
            <a:r>
              <a:rPr lang="en-US"/>
              <a:t> Inventories </a:t>
            </a:r>
            <a:endParaRPr/>
          </a:p>
          <a:p>
            <a:pPr indent="-231775" lvl="1" marL="573088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800"/>
              <a:t>based on CMS TROPOMI flux inversions (J. Worden, JPL)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 sz="1000"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Localized Emission Hot Spots</a:t>
            </a:r>
            <a:endParaRPr/>
          </a:p>
          <a:p>
            <a:pPr indent="-231775" lvl="1" marL="573088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800"/>
              <a:t>Examples provided by individual PI Teams 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7" name="Google Shape;97;p15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GHG Flux Inventories for the Global Stocktake</a:t>
            </a:r>
            <a:endParaRPr/>
          </a:p>
        </p:txBody>
      </p:sp>
      <p:sp>
        <p:nvSpPr>
          <p:cNvPr id="98" name="Google Shape;98;p15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9" name="Google Shape;9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79500" y="1219200"/>
            <a:ext cx="2736144" cy="1269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15644" y="1221006"/>
            <a:ext cx="2728356" cy="126559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5"/>
          <p:cNvSpPr txBox="1"/>
          <p:nvPr/>
        </p:nvSpPr>
        <p:spPr>
          <a:xfrm>
            <a:off x="3498876" y="2376642"/>
            <a:ext cx="290977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2018 non-Fossil Fuel Fluxes</a:t>
            </a:r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6620108" y="2376642"/>
            <a:ext cx="196399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Flux Uncertainties</a:t>
            </a:r>
            <a:endParaRPr/>
          </a:p>
        </p:txBody>
      </p:sp>
      <p:grpSp>
        <p:nvGrpSpPr>
          <p:cNvPr id="103" name="Google Shape;103;p15"/>
          <p:cNvGrpSpPr/>
          <p:nvPr/>
        </p:nvGrpSpPr>
        <p:grpSpPr>
          <a:xfrm>
            <a:off x="3734547" y="2780737"/>
            <a:ext cx="5112823" cy="1715231"/>
            <a:chOff x="4774421" y="2901925"/>
            <a:chExt cx="4072949" cy="1366378"/>
          </a:xfrm>
        </p:grpSpPr>
        <p:pic>
          <p:nvPicPr>
            <p:cNvPr id="104" name="Google Shape;104;p15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6847596" y="2901925"/>
              <a:ext cx="1999774" cy="135528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" name="Google Shape;105;p15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774421" y="2914752"/>
              <a:ext cx="2024795" cy="13535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6" name="Google Shape;106;p15"/>
          <p:cNvSpPr txBox="1"/>
          <p:nvPr/>
        </p:nvSpPr>
        <p:spPr>
          <a:xfrm>
            <a:off x="3916096" y="4436815"/>
            <a:ext cx="1984332" cy="2544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44061"/>
                </a:solidFill>
                <a:latin typeface="Avenir"/>
                <a:ea typeface="Avenir"/>
                <a:cs typeface="Avenir"/>
                <a:sym typeface="Avenir"/>
              </a:rPr>
              <a:t>CH</a:t>
            </a:r>
            <a:r>
              <a:rPr b="0" baseline="-25000" i="0" lang="en-US" sz="1600" u="none" cap="none" strike="noStrike">
                <a:solidFill>
                  <a:srgbClr val="244061"/>
                </a:solidFill>
                <a:latin typeface="Avenir"/>
                <a:ea typeface="Avenir"/>
                <a:cs typeface="Avenir"/>
                <a:sym typeface="Avenir"/>
              </a:rPr>
              <a:t>4</a:t>
            </a:r>
            <a:r>
              <a:rPr b="0" i="0" lang="en-US" sz="1600" u="none" cap="none" strike="noStrike">
                <a:solidFill>
                  <a:srgbClr val="244061"/>
                </a:solidFill>
                <a:latin typeface="Avenir"/>
                <a:ea typeface="Avenir"/>
                <a:cs typeface="Avenir"/>
                <a:sym typeface="Avenir"/>
              </a:rPr>
              <a:t> emissions (kg h</a:t>
            </a:r>
            <a:r>
              <a:rPr b="0" baseline="30000" i="0" lang="en-US" sz="1600" u="none" cap="none" strike="noStrike">
                <a:solidFill>
                  <a:srgbClr val="244061"/>
                </a:solidFill>
                <a:latin typeface="Avenir"/>
                <a:ea typeface="Avenir"/>
                <a:cs typeface="Avenir"/>
                <a:sym typeface="Avenir"/>
              </a:rPr>
              <a:t>-1</a:t>
            </a:r>
            <a:r>
              <a:rPr b="0" i="0" lang="en-US" sz="1600" u="none" cap="none" strike="noStrike">
                <a:solidFill>
                  <a:srgbClr val="244061"/>
                </a:solidFill>
                <a:latin typeface="Avenir"/>
                <a:ea typeface="Avenir"/>
                <a:cs typeface="Avenir"/>
                <a:sym typeface="Avenir"/>
              </a:rPr>
              <a:t>)</a:t>
            </a:r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6609026" y="4410964"/>
            <a:ext cx="1910083" cy="2544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44061"/>
                </a:solidFill>
                <a:latin typeface="Avenir"/>
                <a:ea typeface="Avenir"/>
                <a:cs typeface="Avenir"/>
                <a:sym typeface="Avenir"/>
              </a:rPr>
              <a:t>Error reduction (%)</a:t>
            </a:r>
            <a:endParaRPr/>
          </a:p>
        </p:txBody>
      </p:sp>
      <p:sp>
        <p:nvSpPr>
          <p:cNvPr id="108" name="Google Shape;108;p15"/>
          <p:cNvSpPr txBox="1"/>
          <p:nvPr/>
        </p:nvSpPr>
        <p:spPr>
          <a:xfrm>
            <a:off x="5629447" y="4157414"/>
            <a:ext cx="58502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44061"/>
                </a:solidFill>
                <a:latin typeface="Avenir"/>
                <a:ea typeface="Avenir"/>
                <a:cs typeface="Avenir"/>
                <a:sym typeface="Avenir"/>
              </a:rPr>
              <a:t>Gas</a:t>
            </a:r>
            <a:endParaRPr/>
          </a:p>
        </p:txBody>
      </p:sp>
      <p:sp>
        <p:nvSpPr>
          <p:cNvPr id="109" name="Google Shape;109;p15"/>
          <p:cNvSpPr txBox="1"/>
          <p:nvPr/>
        </p:nvSpPr>
        <p:spPr>
          <a:xfrm>
            <a:off x="8263151" y="4098261"/>
            <a:ext cx="64495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44061"/>
                </a:solidFill>
                <a:latin typeface="Avenir"/>
                <a:ea typeface="Avenir"/>
                <a:cs typeface="Avenir"/>
                <a:sym typeface="Avenir"/>
              </a:rPr>
              <a:t>Gas</a:t>
            </a:r>
            <a:endParaRPr/>
          </a:p>
        </p:txBody>
      </p:sp>
      <p:grpSp>
        <p:nvGrpSpPr>
          <p:cNvPr id="110" name="Google Shape;110;p15"/>
          <p:cNvGrpSpPr/>
          <p:nvPr/>
        </p:nvGrpSpPr>
        <p:grpSpPr>
          <a:xfrm>
            <a:off x="3898887" y="4247847"/>
            <a:ext cx="1434229" cy="279777"/>
            <a:chOff x="3898887" y="4278602"/>
            <a:chExt cx="1434229" cy="279777"/>
          </a:xfrm>
        </p:grpSpPr>
        <p:pic>
          <p:nvPicPr>
            <p:cNvPr id="111" name="Google Shape;111;p15"/>
            <p:cNvPicPr preferRelativeResize="0"/>
            <p:nvPr/>
          </p:nvPicPr>
          <p:blipFill rotWithShape="1">
            <a:blip r:embed="rId7">
              <a:alphaModFix/>
            </a:blip>
            <a:srcRect b="70947" l="7732" r="7794" t="-108"/>
            <a:stretch/>
          </p:blipFill>
          <p:spPr>
            <a:xfrm>
              <a:off x="3898887" y="4278602"/>
              <a:ext cx="1316208" cy="841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2" name="Google Shape;112;p15"/>
            <p:cNvSpPr txBox="1"/>
            <p:nvPr/>
          </p:nvSpPr>
          <p:spPr>
            <a:xfrm>
              <a:off x="4012229" y="4309173"/>
              <a:ext cx="255198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13" name="Google Shape;113;p15"/>
            <p:cNvSpPr txBox="1"/>
            <p:nvPr/>
          </p:nvSpPr>
          <p:spPr>
            <a:xfrm>
              <a:off x="4959296" y="4312158"/>
              <a:ext cx="373820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r>
                <a:rPr b="0" baseline="30000" i="0" lang="en-US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5"/>
            <p:cNvSpPr txBox="1"/>
            <p:nvPr/>
          </p:nvSpPr>
          <p:spPr>
            <a:xfrm>
              <a:off x="4467706" y="4309085"/>
              <a:ext cx="373820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r>
                <a:rPr b="0" baseline="30000" i="0" lang="en-US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5" name="Google Shape;115;p15"/>
          <p:cNvGrpSpPr/>
          <p:nvPr/>
        </p:nvGrpSpPr>
        <p:grpSpPr>
          <a:xfrm>
            <a:off x="6381056" y="4247846"/>
            <a:ext cx="1261656" cy="279078"/>
            <a:chOff x="6441344" y="4278601"/>
            <a:chExt cx="1261656" cy="279078"/>
          </a:xfrm>
        </p:grpSpPr>
        <p:pic>
          <p:nvPicPr>
            <p:cNvPr id="116" name="Google Shape;116;p15"/>
            <p:cNvPicPr preferRelativeResize="0"/>
            <p:nvPr/>
          </p:nvPicPr>
          <p:blipFill rotWithShape="1">
            <a:blip r:embed="rId8">
              <a:alphaModFix/>
            </a:blip>
            <a:srcRect b="63985" l="0" r="0" t="0"/>
            <a:stretch/>
          </p:blipFill>
          <p:spPr>
            <a:xfrm>
              <a:off x="6441344" y="4278601"/>
              <a:ext cx="1261656" cy="84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7" name="Google Shape;117;p15"/>
            <p:cNvSpPr txBox="1"/>
            <p:nvPr/>
          </p:nvSpPr>
          <p:spPr>
            <a:xfrm>
              <a:off x="6527101" y="4311458"/>
              <a:ext cx="369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-80</a:t>
              </a:r>
              <a:endParaRPr/>
            </a:p>
          </p:txBody>
        </p:sp>
        <p:sp>
          <p:nvSpPr>
            <p:cNvPr id="118" name="Google Shape;118;p15"/>
            <p:cNvSpPr txBox="1"/>
            <p:nvPr/>
          </p:nvSpPr>
          <p:spPr>
            <a:xfrm>
              <a:off x="6962894" y="4310512"/>
              <a:ext cx="369012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-40</a:t>
              </a:r>
              <a:endParaRPr/>
            </a:p>
          </p:txBody>
        </p:sp>
        <p:sp>
          <p:nvSpPr>
            <p:cNvPr id="119" name="Google Shape;119;p15"/>
            <p:cNvSpPr txBox="1"/>
            <p:nvPr/>
          </p:nvSpPr>
          <p:spPr>
            <a:xfrm>
              <a:off x="7426954" y="4303722"/>
              <a:ext cx="255198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  <a:endParaRPr/>
            </a:p>
          </p:txBody>
        </p:sp>
      </p:grpSp>
      <p:grpSp>
        <p:nvGrpSpPr>
          <p:cNvPr id="120" name="Google Shape;120;p15"/>
          <p:cNvGrpSpPr/>
          <p:nvPr/>
        </p:nvGrpSpPr>
        <p:grpSpPr>
          <a:xfrm>
            <a:off x="3836731" y="4849177"/>
            <a:ext cx="5000595" cy="1518180"/>
            <a:chOff x="4907210" y="3864856"/>
            <a:chExt cx="4236790" cy="1286289"/>
          </a:xfrm>
        </p:grpSpPr>
        <p:pic>
          <p:nvPicPr>
            <p:cNvPr id="121" name="Google Shape;121;p15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4907210" y="3864856"/>
              <a:ext cx="4236790" cy="128628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2" name="Google Shape;122;p15"/>
            <p:cNvSpPr txBox="1"/>
            <p:nvPr/>
          </p:nvSpPr>
          <p:spPr>
            <a:xfrm>
              <a:off x="7188530" y="4738828"/>
              <a:ext cx="156515" cy="2216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1" sz="1100" u="none" cap="none" strike="noStrike">
                <a:solidFill>
                  <a:srgbClr val="17365D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3" name="Google Shape;123;p15"/>
          <p:cNvSpPr txBox="1"/>
          <p:nvPr/>
        </p:nvSpPr>
        <p:spPr>
          <a:xfrm>
            <a:off x="4687675" y="6355813"/>
            <a:ext cx="412414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OCO-2 XCO</a:t>
            </a:r>
            <a:r>
              <a:rPr b="0" baseline="-2500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TROPOMI NO</a:t>
            </a:r>
            <a:r>
              <a:rPr b="0" baseline="-2500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quantify CO</a:t>
            </a:r>
            <a:r>
              <a:rPr b="0" baseline="-2500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emission by large South African power plants (Reuter et al., ACP 2020)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lang="en-US"/>
              <a:t>Leadership / Meetings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Barry Lefer (NASA) new Co-Chair succeeding Jay Al-Saadi (NASA, now retired)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Topical leads: Diego Loyola (DLR) for Tropospheric Ozone, Shobha Kondragunta (NOAA) for AQ Aerosol, Dave Crisp (JPL) for GHG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AC-VC#17 meeting planned 9-11 June (if physical) / 7-11 June (if virtual) 2021 </a:t>
            </a:r>
            <a:endParaRPr b="0" sz="1800"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sz="800"/>
          </a:p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AC-VC News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2"/>
                </a:solidFill>
              </a:rPr>
              <a:t>Activities (for details see ANNEX)</a:t>
            </a:r>
            <a:endParaRPr>
              <a:solidFill>
                <a:schemeClr val="dk2"/>
              </a:solidFill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GHG </a:t>
            </a:r>
            <a:r>
              <a:rPr b="0" lang="en-US" sz="1800">
                <a:solidFill>
                  <a:schemeClr val="dk2"/>
                </a:solidFill>
              </a:rPr>
              <a:t>Roadmap</a:t>
            </a:r>
            <a:r>
              <a:rPr b="0" lang="en-US" sz="1800"/>
              <a:t> implementation (🡪 Agenda Item 3.1)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Tropospheric O</a:t>
            </a:r>
            <a:r>
              <a:rPr b="0" baseline="-25000" lang="en-US" sz="1800">
                <a:solidFill>
                  <a:schemeClr val="dk2"/>
                </a:solidFill>
              </a:rPr>
              <a:t>3</a:t>
            </a:r>
            <a:r>
              <a:rPr b="0" lang="en-US" sz="1800"/>
              <a:t> dataset validation and harmonization (VC-20-01): participation in </a:t>
            </a:r>
            <a:r>
              <a:rPr b="0" i="1" lang="en-US" sz="1800"/>
              <a:t>Tropospheric O</a:t>
            </a:r>
            <a:r>
              <a:rPr b="0" baseline="-25000" i="1" lang="en-US" sz="1800">
                <a:solidFill>
                  <a:schemeClr val="dk2"/>
                </a:solidFill>
              </a:rPr>
              <a:t>3</a:t>
            </a:r>
            <a:r>
              <a:rPr b="0" i="1" lang="en-US" sz="1800"/>
              <a:t> Assessment Report – Phase II</a:t>
            </a:r>
            <a:r>
              <a:rPr b="0" lang="en-US" sz="1800"/>
              <a:t>, kick-off WS Jan/Feb 2021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AQ trace gases coordination of validation (VC-20-02, -03, -04): </a:t>
            </a:r>
            <a:r>
              <a:rPr b="0" i="1" lang="en-US" sz="1800"/>
              <a:t>Sentinel-4 and -5 Cal/Val Plan</a:t>
            </a:r>
            <a:r>
              <a:rPr b="0" lang="en-US" sz="1800"/>
              <a:t>, GEMS announcement of opportunity for Cal/Val activities</a:t>
            </a:r>
            <a:endParaRPr b="0" sz="1800"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AQ aerosol coordination (VC-20-05): whitepaper on </a:t>
            </a:r>
            <a:r>
              <a:rPr b="0" i="1" lang="en-US" sz="1800"/>
              <a:t>Monitoring Surface PM2.5, An International Constellation Approach to Enhancing the Role of Satellite Observations</a:t>
            </a:r>
            <a:r>
              <a:rPr b="0" lang="en-US" sz="1800"/>
              <a:t>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COVID-19 impact on emissions and of GHG and air pollutants seen by satellite: dashboard by ESA-NASA-JAXA  (</a:t>
            </a:r>
            <a:r>
              <a:rPr b="0" lang="en-US" sz="1800" u="sng">
                <a:solidFill>
                  <a:schemeClr val="hlink"/>
                </a:solidFill>
                <a:hlinkClick r:id="rId3"/>
              </a:rPr>
              <a:t>https://eodashboard.org</a:t>
            </a:r>
            <a:r>
              <a:rPr b="0" lang="en-US" sz="1800"/>
              <a:t>)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EOS article on </a:t>
            </a:r>
            <a:r>
              <a:rPr b="0" i="1" lang="en-US" sz="1800"/>
              <a:t>Disseminating scientific results in the age of rapid communication </a:t>
            </a:r>
            <a:r>
              <a:rPr b="0" lang="en-US" sz="1800"/>
              <a:t>by S. Kondragunta, D. Crisp, and C. Zehner (</a:t>
            </a:r>
            <a:r>
              <a:rPr b="0" lang="en-US" sz="1800" u="sng">
                <a:solidFill>
                  <a:schemeClr val="hlink"/>
                </a:solidFill>
                <a:hlinkClick r:id="rId4"/>
              </a:rPr>
              <a:t>https://eos.org/opinions/disseminating-scientific-results-in-the-age-of-rapid-communication</a:t>
            </a:r>
            <a:r>
              <a:rPr b="0" lang="en-US" sz="1800"/>
              <a:t>)</a:t>
            </a:r>
            <a:endParaRPr b="0" sz="1800"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ARD: Possible contributions in atmosphere domain (🡪 Agenda Item 5.3): participation in ARD framework meetings 21 January and 1 March 2021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 b="0" sz="1800"/>
          </a:p>
        </p:txBody>
      </p:sp>
      <p:sp>
        <p:nvSpPr>
          <p:cNvPr id="34" name="Google Shape;34;p6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AC-VC News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10160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lang="en-US" sz="8800"/>
              <a:t>ANNEX</a:t>
            </a:r>
            <a:endParaRPr sz="8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6" name="Google Shape;46;p8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Linkages to CEOS Work Plan</a:t>
            </a:r>
            <a:endParaRPr/>
          </a:p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  <p:graphicFrame>
        <p:nvGraphicFramePr>
          <p:cNvPr id="47" name="Google Shape;47;p8"/>
          <p:cNvGraphicFramePr/>
          <p:nvPr/>
        </p:nvGraphicFramePr>
        <p:xfrm>
          <a:off x="115616" y="14105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{6EB4D718-3D77-4FFA-BC1A-98B4F8E152E1}</a:tableStyleId>
              </a:tblPr>
              <a:tblGrid>
                <a:gridCol w="753625"/>
                <a:gridCol w="1830850"/>
                <a:gridCol w="503550"/>
                <a:gridCol w="3950000"/>
                <a:gridCol w="806450"/>
                <a:gridCol w="1068300"/>
              </a:tblGrid>
              <a:tr h="4244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ID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Title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Due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Description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Responsible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2"/>
                    </a:solidFill>
                  </a:tcPr>
                </a:tc>
                <a:tc hMerge="1"/>
              </a:tr>
              <a:tr h="573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VC-20-01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Tropospheric ozone dataset validation and harmonization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2022 Q4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Production of peer-reviewed papers on intercomparisons and harmonization of tropospheric column ozone data sets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AC-VC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Diego Loyola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5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VC-20-02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Air quality constellation validation coordination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2024 Q4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Coordinate implementation of recommendations expressed in CEOS document “Geostationary Satellite Constellation for Observing Global Air Quality: Geophysical Validation Needs”.  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AC-VC, WGCV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Ben Veihelmann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73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VC-20-03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Air quality constellation validation coordination: validation plans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2022 Q4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Coordinate the writing of harmonized GEO-AQ mission validation plans.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AC-VC, WGCV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Ben Veihelmann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73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VC-20-04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Air quality constellation validation coordination: announcements of opportunity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2023 Q4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Coordinate the formulation of harmonized GEO-AQ Announcements of Opportunity supporting mission validation activities.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AC-VC, WGCV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Ben Veihelmann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3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VC-20-05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Aerosol air quality coordination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2021 Q4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Production of a white paper or peer-reviewed paper on satellite-informed products for air quality associated with aerosol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AC-VC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2569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Shobha Kondragunta</a:t>
                      </a:r>
                      <a:endParaRPr b="0" i="0" sz="1400" u="none" cap="none" strike="noStrike">
                        <a:solidFill>
                          <a:srgbClr val="002569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72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2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CARB-21-01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2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GST1 Prototype Products and Guidance</a:t>
                      </a:r>
                      <a:endParaRPr b="0" i="0" sz="1400" u="none" cap="none" strike="noStrike">
                        <a:solidFill>
                          <a:schemeClr val="dk2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dk2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2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Develop prototype CEOS data products and associated user guidance material in support of national and global level users for the 1st GST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2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AC-VC, WGClimate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chemeClr val="dk2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David Crisp</a:t>
                      </a:r>
                      <a:endParaRPr/>
                    </a:p>
                  </a:txBody>
                  <a:tcPr marT="850" marB="0" marR="850" marL="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lang="en-US"/>
              <a:t>GHG (🡪 Agenda Item 3.1, summary in Annex II)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Tracking status of GHG sensors, products, retrieval algorithm, flux inversion capabilities, validation infrastructure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Contribution to implementation of CEOS/CGMS WGClimate GHG Roadmap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600"/>
              <a:t>Global, space-based inventories of CO2 and CH4 🡪 CARB-21-01</a:t>
            </a:r>
            <a:endParaRPr sz="1600"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600"/>
              <a:t>Example products for local emission hot spots</a:t>
            </a:r>
            <a:endParaRPr sz="1800"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Linkage to WGClimate, GHG Task Team and AFOLU Team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Participation in UNFCCC Ad Hoc Coordination Group on Systematic Observations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lang="en-US"/>
              <a:t>Ozone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Tropospheric O</a:t>
            </a:r>
            <a:r>
              <a:rPr b="0" baseline="-25000" lang="en-US" sz="1800"/>
              <a:t>3</a:t>
            </a:r>
            <a:r>
              <a:rPr b="0" lang="en-US" sz="1800"/>
              <a:t> datasets, validation and harmonization 🡪 VC-20-01</a:t>
            </a:r>
            <a:endParaRPr b="0" sz="1800"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Participation in Tropospheric Ozone Assessment Report – Phase II (TOAR-II), Kick-Off Workshop January 25 - February 3 2021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Linkage to IGAC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Atypical ozone in 2019 and 2020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Status Current AC-VC Activities</a:t>
            </a:r>
            <a:endParaRPr/>
          </a:p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lang="en-US"/>
              <a:t>AQ Trace Gases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Highlights from GEMS and S5P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Coordination of validation 🡪 VC-20-02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600"/>
              <a:t>S4&amp;S5 Cal/Val Plan 🡪 VC-20-03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600"/>
              <a:t>GEMS AO 🡪 VC-20-04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Linkage to WGCV</a:t>
            </a:r>
            <a:endParaRPr/>
          </a:p>
          <a:p>
            <a:pPr indent="-228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lang="en-US"/>
              <a:t>AQ Aerosol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Status of current research and approaches to constrain particulate pollution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Status of observations, operational and future satellite missions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Whitepaper on satellite-informed estimates of aerosol-related AQ 🡪 VC-20-05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Linkage to AEROSAT/AEROCOM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Linkage to GSICS on radiometric consistency of sensors</a:t>
            </a:r>
            <a:endParaRPr b="0" sz="1800"/>
          </a:p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Status Current AC-VC Activities</a:t>
            </a:r>
            <a:endParaRPr/>
          </a:p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76200" y="1219200"/>
            <a:ext cx="8686800" cy="3951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lang="en-US"/>
              <a:t>Interdisciplinary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GHG-AQ co-benefits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COVID-19 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600"/>
              <a:t>Observed impact on emissions and of GHG and air pollutants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600"/>
              <a:t>Communication strategy / rapid response to future high interest events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600"/>
              <a:t>EOS article on </a:t>
            </a:r>
            <a:r>
              <a:rPr i="1" lang="en-US" sz="1600"/>
              <a:t>Disseminating scientific results in the age of rapid communication</a:t>
            </a:r>
            <a:r>
              <a:rPr lang="en-US" sz="1600"/>
              <a:t>, by S. Kondragunta, D. Crisp, and C. Zehner (</a:t>
            </a:r>
            <a:r>
              <a:rPr lang="en-US" sz="1600" u="sng">
                <a:solidFill>
                  <a:schemeClr val="hlink"/>
                </a:solidFill>
                <a:hlinkClick r:id="rId3"/>
              </a:rPr>
              <a:t>https://eos.org/opinions/disseminating-scientific-results-in-the-age-of-rapid-communication</a:t>
            </a:r>
            <a:r>
              <a:rPr lang="en-US" sz="1600"/>
              <a:t>)</a:t>
            </a:r>
            <a:endParaRPr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600"/>
              <a:t>COVID-19 impact on emissions and of GHG and air pollutants seen by satellite: dashboard by ESA-NASA-JAXA  (</a:t>
            </a:r>
            <a:r>
              <a:rPr lang="en-US" sz="1600" u="sng">
                <a:solidFill>
                  <a:schemeClr val="hlink"/>
                </a:solidFill>
                <a:hlinkClick r:id="rId4"/>
              </a:rPr>
              <a:t>https://eodashboard.org</a:t>
            </a:r>
            <a:r>
              <a:rPr lang="en-US" sz="1600"/>
              <a:t>)</a:t>
            </a:r>
            <a:endParaRPr sz="1600"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ARD possibilities (🡪 Agenda Item 5.3)</a:t>
            </a:r>
            <a:endParaRPr b="0" sz="1800"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600"/>
              <a:t>Possible contributions to ARD in atmosphere domain</a:t>
            </a:r>
            <a:endParaRPr sz="1600"/>
          </a:p>
          <a:p>
            <a:pPr indent="-355600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 sz="1600"/>
              <a:t>Participation in ARD framework meetings 21 January and 1 March 2021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/>
              <a:t>Regular topical webinars considered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Status Current AC-VC Activities</a:t>
            </a:r>
            <a:endParaRPr/>
          </a:p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10160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lang="en-US" sz="8800"/>
              <a:t>ANNEX II</a:t>
            </a:r>
            <a:endParaRPr sz="8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