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Helvetica Neue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regular.fntdata"/><Relationship Id="rId14" Type="http://schemas.openxmlformats.org/officeDocument/2006/relationships/slide" Target="slides/slide9.xml"/><Relationship Id="rId17" Type="http://schemas.openxmlformats.org/officeDocument/2006/relationships/font" Target="fonts/HelveticaNeue-italic.fntdata"/><Relationship Id="rId16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HelveticaNeue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c5ef319e72_0_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gc5ef319e72_0_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c5ef319e72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Google Shape;31;gc5ef319e72_0_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c5ef319e72_0_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Google Shape;38;gc5ef319e72_0_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c5ef319e72_0_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c5ef319e72_0_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5ef319e72_0_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c5ef319e72_0_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5ef319e72_0_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5ef319e72_0_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c5ef319e72_0_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c5ef319e72_0_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5ef319e72_0_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5ef319e72_0_4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>
            <a:lvl1pPr lvl="0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45003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SIT-36, 23-25 March 2021, Virtual (GA/CSIRO SIT Chair)</a:t>
            </a:r>
            <a:endParaRPr i="1" sz="1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>
            <a:lvl1pPr lv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rive.google.com/file/d/1bHGn41T4TnubCzL9P0bzTEfAGnyt3QnM/view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LAZOGFVdFsfJelZ1DkRKgpnYe7brXZGN/view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ocs.google.com/presentation/d/1eq8oe_P_Ip-PGBz5phESgwfd9mH61Z7KyrXL4r2IAOQ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22800" y="2514600"/>
            <a:ext cx="8076300" cy="9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Group Showcase</a:t>
            </a:r>
            <a:endParaRPr/>
          </a:p>
        </p:txBody>
      </p:sp>
      <p:sp>
        <p:nvSpPr>
          <p:cNvPr id="19" name="Google Shape;19;p4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Name (s), Organization, CEOS Affiliation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CEOS SIT</a:t>
            </a:r>
            <a:r>
              <a:rPr lang="en-US" sz="1800">
                <a:solidFill>
                  <a:srgbClr val="FFFFFF"/>
                </a:solidFill>
              </a:rPr>
              <a:t>-36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Session # 6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Virtual Meeting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23-25 March</a:t>
            </a:r>
            <a:r>
              <a:rPr b="0" i="0" lang="en-US" sz="1800" u="none" cap="none" strike="noStrike">
                <a:solidFill>
                  <a:srgbClr val="FFFFFF"/>
                </a:solidFill>
              </a:rPr>
              <a:t> 202</a:t>
            </a:r>
            <a:r>
              <a:rPr lang="en-US" sz="1800">
                <a:solidFill>
                  <a:srgbClr val="FFFFFF"/>
                </a:solidFill>
              </a:rPr>
              <a:t>1</a:t>
            </a:r>
            <a:endParaRPr/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/>
          </a:p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622800" y="2514600"/>
            <a:ext cx="8076300" cy="9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Group on Calibration &amp; Validation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Click here for slides</a:t>
            </a:r>
            <a:endParaRPr/>
          </a:p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None/>
            </a:pPr>
            <a:r>
              <a:rPr lang="en-US"/>
              <a:t>WGCV</a:t>
            </a:r>
            <a:endParaRPr/>
          </a:p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7"/>
          <p:cNvSpPr txBox="1"/>
          <p:nvPr>
            <p:ph type="title"/>
          </p:nvPr>
        </p:nvSpPr>
        <p:spPr>
          <a:xfrm>
            <a:off x="622800" y="2514600"/>
            <a:ext cx="8076300" cy="9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Group on Capacity Building &amp; Data Democracy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Click here for slides</a:t>
            </a:r>
            <a:endParaRPr/>
          </a:p>
        </p:txBody>
      </p:sp>
      <p:sp>
        <p:nvSpPr>
          <p:cNvPr id="47" name="Google Shape;47;p8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None/>
            </a:pPr>
            <a:r>
              <a:rPr lang="en-US"/>
              <a:t>WGCapD</a:t>
            </a:r>
            <a:endParaRPr/>
          </a:p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9"/>
          <p:cNvSpPr txBox="1"/>
          <p:nvPr>
            <p:ph type="title"/>
          </p:nvPr>
        </p:nvSpPr>
        <p:spPr>
          <a:xfrm>
            <a:off x="622800" y="2514600"/>
            <a:ext cx="8076300" cy="9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Group on Disasters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5600" lvl="0" marL="457200" rtl="0" algn="l"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Wildfire Pilot Implementation Plan - Endorsed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Landslide Demonstrator Implementation Plan - Endorsed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WGDisasters </a:t>
            </a:r>
            <a:r>
              <a:rPr lang="en-US"/>
              <a:t>appreciates support and interest expressed during SIT-36</a:t>
            </a:r>
            <a:endParaRPr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5600" lvl="0" marL="457200" rtl="0" algn="l"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Interest in understanding / promoting ARD benefits to Disasters thematically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Ex: InSAR leveraged widely across WGDisasters Activities</a:t>
            </a:r>
            <a:endParaRPr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5600" lvl="0" marL="457200" rtl="0" algn="l"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WGDisasters acknowledges interconnected nature of SDGs and Sendai Framework and awaits CEOS decision on future of SDG AHT</a:t>
            </a:r>
            <a:endParaRPr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5600" lvl="0" marL="457200" rtl="0" algn="l"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Vice Chair Vacancy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Data Coordination Team (DCT) Vacancy</a:t>
            </a:r>
            <a:endParaRPr/>
          </a:p>
        </p:txBody>
      </p:sp>
      <p:sp>
        <p:nvSpPr>
          <p:cNvPr id="60" name="Google Shape;60;p10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None/>
            </a:pPr>
            <a:r>
              <a:rPr lang="en-US"/>
              <a:t>WGDisasters</a:t>
            </a:r>
            <a:endParaRPr/>
          </a:p>
        </p:txBody>
      </p:sp>
      <p:sp>
        <p:nvSpPr>
          <p:cNvPr id="61" name="Google Shape;61;p10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11"/>
          <p:cNvSpPr txBox="1"/>
          <p:nvPr>
            <p:ph type="title"/>
          </p:nvPr>
        </p:nvSpPr>
        <p:spPr>
          <a:xfrm>
            <a:off x="622800" y="2514600"/>
            <a:ext cx="8076300" cy="9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CEOS/CGMS Working Group on Climate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i="1" lang="en-US" u="sng">
                <a:solidFill>
                  <a:schemeClr val="hlink"/>
                </a:solidFill>
                <a:hlinkClick r:id="rId3"/>
              </a:rPr>
              <a:t>Click here for slides.</a:t>
            </a:r>
            <a:endParaRPr i="1"/>
          </a:p>
        </p:txBody>
      </p:sp>
      <p:sp>
        <p:nvSpPr>
          <p:cNvPr id="73" name="Google Shape;73;p12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None/>
            </a:pPr>
            <a:r>
              <a:rPr lang="en-US"/>
              <a:t>WGClimate</a:t>
            </a:r>
            <a:endParaRPr/>
          </a:p>
        </p:txBody>
      </p:sp>
      <p:sp>
        <p:nvSpPr>
          <p:cNvPr id="74" name="Google Shape;74;p12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