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2" roundtripDataSignature="AMtx7mis/TDvohNjwyORKmCa7jnHIhlx8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12" Type="http://customschemas.google.com/relationships/presentationmetadata" Target="meta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228600" lvl="1" marL="914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-228600" lvl="2" marL="1371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-228600" lvl="3" marL="1828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-228600" lvl="4" marL="22860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-228600" lvl="5" marL="2743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-228600" lvl="6" marL="3200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-228600" lvl="7" marL="3657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-228600" lvl="8" marL="4114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" name="Google Shape;2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" name="Google Shape;31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i="1" lang="en-US" sz="2000"/>
              <a:t>Called out explicitly in 2021 CEOS Chair Theme </a:t>
            </a:r>
            <a:r>
              <a:rPr lang="en-US" sz="2000" u="sng"/>
              <a:t>Space-based Earth Observation Data for Open Science and Decision Support</a:t>
            </a:r>
            <a:r>
              <a:rPr lang="en-US" sz="2000"/>
              <a:t>.</a:t>
            </a:r>
            <a:endParaRPr i="1" sz="2000"/>
          </a:p>
          <a:p>
            <a: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i="1" lang="en-US" sz="2000"/>
              <a:t>Phase 1: Now through CEOS Plenary (October 2021)</a:t>
            </a:r>
            <a:endParaRPr sz="2000"/>
          </a:p>
          <a:p>
            <a:pPr indent="-228600" lvl="1" marL="9144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Continue outreach</a:t>
            </a:r>
            <a:endParaRPr/>
          </a:p>
          <a:p>
            <a:pPr indent="-228600" lvl="1" marL="9144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Develop Theory of Change as well as Monitoring &amp; Evaluation approach</a:t>
            </a:r>
            <a:endParaRPr/>
          </a:p>
          <a:p>
            <a:pPr indent="-228600" lvl="1" marL="9144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Continue to refine concept of operations, and define resource requirements</a:t>
            </a:r>
            <a:endParaRPr/>
          </a:p>
          <a:p>
            <a:pPr indent="-228600" lvl="1" marL="9144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In addition to current endorsements, get broader network leadership endorsement</a:t>
            </a:r>
            <a:endParaRPr/>
          </a:p>
          <a:p>
            <a:pPr indent="-228600" lvl="1" marL="9144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Hold next regional meetings and first leadership coordination meeting</a:t>
            </a:r>
            <a:endParaRPr/>
          </a:p>
          <a:p>
            <a:pPr indent="-228600" lvl="1" marL="9144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Collect training, education, and capacity development gaps, overlaps, and resources to use satellite and other space-based asset data to address the pilot topic of floods</a:t>
            </a:r>
            <a:endParaRPr/>
          </a:p>
          <a:p>
            <a:pPr indent="-228600" lvl="1" marL="9144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Define approach to collect training, education, and capacity development gaps, overlaps, and resources that inform disaster risk reduction planning, climate adaptation and mitigation planning, and associated vulnerability assessments</a:t>
            </a:r>
            <a:endParaRPr/>
          </a:p>
          <a:p>
            <a:pPr indent="-228600" lvl="1" marL="9144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Summarize Phase 1 results to inform respective network planning and the global stocktake.</a:t>
            </a:r>
            <a:endParaRPr/>
          </a:p>
          <a:p>
            <a:pPr indent="-228600" lvl="1" marL="9144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600"/>
          </a:p>
          <a:p>
            <a: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000"/>
              <a:t>Plan network of networks signing ceremony in CEOS Plenary timeframe</a:t>
            </a:r>
            <a:endParaRPr/>
          </a:p>
          <a:p>
            <a: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i="1" lang="en-US" sz="2000"/>
              <a:t>Phase 2: Post-CEOS Plenary (October 2021 – March 2023)</a:t>
            </a:r>
            <a:endParaRPr sz="2000"/>
          </a:p>
          <a:p>
            <a:pPr indent="-228600" lvl="1" marL="9144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Implement approaches to collect training, education, and capacity development gaps, overlaps, and resources that inform disaster risk reduction planning, climate adaptation and mitigation planning, and associated vulnerability assessments.</a:t>
            </a:r>
            <a:endParaRPr/>
          </a:p>
          <a:p>
            <a:pPr indent="-228600" lvl="1" marL="9144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Develop plans to address gaps using existing resources and/or by identifying network partners who can develop new ones.</a:t>
            </a:r>
            <a:endParaRPr/>
          </a:p>
          <a:p>
            <a:pPr indent="-228600" lvl="1" marL="9144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Track metrics to determine value of continuing EOTEC DevNet beyond a two-year pilot phase.</a:t>
            </a:r>
            <a:endParaRPr/>
          </a:p>
          <a:p>
            <a:pPr indent="-228600" lvl="1" marL="9144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Create a sustainability plan to ensure the initiative can continue to grow beyond the pilot phase if evaluation deems it to be successful</a:t>
            </a:r>
            <a:endParaRPr/>
          </a:p>
          <a:p>
            <a:pPr indent="-228600" lvl="1" marL="9144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Continue periodic regional and leadership meetings</a:t>
            </a:r>
            <a:endParaRPr/>
          </a:p>
          <a:p>
            <a:pPr indent="-228600" lvl="1" marL="9144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/>
              <a:t>Summarize Phase 2 results and report to the network partner leadership to inform the future of EOTEC DevNet</a:t>
            </a:r>
            <a:endParaRPr sz="1600"/>
          </a:p>
          <a:p>
            <a: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4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1" i="0" sz="20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5"/>
          <p:cNvSpPr/>
          <p:nvPr/>
        </p:nvSpPr>
        <p:spPr>
          <a:xfrm>
            <a:off x="76200" y="6629400"/>
            <a:ext cx="4500300" cy="187200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1" lang="en-US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SIT-36, 23-25 March 2021, Virtual (GA/CSIRO SIT Chair)</a:t>
            </a:r>
            <a:endParaRPr b="0" i="1" sz="11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5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o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▪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2" type="sldNum"/>
          </p:nvPr>
        </p:nvSpPr>
        <p:spPr>
          <a:xfrm>
            <a:off x="8519109" y="6629409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/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6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6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6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idx="12" type="sldNum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/>
          <p:nvPr>
            <p:ph type="title"/>
          </p:nvPr>
        </p:nvSpPr>
        <p:spPr>
          <a:xfrm>
            <a:off x="622789" y="2514600"/>
            <a:ext cx="7356440" cy="9931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Earth Observation Training Education and Capacity Development Network (EOTEC DevNet)</a:t>
            </a:r>
            <a:endParaRPr b="0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"/>
          <p:cNvSpPr/>
          <p:nvPr/>
        </p:nvSpPr>
        <p:spPr>
          <a:xfrm>
            <a:off x="622789" y="4009577"/>
            <a:ext cx="4810858" cy="254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Nancy D Searby, PhD, NASA, WGCapD Chair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CEOS SIT-36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Session 6 WG Showcase, Agenda Item 6.1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Virtual Meeting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23-25 March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2789" y="1217405"/>
            <a:ext cx="2507906" cy="993132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1"/>
          <p:cNvSpPr txBox="1"/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en-US" sz="105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Committee on Earth Observation Satellites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"/>
          <p:cNvSpPr/>
          <p:nvPr/>
        </p:nvSpPr>
        <p:spPr>
          <a:xfrm>
            <a:off x="0" y="1153886"/>
            <a:ext cx="9144000" cy="545374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" name="Google Shape;34;p2"/>
          <p:cNvPicPr preferRelativeResize="0"/>
          <p:nvPr/>
        </p:nvPicPr>
        <p:blipFill rotWithShape="1">
          <a:blip r:embed="rId3">
            <a:alphaModFix/>
          </a:blip>
          <a:srcRect b="0" l="6263" r="3155" t="3778"/>
          <a:stretch/>
        </p:blipFill>
        <p:spPr>
          <a:xfrm>
            <a:off x="2390494" y="1530849"/>
            <a:ext cx="6558297" cy="3178552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2"/>
          <p:cNvSpPr txBox="1"/>
          <p:nvPr>
            <p:ph idx="1" type="body"/>
          </p:nvPr>
        </p:nvSpPr>
        <p:spPr>
          <a:xfrm>
            <a:off x="76200" y="1219200"/>
            <a:ext cx="2471791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35135"/>
              <a:buNone/>
            </a:pPr>
            <a:r>
              <a:rPr b="1" lang="en-US" sz="1600">
                <a:latin typeface="Arial"/>
                <a:ea typeface="Arial"/>
                <a:cs typeface="Arial"/>
                <a:sym typeface="Arial"/>
              </a:rPr>
              <a:t>Primary Focus:</a:t>
            </a:r>
            <a:endParaRPr/>
          </a:p>
          <a:p>
            <a:pPr indent="-230187" lvl="0" marL="34607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31859B"/>
              </a:buClr>
              <a:buSzPct val="154440"/>
              <a:buChar char="•"/>
            </a:pPr>
            <a:r>
              <a:rPr lang="en-US" sz="1400">
                <a:latin typeface="Arial"/>
                <a:ea typeface="Arial"/>
                <a:cs typeface="Arial"/>
                <a:sym typeface="Arial"/>
              </a:rPr>
              <a:t>Network to network leadership &amp; coordination</a:t>
            </a:r>
            <a:endParaRPr/>
          </a:p>
          <a:p>
            <a:pPr indent="-230187" lvl="0" marL="34607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31859B"/>
              </a:buClr>
              <a:buSzPct val="154440"/>
              <a:buChar char="•"/>
            </a:pPr>
            <a:r>
              <a:rPr lang="en-US" sz="1400">
                <a:latin typeface="Arial"/>
                <a:ea typeface="Arial"/>
                <a:cs typeface="Arial"/>
                <a:sym typeface="Arial"/>
              </a:rPr>
              <a:t>Provide a community of practice for capacity building</a:t>
            </a:r>
            <a:endParaRPr/>
          </a:p>
          <a:p>
            <a:pPr indent="-230187" lvl="0" marL="34607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31859B"/>
              </a:buClr>
              <a:buSzPct val="154440"/>
              <a:buChar char="•"/>
            </a:pPr>
            <a:r>
              <a:rPr lang="en-US" sz="1400">
                <a:latin typeface="Arial"/>
                <a:ea typeface="Arial"/>
                <a:cs typeface="Arial"/>
                <a:sym typeface="Arial"/>
              </a:rPr>
              <a:t>Ongoing capacity gap, overlap, &amp; resources assessments</a:t>
            </a:r>
            <a:endParaRPr/>
          </a:p>
          <a:p>
            <a:pPr indent="-103187" lvl="0" marL="34607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31859B"/>
              </a:buClr>
              <a:buSzPct val="154440"/>
              <a:buNone/>
            </a:pPr>
            <a:r>
              <a:t/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35135"/>
              <a:buNone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Pilot Activity Focus:</a:t>
            </a:r>
            <a:endParaRPr/>
          </a:p>
          <a:p>
            <a:pPr indent="-230187" lvl="0" marL="34607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31859B"/>
              </a:buClr>
              <a:buSzPct val="154440"/>
              <a:buChar char="•"/>
            </a:pPr>
            <a:r>
              <a:rPr lang="en-US" sz="1400">
                <a:latin typeface="Arial"/>
                <a:ea typeface="Arial"/>
                <a:cs typeface="Arial"/>
                <a:sym typeface="Arial"/>
              </a:rPr>
              <a:t>Nexus of sustainability frameworks: </a:t>
            </a:r>
            <a:endParaRPr/>
          </a:p>
          <a:p>
            <a:pPr indent="-228600" lvl="0" marL="57467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31859B"/>
              </a:buClr>
              <a:buSzPct val="154440"/>
              <a:buChar char="•"/>
            </a:pPr>
            <a:r>
              <a:rPr lang="en-US" sz="1400">
                <a:latin typeface="Arial"/>
                <a:ea typeface="Arial"/>
                <a:cs typeface="Arial"/>
                <a:sym typeface="Arial"/>
              </a:rPr>
              <a:t>Disaster risk reduction plans,</a:t>
            </a:r>
            <a:endParaRPr/>
          </a:p>
          <a:p>
            <a:pPr indent="-228600" lvl="0" marL="57467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31859B"/>
              </a:buClr>
              <a:buSzPct val="154440"/>
              <a:buChar char="•"/>
            </a:pPr>
            <a:r>
              <a:rPr lang="en-US" sz="1400">
                <a:latin typeface="Arial"/>
                <a:ea typeface="Arial"/>
                <a:cs typeface="Arial"/>
                <a:sym typeface="Arial"/>
              </a:rPr>
              <a:t>Climate adaptation &amp; mitigation plans, &amp;</a:t>
            </a:r>
            <a:endParaRPr/>
          </a:p>
          <a:p>
            <a:pPr indent="-228600" lvl="0" marL="57467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31859B"/>
              </a:buClr>
              <a:buSzPct val="154440"/>
              <a:buChar char="•"/>
            </a:pPr>
            <a:r>
              <a:rPr lang="en-US" sz="1400">
                <a:latin typeface="Arial"/>
                <a:ea typeface="Arial"/>
                <a:cs typeface="Arial"/>
                <a:sym typeface="Arial"/>
              </a:rPr>
              <a:t>Associated vulnerability assessments</a:t>
            </a:r>
            <a:endParaRPr/>
          </a:p>
          <a:p>
            <a:pPr indent="-230187" lvl="0" marL="34607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31859B"/>
              </a:buClr>
              <a:buSzPct val="154440"/>
              <a:buChar char="•"/>
            </a:pPr>
            <a:r>
              <a:rPr lang="en-US" sz="1400">
                <a:latin typeface="Arial"/>
                <a:ea typeface="Arial"/>
                <a:cs typeface="Arial"/>
                <a:sym typeface="Arial"/>
              </a:rPr>
              <a:t>WGCapD-10 pilot discussions around flooding</a:t>
            </a:r>
            <a:endParaRPr/>
          </a:p>
          <a:p>
            <a:pPr indent="-103187" lvl="0" marL="34607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31859B"/>
              </a:buClr>
              <a:buSzPct val="154440"/>
              <a:buNone/>
            </a:pPr>
            <a:r>
              <a:t/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2"/>
          <p:cNvSpPr txBox="1"/>
          <p:nvPr>
            <p:ph idx="2" type="body"/>
          </p:nvPr>
        </p:nvSpPr>
        <p:spPr>
          <a:xfrm>
            <a:off x="1849348" y="76200"/>
            <a:ext cx="5989834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800"/>
              <a:buNone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Earth Observation Training, Education, and Capacity Development Network (EOTEC DevNet)</a:t>
            </a:r>
            <a:endParaRPr sz="19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"/>
          <p:cNvSpPr txBox="1"/>
          <p:nvPr/>
        </p:nvSpPr>
        <p:spPr>
          <a:xfrm>
            <a:off x="2634342" y="5334000"/>
            <a:ext cx="6291943" cy="1028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Timeline:</a:t>
            </a:r>
            <a:endParaRPr/>
          </a:p>
          <a:p>
            <a:pPr indent="-230187" lvl="0" marL="346075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1859B"/>
              </a:buClr>
              <a:buSzPts val="1400"/>
              <a:buFont typeface="Arial"/>
              <a:buChar char="•"/>
            </a:pPr>
            <a:r>
              <a:rPr b="1" i="0" lang="en-US" sz="1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Today: Endorse EOTEC DevNet Initiation Plan</a:t>
            </a:r>
            <a:endParaRPr/>
          </a:p>
          <a:p>
            <a:pPr indent="-230187" lvl="0" marL="346075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1859B"/>
              </a:buClr>
              <a:buSzPts val="1400"/>
              <a:buFont typeface="Arial"/>
              <a:buChar char="•"/>
            </a:pPr>
            <a:r>
              <a:rPr b="1" i="0" lang="en-US" sz="1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Phase 1 (Mar-Oct 2021) – Initiation, Resources, Flooding focus</a:t>
            </a:r>
            <a:endParaRPr/>
          </a:p>
          <a:p>
            <a:pPr indent="-230187" lvl="0" marL="346075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1859B"/>
              </a:buClr>
              <a:buSzPts val="1400"/>
              <a:buFont typeface="Arial"/>
              <a:buChar char="•"/>
            </a:pPr>
            <a:r>
              <a:rPr b="1" i="0" lang="en-US" sz="1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Phase 2 (Oct 2021– Mar 2023) – Full pilot focus, Sustainability plan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Childs-gleason, Lauren M. (LARC-E3)</dc:creator>
</cp:coreProperties>
</file>