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" name="Google Shape;25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b="0" i="1" sz="1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2788" y="2514601"/>
            <a:ext cx="8060169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Joint CEOS / CGMS Working Group on Climate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A. von Bargen (DLR) &amp; J. Privette (NOAA)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SIT-36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Working Group Show case – Session # 6.1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23-25 March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981200" y="76200"/>
            <a:ext cx="525716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/>
              <a:t>Joint CEOS CGMS Working Group on Climate</a:t>
            </a:r>
            <a:endParaRPr/>
          </a:p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" name="Google Shape;29;p5"/>
          <p:cNvSpPr/>
          <p:nvPr/>
        </p:nvSpPr>
        <p:spPr>
          <a:xfrm>
            <a:off x="92207" y="1244812"/>
            <a:ext cx="4709668" cy="2184188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1" i="1" lang="en-US" sz="1400" u="sng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ECV Inventory 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permanently populated and verified. Version 4.0 (06/07 2021) will have ~1,600 climate data record entries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1" i="1" lang="en-US" sz="1400" u="sng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Gap analysis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3.0 close to finalization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1" i="1" lang="en-US" sz="1400" u="sng" cap="none" strike="noStrike">
                <a:solidFill>
                  <a:srgbClr val="974806"/>
                </a:solidFill>
                <a:latin typeface="Arial"/>
                <a:ea typeface="Arial"/>
                <a:cs typeface="Arial"/>
                <a:sym typeface="Arial"/>
              </a:rPr>
              <a:t>Request to agencies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b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populate ECV inventory continuously!</a:t>
            </a:r>
            <a:b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Tell us what you want to have analysed and support the gap analysis 4.0 with your expertise!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→"/>
            </a:pPr>
            <a:r>
              <a:rPr b="1" i="1" lang="en-US" sz="1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Gap analysis workshop planned for Q4 / 2021</a:t>
            </a:r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92207" y="3557707"/>
            <a:ext cx="4709668" cy="226679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1" i="1" lang="en-US" sz="1400" u="sng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Use Cases for CDRs 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based on ECV inventory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Demonstrates their value in climate applications and services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1" i="1" lang="en-US" sz="1400" u="sng" cap="none" strike="noStrike">
                <a:solidFill>
                  <a:srgbClr val="974806"/>
                </a:solidFill>
                <a:latin typeface="Arial"/>
                <a:ea typeface="Arial"/>
                <a:cs typeface="Arial"/>
                <a:sym typeface="Arial"/>
              </a:rPr>
              <a:t>Request to agencies: </a:t>
            </a:r>
            <a:b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reach out for Use Cases and advertise in your user communities, commercial or institutional!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Contacts to VCs and WGs will be systematically initiated to spread out into their communities!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1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Benefit: Web appearance and WMO-sponsored publication</a:t>
            </a:r>
            <a:endParaRPr/>
          </a:p>
        </p:txBody>
      </p:sp>
      <p:sp>
        <p:nvSpPr>
          <p:cNvPr id="31" name="Google Shape;31;p5"/>
          <p:cNvSpPr/>
          <p:nvPr/>
        </p:nvSpPr>
        <p:spPr>
          <a:xfrm>
            <a:off x="92207" y="5880528"/>
            <a:ext cx="4709668" cy="637775"/>
          </a:xfrm>
          <a:prstGeom prst="roundRect">
            <a:avLst>
              <a:gd fmla="val 16667" name="adj"/>
            </a:avLst>
          </a:prstGeom>
          <a:solidFill>
            <a:srgbClr val="002060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See also under http://climatemonitoring.info</a:t>
            </a:r>
            <a:endParaRPr/>
          </a:p>
        </p:txBody>
      </p:sp>
      <p:sp>
        <p:nvSpPr>
          <p:cNvPr id="32" name="Google Shape;32;p5"/>
          <p:cNvSpPr/>
          <p:nvPr/>
        </p:nvSpPr>
        <p:spPr>
          <a:xfrm>
            <a:off x="4917783" y="4979255"/>
            <a:ext cx="4150026" cy="1802546"/>
          </a:xfrm>
          <a:prstGeom prst="roundRect">
            <a:avLst>
              <a:gd fmla="val 16667" name="adj"/>
            </a:avLst>
          </a:prstGeom>
          <a:solidFill>
            <a:srgbClr val="FFFFCC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“Space element” in </a:t>
            </a:r>
            <a:r>
              <a:rPr b="1" i="1" lang="en-US" sz="1400" u="sng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GCOS: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contributed to status report support implementation plan 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1" i="1" lang="en-US" sz="1400" u="sng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GCOS requirements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Regular dialogue with and support to GCOS on application oriented requirements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Advocating space observations in </a:t>
            </a:r>
            <a:r>
              <a:rPr b="1" i="1" lang="en-US" sz="1400" u="sng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GEO Climate Change Working Group</a:t>
            </a:r>
            <a:endParaRPr/>
          </a:p>
        </p:txBody>
      </p:sp>
      <p:sp>
        <p:nvSpPr>
          <p:cNvPr id="33" name="Google Shape;33;p5"/>
          <p:cNvSpPr/>
          <p:nvPr/>
        </p:nvSpPr>
        <p:spPr>
          <a:xfrm>
            <a:off x="4917783" y="3459736"/>
            <a:ext cx="4150026" cy="1434993"/>
          </a:xfrm>
          <a:prstGeom prst="roundRect">
            <a:avLst>
              <a:gd fmla="val 16667" name="adj"/>
            </a:avLst>
          </a:prstGeom>
          <a:solidFill>
            <a:srgbClr val="CCFF66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400" u="sng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GHG Task Team</a:t>
            </a:r>
            <a:r>
              <a:rPr b="0" i="0" lang="en-US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see agenda topic 3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Guided by AC/VC white paper &amp; </a:t>
            </a:r>
            <a:r>
              <a:rPr b="0" i="1" lang="en-US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roadmap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Members from CGMS major WGs nominated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In-situ community will be represented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Presentation of AFOLU roadmap during WGClimate meeting</a:t>
            </a:r>
            <a:endParaRPr/>
          </a:p>
        </p:txBody>
      </p:sp>
      <p:sp>
        <p:nvSpPr>
          <p:cNvPr id="34" name="Google Shape;34;p5"/>
          <p:cNvSpPr/>
          <p:nvPr/>
        </p:nvSpPr>
        <p:spPr>
          <a:xfrm>
            <a:off x="4917783" y="1244812"/>
            <a:ext cx="4150026" cy="2130398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25400">
            <a:solidFill>
              <a:srgbClr val="395E8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Unambiguous entry point to UNFCCC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Coordinating SBSTA statements and CEOS contributions to SBSTA/RSO Earth Information Day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Representing CEOS (&amp; CGMS) in the writing team for the synthesis paper on the coordinated contribution of the systematic observation community to the first Global Stocktake</a:t>
            </a:r>
            <a:endParaRPr/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Char char="❑"/>
            </a:pP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Prep for COP-26 / SBSTA-52/53 started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