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embeddedFontLst>
    <p:embeddedFont>
      <p:font typeface="Helvetica Neue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HelveticaNeue-boldItalic.fntdata"/><Relationship Id="rId10" Type="http://schemas.openxmlformats.org/officeDocument/2006/relationships/font" Target="fonts/HelveticaNeue-italic.fntdata"/><Relationship Id="rId9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Helvetica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2286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228600" lvl="2" marL="1371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228600" lvl="3" marL="1828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228600" lvl="4" marL="22860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228600" lvl="5" marL="2743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-228600" lvl="6" marL="3200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-228600" lvl="7" marL="3657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-228600" lvl="8" marL="4114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" name="Google Shape;1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1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"/>
          <p:cNvSpPr/>
          <p:nvPr/>
        </p:nvSpPr>
        <p:spPr>
          <a:xfrm>
            <a:off x="76200" y="6629400"/>
            <a:ext cx="45003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1" lang="en-US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SIT-36, 23-25 March 2021, Virtual (GA/CSIRO SIT Chair)</a:t>
            </a:r>
            <a:endParaRPr b="0" i="1" sz="11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3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o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▪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2" type="sldNum"/>
          </p:nvPr>
        </p:nvSpPr>
        <p:spPr>
          <a:xfrm>
            <a:off x="8519109" y="6629409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b="1" i="0" lang="en-US" sz="4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WGDisasters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4"/>
          <p:cNvSpPr/>
          <p:nvPr/>
        </p:nvSpPr>
        <p:spPr>
          <a:xfrm>
            <a:off x="622789" y="3251200"/>
            <a:ext cx="4810858" cy="30051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David Green, WGDisasters Chair, NASA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Pierric Ferrier, WGDisasters Vice Chair, CNES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CEOS SIT-36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Session 6, Agenda Item 6.1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Virtual Meeting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24 March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" name="Google Shape;2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2789" y="1217405"/>
            <a:ext cx="2507906" cy="99313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/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en-US" sz="105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Committee on Earth Observation Satellites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idx="1" type="body"/>
          </p:nvPr>
        </p:nvSpPr>
        <p:spPr>
          <a:xfrm>
            <a:off x="47119" y="1225550"/>
            <a:ext cx="4435981" cy="2965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lang="en-US"/>
              <a:t>Requests for CEOS Endorsement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1" lang="en-US"/>
              <a:t>Wildfire Pilot Implementation Plan</a:t>
            </a:r>
            <a:r>
              <a:rPr b="0" lang="en-US"/>
              <a:t>: </a:t>
            </a:r>
            <a:r>
              <a:rPr b="0" lang="en-US" sz="1600"/>
              <a:t>Provide a fundamental basis for defining global priorities for active-fire monitoring and characterization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US"/>
              <a:t>Landslide Demonstrator Implementation Plan: </a:t>
            </a:r>
            <a:r>
              <a:rPr b="0" lang="en-US" sz="1600"/>
              <a:t>Builds on outcomes of the Landslide Pilot which established guidelines for operational use of EO data for landslides</a:t>
            </a:r>
            <a:endParaRPr sz="1800"/>
          </a:p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1733550" y="349250"/>
            <a:ext cx="5530850" cy="603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400"/>
              <a:t>WGDisasters Requests &amp; Updates</a:t>
            </a:r>
            <a:endParaRPr sz="2400"/>
          </a:p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519109" y="6629409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5"/>
          <p:cNvSpPr/>
          <p:nvPr/>
        </p:nvSpPr>
        <p:spPr>
          <a:xfrm>
            <a:off x="4451684" y="1219200"/>
            <a:ext cx="4616125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31775" lvl="3" marL="2317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Co-Leads: NRCan, CSA, NASA, UN-FAO</a:t>
            </a:r>
            <a:endParaRPr/>
          </a:p>
          <a:p>
            <a:pPr indent="-231775" lvl="3" marL="2317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1) 	Conduct a detailed inventory and gap analysis of existing and proposed EO systems suitable for global active-fire monitoring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1775" lvl="3" marL="2317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2) 	Conduct a detailed analysis of global stakeholders and end-users of near-real-time active-fire EO data</a:t>
            </a:r>
            <a:endParaRPr/>
          </a:p>
          <a:p>
            <a:pPr indent="-231775" lvl="3" marL="2317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 	Define targeted user requirements for active fire remote sensing systems for the disaster mitigation applications</a:t>
            </a:r>
            <a:endParaRPr/>
          </a:p>
          <a:p>
            <a:pPr indent="-231775" lvl="3" marL="2317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4) 	Propose a way forward in coordinating global wildfire monitoring activities</a:t>
            </a:r>
            <a:endParaRPr/>
          </a:p>
        </p:txBody>
      </p:sp>
      <p:sp>
        <p:nvSpPr>
          <p:cNvPr id="31" name="Google Shape;31;p5"/>
          <p:cNvSpPr/>
          <p:nvPr/>
        </p:nvSpPr>
        <p:spPr>
          <a:xfrm>
            <a:off x="4451684" y="2948225"/>
            <a:ext cx="4692316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31775" lvl="3" marL="2317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Co-Leads: CNRS, NASA, BGC, Terranum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1775" lvl="3" marL="2317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arenR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Demonstrate usefulness of satellite data for operational applications of landslide disaster risk management;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1775" lvl="3" marL="2317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arenR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Usefulness of satellite data for landslide science at global scale;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1775" lvl="3" marL="2317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arenR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Usefulness of tailored services combining EO data</a:t>
            </a:r>
            <a:endParaRPr/>
          </a:p>
          <a:p>
            <a:pPr indent="-231775" lvl="3" marL="2317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arenR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Develop plan for sustainable use of satellite imagery and processing services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5"/>
          <p:cNvSpPr txBox="1"/>
          <p:nvPr/>
        </p:nvSpPr>
        <p:spPr>
          <a:xfrm>
            <a:off x="76534" y="4425311"/>
            <a:ext cx="9482560" cy="2350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International Disasters Charter: WGDisasters Observer Status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CEOS Chair Theme / Implementation Plan</a:t>
            </a:r>
            <a:endParaRPr/>
          </a:p>
          <a:p>
            <a:pPr indent="-3556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Courier New"/>
              <a:buChar char="o"/>
            </a:pPr>
            <a:r>
              <a:rPr b="0" i="0" lang="en-US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Space-based EO Data for Open Science and Decision Support</a:t>
            </a:r>
            <a:endParaRPr/>
          </a:p>
          <a:p>
            <a:pPr indent="-3556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 Science and Decision Support for Floods</a:t>
            </a:r>
            <a:endParaRPr/>
          </a:p>
          <a:p>
            <a:pPr indent="-355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▪"/>
            </a:pPr>
            <a:r>
              <a:rPr b="0" i="0" lang="en-US" sz="14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Flood Pilot Team leveraging partnership with WGISS, WGCapD, SEO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WGDisasters Vice-Chair and Data Coordination Team Lead Roles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