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0" r:id="rId4"/>
  </p:sldMasterIdLst>
  <p:notesMasterIdLst>
    <p:notesMasterId r:id="rId5"/>
  </p:notesMasterIdLst>
  <p:sldIdLst>
    <p:sldId id="256" r:id="rId6"/>
    <p:sldId id="257" r:id="rId7"/>
  </p:sldIdLst>
  <p:sldSz cy="6858000" cx="9144000"/>
  <p:notesSz cx="6858000" cy="9144000"/>
  <p:embeddedFontLst>
    <p:embeddedFont>
      <p:font typeface="Helvetica Neue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HelveticaNeue-boldItalic.fntdata"/><Relationship Id="rId10" Type="http://schemas.openxmlformats.org/officeDocument/2006/relationships/font" Target="fonts/HelveticaNeue-italic.fntdata"/><Relationship Id="rId9" Type="http://schemas.openxmlformats.org/officeDocument/2006/relationships/font" Target="fonts/HelveticaNeue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HelveticaNeue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1pPr>
            <a:lvl2pPr indent="-228600" lvl="1" marL="914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2pPr>
            <a:lvl3pPr indent="-228600" lvl="2" marL="1371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3pPr>
            <a:lvl4pPr indent="-228600" lvl="3" marL="1828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4pPr>
            <a:lvl5pPr indent="-228600" lvl="4" marL="22860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5pPr>
            <a:lvl6pPr indent="-228600" lvl="5" marL="27432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6pPr>
            <a:lvl7pPr indent="-228600" lvl="6" marL="32004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7pPr>
            <a:lvl8pPr indent="-228600" lvl="7" marL="36576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8pPr>
            <a:lvl9pPr indent="-228600" lvl="8" marL="4114800" marR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0000"/>
                </a:solidFill>
                <a:latin typeface="Avenir"/>
                <a:ea typeface="Avenir"/>
                <a:cs typeface="Avenir"/>
                <a:sym typeface="Avenir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1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" name="Google Shape;16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:notes"/>
          <p:cNvSpPr txBox="1"/>
          <p:nvPr>
            <p:ph idx="1" type="body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2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showMasterSp="0" type="tx">
  <p:cSld name="TITLE_AND_BODY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7" name="Shape 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300"/>
              <a:buFont typeface="Arial"/>
              <a:buNone/>
              <a:defRPr b="0" i="0" sz="13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showMasterSp="0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idx="1" type="body"/>
          </p:nvPr>
        </p:nvSpPr>
        <p:spPr>
          <a:xfrm>
            <a:off x="76200" y="1219200"/>
            <a:ext cx="8991600" cy="525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1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Courier New"/>
              <a:buChar char="o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Noto Sans Symbols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▪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3"/>
          <p:cNvSpPr/>
          <p:nvPr/>
        </p:nvSpPr>
        <p:spPr>
          <a:xfrm>
            <a:off x="76200" y="6629400"/>
            <a:ext cx="4500300" cy="187200"/>
          </a:xfrm>
          <a:prstGeom prst="roundRect">
            <a:avLst>
              <a:gd fmla="val 16667" name="adj"/>
            </a:avLst>
          </a:prstGeom>
          <a:solidFill>
            <a:schemeClr val="lt1">
              <a:alpha val="48235"/>
            </a:schemeClr>
          </a:solidFill>
          <a:ln cap="flat" cmpd="sng" w="25400">
            <a:solidFill>
              <a:schemeClr val="dk2">
                <a:alpha val="60000"/>
              </a:schemeClr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b="0" i="1" lang="en-US" sz="1100" u="none" cap="none" strike="noStrik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rPr>
              <a:t>SIT-36, 23-25 March 2021, Virtual (GA/CSIRO SIT Chair)</a:t>
            </a:r>
            <a:endParaRPr b="0" i="1" sz="1100" u="none" cap="none" strike="noStrike">
              <a:solidFill>
                <a:schemeClr val="dk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3"/>
          <p:cNvSpPr txBox="1"/>
          <p:nvPr>
            <p:ph idx="2" type="body"/>
          </p:nvPr>
        </p:nvSpPr>
        <p:spPr>
          <a:xfrm>
            <a:off x="1981200" y="76200"/>
            <a:ext cx="4953000" cy="91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b="1" i="0" sz="280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o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810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▪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81000" lvl="4" marL="22860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400" u="none" cap="none" strike="noStrike">
                <a:solidFill>
                  <a:srgbClr val="002569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Google Shape;13;p3"/>
          <p:cNvSpPr txBox="1"/>
          <p:nvPr>
            <p:ph idx="12" type="sldNum"/>
          </p:nvPr>
        </p:nvSpPr>
        <p:spPr>
          <a:xfrm>
            <a:off x="8519109" y="6629409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idx="12" type="sldNum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256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/>
          <p:nvPr>
            <p:ph type="title"/>
          </p:nvPr>
        </p:nvSpPr>
        <p:spPr>
          <a:xfrm>
            <a:off x="622789" y="2514600"/>
            <a:ext cx="5746243" cy="993131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200"/>
              <a:buFont typeface="Arial"/>
              <a:buNone/>
            </a:pPr>
            <a:r>
              <a:rPr b="1" i="0" lang="en-US" sz="4200" u="none" cap="none" strike="noStrike">
                <a:solidFill>
                  <a:srgbClr val="FFFFFF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WGDisasters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4"/>
          <p:cNvSpPr/>
          <p:nvPr/>
        </p:nvSpPr>
        <p:spPr>
          <a:xfrm>
            <a:off x="622789" y="3251200"/>
            <a:ext cx="4810858" cy="3005139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David Green, WGDisasters Chair, NASA</a:t>
            </a:r>
            <a:endParaRPr/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Pierric Ferrier, WGDisasters Vice Chair, CNES</a:t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CEOS SIT-36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Session 6, Agenda Item 6.1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Virtual Meeting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-US" sz="18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24 March 2021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20" name="Google Shape;20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622789" y="1217405"/>
            <a:ext cx="2507906" cy="993132"/>
          </a:xfrm>
          <a:prstGeom prst="rect">
            <a:avLst/>
          </a:prstGeom>
          <a:noFill/>
          <a:ln>
            <a:noFill/>
          </a:ln>
        </p:spPr>
      </p:pic>
      <p:sp>
        <p:nvSpPr>
          <p:cNvPr id="21" name="Google Shape;21;p4"/>
          <p:cNvSpPr txBox="1"/>
          <p:nvPr/>
        </p:nvSpPr>
        <p:spPr>
          <a:xfrm>
            <a:off x="622789" y="2246634"/>
            <a:ext cx="2806211" cy="210183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50"/>
              <a:buFont typeface="Arial"/>
              <a:buNone/>
            </a:pPr>
            <a:r>
              <a:rPr b="1" i="0" lang="en-US" sz="1050" u="none" cap="none" strike="noStrike">
                <a:solidFill>
                  <a:schemeClr val="lt1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Committee on Earth Observation Satellites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4"/>
          <p:cNvSpPr txBox="1"/>
          <p:nvPr>
            <p:ph idx="12" type="sldNum"/>
          </p:nvPr>
        </p:nvSpPr>
        <p:spPr>
          <a:xfrm>
            <a:off x="8556784" y="6333134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/>
          <p:nvPr>
            <p:ph idx="1" type="body"/>
          </p:nvPr>
        </p:nvSpPr>
        <p:spPr>
          <a:xfrm>
            <a:off x="47119" y="1225550"/>
            <a:ext cx="4435981" cy="29654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10160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SzPts val="2000"/>
              <a:buNone/>
            </a:pPr>
            <a:r>
              <a:rPr lang="en-US"/>
              <a:t>Requests for CEOS Endorsement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1" lang="en-US"/>
              <a:t>Wildfire Pilot Implementation Plan</a:t>
            </a:r>
            <a:r>
              <a:rPr b="0" lang="en-US"/>
              <a:t>: </a:t>
            </a:r>
            <a:r>
              <a:rPr b="0" lang="en-US" sz="1600"/>
              <a:t>Provide a fundamental basis for defining global priorities for active-fire monitoring and characterization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lang="en-US"/>
              <a:t>Landslide Demonstrator Implementation Plan: </a:t>
            </a:r>
            <a:r>
              <a:rPr b="0" lang="en-US" sz="1600"/>
              <a:t>Builds on outcomes of the Landslide Pilot which established guidelines for operational use of EO data for landslides</a:t>
            </a:r>
            <a:endParaRPr sz="1800"/>
          </a:p>
        </p:txBody>
      </p:sp>
      <p:sp>
        <p:nvSpPr>
          <p:cNvPr id="28" name="Google Shape;28;p5"/>
          <p:cNvSpPr txBox="1"/>
          <p:nvPr>
            <p:ph idx="2" type="body"/>
          </p:nvPr>
        </p:nvSpPr>
        <p:spPr>
          <a:xfrm>
            <a:off x="1733550" y="349250"/>
            <a:ext cx="5530850" cy="6032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28600" lvl="0" marL="457200" marR="0" rtl="0" algn="ctr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</a:pPr>
            <a:r>
              <a:rPr lang="en-US" sz="2400"/>
              <a:t>WGDisasters Requests &amp; Updates</a:t>
            </a:r>
            <a:endParaRPr sz="2400"/>
          </a:p>
        </p:txBody>
      </p:sp>
      <p:sp>
        <p:nvSpPr>
          <p:cNvPr id="29" name="Google Shape;29;p5"/>
          <p:cNvSpPr txBox="1"/>
          <p:nvPr>
            <p:ph idx="12" type="sldNum"/>
          </p:nvPr>
        </p:nvSpPr>
        <p:spPr>
          <a:xfrm>
            <a:off x="8519109" y="6629409"/>
            <a:ext cx="548700" cy="525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45700" spcFirstLastPara="1" rIns="45700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000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sp>
        <p:nvSpPr>
          <p:cNvPr id="30" name="Google Shape;30;p5"/>
          <p:cNvSpPr/>
          <p:nvPr/>
        </p:nvSpPr>
        <p:spPr>
          <a:xfrm>
            <a:off x="4451684" y="1219200"/>
            <a:ext cx="4616125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31775" lvl="3" marL="2317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Co-Leads: NRCan, CSA, NASA, UN-FAO</a:t>
            </a:r>
            <a:endParaRPr/>
          </a:p>
          <a:p>
            <a:pPr indent="-231775" lvl="3" marL="2317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1) 	Conduct a detailed inventory and gap analysis of existing and proposed EO systems suitable for global active-fire monitoring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31775" lvl="3" marL="2317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2) 	Conduct a detailed analysis of global stakeholders and end-users of near-real-time active-fire EO data</a:t>
            </a:r>
            <a:endParaRPr/>
          </a:p>
          <a:p>
            <a:pPr indent="-231775" lvl="3" marL="2317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3) 	Define targeted user requirements for active fire remote sensing systems for the disaster mitigation applications</a:t>
            </a:r>
            <a:endParaRPr/>
          </a:p>
          <a:p>
            <a:pPr indent="-231775" lvl="3" marL="2317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4) 	Propose a way forward in coordinating global wildfire monitoring activities</a:t>
            </a:r>
            <a:endParaRPr/>
          </a:p>
        </p:txBody>
      </p:sp>
      <p:sp>
        <p:nvSpPr>
          <p:cNvPr id="31" name="Google Shape;31;p5"/>
          <p:cNvSpPr/>
          <p:nvPr/>
        </p:nvSpPr>
        <p:spPr>
          <a:xfrm>
            <a:off x="4451684" y="2948225"/>
            <a:ext cx="4692316" cy="156966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31775" lvl="3" marL="2317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Co-Leads: CNRS, NASA, BGC, Terranum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31775" lvl="3" marL="2317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AutoNum type="arabicParenR"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Demonstrate usefulness of satellite data for operational applications of landslide disaster risk management;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31775" lvl="3" marL="2317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AutoNum type="arabicParenR"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Usefulness of satellite data for landslide science at global scale;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31775" lvl="3" marL="2317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AutoNum type="arabicParenR"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Usefulness of tailored services combining EO data</a:t>
            </a:r>
            <a:endParaRPr/>
          </a:p>
          <a:p>
            <a:pPr indent="-231775" lvl="3" marL="23177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AutoNum type="arabicParenR"/>
            </a:pPr>
            <a:r>
              <a:rPr b="0" i="0" lang="en-US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Develop plan for sustainable use of satellite imagery and processing services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5"/>
          <p:cNvSpPr txBox="1"/>
          <p:nvPr/>
        </p:nvSpPr>
        <p:spPr>
          <a:xfrm>
            <a:off x="76534" y="4425311"/>
            <a:ext cx="9482560" cy="235013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International Disasters Charter: WGDisasters Observer Status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CEOS Chair Theme / Implementation Plan</a:t>
            </a:r>
            <a:endParaRPr/>
          </a:p>
          <a:p>
            <a:pPr indent="-355600" lvl="1" marL="9144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Courier New"/>
              <a:buChar char="o"/>
            </a:pPr>
            <a:r>
              <a:rPr b="0" i="0" lang="en-US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Space-based EO Data for Open Science and Decision Support</a:t>
            </a:r>
            <a:endParaRPr/>
          </a:p>
          <a:p>
            <a:pPr indent="-355600" lvl="2" marL="13716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Noto Sans Symbols"/>
              <a:buChar char="▪"/>
            </a:pPr>
            <a:r>
              <a:rPr b="0" i="0" lang="en-US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Open Science and Decision Support for Floods</a:t>
            </a:r>
            <a:endParaRPr/>
          </a:p>
          <a:p>
            <a:pPr indent="-355600" lvl="3" marL="18288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▪"/>
            </a:pPr>
            <a:r>
              <a:rPr b="0" i="0" lang="en-US" sz="14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Flood Pilot Team leveraging partnership with WGISS, WGCapD, SEO</a:t>
            </a:r>
            <a:endParaRPr/>
          </a:p>
          <a:p>
            <a:pPr indent="-355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Char char="•"/>
            </a:pPr>
            <a:r>
              <a:rPr b="1" i="0" lang="en-US" sz="2000" u="none" cap="none" strike="noStrike">
                <a:solidFill>
                  <a:srgbClr val="002569"/>
                </a:solidFill>
                <a:latin typeface="Helvetica Neue"/>
                <a:ea typeface="Helvetica Neue"/>
                <a:cs typeface="Helvetica Neue"/>
                <a:sym typeface="Helvetica Neue"/>
              </a:rPr>
              <a:t>WGDisasters Vice-Chair and Data Coordination Team Lead Roles</a:t>
            </a:r>
            <a:endParaRPr/>
          </a:p>
          <a:p>
            <a:pPr indent="-228600" lvl="0" marL="457200" marR="0" rtl="0" algn="l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2569"/>
              </a:buClr>
              <a:buSzPts val="20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002569"/>
              </a:solidFill>
              <a:latin typeface="Helvetica Neue"/>
              <a:ea typeface="Helvetica Neue"/>
              <a:cs typeface="Helvetica Neue"/>
              <a:sym typeface="Helvetica Neue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Default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