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embeddedFontLs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HelveticaNeue-bold.fntdata"/><Relationship Id="rId10" Type="http://schemas.openxmlformats.org/officeDocument/2006/relationships/slide" Target="slides/slide5.xml"/><Relationship Id="rId32" Type="http://schemas.openxmlformats.org/officeDocument/2006/relationships/font" Target="fonts/HelveticaNeue-regular.fntdata"/><Relationship Id="rId13" Type="http://schemas.openxmlformats.org/officeDocument/2006/relationships/slide" Target="slides/slide8.xml"/><Relationship Id="rId35" Type="http://schemas.openxmlformats.org/officeDocument/2006/relationships/font" Target="fonts/HelveticaNeue-boldItalic.fntdata"/><Relationship Id="rId12" Type="http://schemas.openxmlformats.org/officeDocument/2006/relationships/slide" Target="slides/slide7.xml"/><Relationship Id="rId34" Type="http://schemas.openxmlformats.org/officeDocument/2006/relationships/font" Target="fonts/HelveticaNeue-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SzPts val="1400"/>
              <a:buNone/>
              <a:defRPr b="0" i="0" sz="2400" u="none" cap="none" strike="noStrike">
                <a:latin typeface="Avenir"/>
                <a:ea typeface="Avenir"/>
                <a:cs typeface="Avenir"/>
                <a:sym typeface="Avenir"/>
              </a:defRPr>
            </a:lvl1pPr>
            <a:lvl2pPr indent="-228600" lvl="1" marL="914400" marR="0" rtl="0" algn="l">
              <a:lnSpc>
                <a:spcPct val="125000"/>
              </a:lnSpc>
              <a:spcBef>
                <a:spcPts val="0"/>
              </a:spcBef>
              <a:spcAft>
                <a:spcPts val="0"/>
              </a:spcAft>
              <a:buSzPts val="1400"/>
              <a:buNone/>
              <a:defRPr b="0" i="0" sz="2400" u="none" cap="none" strike="noStrike">
                <a:latin typeface="Avenir"/>
                <a:ea typeface="Avenir"/>
                <a:cs typeface="Avenir"/>
                <a:sym typeface="Avenir"/>
              </a:defRPr>
            </a:lvl2pPr>
            <a:lvl3pPr indent="-228600" lvl="2" marL="1371600" marR="0" rtl="0" algn="l">
              <a:lnSpc>
                <a:spcPct val="125000"/>
              </a:lnSpc>
              <a:spcBef>
                <a:spcPts val="0"/>
              </a:spcBef>
              <a:spcAft>
                <a:spcPts val="0"/>
              </a:spcAft>
              <a:buSzPts val="1400"/>
              <a:buNone/>
              <a:defRPr b="0" i="0" sz="2400" u="none" cap="none" strike="noStrike">
                <a:latin typeface="Avenir"/>
                <a:ea typeface="Avenir"/>
                <a:cs typeface="Avenir"/>
                <a:sym typeface="Avenir"/>
              </a:defRPr>
            </a:lvl3pPr>
            <a:lvl4pPr indent="-228600" lvl="3" marL="1828800" marR="0" rtl="0" algn="l">
              <a:lnSpc>
                <a:spcPct val="125000"/>
              </a:lnSpc>
              <a:spcBef>
                <a:spcPts val="0"/>
              </a:spcBef>
              <a:spcAft>
                <a:spcPts val="0"/>
              </a:spcAft>
              <a:buSzPts val="1400"/>
              <a:buNone/>
              <a:defRPr b="0" i="0" sz="2400" u="none" cap="none" strike="noStrike">
                <a:latin typeface="Avenir"/>
                <a:ea typeface="Avenir"/>
                <a:cs typeface="Avenir"/>
                <a:sym typeface="Avenir"/>
              </a:defRPr>
            </a:lvl4pPr>
            <a:lvl5pPr indent="-228600" lvl="4" marL="2286000" marR="0" rtl="0" algn="l">
              <a:lnSpc>
                <a:spcPct val="125000"/>
              </a:lnSpc>
              <a:spcBef>
                <a:spcPts val="0"/>
              </a:spcBef>
              <a:spcAft>
                <a:spcPts val="0"/>
              </a:spcAft>
              <a:buSzPts val="1400"/>
              <a:buNone/>
              <a:defRPr b="0" i="0" sz="2400" u="none" cap="none" strike="noStrike">
                <a:latin typeface="Avenir"/>
                <a:ea typeface="Avenir"/>
                <a:cs typeface="Avenir"/>
                <a:sym typeface="Avenir"/>
              </a:defRPr>
            </a:lvl5pPr>
            <a:lvl6pPr indent="-228600" lvl="5" marL="2743200" marR="0" rtl="0" algn="l">
              <a:lnSpc>
                <a:spcPct val="125000"/>
              </a:lnSpc>
              <a:spcBef>
                <a:spcPts val="0"/>
              </a:spcBef>
              <a:spcAft>
                <a:spcPts val="0"/>
              </a:spcAft>
              <a:buSzPts val="1400"/>
              <a:buNone/>
              <a:defRPr b="0" i="0" sz="2400" u="none" cap="none" strike="noStrike">
                <a:latin typeface="Avenir"/>
                <a:ea typeface="Avenir"/>
                <a:cs typeface="Avenir"/>
                <a:sym typeface="Avenir"/>
              </a:defRPr>
            </a:lvl6pPr>
            <a:lvl7pPr indent="-228600" lvl="6" marL="3200400" marR="0" rtl="0" algn="l">
              <a:lnSpc>
                <a:spcPct val="125000"/>
              </a:lnSpc>
              <a:spcBef>
                <a:spcPts val="0"/>
              </a:spcBef>
              <a:spcAft>
                <a:spcPts val="0"/>
              </a:spcAft>
              <a:buSzPts val="1400"/>
              <a:buNone/>
              <a:defRPr b="0" i="0" sz="2400" u="none" cap="none" strike="noStrike">
                <a:latin typeface="Avenir"/>
                <a:ea typeface="Avenir"/>
                <a:cs typeface="Avenir"/>
                <a:sym typeface="Avenir"/>
              </a:defRPr>
            </a:lvl7pPr>
            <a:lvl8pPr indent="-228600" lvl="7" marL="3657600" marR="0" rtl="0" algn="l">
              <a:lnSpc>
                <a:spcPct val="125000"/>
              </a:lnSpc>
              <a:spcBef>
                <a:spcPts val="0"/>
              </a:spcBef>
              <a:spcAft>
                <a:spcPts val="0"/>
              </a:spcAft>
              <a:buSzPts val="1400"/>
              <a:buNone/>
              <a:defRPr b="0" i="0" sz="2400" u="none" cap="none" strike="noStrike">
                <a:latin typeface="Avenir"/>
                <a:ea typeface="Avenir"/>
                <a:cs typeface="Avenir"/>
                <a:sym typeface="Avenir"/>
              </a:defRPr>
            </a:lvl8pPr>
            <a:lvl9pPr indent="-228600" lvl="8" marL="4114800" marR="0" rtl="0" algn="l">
              <a:lnSpc>
                <a:spcPct val="125000"/>
              </a:lnSpc>
              <a:spcBef>
                <a:spcPts val="0"/>
              </a:spcBef>
              <a:spcAft>
                <a:spcPts val="0"/>
              </a:spcAft>
              <a:buSzPts val="1400"/>
              <a:buNone/>
              <a:defRPr b="0" i="0" sz="2400" u="none" cap="none" strike="noStrike">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5e9abf334_0_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5e9abf334_0_1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79f4b8d0b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g79f4b8d0b8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9f4b8d0b8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g79f4b8d0b8_0_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9f4b8d0b8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 name="Google Shape;114;g79f4b8d0b8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5e9abf334_0_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5e9abf334_0_1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5e9abf334_0_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5e9abf334_0_1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c5e9abf334_0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c5e9abf334_0_1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5e9abf334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c5e9abf334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5e9abf334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5e9abf334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888ffbcc6_1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c888ffbcc6_1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c5e9abf334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 name="Google Shape;28;gc5e9abf334_0_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c5e9abf334_0_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c5e9abf334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5e9abf334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c5e9abf334_0_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73d95d4c2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73d95d4c2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5e9abf334_0_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c5e9abf334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5e9abf334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5e9abf334_0_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77f720d11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77f720d11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77f720d11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77f720d11_0_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c5e9abf334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gc5e9abf334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c5e9abf334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c5e9abf334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5e9abf334_0_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5e9abf334_0_1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5e9abf334_0_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5e9abf334_0_1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8c8886c71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8c8886c71_0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8c8886c71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8c8886c71_0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5e9abf334_0_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5e9abf334_0_10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7" name="Shape 7"/>
        <p:cNvGrpSpPr/>
        <p:nvPr/>
      </p:nvGrpSpPr>
      <p:grpSpPr>
        <a:xfrm>
          <a:off x="0" y="0"/>
          <a:ext cx="0" cy="0"/>
          <a:chOff x="0" y="0"/>
          <a:chExt cx="0" cy="0"/>
        </a:xfrm>
      </p:grpSpPr>
      <p:sp>
        <p:nvSpPr>
          <p:cNvPr id="8" name="Google Shape;8;p2"/>
          <p:cNvSpPr txBox="1"/>
          <p:nvPr>
            <p:ph idx="12" type="sldNum"/>
          </p:nvPr>
        </p:nvSpPr>
        <p:spPr>
          <a:xfrm>
            <a:off x="8556784" y="6333134"/>
            <a:ext cx="548700" cy="525000"/>
          </a:xfrm>
          <a:prstGeom prst="rect">
            <a:avLst/>
          </a:prstGeom>
        </p:spPr>
        <p:txBody>
          <a:bodyPr anchorCtr="0" anchor="t" bIns="45700" lIns="45700" spcFirstLastPara="1" rIns="45700" wrap="square" tIns="45700">
            <a:noAutofit/>
          </a:bodyPr>
          <a:lstStyle>
            <a:lvl1pPr lvl="0">
              <a:buNone/>
              <a:defRPr sz="1300">
                <a:solidFill>
                  <a:schemeClr val="tx1"/>
                </a:solidFill>
                <a:latin typeface="Arial"/>
                <a:ea typeface="Arial"/>
                <a:cs typeface="Arial"/>
                <a:sym typeface="Arial"/>
              </a:defRPr>
            </a:lvl1pPr>
            <a:lvl2pPr lvl="1">
              <a:buNone/>
              <a:defRPr sz="1300">
                <a:solidFill>
                  <a:schemeClr val="tx1"/>
                </a:solidFill>
                <a:latin typeface="Arial"/>
                <a:ea typeface="Arial"/>
                <a:cs typeface="Arial"/>
                <a:sym typeface="Arial"/>
              </a:defRPr>
            </a:lvl2pPr>
            <a:lvl3pPr lvl="2">
              <a:buNone/>
              <a:defRPr sz="1300">
                <a:solidFill>
                  <a:schemeClr val="tx1"/>
                </a:solidFill>
                <a:latin typeface="Arial"/>
                <a:ea typeface="Arial"/>
                <a:cs typeface="Arial"/>
                <a:sym typeface="Arial"/>
              </a:defRPr>
            </a:lvl3pPr>
            <a:lvl4pPr lvl="3">
              <a:buNone/>
              <a:defRPr sz="1300">
                <a:solidFill>
                  <a:schemeClr val="tx1"/>
                </a:solidFill>
                <a:latin typeface="Arial"/>
                <a:ea typeface="Arial"/>
                <a:cs typeface="Arial"/>
                <a:sym typeface="Arial"/>
              </a:defRPr>
            </a:lvl4pPr>
            <a:lvl5pPr lvl="4">
              <a:buNone/>
              <a:defRPr sz="1300">
                <a:solidFill>
                  <a:schemeClr val="tx1"/>
                </a:solidFill>
                <a:latin typeface="Arial"/>
                <a:ea typeface="Arial"/>
                <a:cs typeface="Arial"/>
                <a:sym typeface="Arial"/>
              </a:defRPr>
            </a:lvl5pPr>
            <a:lvl6pPr lvl="5">
              <a:buNone/>
              <a:defRPr sz="1300">
                <a:solidFill>
                  <a:schemeClr val="tx1"/>
                </a:solidFill>
                <a:latin typeface="Arial"/>
                <a:ea typeface="Arial"/>
                <a:cs typeface="Arial"/>
                <a:sym typeface="Arial"/>
              </a:defRPr>
            </a:lvl6pPr>
            <a:lvl7pPr lvl="6">
              <a:buNone/>
              <a:defRPr sz="1300">
                <a:solidFill>
                  <a:schemeClr val="tx1"/>
                </a:solidFill>
                <a:latin typeface="Arial"/>
                <a:ea typeface="Arial"/>
                <a:cs typeface="Arial"/>
                <a:sym typeface="Arial"/>
              </a:defRPr>
            </a:lvl7pPr>
            <a:lvl8pPr lvl="7">
              <a:buNone/>
              <a:defRPr sz="1300">
                <a:solidFill>
                  <a:schemeClr val="tx1"/>
                </a:solidFill>
                <a:latin typeface="Arial"/>
                <a:ea typeface="Arial"/>
                <a:cs typeface="Arial"/>
                <a:sym typeface="Arial"/>
              </a:defRPr>
            </a:lvl8pPr>
            <a:lvl9pPr lvl="8">
              <a:buNone/>
              <a:defRPr sz="1300">
                <a:solidFill>
                  <a:schemeClr val="tx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9" name="Shape 9"/>
        <p:cNvGrpSpPr/>
        <p:nvPr/>
      </p:nvGrpSpPr>
      <p:grpSpPr>
        <a:xfrm>
          <a:off x="0" y="0"/>
          <a:ext cx="0" cy="0"/>
          <a:chOff x="0" y="0"/>
          <a:chExt cx="0" cy="0"/>
        </a:xfrm>
      </p:grpSpPr>
      <p:sp>
        <p:nvSpPr>
          <p:cNvPr id="10" name="Google Shape;10;p3"/>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500"/>
              </a:spcBef>
              <a:spcAft>
                <a:spcPts val="0"/>
              </a:spcAft>
              <a:buClr>
                <a:srgbClr val="002569"/>
              </a:buClr>
              <a:buSzPts val="2000"/>
              <a:buFont typeface="Arial"/>
              <a:buChar char="•"/>
              <a:defRPr b="1" i="0" sz="2000" u="none" cap="none" strike="noStrike">
                <a:solidFill>
                  <a:srgbClr val="002569"/>
                </a:solidFill>
                <a:latin typeface="Helvetica Neue"/>
                <a:ea typeface="Helvetica Neue"/>
                <a:cs typeface="Helvetica Neue"/>
                <a:sym typeface="Helvetica Neue"/>
              </a:defRPr>
            </a:lvl1pPr>
            <a:lvl2pPr indent="-355600" lvl="1" marL="914400" marR="0" rtl="0" algn="l">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11" name="Google Shape;11;p3"/>
          <p:cNvSpPr/>
          <p:nvPr/>
        </p:nvSpPr>
        <p:spPr>
          <a:xfrm>
            <a:off x="76200" y="6629400"/>
            <a:ext cx="4500300" cy="187200"/>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i="1" lang="en-US" sz="1100">
                <a:solidFill>
                  <a:schemeClr val="dk2"/>
                </a:solidFill>
                <a:latin typeface="Calibri"/>
                <a:ea typeface="Calibri"/>
                <a:cs typeface="Calibri"/>
                <a:sym typeface="Calibri"/>
              </a:rPr>
              <a:t>SIT-36, 23-25 March 2021, Virtual (GA/CSIRO SIT Chair)</a:t>
            </a:r>
            <a:endParaRPr i="1" sz="1100" u="none" cap="none" strike="noStrike">
              <a:solidFill>
                <a:schemeClr val="dk2"/>
              </a:solidFill>
              <a:latin typeface="Calibri"/>
              <a:ea typeface="Calibri"/>
              <a:cs typeface="Calibri"/>
              <a:sym typeface="Calibri"/>
            </a:endParaRPr>
          </a:p>
        </p:txBody>
      </p:sp>
      <p:sp>
        <p:nvSpPr>
          <p:cNvPr id="12" name="Google Shape;12;p3"/>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500"/>
              </a:spcBef>
              <a:spcAft>
                <a:spcPts val="0"/>
              </a:spcAft>
              <a:buClr>
                <a:schemeClr val="lt1"/>
              </a:buClr>
              <a:buSzPts val="2800"/>
              <a:buFont typeface="Arial"/>
              <a:buNone/>
              <a:defRPr b="1" i="0" sz="2800" u="none" cap="none" strike="noStrike">
                <a:solidFill>
                  <a:schemeClr val="lt1"/>
                </a:solidFill>
                <a:latin typeface="Helvetica Neue"/>
                <a:ea typeface="Helvetica Neue"/>
                <a:cs typeface="Helvetica Neue"/>
                <a:sym typeface="Helvetica Neue"/>
              </a:defRPr>
            </a:lvl1pPr>
            <a:lvl2pPr indent="-381000" lvl="1" marL="9144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13" name="Google Shape;13;p3"/>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lvl1pPr lvl="0">
              <a:buNone/>
              <a:defRPr>
                <a:latin typeface="Helvetica Neue"/>
                <a:ea typeface="Helvetica Neue"/>
                <a:cs typeface="Helvetica Neue"/>
                <a:sym typeface="Helvetica Neue"/>
              </a:defRPr>
            </a:lvl1pPr>
            <a:lvl2pPr lvl="1">
              <a:buNone/>
              <a:defRPr>
                <a:latin typeface="Helvetica Neue"/>
                <a:ea typeface="Helvetica Neue"/>
                <a:cs typeface="Helvetica Neue"/>
                <a:sym typeface="Helvetica Neue"/>
              </a:defRPr>
            </a:lvl2pPr>
            <a:lvl3pPr lvl="2">
              <a:buNone/>
              <a:defRPr>
                <a:latin typeface="Helvetica Neue"/>
                <a:ea typeface="Helvetica Neue"/>
                <a:cs typeface="Helvetica Neue"/>
                <a:sym typeface="Helvetica Neue"/>
              </a:defRPr>
            </a:lvl3pPr>
            <a:lvl4pPr lvl="3">
              <a:buNone/>
              <a:defRPr>
                <a:latin typeface="Helvetica Neue"/>
                <a:ea typeface="Helvetica Neue"/>
                <a:cs typeface="Helvetica Neue"/>
                <a:sym typeface="Helvetica Neue"/>
              </a:defRPr>
            </a:lvl4pPr>
            <a:lvl5pPr lvl="4">
              <a:buNone/>
              <a:defRPr>
                <a:latin typeface="Helvetica Neue"/>
                <a:ea typeface="Helvetica Neue"/>
                <a:cs typeface="Helvetica Neue"/>
                <a:sym typeface="Helvetica Neue"/>
              </a:defRPr>
            </a:lvl5pPr>
            <a:lvl6pPr lvl="5">
              <a:buNone/>
              <a:defRPr>
                <a:latin typeface="Helvetica Neue"/>
                <a:ea typeface="Helvetica Neue"/>
                <a:cs typeface="Helvetica Neue"/>
                <a:sym typeface="Helvetica Neue"/>
              </a:defRPr>
            </a:lvl6pPr>
            <a:lvl7pPr lvl="6">
              <a:buNone/>
              <a:defRPr>
                <a:latin typeface="Helvetica Neue"/>
                <a:ea typeface="Helvetica Neue"/>
                <a:cs typeface="Helvetica Neue"/>
                <a:sym typeface="Helvetica Neue"/>
              </a:defRPr>
            </a:lvl7pPr>
            <a:lvl8pPr lvl="7">
              <a:buNone/>
              <a:defRPr>
                <a:latin typeface="Helvetica Neue"/>
                <a:ea typeface="Helvetica Neue"/>
                <a:cs typeface="Helvetica Neue"/>
                <a:sym typeface="Helvetica Neue"/>
              </a:defRPr>
            </a:lvl8pPr>
            <a:lvl9pPr lvl="8">
              <a:buNone/>
              <a:defRPr>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4"/>
          <p:cNvSpPr txBox="1"/>
          <p:nvPr>
            <p:ph type="title"/>
          </p:nvPr>
        </p:nvSpPr>
        <p:spPr>
          <a:xfrm>
            <a:off x="1780674" y="163399"/>
            <a:ext cx="5864400" cy="11433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rgbClr val="FFFFFF"/>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 name="Google Shape;16;p4"/>
          <p:cNvSpPr txBox="1"/>
          <p:nvPr>
            <p:ph idx="1" type="body"/>
          </p:nvPr>
        </p:nvSpPr>
        <p:spPr>
          <a:xfrm>
            <a:off x="96253" y="1600201"/>
            <a:ext cx="8958300" cy="48717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rgbClr val="002569"/>
              </a:buClr>
              <a:buSzPts val="1800"/>
              <a:buChar char="●"/>
              <a:defRPr/>
            </a:lvl1pPr>
            <a:lvl2pPr indent="-342900" lvl="1" marL="914400" rtl="0" algn="l">
              <a:spcBef>
                <a:spcPts val="360"/>
              </a:spcBef>
              <a:spcAft>
                <a:spcPts val="0"/>
              </a:spcAft>
              <a:buClr>
                <a:srgbClr val="002569"/>
              </a:buClr>
              <a:buSzPts val="1800"/>
              <a:buChar char="○"/>
              <a:defRPr/>
            </a:lvl2pPr>
            <a:lvl3pPr indent="-342900" lvl="2" marL="1371600" rtl="0" algn="l">
              <a:spcBef>
                <a:spcPts val="360"/>
              </a:spcBef>
              <a:spcAft>
                <a:spcPts val="0"/>
              </a:spcAft>
              <a:buClr>
                <a:srgbClr val="002569"/>
              </a:buClr>
              <a:buSzPts val="1800"/>
              <a:buChar char="■"/>
              <a:defRPr/>
            </a:lvl3pPr>
            <a:lvl4pPr indent="-342900" lvl="3" marL="1828800" rtl="0" algn="l">
              <a:spcBef>
                <a:spcPts val="360"/>
              </a:spcBef>
              <a:spcAft>
                <a:spcPts val="0"/>
              </a:spcAft>
              <a:buClr>
                <a:srgbClr val="002569"/>
              </a:buClr>
              <a:buSzPts val="1800"/>
              <a:buChar char="●"/>
              <a:defRPr/>
            </a:lvl4pPr>
            <a:lvl5pPr indent="-342900" lvl="4" marL="2286000" rtl="0" algn="l">
              <a:spcBef>
                <a:spcPts val="360"/>
              </a:spcBef>
              <a:spcAft>
                <a:spcPts val="0"/>
              </a:spcAft>
              <a:buClr>
                <a:srgbClr val="002569"/>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rtl="0" algn="r">
              <a:spcBef>
                <a:spcPts val="0"/>
              </a:spcBef>
              <a:buNone/>
              <a:defRPr b="0" i="0" sz="1000" u="none" cap="none" strike="noStrike">
                <a:solidFill>
                  <a:srgbClr val="002569"/>
                </a:solidFill>
                <a:latin typeface="Calibri"/>
                <a:ea typeface="Calibri"/>
                <a:cs typeface="Calibri"/>
                <a:sym typeface="Calibri"/>
              </a:defRPr>
            </a:lvl1pPr>
            <a:lvl2pPr indent="0" lvl="1" marL="0" marR="0" rtl="0" algn="r">
              <a:spcBef>
                <a:spcPts val="0"/>
              </a:spcBef>
              <a:buNone/>
              <a:defRPr b="0" i="0" sz="1000" u="none" cap="none" strike="noStrike">
                <a:solidFill>
                  <a:srgbClr val="002569"/>
                </a:solidFill>
                <a:latin typeface="Calibri"/>
                <a:ea typeface="Calibri"/>
                <a:cs typeface="Calibri"/>
                <a:sym typeface="Calibri"/>
              </a:defRPr>
            </a:lvl2pPr>
            <a:lvl3pPr indent="0" lvl="2" marL="0" marR="0" rtl="0" algn="r">
              <a:spcBef>
                <a:spcPts val="0"/>
              </a:spcBef>
              <a:buNone/>
              <a:defRPr b="0" i="0" sz="1000" u="none" cap="none" strike="noStrike">
                <a:solidFill>
                  <a:srgbClr val="002569"/>
                </a:solidFill>
                <a:latin typeface="Calibri"/>
                <a:ea typeface="Calibri"/>
                <a:cs typeface="Calibri"/>
                <a:sym typeface="Calibri"/>
              </a:defRPr>
            </a:lvl3pPr>
            <a:lvl4pPr indent="0" lvl="3" marL="0" marR="0" rtl="0" algn="r">
              <a:spcBef>
                <a:spcPts val="0"/>
              </a:spcBef>
              <a:buNone/>
              <a:defRPr b="0" i="0" sz="1000" u="none" cap="none" strike="noStrike">
                <a:solidFill>
                  <a:srgbClr val="002569"/>
                </a:solidFill>
                <a:latin typeface="Calibri"/>
                <a:ea typeface="Calibri"/>
                <a:cs typeface="Calibri"/>
                <a:sym typeface="Calibri"/>
              </a:defRPr>
            </a:lvl4pPr>
            <a:lvl5pPr indent="0" lvl="4" marL="0" marR="0" rtl="0" algn="r">
              <a:spcBef>
                <a:spcPts val="0"/>
              </a:spcBef>
              <a:buNone/>
              <a:defRPr b="0" i="0" sz="1000" u="none" cap="none" strike="noStrike">
                <a:solidFill>
                  <a:srgbClr val="002569"/>
                </a:solidFill>
                <a:latin typeface="Calibri"/>
                <a:ea typeface="Calibri"/>
                <a:cs typeface="Calibri"/>
                <a:sym typeface="Calibri"/>
              </a:defRPr>
            </a:lvl5pPr>
            <a:lvl6pPr indent="0" lvl="5" marL="0" marR="0" rtl="0" algn="r">
              <a:spcBef>
                <a:spcPts val="0"/>
              </a:spcBef>
              <a:buNone/>
              <a:defRPr b="0" i="0" sz="1000" u="none" cap="none" strike="noStrike">
                <a:solidFill>
                  <a:srgbClr val="002569"/>
                </a:solidFill>
                <a:latin typeface="Calibri"/>
                <a:ea typeface="Calibri"/>
                <a:cs typeface="Calibri"/>
                <a:sym typeface="Calibri"/>
              </a:defRPr>
            </a:lvl6pPr>
            <a:lvl7pPr indent="0" lvl="6" marL="0" marR="0" rtl="0" algn="r">
              <a:spcBef>
                <a:spcPts val="0"/>
              </a:spcBef>
              <a:buNone/>
              <a:defRPr b="0" i="0" sz="1000" u="none" cap="none" strike="noStrike">
                <a:solidFill>
                  <a:srgbClr val="002569"/>
                </a:solidFill>
                <a:latin typeface="Calibri"/>
                <a:ea typeface="Calibri"/>
                <a:cs typeface="Calibri"/>
                <a:sym typeface="Calibri"/>
              </a:defRPr>
            </a:lvl7pPr>
            <a:lvl8pPr indent="0" lvl="7" marL="0" marR="0" rtl="0" algn="r">
              <a:spcBef>
                <a:spcPts val="0"/>
              </a:spcBef>
              <a:buNone/>
              <a:defRPr b="0" i="0" sz="1000" u="none" cap="none" strike="noStrike">
                <a:solidFill>
                  <a:srgbClr val="002569"/>
                </a:solidFill>
                <a:latin typeface="Calibri"/>
                <a:ea typeface="Calibri"/>
                <a:cs typeface="Calibri"/>
                <a:sym typeface="Calibri"/>
              </a:defRPr>
            </a:lvl8pPr>
            <a:lvl9pPr indent="0" lvl="8" marL="0" marR="0" rtl="0" algn="r">
              <a:spcBef>
                <a:spcPts val="0"/>
              </a:spcBef>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ceos.org/ard/index.html#slide4"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openearthalliance.org/forum" TargetMode="Externa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hub.eail.easi-eo.solutions/" TargetMode="External"/><Relationship Id="rId4" Type="http://schemas.openxmlformats.org/officeDocument/2006/relationships/hyperlink" Target="https://explorer.eail.easi-eo.solutions/s2_l2a" TargetMode="External"/><Relationship Id="rId5" Type="http://schemas.openxmlformats.org/officeDocument/2006/relationships/image" Target="../media/image5.png"/><Relationship Id="rId6"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ceos.org/ard/index.html#slide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hyperlink" Target="http://ceos.org/ard/index.html#slide4" TargetMode="External"/><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5"/>
          <p:cNvSpPr txBox="1"/>
          <p:nvPr>
            <p:ph type="title"/>
          </p:nvPr>
        </p:nvSpPr>
        <p:spPr>
          <a:xfrm>
            <a:off x="622804" y="2514600"/>
            <a:ext cx="7993800" cy="99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400">
                <a:solidFill>
                  <a:srgbClr val="FFFFFF"/>
                </a:solidFill>
                <a:latin typeface="Helvetica Neue"/>
                <a:ea typeface="Helvetica Neue"/>
                <a:cs typeface="Helvetica Neue"/>
                <a:sym typeface="Helvetica Neue"/>
              </a:rPr>
              <a:t>Session 5: Analysis Ready Data (ARD) and Future Data Architectures</a:t>
            </a:r>
            <a:endParaRPr sz="600"/>
          </a:p>
        </p:txBody>
      </p:sp>
      <p:sp>
        <p:nvSpPr>
          <p:cNvPr id="22" name="Google Shape;22;p5"/>
          <p:cNvSpPr/>
          <p:nvPr/>
        </p:nvSpPr>
        <p:spPr>
          <a:xfrm>
            <a:off x="622789" y="3759200"/>
            <a:ext cx="4810858" cy="254158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US" sz="1800" u="none" cap="none" strike="noStrike">
                <a:solidFill>
                  <a:srgbClr val="FFFFFF"/>
                </a:solidFill>
              </a:rPr>
              <a:t>CEOS SIT</a:t>
            </a:r>
            <a:r>
              <a:rPr lang="en-US" sz="1800">
                <a:solidFill>
                  <a:srgbClr val="FFFFFF"/>
                </a:solidFill>
              </a:rPr>
              <a:t>-36</a:t>
            </a:r>
            <a:endParaRPr/>
          </a:p>
          <a:p>
            <a:pPr indent="0" lvl="0" marL="0" marR="0" rtl="0" algn="l">
              <a:lnSpc>
                <a:spcPct val="150000"/>
              </a:lnSpc>
              <a:spcBef>
                <a:spcPts val="0"/>
              </a:spcBef>
              <a:spcAft>
                <a:spcPts val="0"/>
              </a:spcAft>
              <a:buNone/>
            </a:pPr>
            <a:r>
              <a:rPr b="0" i="0" lang="en-US" sz="1800" u="none" cap="none" strike="noStrike">
                <a:solidFill>
                  <a:srgbClr val="FFFFFF"/>
                </a:solidFill>
              </a:rPr>
              <a:t>Session #5</a:t>
            </a:r>
            <a:endParaRPr/>
          </a:p>
          <a:p>
            <a:pPr indent="0" lvl="0" marL="0" marR="0" rtl="0" algn="l">
              <a:lnSpc>
                <a:spcPct val="150000"/>
              </a:lnSpc>
              <a:spcBef>
                <a:spcPts val="0"/>
              </a:spcBef>
              <a:spcAft>
                <a:spcPts val="0"/>
              </a:spcAft>
              <a:buNone/>
            </a:pPr>
            <a:r>
              <a:rPr lang="en-US" sz="1800">
                <a:solidFill>
                  <a:srgbClr val="FFFFFF"/>
                </a:solidFill>
              </a:rPr>
              <a:t>Virtual Meeting</a:t>
            </a:r>
            <a:endParaRPr/>
          </a:p>
          <a:p>
            <a:pPr indent="0" lvl="0" marL="0" marR="0" rtl="0" algn="l">
              <a:lnSpc>
                <a:spcPct val="150000"/>
              </a:lnSpc>
              <a:spcBef>
                <a:spcPts val="0"/>
              </a:spcBef>
              <a:spcAft>
                <a:spcPts val="0"/>
              </a:spcAft>
              <a:buNone/>
            </a:pPr>
            <a:r>
              <a:rPr lang="en-US" sz="1800">
                <a:solidFill>
                  <a:srgbClr val="FFFFFF"/>
                </a:solidFill>
              </a:rPr>
              <a:t>24 March</a:t>
            </a:r>
            <a:r>
              <a:rPr b="0" i="0" lang="en-US" sz="1800" u="none" cap="none" strike="noStrike">
                <a:solidFill>
                  <a:srgbClr val="FFFFFF"/>
                </a:solidFill>
              </a:rPr>
              <a:t> 202</a:t>
            </a:r>
            <a:r>
              <a:rPr lang="en-US" sz="1800">
                <a:solidFill>
                  <a:srgbClr val="FFFFFF"/>
                </a:solidFill>
              </a:rPr>
              <a:t>1</a:t>
            </a:r>
            <a:endParaRPr/>
          </a:p>
        </p:txBody>
      </p:sp>
      <p:pic>
        <p:nvPicPr>
          <p:cNvPr id="23" name="Google Shape;23;p5"/>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24" name="Google Shape;24;p5"/>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lt1"/>
                </a:solidFill>
                <a:latin typeface="Helvetica Neue"/>
                <a:ea typeface="Helvetica Neue"/>
                <a:cs typeface="Helvetica Neue"/>
                <a:sym typeface="Helvetica Neue"/>
              </a:rPr>
              <a:t>Committee on Earth Observation Satellites</a:t>
            </a:r>
            <a:endParaRPr/>
          </a:p>
        </p:txBody>
      </p:sp>
      <p:sp>
        <p:nvSpPr>
          <p:cNvPr id="25" name="Google Shape;25;p5"/>
          <p:cNvSpPr txBox="1"/>
          <p:nvPr>
            <p:ph idx="12" type="sldNum"/>
          </p:nvPr>
        </p:nvSpPr>
        <p:spPr>
          <a:xfrm>
            <a:off x="8556784" y="6333134"/>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idx="1" type="body"/>
          </p:nvPr>
        </p:nvSpPr>
        <p:spPr>
          <a:xfrm>
            <a:off x="5996225" y="6472300"/>
            <a:ext cx="2995500" cy="5250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rPr lang="en-US" sz="1700"/>
              <a:t>From: </a:t>
            </a:r>
            <a:r>
              <a:rPr lang="en-US" sz="1700" u="sng">
                <a:solidFill>
                  <a:schemeClr val="hlink"/>
                </a:solidFill>
                <a:hlinkClick r:id="rId3"/>
              </a:rPr>
              <a:t>http://ceos.org/ard</a:t>
            </a:r>
            <a:endParaRPr sz="1700"/>
          </a:p>
          <a:p>
            <a:pPr indent="0" lvl="0" marL="0" rtl="0" algn="l">
              <a:spcBef>
                <a:spcPts val="500"/>
              </a:spcBef>
              <a:spcAft>
                <a:spcPts val="0"/>
              </a:spcAft>
              <a:buNone/>
            </a:pPr>
            <a:r>
              <a:t/>
            </a:r>
            <a:endParaRPr/>
          </a:p>
        </p:txBody>
      </p:sp>
      <p:sp>
        <p:nvSpPr>
          <p:cNvPr id="94" name="Google Shape;94;p14"/>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5" name="Google Shape;95;p14"/>
          <p:cNvSpPr txBox="1"/>
          <p:nvPr>
            <p:ph idx="1" type="body"/>
          </p:nvPr>
        </p:nvSpPr>
        <p:spPr>
          <a:xfrm>
            <a:off x="76200" y="1219200"/>
            <a:ext cx="7631700" cy="190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00"/>
              </a:spcBef>
              <a:spcAft>
                <a:spcPts val="0"/>
              </a:spcAft>
              <a:buSzPts val="2000"/>
              <a:buNone/>
            </a:pPr>
            <a:r>
              <a:rPr lang="en-US" sz="1900"/>
              <a:t>Under development / assessment datasets</a:t>
            </a:r>
            <a:endParaRPr sz="1900"/>
          </a:p>
          <a:p>
            <a:pPr indent="-304800" lvl="1" marL="914400" rtl="0" algn="l">
              <a:lnSpc>
                <a:spcPct val="100000"/>
              </a:lnSpc>
              <a:spcBef>
                <a:spcPts val="500"/>
              </a:spcBef>
              <a:spcAft>
                <a:spcPts val="0"/>
              </a:spcAft>
              <a:buSzPts val="1200"/>
              <a:buFont typeface="Courier New"/>
              <a:buChar char="-"/>
            </a:pPr>
            <a:r>
              <a:rPr lang="en-US" sz="1200"/>
              <a:t>USGS Landsat Collection 2 SR &amp; ST (PFS version 5.0)</a:t>
            </a:r>
            <a:endParaRPr sz="1200"/>
          </a:p>
          <a:p>
            <a:pPr indent="-304800" lvl="1" marL="914400" rtl="0" algn="l">
              <a:lnSpc>
                <a:spcPct val="100000"/>
              </a:lnSpc>
              <a:spcBef>
                <a:spcPts val="500"/>
              </a:spcBef>
              <a:spcAft>
                <a:spcPts val="0"/>
              </a:spcAft>
              <a:buSzPts val="1200"/>
              <a:buFont typeface="Courier New"/>
              <a:buChar char="-"/>
            </a:pPr>
            <a:r>
              <a:rPr lang="en-US" sz="1200"/>
              <a:t>Sentinel-2 Level-2A, Sentinel-2 Level-2A (E84) - (PFS version 5.0)</a:t>
            </a:r>
            <a:endParaRPr sz="1500"/>
          </a:p>
          <a:p>
            <a:pPr indent="-304800" lvl="1" marL="914400" rtl="0" algn="l">
              <a:lnSpc>
                <a:spcPct val="100000"/>
              </a:lnSpc>
              <a:spcBef>
                <a:spcPts val="500"/>
              </a:spcBef>
              <a:spcAft>
                <a:spcPts val="0"/>
              </a:spcAft>
              <a:buSzPts val="1200"/>
              <a:buFont typeface="Courier New"/>
              <a:buChar char="-"/>
            </a:pPr>
            <a:r>
              <a:rPr lang="en-US" sz="1200"/>
              <a:t>EnMAP (PFS version 5.0)</a:t>
            </a:r>
            <a:endParaRPr sz="1200"/>
          </a:p>
          <a:p>
            <a:pPr indent="-304800" lvl="1" marL="914400" rtl="0" algn="l">
              <a:lnSpc>
                <a:spcPct val="100000"/>
              </a:lnSpc>
              <a:spcBef>
                <a:spcPts val="500"/>
              </a:spcBef>
              <a:spcAft>
                <a:spcPts val="0"/>
              </a:spcAft>
              <a:buSzPts val="1200"/>
              <a:buFont typeface="Courier New"/>
              <a:buChar char="-"/>
            </a:pPr>
            <a:r>
              <a:rPr lang="en-US" sz="1200"/>
              <a:t>Normalised Radar Backscatter (PFS v5.0): JAXA (ALOS-2);  CSIRO (NovaSAR-1); Sinergise/Digital Earth Africa (Sentinel-1)</a:t>
            </a:r>
            <a:endParaRPr sz="1200"/>
          </a:p>
          <a:p>
            <a:pPr indent="0" lvl="0" marL="0" rtl="0" algn="l">
              <a:lnSpc>
                <a:spcPct val="100000"/>
              </a:lnSpc>
              <a:spcBef>
                <a:spcPts val="500"/>
              </a:spcBef>
              <a:spcAft>
                <a:spcPts val="0"/>
              </a:spcAft>
              <a:buSzPts val="2000"/>
              <a:buNone/>
            </a:pPr>
            <a:r>
              <a:t/>
            </a:r>
            <a:endParaRPr sz="1900"/>
          </a:p>
          <a:p>
            <a:pPr indent="0" lvl="0" marL="0" rtl="0" algn="l">
              <a:lnSpc>
                <a:spcPct val="100000"/>
              </a:lnSpc>
              <a:spcBef>
                <a:spcPts val="500"/>
              </a:spcBef>
              <a:spcAft>
                <a:spcPts val="0"/>
              </a:spcAft>
              <a:buSzPts val="2000"/>
              <a:buNone/>
            </a:pPr>
            <a:r>
              <a:t/>
            </a:r>
            <a:endParaRPr sz="1900"/>
          </a:p>
        </p:txBody>
      </p:sp>
      <p:sp>
        <p:nvSpPr>
          <p:cNvPr id="96" name="Google Shape;96;p14"/>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Strategy Progress Update</a:t>
            </a:r>
            <a:endParaRPr/>
          </a:p>
          <a:p>
            <a:pPr indent="0" lvl="0" marL="0" rtl="0" algn="ctr">
              <a:spcBef>
                <a:spcPts val="500"/>
              </a:spcBef>
              <a:spcAft>
                <a:spcPts val="0"/>
              </a:spcAft>
              <a:buClr>
                <a:schemeClr val="dk1"/>
              </a:buClr>
              <a:buSzPts val="1100"/>
              <a:buFont typeface="Arial"/>
              <a:buNone/>
            </a:pPr>
            <a:r>
              <a:rPr i="1" lang="en-US" sz="2100"/>
              <a:t>Status of CARD4L datasets</a:t>
            </a:r>
            <a:endParaRPr i="1" sz="2100"/>
          </a:p>
          <a:p>
            <a:pPr indent="0" lvl="0" marL="0" rtl="0" algn="ctr">
              <a:spcBef>
                <a:spcPts val="500"/>
              </a:spcBef>
              <a:spcAft>
                <a:spcPts val="0"/>
              </a:spcAft>
              <a:buNone/>
            </a:pPr>
            <a:r>
              <a:t/>
            </a:r>
            <a:endParaRPr/>
          </a:p>
        </p:txBody>
      </p:sp>
      <p:pic>
        <p:nvPicPr>
          <p:cNvPr id="97" name="Google Shape;97;p14"/>
          <p:cNvPicPr preferRelativeResize="0"/>
          <p:nvPr/>
        </p:nvPicPr>
        <p:blipFill>
          <a:blip r:embed="rId4">
            <a:alphaModFix/>
          </a:blip>
          <a:stretch>
            <a:fillRect/>
          </a:stretch>
        </p:blipFill>
        <p:spPr>
          <a:xfrm>
            <a:off x="1176800" y="2898600"/>
            <a:ext cx="5821375" cy="3666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p:nvPr>
            <p:ph idx="12" type="sldNum"/>
          </p:nvPr>
        </p:nvSpPr>
        <p:spPr>
          <a:xfrm>
            <a:off x="8519109" y="6629409"/>
            <a:ext cx="548700" cy="525000"/>
          </a:xfrm>
          <a:prstGeom prst="roundRect">
            <a:avLst>
              <a:gd fmla="val 16667" name="adj"/>
            </a:avLst>
          </a:prstGeom>
          <a:solidFill>
            <a:schemeClr val="lt1">
              <a:alpha val="4824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03" name="Google Shape;103;p15"/>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00"/>
              </a:spcBef>
              <a:spcAft>
                <a:spcPts val="0"/>
              </a:spcAft>
              <a:buSzPts val="2000"/>
              <a:buNone/>
            </a:pPr>
            <a:r>
              <a:rPr lang="en-US"/>
              <a:t>PFS Annual Review Cycle</a:t>
            </a:r>
            <a:endParaRPr/>
          </a:p>
          <a:p>
            <a:pPr indent="-336550" lvl="1" marL="914400" rtl="0" algn="l">
              <a:lnSpc>
                <a:spcPct val="100000"/>
              </a:lnSpc>
              <a:spcBef>
                <a:spcPts val="500"/>
              </a:spcBef>
              <a:spcAft>
                <a:spcPts val="0"/>
              </a:spcAft>
              <a:buSzPts val="1700"/>
              <a:buFont typeface="Courier New"/>
              <a:buChar char="-"/>
            </a:pPr>
            <a:r>
              <a:rPr lang="en-US" sz="1700"/>
              <a:t>2021 review started </a:t>
            </a:r>
            <a:endParaRPr sz="1700"/>
          </a:p>
          <a:p>
            <a:pPr indent="-336550" lvl="1" marL="914400" rtl="0" algn="l">
              <a:lnSpc>
                <a:spcPct val="100000"/>
              </a:lnSpc>
              <a:spcBef>
                <a:spcPts val="500"/>
              </a:spcBef>
              <a:spcAft>
                <a:spcPts val="0"/>
              </a:spcAft>
              <a:buSzPts val="1700"/>
              <a:buFont typeface="Courier New"/>
              <a:buChar char="-"/>
            </a:pPr>
            <a:r>
              <a:rPr lang="en-US" sz="1700"/>
              <a:t>Common set of ARD specifications applicable to all community ARDs</a:t>
            </a:r>
            <a:endParaRPr/>
          </a:p>
          <a:p>
            <a:pPr indent="0" lvl="0" marL="0" rtl="0" algn="l">
              <a:lnSpc>
                <a:spcPct val="100000"/>
              </a:lnSpc>
              <a:spcBef>
                <a:spcPts val="500"/>
              </a:spcBef>
              <a:spcAft>
                <a:spcPts val="0"/>
              </a:spcAft>
              <a:buSzPts val="2000"/>
              <a:buNone/>
            </a:pPr>
            <a:r>
              <a:rPr lang="en-US"/>
              <a:t>Cooperative processes to assess and peer-review </a:t>
            </a:r>
            <a:endParaRPr/>
          </a:p>
          <a:p>
            <a:pPr indent="-336550" lvl="1" marL="914400" rtl="0" algn="l">
              <a:lnSpc>
                <a:spcPct val="100000"/>
              </a:lnSpc>
              <a:spcBef>
                <a:spcPts val="500"/>
              </a:spcBef>
              <a:spcAft>
                <a:spcPts val="0"/>
              </a:spcAft>
              <a:buSzPts val="1700"/>
              <a:buChar char="-"/>
            </a:pPr>
            <a:r>
              <a:rPr lang="en-US" sz="1700"/>
              <a:t>WGCV have been pivotal</a:t>
            </a:r>
            <a:endParaRPr sz="1700"/>
          </a:p>
          <a:p>
            <a:pPr indent="-336550" lvl="1" marL="914400" rtl="0" algn="l">
              <a:lnSpc>
                <a:spcPct val="100000"/>
              </a:lnSpc>
              <a:spcBef>
                <a:spcPts val="0"/>
              </a:spcBef>
              <a:spcAft>
                <a:spcPts val="0"/>
              </a:spcAft>
              <a:buSzPts val="1700"/>
              <a:buChar char="-"/>
            </a:pPr>
            <a:r>
              <a:rPr lang="en-US" sz="1700"/>
              <a:t>Peer reviews have been completed or are in train</a:t>
            </a:r>
            <a:endParaRPr sz="1700"/>
          </a:p>
          <a:p>
            <a:pPr indent="-336550" lvl="1" marL="914400" rtl="0" algn="l">
              <a:lnSpc>
                <a:spcPct val="100000"/>
              </a:lnSpc>
              <a:spcBef>
                <a:spcPts val="0"/>
              </a:spcBef>
              <a:spcAft>
                <a:spcPts val="0"/>
              </a:spcAft>
              <a:buSzPts val="1700"/>
              <a:buChar char="-"/>
            </a:pPr>
            <a:r>
              <a:rPr lang="en-US" sz="1700"/>
              <a:t>Revision of the current peer-review process</a:t>
            </a:r>
            <a:endParaRPr sz="1700"/>
          </a:p>
          <a:p>
            <a:pPr indent="0" lvl="0" marL="0" rtl="0" algn="l">
              <a:spcBef>
                <a:spcPts val="500"/>
              </a:spcBef>
              <a:spcAft>
                <a:spcPts val="0"/>
              </a:spcAft>
              <a:buNone/>
            </a:pPr>
            <a:r>
              <a:rPr lang="en-US"/>
              <a:t>Terminology report</a:t>
            </a:r>
            <a:endParaRPr/>
          </a:p>
          <a:p>
            <a:pPr indent="-323850" lvl="1" marL="914400" rtl="0" algn="l">
              <a:spcBef>
                <a:spcPts val="500"/>
              </a:spcBef>
              <a:spcAft>
                <a:spcPts val="0"/>
              </a:spcAft>
              <a:buSzPts val="1500"/>
              <a:buChar char="-"/>
            </a:pPr>
            <a:r>
              <a:rPr lang="en-US" sz="1700"/>
              <a:t>Endorsed at CEOS Plenary 2020</a:t>
            </a:r>
            <a:endParaRPr sz="1700"/>
          </a:p>
          <a:p>
            <a:pPr indent="0" lvl="0" marL="0" rtl="0" algn="l">
              <a:spcBef>
                <a:spcPts val="500"/>
              </a:spcBef>
              <a:spcAft>
                <a:spcPts val="0"/>
              </a:spcAft>
              <a:buNone/>
            </a:pPr>
            <a:r>
              <a:rPr lang="en-US"/>
              <a:t>CEOS Paper on the Interplay of Industry and CEOS ARD</a:t>
            </a:r>
            <a:endParaRPr/>
          </a:p>
          <a:p>
            <a:pPr indent="-323850" lvl="1" marL="914400" rtl="0" algn="l">
              <a:spcBef>
                <a:spcPts val="500"/>
              </a:spcBef>
              <a:spcAft>
                <a:spcPts val="0"/>
              </a:spcAft>
              <a:buSzPts val="1500"/>
              <a:buChar char="-"/>
            </a:pPr>
            <a:r>
              <a:rPr lang="en-US" sz="1700"/>
              <a:t>Endorsed</a:t>
            </a:r>
            <a:r>
              <a:rPr lang="en-US" sz="1900"/>
              <a:t> </a:t>
            </a:r>
            <a:r>
              <a:rPr lang="en-US" sz="1700"/>
              <a:t>at CEOS Plenary 2020</a:t>
            </a:r>
            <a:endParaRPr/>
          </a:p>
          <a:p>
            <a:pPr indent="0" lvl="0" marL="914400" rtl="0" algn="l">
              <a:lnSpc>
                <a:spcPct val="100000"/>
              </a:lnSpc>
              <a:spcBef>
                <a:spcPts val="500"/>
              </a:spcBef>
              <a:spcAft>
                <a:spcPts val="0"/>
              </a:spcAft>
              <a:buSzPts val="2000"/>
              <a:buNone/>
            </a:pPr>
            <a:r>
              <a:t/>
            </a:r>
            <a:endParaRPr sz="1700"/>
          </a:p>
          <a:p>
            <a:pPr indent="0" lvl="0" marL="0" rtl="0" algn="l">
              <a:lnSpc>
                <a:spcPct val="100000"/>
              </a:lnSpc>
              <a:spcBef>
                <a:spcPts val="500"/>
              </a:spcBef>
              <a:spcAft>
                <a:spcPts val="0"/>
              </a:spcAft>
              <a:buSzPts val="2000"/>
              <a:buNone/>
            </a:pPr>
            <a:r>
              <a:t/>
            </a:r>
            <a:endParaRPr/>
          </a:p>
          <a:p>
            <a:pPr indent="0" lvl="0" marL="0" rtl="0" algn="l">
              <a:lnSpc>
                <a:spcPct val="100000"/>
              </a:lnSpc>
              <a:spcBef>
                <a:spcPts val="500"/>
              </a:spcBef>
              <a:spcAft>
                <a:spcPts val="0"/>
              </a:spcAft>
              <a:buSzPts val="2000"/>
              <a:buNone/>
            </a:pPr>
            <a:r>
              <a:t/>
            </a:r>
            <a:endParaRPr/>
          </a:p>
        </p:txBody>
      </p:sp>
      <p:sp>
        <p:nvSpPr>
          <p:cNvPr id="104" name="Google Shape;104;p15"/>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US"/>
              <a:t>Strategy Progress Update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p:nvPr>
            <p:ph idx="12" type="sldNum"/>
          </p:nvPr>
        </p:nvSpPr>
        <p:spPr>
          <a:xfrm>
            <a:off x="8519109" y="6629409"/>
            <a:ext cx="548700" cy="525000"/>
          </a:xfrm>
          <a:prstGeom prst="roundRect">
            <a:avLst>
              <a:gd fmla="val 16667" name="adj"/>
            </a:avLst>
          </a:prstGeom>
          <a:solidFill>
            <a:schemeClr val="lt1">
              <a:alpha val="4824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10" name="Google Shape;110;p16"/>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00"/>
              </a:spcBef>
              <a:spcAft>
                <a:spcPts val="0"/>
              </a:spcAft>
              <a:buSzPts val="2000"/>
              <a:buNone/>
            </a:pPr>
            <a:r>
              <a:rPr lang="en-US"/>
              <a:t>ARD Website updates</a:t>
            </a:r>
            <a:endParaRPr/>
          </a:p>
          <a:p>
            <a:pPr indent="-336550" lvl="1" marL="914400" rtl="0" algn="l">
              <a:lnSpc>
                <a:spcPct val="100000"/>
              </a:lnSpc>
              <a:spcBef>
                <a:spcPts val="500"/>
              </a:spcBef>
              <a:spcAft>
                <a:spcPts val="0"/>
              </a:spcAft>
              <a:buSzPts val="1700"/>
              <a:buChar char="-"/>
            </a:pPr>
            <a:r>
              <a:rPr lang="en-US" sz="1700"/>
              <a:t>ARD Webinars materials (e.g. recording)</a:t>
            </a:r>
            <a:endParaRPr sz="1700"/>
          </a:p>
          <a:p>
            <a:pPr indent="-336550" lvl="1" marL="914400" rtl="0" algn="l">
              <a:lnSpc>
                <a:spcPct val="100000"/>
              </a:lnSpc>
              <a:spcBef>
                <a:spcPts val="500"/>
              </a:spcBef>
              <a:spcAft>
                <a:spcPts val="0"/>
              </a:spcAft>
              <a:buSzPts val="1700"/>
              <a:buChar char="-"/>
            </a:pPr>
            <a:r>
              <a:rPr lang="en-US" sz="1700"/>
              <a:t>ARD Frequently Asked Questions (following from the Webinar)</a:t>
            </a:r>
            <a:endParaRPr sz="1700"/>
          </a:p>
          <a:p>
            <a:pPr indent="-336550" lvl="1" marL="914400" rtl="0" algn="l">
              <a:lnSpc>
                <a:spcPct val="100000"/>
              </a:lnSpc>
              <a:spcBef>
                <a:spcPts val="500"/>
              </a:spcBef>
              <a:spcAft>
                <a:spcPts val="0"/>
              </a:spcAft>
              <a:buSzPts val="1700"/>
              <a:buChar char="-"/>
            </a:pPr>
            <a:r>
              <a:rPr lang="en-US" sz="1700"/>
              <a:t>Samples of CARD4L compliant datasets </a:t>
            </a:r>
            <a:endParaRPr sz="1700"/>
          </a:p>
          <a:p>
            <a:pPr indent="-336550" lvl="1" marL="914400" rtl="0" algn="l">
              <a:lnSpc>
                <a:spcPct val="100000"/>
              </a:lnSpc>
              <a:spcBef>
                <a:spcPts val="500"/>
              </a:spcBef>
              <a:spcAft>
                <a:spcPts val="0"/>
              </a:spcAft>
              <a:buSzPts val="1700"/>
              <a:buChar char="-"/>
            </a:pPr>
            <a:r>
              <a:rPr lang="en-US" sz="1700"/>
              <a:t>Table of dataset compliance </a:t>
            </a:r>
            <a:endParaRPr sz="1700"/>
          </a:p>
          <a:p>
            <a:pPr indent="0" lvl="0" marL="0" rtl="0" algn="l">
              <a:lnSpc>
                <a:spcPct val="100000"/>
              </a:lnSpc>
              <a:spcBef>
                <a:spcPts val="500"/>
              </a:spcBef>
              <a:spcAft>
                <a:spcPts val="0"/>
              </a:spcAft>
              <a:buSzPts val="2000"/>
              <a:buNone/>
            </a:pPr>
            <a:r>
              <a:rPr lang="en-US"/>
              <a:t>Communication &amp; Promotion</a:t>
            </a:r>
            <a:endParaRPr/>
          </a:p>
          <a:p>
            <a:pPr indent="-336550" lvl="1" marL="914400" rtl="0" algn="l">
              <a:lnSpc>
                <a:spcPct val="100000"/>
              </a:lnSpc>
              <a:spcBef>
                <a:spcPts val="500"/>
              </a:spcBef>
              <a:spcAft>
                <a:spcPts val="0"/>
              </a:spcAft>
              <a:buSzPts val="1700"/>
              <a:buChar char="-"/>
            </a:pPr>
            <a:r>
              <a:rPr lang="en-US" sz="1700"/>
              <a:t>2nd ARD webinar: CARD4L SAR ( 1&amp;2 Feb 2021)</a:t>
            </a:r>
            <a:endParaRPr sz="1700"/>
          </a:p>
          <a:p>
            <a:pPr indent="-336550" lvl="1" marL="914400" rtl="0" algn="l">
              <a:lnSpc>
                <a:spcPct val="100000"/>
              </a:lnSpc>
              <a:spcBef>
                <a:spcPts val="500"/>
              </a:spcBef>
              <a:spcAft>
                <a:spcPts val="0"/>
              </a:spcAft>
              <a:buSzPts val="1700"/>
              <a:buChar char="-"/>
            </a:pPr>
            <a:r>
              <a:rPr lang="en-US" sz="1700"/>
              <a:t>2021 IGARSS Invited Session (CEOS and the Private Sector:  interactions and early progress on Analysis Ready Data)</a:t>
            </a:r>
            <a:endParaRPr sz="1700"/>
          </a:p>
          <a:p>
            <a:pPr indent="-336550" lvl="1" marL="914400" rtl="0" algn="l">
              <a:lnSpc>
                <a:spcPct val="100000"/>
              </a:lnSpc>
              <a:spcBef>
                <a:spcPts val="500"/>
              </a:spcBef>
              <a:spcAft>
                <a:spcPts val="0"/>
              </a:spcAft>
              <a:buSzPts val="1700"/>
              <a:buChar char="-"/>
            </a:pPr>
            <a:r>
              <a:rPr lang="en-US" sz="1700"/>
              <a:t>2021 IGARSS CEOS ARD Paper</a:t>
            </a:r>
            <a:endParaRPr sz="1700"/>
          </a:p>
          <a:p>
            <a:pPr indent="0" lvl="0" marL="0" rtl="0" algn="l">
              <a:lnSpc>
                <a:spcPct val="100000"/>
              </a:lnSpc>
              <a:spcBef>
                <a:spcPts val="500"/>
              </a:spcBef>
              <a:spcAft>
                <a:spcPts val="0"/>
              </a:spcAft>
              <a:buSzPts val="2000"/>
              <a:buNone/>
            </a:pPr>
            <a:r>
              <a:rPr lang="en-US"/>
              <a:t>Pilots: DE Africa data flows (Sentinel-2, Landsat, Sentinel-1) </a:t>
            </a:r>
            <a:endParaRPr/>
          </a:p>
          <a:p>
            <a:pPr indent="-336550" lvl="0" marL="914400" rtl="0" algn="l">
              <a:lnSpc>
                <a:spcPct val="100000"/>
              </a:lnSpc>
              <a:spcBef>
                <a:spcPts val="500"/>
              </a:spcBef>
              <a:spcAft>
                <a:spcPts val="0"/>
              </a:spcAft>
              <a:buSzPts val="1700"/>
              <a:buFont typeface="Courier New"/>
              <a:buChar char="-"/>
            </a:pPr>
            <a:r>
              <a:rPr b="0" lang="en-US" sz="1700"/>
              <a:t>DE Africa is establishing continental coverage of CEOS ARD (CARD4L compliant where possible) </a:t>
            </a:r>
            <a:endParaRPr b="0" sz="1700"/>
          </a:p>
          <a:p>
            <a:pPr indent="-336550" lvl="0" marL="914400" rtl="0" algn="l">
              <a:lnSpc>
                <a:spcPct val="100000"/>
              </a:lnSpc>
              <a:spcBef>
                <a:spcPts val="0"/>
              </a:spcBef>
              <a:spcAft>
                <a:spcPts val="0"/>
              </a:spcAft>
              <a:buSzPts val="1700"/>
              <a:buFont typeface="Courier New"/>
              <a:buChar char="-"/>
            </a:pPr>
            <a:r>
              <a:rPr b="0" lang="en-US" sz="1700"/>
              <a:t>Industry is playing key roles in production (Sinergise, Element-84)</a:t>
            </a:r>
            <a:endParaRPr b="0" sz="1700"/>
          </a:p>
          <a:p>
            <a:pPr indent="0" lvl="0" marL="457200" rtl="0" algn="l">
              <a:lnSpc>
                <a:spcPct val="100000"/>
              </a:lnSpc>
              <a:spcBef>
                <a:spcPts val="0"/>
              </a:spcBef>
              <a:spcAft>
                <a:spcPts val="0"/>
              </a:spcAft>
              <a:buNone/>
            </a:pPr>
            <a:r>
              <a:t/>
            </a:r>
            <a:endParaRPr b="0" sz="1700"/>
          </a:p>
          <a:p>
            <a:pPr indent="0" lvl="0" marL="0" rtl="0" algn="l">
              <a:lnSpc>
                <a:spcPct val="100000"/>
              </a:lnSpc>
              <a:spcBef>
                <a:spcPts val="500"/>
              </a:spcBef>
              <a:spcAft>
                <a:spcPts val="0"/>
              </a:spcAft>
              <a:buSzPts val="2000"/>
              <a:buNone/>
            </a:pPr>
            <a:r>
              <a:t/>
            </a:r>
            <a:endParaRPr b="0" sz="1700"/>
          </a:p>
          <a:p>
            <a:pPr indent="0" lvl="0" marL="0" rtl="0" algn="l">
              <a:lnSpc>
                <a:spcPct val="100000"/>
              </a:lnSpc>
              <a:spcBef>
                <a:spcPts val="500"/>
              </a:spcBef>
              <a:spcAft>
                <a:spcPts val="0"/>
              </a:spcAft>
              <a:buSzPts val="2000"/>
              <a:buNone/>
            </a:pPr>
            <a:r>
              <a:t/>
            </a:r>
            <a:endParaRPr/>
          </a:p>
        </p:txBody>
      </p:sp>
      <p:sp>
        <p:nvSpPr>
          <p:cNvPr id="111" name="Google Shape;111;p16"/>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Strategy Progress Update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p:nvPr>
            <p:ph idx="12" type="sldNum"/>
          </p:nvPr>
        </p:nvSpPr>
        <p:spPr>
          <a:xfrm>
            <a:off x="8519109" y="6629409"/>
            <a:ext cx="548700" cy="525000"/>
          </a:xfrm>
          <a:prstGeom prst="roundRect">
            <a:avLst>
              <a:gd fmla="val 16667" name="adj"/>
            </a:avLst>
          </a:prstGeom>
          <a:solidFill>
            <a:schemeClr val="lt1">
              <a:alpha val="4824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17" name="Google Shape;117;p17"/>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00"/>
              </a:spcBef>
              <a:spcAft>
                <a:spcPts val="0"/>
              </a:spcAft>
              <a:buSzPts val="2000"/>
              <a:buNone/>
            </a:pPr>
            <a:r>
              <a:rPr lang="en-US" sz="2200"/>
              <a:t>ARD beyond land</a:t>
            </a:r>
            <a:endParaRPr sz="2200"/>
          </a:p>
          <a:p>
            <a:pPr indent="-349250" lvl="1" marL="914400" marR="0" rtl="0" algn="l">
              <a:lnSpc>
                <a:spcPct val="100000"/>
              </a:lnSpc>
              <a:spcBef>
                <a:spcPts val="500"/>
              </a:spcBef>
              <a:spcAft>
                <a:spcPts val="0"/>
              </a:spcAft>
              <a:buSzPts val="1900"/>
              <a:buChar char="-"/>
            </a:pPr>
            <a:r>
              <a:rPr b="0" lang="en-US" sz="1900"/>
              <a:t>CEOS-COAST uptake of ARD</a:t>
            </a:r>
            <a:endParaRPr b="0" sz="1900"/>
          </a:p>
          <a:p>
            <a:pPr indent="-349250" lvl="1" marL="914400" rtl="0" algn="l">
              <a:lnSpc>
                <a:spcPct val="100000"/>
              </a:lnSpc>
              <a:spcBef>
                <a:spcPts val="0"/>
              </a:spcBef>
              <a:spcAft>
                <a:spcPts val="0"/>
              </a:spcAft>
              <a:buSzPts val="1900"/>
              <a:buChar char="-"/>
            </a:pPr>
            <a:r>
              <a:rPr lang="en-US" sz="1900"/>
              <a:t>CEOS ARD Framework review/expected outcomes</a:t>
            </a:r>
            <a:endParaRPr sz="2200"/>
          </a:p>
          <a:p>
            <a:pPr indent="-349250" lvl="1" marL="914400" rtl="0" algn="l">
              <a:lnSpc>
                <a:spcPct val="100000"/>
              </a:lnSpc>
              <a:spcBef>
                <a:spcPts val="0"/>
              </a:spcBef>
              <a:spcAft>
                <a:spcPts val="0"/>
              </a:spcAft>
              <a:buSzPts val="1900"/>
              <a:buChar char="-"/>
            </a:pPr>
            <a:r>
              <a:rPr lang="en-US" sz="1900"/>
              <a:t>Draft PFS for Aquatic Reflectance </a:t>
            </a:r>
            <a:endParaRPr sz="1900"/>
          </a:p>
          <a:p>
            <a:pPr indent="-349250" lvl="1" marL="914400" rtl="0" algn="l">
              <a:lnSpc>
                <a:spcPct val="100000"/>
              </a:lnSpc>
              <a:spcBef>
                <a:spcPts val="0"/>
              </a:spcBef>
              <a:spcAft>
                <a:spcPts val="0"/>
              </a:spcAft>
              <a:buSzPts val="1900"/>
              <a:buChar char="-"/>
            </a:pPr>
            <a:r>
              <a:rPr lang="en-US" sz="1900"/>
              <a:t>Provisional Aquatic Reflectance Product from USGS</a:t>
            </a:r>
            <a:endParaRPr sz="1900"/>
          </a:p>
          <a:p>
            <a:pPr indent="0" lvl="0" marL="768926" rtl="0" algn="l">
              <a:lnSpc>
                <a:spcPct val="100000"/>
              </a:lnSpc>
              <a:spcBef>
                <a:spcPts val="500"/>
              </a:spcBef>
              <a:spcAft>
                <a:spcPts val="0"/>
              </a:spcAft>
              <a:buNone/>
            </a:pPr>
            <a:r>
              <a:t/>
            </a:r>
            <a:endParaRPr sz="1900"/>
          </a:p>
          <a:p>
            <a:pPr indent="0" lvl="0" marL="914400" rtl="0" algn="l">
              <a:lnSpc>
                <a:spcPct val="100000"/>
              </a:lnSpc>
              <a:spcBef>
                <a:spcPts val="500"/>
              </a:spcBef>
              <a:spcAft>
                <a:spcPts val="0"/>
              </a:spcAft>
              <a:buSzPts val="2000"/>
              <a:buNone/>
            </a:pPr>
            <a:r>
              <a:t/>
            </a:r>
            <a:endParaRPr sz="1900"/>
          </a:p>
          <a:p>
            <a:pPr indent="0" lvl="0" marL="0" rtl="0" algn="l">
              <a:spcBef>
                <a:spcPts val="500"/>
              </a:spcBef>
              <a:spcAft>
                <a:spcPts val="0"/>
              </a:spcAft>
              <a:buClr>
                <a:schemeClr val="dk1"/>
              </a:buClr>
              <a:buSzPts val="1100"/>
              <a:buFont typeface="Arial"/>
              <a:buNone/>
            </a:pPr>
            <a:r>
              <a:rPr lang="en-US"/>
              <a:t>Efforts underway to explore expansion of the CEOS ARD concept to domains beyond land.</a:t>
            </a:r>
            <a:endParaRPr/>
          </a:p>
          <a:p>
            <a:pPr indent="457200" lvl="0" marL="0" rtl="0" algn="l">
              <a:spcBef>
                <a:spcPts val="500"/>
              </a:spcBef>
              <a:spcAft>
                <a:spcPts val="0"/>
              </a:spcAft>
              <a:buClr>
                <a:schemeClr val="dk1"/>
              </a:buClr>
              <a:buSzPts val="1100"/>
              <a:buFont typeface="Arial"/>
              <a:buNone/>
            </a:pPr>
            <a:r>
              <a:t/>
            </a:r>
            <a:endParaRPr/>
          </a:p>
          <a:p>
            <a:pPr indent="457200" lvl="0" marL="0" rtl="0" algn="l">
              <a:spcBef>
                <a:spcPts val="500"/>
              </a:spcBef>
              <a:spcAft>
                <a:spcPts val="0"/>
              </a:spcAft>
              <a:buClr>
                <a:schemeClr val="dk1"/>
              </a:buClr>
              <a:buSzPts val="1100"/>
              <a:buFont typeface="Arial"/>
              <a:buNone/>
            </a:pPr>
            <a:r>
              <a:rPr lang="en-US"/>
              <a:t>–&gt; Will be covered under Item 5.3.</a:t>
            </a:r>
            <a:endParaRPr/>
          </a:p>
          <a:p>
            <a:pPr indent="457200" lvl="0" marL="0" rtl="0" algn="l">
              <a:spcBef>
                <a:spcPts val="500"/>
              </a:spcBef>
              <a:spcAft>
                <a:spcPts val="0"/>
              </a:spcAft>
              <a:buClr>
                <a:schemeClr val="dk1"/>
              </a:buClr>
              <a:buSzPts val="1100"/>
              <a:buFont typeface="Arial"/>
              <a:buNone/>
            </a:pPr>
            <a:r>
              <a:t/>
            </a:r>
            <a:endParaRPr/>
          </a:p>
          <a:p>
            <a:pPr indent="0" lvl="0" marL="0" rtl="0" algn="l">
              <a:lnSpc>
                <a:spcPct val="100000"/>
              </a:lnSpc>
              <a:spcBef>
                <a:spcPts val="500"/>
              </a:spcBef>
              <a:spcAft>
                <a:spcPts val="0"/>
              </a:spcAft>
              <a:buSzPts val="2000"/>
              <a:buNone/>
            </a:pPr>
            <a:r>
              <a:t/>
            </a:r>
            <a:endParaRPr sz="2200"/>
          </a:p>
          <a:p>
            <a:pPr indent="0" lvl="0" marL="0" rtl="0" algn="l">
              <a:lnSpc>
                <a:spcPct val="100000"/>
              </a:lnSpc>
              <a:spcBef>
                <a:spcPts val="500"/>
              </a:spcBef>
              <a:spcAft>
                <a:spcPts val="0"/>
              </a:spcAft>
              <a:buSzPts val="2000"/>
              <a:buNone/>
            </a:pPr>
            <a:r>
              <a:t/>
            </a:r>
            <a:endParaRPr sz="2200"/>
          </a:p>
        </p:txBody>
      </p:sp>
      <p:sp>
        <p:nvSpPr>
          <p:cNvPr id="118" name="Google Shape;118;p17"/>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Strategy Progress Update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idx="1" type="body"/>
          </p:nvPr>
        </p:nvSpPr>
        <p:spPr>
          <a:xfrm>
            <a:off x="76200" y="1219200"/>
            <a:ext cx="8991600" cy="5257800"/>
          </a:xfrm>
          <a:prstGeom prst="rect">
            <a:avLst/>
          </a:prstGeom>
        </p:spPr>
        <p:txBody>
          <a:bodyPr anchorCtr="0" anchor="t" bIns="45700" lIns="91425" spcFirstLastPara="1" rIns="91425" wrap="square" tIns="45700">
            <a:noAutofit/>
          </a:bodyPr>
          <a:lstStyle/>
          <a:p>
            <a:pPr indent="-349250" lvl="0" marL="457200" rtl="0" algn="l">
              <a:spcBef>
                <a:spcPts val="500"/>
              </a:spcBef>
              <a:spcAft>
                <a:spcPts val="0"/>
              </a:spcAft>
              <a:buSzPts val="1900"/>
              <a:buChar char="-"/>
            </a:pPr>
            <a:r>
              <a:rPr lang="en-US" sz="1900"/>
              <a:t>USGS Landsat Collection 2 SR &amp; ST (PFS version 5.0) </a:t>
            </a:r>
            <a:r>
              <a:rPr lang="en-US" sz="1900"/>
              <a:t>- </a:t>
            </a:r>
            <a:r>
              <a:rPr b="0" i="1" lang="en-US" sz="1900"/>
              <a:t>under WGCV peer-review</a:t>
            </a:r>
            <a:endParaRPr b="0" i="1" sz="1900"/>
          </a:p>
          <a:p>
            <a:pPr indent="-349250" lvl="0" marL="457200" rtl="0" algn="l">
              <a:spcBef>
                <a:spcPts val="1000"/>
              </a:spcBef>
              <a:spcAft>
                <a:spcPts val="0"/>
              </a:spcAft>
              <a:buSzPts val="1900"/>
              <a:buChar char="-"/>
            </a:pPr>
            <a:r>
              <a:rPr lang="en-US" sz="1900"/>
              <a:t>ESA Sentinel-2 Level-2A </a:t>
            </a:r>
            <a:r>
              <a:rPr lang="en-US" sz="1900"/>
              <a:t>- </a:t>
            </a:r>
            <a:r>
              <a:rPr b="0" i="1" lang="en-US" sz="1900"/>
              <a:t>submission</a:t>
            </a:r>
            <a:r>
              <a:rPr b="0" lang="en-US" sz="1900"/>
              <a:t> </a:t>
            </a:r>
            <a:r>
              <a:rPr b="0" i="1" lang="en-US" sz="1900"/>
              <a:t>being assessed</a:t>
            </a:r>
            <a:endParaRPr b="0" sz="1900"/>
          </a:p>
          <a:p>
            <a:pPr indent="-349250" lvl="0" marL="457200" rtl="0" algn="l">
              <a:spcBef>
                <a:spcPts val="1000"/>
              </a:spcBef>
              <a:spcAft>
                <a:spcPts val="0"/>
              </a:spcAft>
              <a:buSzPts val="1900"/>
              <a:buChar char="-"/>
            </a:pPr>
            <a:r>
              <a:rPr lang="en-US" sz="1900"/>
              <a:t>Element84 (Sentinel-2 Cloud-Optimized GeoTIFF datasets) - </a:t>
            </a:r>
            <a:r>
              <a:rPr b="0" i="1" lang="en-US" sz="1900"/>
              <a:t>submission being assessed</a:t>
            </a:r>
            <a:endParaRPr b="0" i="1" sz="1900"/>
          </a:p>
          <a:p>
            <a:pPr indent="-349250" lvl="0" marL="457200" rtl="0" algn="l">
              <a:spcBef>
                <a:spcPts val="1000"/>
              </a:spcBef>
              <a:spcAft>
                <a:spcPts val="0"/>
              </a:spcAft>
              <a:buSzPts val="1900"/>
              <a:buChar char="-"/>
            </a:pPr>
            <a:r>
              <a:rPr lang="en-US" sz="1900"/>
              <a:t>DLR EnMAP Hyperspectral SR - </a:t>
            </a:r>
            <a:r>
              <a:rPr b="0" i="1" lang="en-US" sz="1900"/>
              <a:t>submission</a:t>
            </a:r>
            <a:r>
              <a:rPr b="0" lang="en-US" sz="1900"/>
              <a:t> </a:t>
            </a:r>
            <a:r>
              <a:rPr b="0" i="1" lang="en-US" sz="1900"/>
              <a:t>being assessed</a:t>
            </a:r>
            <a:endParaRPr b="0" i="1" sz="1900"/>
          </a:p>
          <a:p>
            <a:pPr indent="-349250" lvl="0" marL="457200" rtl="0" algn="l">
              <a:spcBef>
                <a:spcPts val="1000"/>
              </a:spcBef>
              <a:spcAft>
                <a:spcPts val="0"/>
              </a:spcAft>
              <a:buSzPts val="1900"/>
              <a:buChar char="-"/>
            </a:pPr>
            <a:r>
              <a:rPr lang="en-US" sz="1900"/>
              <a:t>INPE (Sentinel-2, CBERS-4, Landsat-8) - </a:t>
            </a:r>
            <a:r>
              <a:rPr b="0" i="1" lang="en-US" sz="1900"/>
              <a:t>request for guidance</a:t>
            </a:r>
            <a:endParaRPr b="0" i="1" sz="1900"/>
          </a:p>
          <a:p>
            <a:pPr indent="-349250" lvl="0" marL="457200" rtl="0" algn="l">
              <a:spcBef>
                <a:spcPts val="1000"/>
              </a:spcBef>
              <a:spcAft>
                <a:spcPts val="0"/>
              </a:spcAft>
              <a:buSzPts val="1900"/>
              <a:buChar char="-"/>
            </a:pPr>
            <a:r>
              <a:rPr lang="en-US" sz="1900"/>
              <a:t>KARI - </a:t>
            </a:r>
            <a:r>
              <a:rPr b="0" i="1" lang="en-US" sz="1900"/>
              <a:t>request for guidance</a:t>
            </a:r>
            <a:endParaRPr b="0" sz="1900"/>
          </a:p>
          <a:p>
            <a:pPr indent="-349250" lvl="0" marL="457200" rtl="0" algn="l">
              <a:spcBef>
                <a:spcPts val="1000"/>
              </a:spcBef>
              <a:spcAft>
                <a:spcPts val="0"/>
              </a:spcAft>
              <a:buSzPts val="1900"/>
              <a:buChar char="-"/>
            </a:pPr>
            <a:r>
              <a:rPr lang="en-US" sz="1900"/>
              <a:t>CNES/Theia products - </a:t>
            </a:r>
            <a:r>
              <a:rPr b="0" i="1" lang="en-US" sz="1900"/>
              <a:t>request for guidance</a:t>
            </a:r>
            <a:endParaRPr b="0" sz="1900"/>
          </a:p>
          <a:p>
            <a:pPr indent="-349250" lvl="0" marL="457200" rtl="0" algn="l">
              <a:spcBef>
                <a:spcPts val="1000"/>
              </a:spcBef>
              <a:spcAft>
                <a:spcPts val="0"/>
              </a:spcAft>
              <a:buSzPts val="1900"/>
              <a:buChar char="-"/>
            </a:pPr>
            <a:r>
              <a:rPr lang="en-US" sz="1900"/>
              <a:t>JAXA (ALOS-2) - </a:t>
            </a:r>
            <a:r>
              <a:rPr b="0" i="1" lang="en-US" sz="1900"/>
              <a:t>NRB</a:t>
            </a:r>
            <a:r>
              <a:rPr b="0" lang="en-US" sz="1900"/>
              <a:t> </a:t>
            </a:r>
            <a:r>
              <a:rPr b="0" i="1" lang="en-US" sz="1900"/>
              <a:t>self-assessment in progress</a:t>
            </a:r>
            <a:endParaRPr b="0" i="1" sz="1900"/>
          </a:p>
          <a:p>
            <a:pPr indent="-349250" lvl="0" marL="457200" rtl="0" algn="l">
              <a:spcBef>
                <a:spcPts val="1000"/>
              </a:spcBef>
              <a:spcAft>
                <a:spcPts val="0"/>
              </a:spcAft>
              <a:buSzPts val="1900"/>
              <a:buChar char="-"/>
            </a:pPr>
            <a:r>
              <a:rPr i="1" lang="en-US" sz="1900"/>
              <a:t>CSIRO (NovaSAR-1) </a:t>
            </a:r>
            <a:r>
              <a:rPr lang="en-US" sz="1900"/>
              <a:t>- </a:t>
            </a:r>
            <a:r>
              <a:rPr b="0" i="1" lang="en-US" sz="1900"/>
              <a:t>NRB</a:t>
            </a:r>
            <a:r>
              <a:rPr b="0" lang="en-US" sz="1900"/>
              <a:t> </a:t>
            </a:r>
            <a:r>
              <a:rPr b="0" i="1" lang="en-US" sz="1900"/>
              <a:t>self-assessment in progress</a:t>
            </a:r>
            <a:endParaRPr b="0" i="1" sz="1900"/>
          </a:p>
          <a:p>
            <a:pPr indent="-349250" lvl="0" marL="457200" rtl="0" algn="l">
              <a:spcBef>
                <a:spcPts val="1000"/>
              </a:spcBef>
              <a:spcAft>
                <a:spcPts val="1000"/>
              </a:spcAft>
              <a:buSzPts val="1900"/>
              <a:buChar char="-"/>
            </a:pPr>
            <a:r>
              <a:rPr i="1" lang="en-US" sz="1900"/>
              <a:t>Sinergise / Digital Earth Africa (Sentinel-1) </a:t>
            </a:r>
            <a:r>
              <a:rPr lang="en-US" sz="1900"/>
              <a:t>- </a:t>
            </a:r>
            <a:r>
              <a:rPr b="0" i="1" lang="en-US" sz="1900"/>
              <a:t>NRB</a:t>
            </a:r>
            <a:r>
              <a:rPr b="0" lang="en-US" sz="1900"/>
              <a:t> </a:t>
            </a:r>
            <a:r>
              <a:rPr b="0" i="1" lang="en-US" sz="1900"/>
              <a:t>self-assessment in progress</a:t>
            </a:r>
            <a:endParaRPr b="0" i="1" sz="1900"/>
          </a:p>
        </p:txBody>
      </p:sp>
      <p:sp>
        <p:nvSpPr>
          <p:cNvPr id="124" name="Google Shape;124;p18"/>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Current PFS Assessment Workload</a:t>
            </a:r>
            <a:endParaRPr/>
          </a:p>
        </p:txBody>
      </p:sp>
      <p:sp>
        <p:nvSpPr>
          <p:cNvPr id="125" name="Google Shape;125;p18"/>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9" name="Shape 129"/>
        <p:cNvGrpSpPr/>
        <p:nvPr/>
      </p:nvGrpSpPr>
      <p:grpSpPr>
        <a:xfrm>
          <a:off x="0" y="0"/>
          <a:ext cx="0" cy="0"/>
          <a:chOff x="0" y="0"/>
          <a:chExt cx="0" cy="0"/>
        </a:xfrm>
      </p:grpSpPr>
      <p:sp>
        <p:nvSpPr>
          <p:cNvPr id="130" name="Google Shape;130;p19"/>
          <p:cNvSpPr txBox="1"/>
          <p:nvPr>
            <p:ph idx="1" type="body"/>
          </p:nvPr>
        </p:nvSpPr>
        <p:spPr>
          <a:xfrm>
            <a:off x="228600" y="1219200"/>
            <a:ext cx="5343900" cy="52578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rPr lang="en-US" sz="1800"/>
              <a:t>For now, CEOS ARD == CEOS ARD for Land, which has been developed by the LSI-VC.</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rPr lang="en-US" sz="1800"/>
              <a:t>Efforts underway to explore expansion of the CEOS ARD concept to domains beyond land.</a:t>
            </a:r>
            <a:endParaRPr sz="1800"/>
          </a:p>
          <a:p>
            <a:pPr indent="457200" lvl="0" marL="0" rtl="0" algn="l">
              <a:spcBef>
                <a:spcPts val="500"/>
              </a:spcBef>
              <a:spcAft>
                <a:spcPts val="0"/>
              </a:spcAft>
              <a:buNone/>
            </a:pPr>
            <a:r>
              <a:t/>
            </a:r>
            <a:endParaRPr sz="1800"/>
          </a:p>
          <a:p>
            <a:pPr indent="457200" lvl="0" marL="0" rtl="0" algn="l">
              <a:spcBef>
                <a:spcPts val="500"/>
              </a:spcBef>
              <a:spcAft>
                <a:spcPts val="0"/>
              </a:spcAft>
              <a:buNone/>
            </a:pPr>
            <a:r>
              <a:rPr lang="en-US" sz="1800"/>
              <a:t>–&gt; Will be covered under Item 5.3.</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rPr lang="en-US" sz="1800"/>
              <a:t>CARD4L is built around the concept of Product Family Specifications, which provide specifications that certain types of products must meet to be considered CARD4L.</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rPr lang="en-US" sz="1800"/>
              <a:t>Not prescriptive regarding exact processing approach, but rather detail minimum requirements and what supporting information must be provided with a product.</a:t>
            </a:r>
            <a:endParaRPr sz="1800"/>
          </a:p>
        </p:txBody>
      </p:sp>
      <p:sp>
        <p:nvSpPr>
          <p:cNvPr id="131" name="Google Shape;131;p19"/>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Status of CARD4L PFS</a:t>
            </a:r>
            <a:endParaRPr/>
          </a:p>
        </p:txBody>
      </p:sp>
      <p:sp>
        <p:nvSpPr>
          <p:cNvPr id="132" name="Google Shape;132;p19"/>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3" name="Google Shape;133;p19"/>
          <p:cNvPicPr preferRelativeResize="0"/>
          <p:nvPr/>
        </p:nvPicPr>
        <p:blipFill>
          <a:blip r:embed="rId3">
            <a:alphaModFix/>
          </a:blip>
          <a:stretch>
            <a:fillRect/>
          </a:stretch>
        </p:blipFill>
        <p:spPr>
          <a:xfrm>
            <a:off x="5562150" y="2156700"/>
            <a:ext cx="3419100" cy="27780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7" name="Shape 137"/>
        <p:cNvGrpSpPr/>
        <p:nvPr/>
      </p:nvGrpSpPr>
      <p:grpSpPr>
        <a:xfrm>
          <a:off x="0" y="0"/>
          <a:ext cx="0" cy="0"/>
          <a:chOff x="0" y="0"/>
          <a:chExt cx="0" cy="0"/>
        </a:xfrm>
      </p:grpSpPr>
      <p:sp>
        <p:nvSpPr>
          <p:cNvPr id="138" name="Google Shape;138;p20"/>
          <p:cNvSpPr txBox="1"/>
          <p:nvPr>
            <p:ph idx="1" type="body"/>
          </p:nvPr>
        </p:nvSpPr>
        <p:spPr>
          <a:xfrm>
            <a:off x="76200" y="1219200"/>
            <a:ext cx="8991600" cy="52578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rPr lang="en-US"/>
              <a:t>C</a:t>
            </a:r>
            <a:r>
              <a:rPr lang="en-US"/>
              <a:t>onsidering how to tie the work of WGISS on guidance materials related to data policy, data formats, interoperability, etc. to CEOS ARD under</a:t>
            </a:r>
            <a:endParaRPr/>
          </a:p>
          <a:p>
            <a:pPr indent="0" lvl="0" marL="0" rtl="0" algn="l">
              <a:spcBef>
                <a:spcPts val="500"/>
              </a:spcBef>
              <a:spcAft>
                <a:spcPts val="0"/>
              </a:spcAft>
              <a:buNone/>
            </a:pPr>
            <a:r>
              <a:rPr lang="en-US"/>
              <a:t>the CEOS ARD Strategy and CARD4L Framework.</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US"/>
              <a:t>These documents are seen as a possible existing way to address the feedback that we need to consider adding ‘Advisory Notes’ as a fourth component of the CARD4L Framework to address data policy, data formats, interoperability, etc.</a:t>
            </a:r>
            <a:endParaRPr/>
          </a:p>
          <a:p>
            <a:pPr indent="0" lvl="0" marL="0" rtl="0" algn="l">
              <a:spcBef>
                <a:spcPts val="500"/>
              </a:spcBef>
              <a:spcAft>
                <a:spcPts val="0"/>
              </a:spcAft>
              <a:buNone/>
            </a:pPr>
            <a:r>
              <a:t/>
            </a:r>
            <a:endParaRPr/>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None/>
            </a:pPr>
            <a:r>
              <a:t/>
            </a:r>
            <a:endParaRPr/>
          </a:p>
        </p:txBody>
      </p:sp>
      <p:sp>
        <p:nvSpPr>
          <p:cNvPr id="139" name="Google Shape;139;p20"/>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CARD4L Advisory Notes</a:t>
            </a:r>
            <a:endParaRPr/>
          </a:p>
        </p:txBody>
      </p:sp>
      <p:sp>
        <p:nvSpPr>
          <p:cNvPr id="140" name="Google Shape;140;p20"/>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622804" y="2514600"/>
            <a:ext cx="7993800" cy="99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400">
                <a:solidFill>
                  <a:srgbClr val="FFFFFF"/>
                </a:solidFill>
                <a:latin typeface="Helvetica Neue"/>
                <a:ea typeface="Helvetica Neue"/>
                <a:cs typeface="Helvetica Neue"/>
                <a:sym typeface="Helvetica Neue"/>
              </a:rPr>
              <a:t>CEOS ARD Strategy v2.0</a:t>
            </a:r>
            <a:endParaRPr sz="600"/>
          </a:p>
        </p:txBody>
      </p:sp>
      <p:sp>
        <p:nvSpPr>
          <p:cNvPr id="146" name="Google Shape;146;p21"/>
          <p:cNvSpPr/>
          <p:nvPr/>
        </p:nvSpPr>
        <p:spPr>
          <a:xfrm>
            <a:off x="622789" y="3759200"/>
            <a:ext cx="4810800" cy="2541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US" sz="1800">
                <a:solidFill>
                  <a:srgbClr val="FFFFFF"/>
                </a:solidFill>
              </a:rPr>
              <a:t>Adam Lewis / SIT Chair Team</a:t>
            </a:r>
            <a:endParaRPr sz="1800">
              <a:solidFill>
                <a:srgbClr val="FFFFFF"/>
              </a:solidFill>
            </a:endParaRPr>
          </a:p>
          <a:p>
            <a:pPr indent="0" lvl="0" marL="0" marR="0" rtl="0" algn="l">
              <a:lnSpc>
                <a:spcPct val="150000"/>
              </a:lnSpc>
              <a:spcBef>
                <a:spcPts val="0"/>
              </a:spcBef>
              <a:spcAft>
                <a:spcPts val="0"/>
              </a:spcAft>
              <a:buNone/>
            </a:pPr>
            <a:r>
              <a:rPr b="0" i="0" lang="en-US" sz="1800" u="none" cap="none" strike="noStrike">
                <a:solidFill>
                  <a:srgbClr val="FFFFFF"/>
                </a:solidFill>
              </a:rPr>
              <a:t>CEOS SIT</a:t>
            </a:r>
            <a:r>
              <a:rPr lang="en-US" sz="1800">
                <a:solidFill>
                  <a:srgbClr val="FFFFFF"/>
                </a:solidFill>
              </a:rPr>
              <a:t>-36</a:t>
            </a:r>
            <a:endParaRPr/>
          </a:p>
          <a:p>
            <a:pPr indent="0" lvl="0" marL="0" marR="0" rtl="0" algn="l">
              <a:lnSpc>
                <a:spcPct val="150000"/>
              </a:lnSpc>
              <a:spcBef>
                <a:spcPts val="0"/>
              </a:spcBef>
              <a:spcAft>
                <a:spcPts val="0"/>
              </a:spcAft>
              <a:buNone/>
            </a:pPr>
            <a:r>
              <a:rPr b="0" i="0" lang="en-US" sz="1800" u="none" cap="none" strike="noStrike">
                <a:solidFill>
                  <a:srgbClr val="FFFFFF"/>
                </a:solidFill>
              </a:rPr>
              <a:t>Session #5, Item #</a:t>
            </a:r>
            <a:r>
              <a:rPr lang="en-US" sz="1800">
                <a:solidFill>
                  <a:srgbClr val="FFFFFF"/>
                </a:solidFill>
              </a:rPr>
              <a:t>2</a:t>
            </a:r>
            <a:endParaRPr/>
          </a:p>
          <a:p>
            <a:pPr indent="0" lvl="0" marL="0" marR="0" rtl="0" algn="l">
              <a:lnSpc>
                <a:spcPct val="150000"/>
              </a:lnSpc>
              <a:spcBef>
                <a:spcPts val="0"/>
              </a:spcBef>
              <a:spcAft>
                <a:spcPts val="0"/>
              </a:spcAft>
              <a:buNone/>
            </a:pPr>
            <a:r>
              <a:rPr lang="en-US" sz="1800">
                <a:solidFill>
                  <a:srgbClr val="FFFFFF"/>
                </a:solidFill>
              </a:rPr>
              <a:t>Virtual Meeting</a:t>
            </a:r>
            <a:endParaRPr/>
          </a:p>
          <a:p>
            <a:pPr indent="0" lvl="0" marL="0" marR="0" rtl="0" algn="l">
              <a:lnSpc>
                <a:spcPct val="150000"/>
              </a:lnSpc>
              <a:spcBef>
                <a:spcPts val="0"/>
              </a:spcBef>
              <a:spcAft>
                <a:spcPts val="0"/>
              </a:spcAft>
              <a:buNone/>
            </a:pPr>
            <a:r>
              <a:rPr lang="en-US" sz="1800">
                <a:solidFill>
                  <a:srgbClr val="FFFFFF"/>
                </a:solidFill>
              </a:rPr>
              <a:t>24 March</a:t>
            </a:r>
            <a:r>
              <a:rPr b="0" i="0" lang="en-US" sz="1800" u="none" cap="none" strike="noStrike">
                <a:solidFill>
                  <a:srgbClr val="FFFFFF"/>
                </a:solidFill>
              </a:rPr>
              <a:t> 202</a:t>
            </a:r>
            <a:r>
              <a:rPr lang="en-US" sz="1800">
                <a:solidFill>
                  <a:srgbClr val="FFFFFF"/>
                </a:solidFill>
              </a:rPr>
              <a:t>1</a:t>
            </a:r>
            <a:endParaRPr/>
          </a:p>
        </p:txBody>
      </p:sp>
      <p:pic>
        <p:nvPicPr>
          <p:cNvPr id="147" name="Google Shape;147;p21"/>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148" name="Google Shape;148;p21"/>
          <p:cNvSpPr txBox="1"/>
          <p:nvPr/>
        </p:nvSpPr>
        <p:spPr>
          <a:xfrm>
            <a:off x="622789" y="2246634"/>
            <a:ext cx="2806200" cy="2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lt1"/>
                </a:solidFill>
                <a:latin typeface="Helvetica Neue"/>
                <a:ea typeface="Helvetica Neue"/>
                <a:cs typeface="Helvetica Neue"/>
                <a:sym typeface="Helvetica Neue"/>
              </a:rPr>
              <a:t>Committee on Earth Observation Satellites</a:t>
            </a:r>
            <a:endParaRPr/>
          </a:p>
        </p:txBody>
      </p:sp>
      <p:sp>
        <p:nvSpPr>
          <p:cNvPr id="149" name="Google Shape;149;p21"/>
          <p:cNvSpPr txBox="1"/>
          <p:nvPr>
            <p:ph idx="12" type="sldNum"/>
          </p:nvPr>
        </p:nvSpPr>
        <p:spPr>
          <a:xfrm>
            <a:off x="8556784" y="6333134"/>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idx="1" type="body"/>
          </p:nvPr>
        </p:nvSpPr>
        <p:spPr>
          <a:xfrm>
            <a:off x="76200" y="1219200"/>
            <a:ext cx="8991600" cy="52578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lang="en-US" sz="1400"/>
              <a:t>The first version of the CEOS ARD Strategy has been a helpful resource to direct and focus CEOS efforts on ARD.</a:t>
            </a:r>
            <a:endParaRPr sz="1400"/>
          </a:p>
          <a:p>
            <a:pPr indent="0" lvl="0" marL="0" rtl="0" algn="l">
              <a:spcBef>
                <a:spcPts val="1200"/>
              </a:spcBef>
              <a:spcAft>
                <a:spcPts val="0"/>
              </a:spcAft>
              <a:buNone/>
            </a:pPr>
            <a:r>
              <a:rPr lang="en-US" sz="1400"/>
              <a:t>We are seeing good traction on the development and continued evolution of Product Family Specifications</a:t>
            </a:r>
            <a:endParaRPr sz="1400"/>
          </a:p>
          <a:p>
            <a:pPr indent="0" lvl="0" marL="0" rtl="0" algn="l">
              <a:spcBef>
                <a:spcPts val="1200"/>
              </a:spcBef>
              <a:spcAft>
                <a:spcPts val="0"/>
              </a:spcAft>
              <a:buNone/>
            </a:pPr>
            <a:r>
              <a:rPr lang="en-US" sz="1400"/>
              <a:t>Initial CARD4L assessments have been completed, CARD4L products out in the wild (e.g., Landsat Collection 2), increasing number of assessments in progress</a:t>
            </a:r>
            <a:endParaRPr sz="1400"/>
          </a:p>
          <a:p>
            <a:pPr indent="0" lvl="0" marL="0" rtl="0" algn="l">
              <a:spcBef>
                <a:spcPts val="1200"/>
              </a:spcBef>
              <a:spcAft>
                <a:spcPts val="0"/>
              </a:spcAft>
              <a:buNone/>
            </a:pPr>
            <a:r>
              <a:rPr lang="en-US" sz="1400"/>
              <a:t>Two key documents accomplished:</a:t>
            </a:r>
            <a:endParaRPr sz="1400"/>
          </a:p>
          <a:p>
            <a:pPr indent="-317500" lvl="0" marL="457200" rtl="0" algn="l">
              <a:spcBef>
                <a:spcPts val="1200"/>
              </a:spcBef>
              <a:spcAft>
                <a:spcPts val="0"/>
              </a:spcAft>
              <a:buSzPts val="1400"/>
              <a:buChar char="•"/>
            </a:pPr>
            <a:r>
              <a:rPr lang="en-US" sz="1400"/>
              <a:t>CEOS Interoperability Terminology Report</a:t>
            </a:r>
            <a:endParaRPr sz="1400"/>
          </a:p>
          <a:p>
            <a:pPr indent="-317500" lvl="0" marL="457200" rtl="0" algn="l">
              <a:spcBef>
                <a:spcPts val="1200"/>
              </a:spcBef>
              <a:spcAft>
                <a:spcPts val="0"/>
              </a:spcAft>
              <a:buSzPts val="1400"/>
              <a:buChar char="•"/>
            </a:pPr>
            <a:r>
              <a:rPr lang="en-US" sz="1400"/>
              <a:t>CEOS Paper on the Interplay of Industry and CEOS ARD</a:t>
            </a:r>
            <a:endParaRPr sz="1400"/>
          </a:p>
          <a:p>
            <a:pPr indent="0" lvl="0" marL="0" rtl="0" algn="l">
              <a:spcBef>
                <a:spcPts val="1200"/>
              </a:spcBef>
              <a:spcAft>
                <a:spcPts val="0"/>
              </a:spcAft>
              <a:buNone/>
            </a:pPr>
            <a:r>
              <a:rPr lang="en-US" sz="1400"/>
              <a:t>Held talks regarding standardisation and agreed a position on this question</a:t>
            </a:r>
            <a:endParaRPr sz="1400"/>
          </a:p>
          <a:p>
            <a:pPr indent="0" lvl="0" marL="0" rtl="0" algn="l">
              <a:spcBef>
                <a:spcPts val="1200"/>
              </a:spcBef>
              <a:spcAft>
                <a:spcPts val="0"/>
              </a:spcAft>
              <a:buNone/>
            </a:pPr>
            <a:r>
              <a:rPr lang="en-US" sz="1400"/>
              <a:t>Extensive </a:t>
            </a:r>
            <a:r>
              <a:rPr lang="en-US" sz="1400"/>
              <a:t>communication</a:t>
            </a:r>
            <a:r>
              <a:rPr lang="en-US" sz="1400"/>
              <a:t> and promotion at key events and dedicated CEOS ARD </a:t>
            </a:r>
            <a:r>
              <a:rPr lang="en-US" sz="1400"/>
              <a:t>webinars</a:t>
            </a:r>
            <a:r>
              <a:rPr lang="en-US" sz="1400"/>
              <a:t>.</a:t>
            </a:r>
            <a:endParaRPr sz="1400"/>
          </a:p>
          <a:p>
            <a:pPr indent="0" lvl="0" marL="0" rtl="0" algn="l">
              <a:spcBef>
                <a:spcPts val="1200"/>
              </a:spcBef>
              <a:spcAft>
                <a:spcPts val="0"/>
              </a:spcAft>
              <a:buNone/>
            </a:pPr>
            <a:r>
              <a:rPr lang="en-US" sz="1400"/>
              <a:t>Increasing awareness of CEOS ARD across community including industry</a:t>
            </a:r>
            <a:endParaRPr sz="1400"/>
          </a:p>
          <a:p>
            <a:pPr indent="0" lvl="0" marL="0" rtl="0" algn="l">
              <a:spcBef>
                <a:spcPts val="1200"/>
              </a:spcBef>
              <a:spcAft>
                <a:spcPts val="1200"/>
              </a:spcAft>
              <a:buNone/>
            </a:pPr>
            <a:r>
              <a:rPr lang="en-US" sz="1400"/>
              <a:t>Significant resources being collated: https://ceos.org/ard/</a:t>
            </a:r>
            <a:endParaRPr sz="1400"/>
          </a:p>
        </p:txBody>
      </p:sp>
      <p:sp>
        <p:nvSpPr>
          <p:cNvPr id="155" name="Google Shape;155;p22"/>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CEOS ARD Strategy </a:t>
            </a:r>
            <a:r>
              <a:rPr lang="en-US"/>
              <a:t>v1</a:t>
            </a:r>
            <a:endParaRPr/>
          </a:p>
        </p:txBody>
      </p:sp>
      <p:sp>
        <p:nvSpPr>
          <p:cNvPr id="156" name="Google Shape;156;p22"/>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idx="1" type="body"/>
          </p:nvPr>
        </p:nvSpPr>
        <p:spPr>
          <a:xfrm>
            <a:off x="76200" y="1219200"/>
            <a:ext cx="8991600" cy="52578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lang="en-US" sz="1400"/>
              <a:t>Update the Strategy to reflect progress and developments in the space</a:t>
            </a:r>
            <a:endParaRPr sz="1400"/>
          </a:p>
          <a:p>
            <a:pPr indent="-317500" lvl="0" marL="457200" rtl="0" algn="l">
              <a:spcBef>
                <a:spcPts val="1200"/>
              </a:spcBef>
              <a:spcAft>
                <a:spcPts val="0"/>
              </a:spcAft>
              <a:buSzPts val="1400"/>
              <a:buChar char="•"/>
            </a:pPr>
            <a:r>
              <a:rPr lang="en-US" sz="1400"/>
              <a:t>Formalisation of a comprehensive framework for CEOS ARD in general (i.e., beyond land)</a:t>
            </a:r>
            <a:endParaRPr sz="1400"/>
          </a:p>
          <a:p>
            <a:pPr indent="-317500" lvl="0" marL="457200" rtl="0" algn="l">
              <a:spcBef>
                <a:spcPts val="1200"/>
              </a:spcBef>
              <a:spcAft>
                <a:spcPts val="0"/>
              </a:spcAft>
              <a:buSzPts val="1400"/>
              <a:buChar char="•"/>
            </a:pPr>
            <a:r>
              <a:rPr lang="en-US" sz="1400"/>
              <a:t>Continued promotion to users, data providers, data distributors</a:t>
            </a:r>
            <a:endParaRPr sz="1400"/>
          </a:p>
          <a:p>
            <a:pPr indent="-317500" lvl="1" marL="914400" rtl="0" algn="l">
              <a:spcBef>
                <a:spcPts val="1200"/>
              </a:spcBef>
              <a:spcAft>
                <a:spcPts val="0"/>
              </a:spcAft>
              <a:buSzPts val="1400"/>
              <a:buChar char="o"/>
            </a:pPr>
            <a:r>
              <a:rPr lang="en-US" sz="1400"/>
              <a:t>webinars, key meetings</a:t>
            </a:r>
            <a:endParaRPr sz="1400"/>
          </a:p>
          <a:p>
            <a:pPr indent="-317500" lvl="1" marL="914400" rtl="0" algn="l">
              <a:spcBef>
                <a:spcPts val="1200"/>
              </a:spcBef>
              <a:spcAft>
                <a:spcPts val="0"/>
              </a:spcAft>
              <a:buSzPts val="1400"/>
              <a:buChar char="o"/>
            </a:pPr>
            <a:r>
              <a:rPr lang="en-US" sz="1400"/>
              <a:t>SDG applicability</a:t>
            </a:r>
            <a:endParaRPr sz="1400"/>
          </a:p>
          <a:p>
            <a:pPr indent="-317500" lvl="0" marL="457200" rtl="0" algn="l">
              <a:spcBef>
                <a:spcPts val="1200"/>
              </a:spcBef>
              <a:spcAft>
                <a:spcPts val="0"/>
              </a:spcAft>
              <a:buSzPts val="1400"/>
              <a:buChar char="•"/>
            </a:pPr>
            <a:r>
              <a:rPr lang="en-US" sz="1400"/>
              <a:t>Advisory Notes to provide guidance on key topics as complements to the non-prescriptive PFS</a:t>
            </a:r>
            <a:endParaRPr sz="1400"/>
          </a:p>
          <a:p>
            <a:pPr indent="-317500" lvl="0" marL="457200" rtl="0" algn="l">
              <a:spcBef>
                <a:spcPts val="1200"/>
              </a:spcBef>
              <a:spcAft>
                <a:spcPts val="0"/>
              </a:spcAft>
              <a:buSzPts val="1400"/>
              <a:buChar char="•"/>
            </a:pPr>
            <a:r>
              <a:rPr lang="en-US" sz="1400"/>
              <a:t>Continued pilot activities (incl. EAIL) </a:t>
            </a:r>
            <a:endParaRPr sz="1400"/>
          </a:p>
          <a:p>
            <a:pPr indent="-317500" lvl="0" marL="457200" rtl="0" algn="l">
              <a:spcBef>
                <a:spcPts val="1200"/>
              </a:spcBef>
              <a:spcAft>
                <a:spcPts val="0"/>
              </a:spcAft>
              <a:buSzPts val="1400"/>
              <a:buChar char="•"/>
            </a:pPr>
            <a:r>
              <a:rPr lang="en-US" sz="1400"/>
              <a:t>Increased linkage between WGISS systems and CEOS ARD and the cloud – discovery of and access to CEOS Agency ARD</a:t>
            </a:r>
            <a:endParaRPr sz="1400"/>
          </a:p>
          <a:p>
            <a:pPr indent="-317500" lvl="1" marL="914400" rtl="0" algn="l">
              <a:spcBef>
                <a:spcPts val="1200"/>
              </a:spcBef>
              <a:spcAft>
                <a:spcPts val="0"/>
              </a:spcAft>
              <a:buSzPts val="1400"/>
              <a:buChar char="o"/>
            </a:pPr>
            <a:r>
              <a:rPr lang="en-US" sz="1400"/>
              <a:t>MIM Database links to CEOS ARD products</a:t>
            </a:r>
            <a:endParaRPr sz="1400"/>
          </a:p>
          <a:p>
            <a:pPr indent="0" lvl="0" marL="0" rtl="0" algn="l">
              <a:spcBef>
                <a:spcPts val="1200"/>
              </a:spcBef>
              <a:spcAft>
                <a:spcPts val="0"/>
              </a:spcAft>
              <a:buNone/>
            </a:pPr>
            <a:r>
              <a:t/>
            </a:r>
            <a:endParaRPr sz="1400"/>
          </a:p>
          <a:p>
            <a:pPr indent="0" lvl="0" marL="0" rtl="0" algn="ctr">
              <a:spcBef>
                <a:spcPts val="1200"/>
              </a:spcBef>
              <a:spcAft>
                <a:spcPts val="1200"/>
              </a:spcAft>
              <a:buNone/>
            </a:pPr>
            <a:r>
              <a:rPr lang="en-US" sz="1600" u="sng"/>
              <a:t>In general:</a:t>
            </a:r>
            <a:r>
              <a:rPr lang="en-US" sz="1600"/>
              <a:t> topics related to accessibility and utilisation of CEOS ARD – increasing impact of CEOS data, including via an increased scope of the CEOS ARD concept</a:t>
            </a:r>
            <a:endParaRPr sz="1600"/>
          </a:p>
        </p:txBody>
      </p:sp>
      <p:sp>
        <p:nvSpPr>
          <p:cNvPr id="162" name="Google Shape;162;p23"/>
          <p:cNvSpPr txBox="1"/>
          <p:nvPr>
            <p:ph idx="2" type="body"/>
          </p:nvPr>
        </p:nvSpPr>
        <p:spPr>
          <a:xfrm>
            <a:off x="1981200" y="76200"/>
            <a:ext cx="56037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Early ideas for v2 – for discussion and development</a:t>
            </a:r>
            <a:endParaRPr/>
          </a:p>
        </p:txBody>
      </p:sp>
      <p:sp>
        <p:nvSpPr>
          <p:cNvPr id="163" name="Google Shape;163;p23"/>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6"/>
          <p:cNvSpPr txBox="1"/>
          <p:nvPr>
            <p:ph idx="1" type="body"/>
          </p:nvPr>
        </p:nvSpPr>
        <p:spPr>
          <a:xfrm>
            <a:off x="76200" y="1219200"/>
            <a:ext cx="8991600" cy="52578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t/>
            </a:r>
            <a:endParaRPr/>
          </a:p>
          <a:p>
            <a:pPr indent="0" lvl="0" marL="0" rtl="0" algn="l">
              <a:spcBef>
                <a:spcPts val="500"/>
              </a:spcBef>
              <a:spcAft>
                <a:spcPts val="0"/>
              </a:spcAft>
              <a:buClr>
                <a:schemeClr val="dk1"/>
              </a:buClr>
              <a:buSzPts val="1100"/>
              <a:buFont typeface="Arial"/>
              <a:buNone/>
            </a:pPr>
            <a:r>
              <a:rPr lang="en-US"/>
              <a:t>Session Chair: Adam Lewis</a:t>
            </a:r>
            <a:endParaRPr/>
          </a:p>
          <a:p>
            <a:pPr indent="0" lvl="0" marL="0" rtl="0" algn="l">
              <a:spcBef>
                <a:spcPts val="500"/>
              </a:spcBef>
              <a:spcAft>
                <a:spcPts val="0"/>
              </a:spcAft>
              <a:buClr>
                <a:schemeClr val="dk1"/>
              </a:buClr>
              <a:buSzPts val="1100"/>
              <a:buFont typeface="Arial"/>
              <a:buNone/>
            </a:pPr>
            <a:r>
              <a:t/>
            </a:r>
            <a:endParaRPr/>
          </a:p>
          <a:p>
            <a:pPr indent="0" lvl="0" marL="0" rtl="0" algn="l">
              <a:spcBef>
                <a:spcPts val="500"/>
              </a:spcBef>
              <a:spcAft>
                <a:spcPts val="0"/>
              </a:spcAft>
              <a:buNone/>
            </a:pPr>
            <a:r>
              <a:rPr lang="en-US"/>
              <a:t>Objectives:</a:t>
            </a:r>
            <a:endParaRPr/>
          </a:p>
          <a:p>
            <a:pPr indent="-355600" lvl="0" marL="457200" rtl="0" algn="l">
              <a:spcBef>
                <a:spcPts val="500"/>
              </a:spcBef>
              <a:spcAft>
                <a:spcPts val="0"/>
              </a:spcAft>
              <a:buSzPts val="2000"/>
              <a:buChar char="•"/>
            </a:pPr>
            <a:r>
              <a:rPr lang="en-US"/>
              <a:t>Review implementation of the CEOS ARD Strategy including:</a:t>
            </a:r>
            <a:endParaRPr/>
          </a:p>
          <a:p>
            <a:pPr indent="-355600" lvl="1" marL="914400" rtl="0" algn="l">
              <a:spcBef>
                <a:spcPts val="0"/>
              </a:spcBef>
              <a:spcAft>
                <a:spcPts val="0"/>
              </a:spcAft>
              <a:buSzPts val="2000"/>
              <a:buChar char="o"/>
            </a:pPr>
            <a:r>
              <a:rPr lang="en-US"/>
              <a:t>Progress on CEOS ARD beyond land</a:t>
            </a:r>
            <a:endParaRPr/>
          </a:p>
          <a:p>
            <a:pPr indent="-355600" lvl="1" marL="914400" rtl="0" algn="l">
              <a:spcBef>
                <a:spcPts val="0"/>
              </a:spcBef>
              <a:spcAft>
                <a:spcPts val="0"/>
              </a:spcAft>
              <a:buSzPts val="2000"/>
              <a:buChar char="o"/>
            </a:pPr>
            <a:r>
              <a:rPr lang="en-US"/>
              <a:t>Discussion of CEOS support for uptake of ARD through advanced technologies activities such as the Open Earth Alliance</a:t>
            </a:r>
            <a:endParaRPr/>
          </a:p>
          <a:p>
            <a:pPr indent="-355600" lvl="1" marL="914400" rtl="0" algn="l">
              <a:spcBef>
                <a:spcPts val="0"/>
              </a:spcBef>
              <a:spcAft>
                <a:spcPts val="0"/>
              </a:spcAft>
              <a:buSzPts val="2000"/>
              <a:buChar char="o"/>
            </a:pPr>
            <a:r>
              <a:rPr lang="en-US"/>
              <a:t>CEOS ARD Strategy progress update</a:t>
            </a:r>
            <a:endParaRPr/>
          </a:p>
          <a:p>
            <a:pPr indent="0" lvl="0" marL="0" rtl="0" algn="l">
              <a:spcBef>
                <a:spcPts val="500"/>
              </a:spcBef>
              <a:spcAft>
                <a:spcPts val="0"/>
              </a:spcAft>
              <a:buNone/>
            </a:pPr>
            <a:r>
              <a:t/>
            </a:r>
            <a:endParaRPr/>
          </a:p>
          <a:p>
            <a:pPr indent="0" lvl="0" marL="0" rtl="0" algn="l">
              <a:spcBef>
                <a:spcPts val="500"/>
              </a:spcBef>
              <a:spcAft>
                <a:spcPts val="0"/>
              </a:spcAft>
              <a:buClr>
                <a:schemeClr val="dk1"/>
              </a:buClr>
              <a:buSzPts val="1100"/>
              <a:buFont typeface="Arial"/>
              <a:buNone/>
            </a:pPr>
            <a:r>
              <a:rPr lang="en-US"/>
              <a:t>Decision Points:</a:t>
            </a:r>
            <a:endParaRPr/>
          </a:p>
          <a:p>
            <a:pPr indent="-355600" lvl="0" marL="457200" rtl="0" algn="l">
              <a:spcBef>
                <a:spcPts val="500"/>
              </a:spcBef>
              <a:spcAft>
                <a:spcPts val="0"/>
              </a:spcAft>
              <a:buSzPts val="2000"/>
              <a:buChar char="•"/>
            </a:pPr>
            <a:r>
              <a:rPr lang="en-US"/>
              <a:t>None identified.</a:t>
            </a:r>
            <a:endParaRPr/>
          </a:p>
          <a:p>
            <a:pPr indent="0" lvl="0" marL="0" rtl="0" algn="l">
              <a:spcBef>
                <a:spcPts val="500"/>
              </a:spcBef>
              <a:spcAft>
                <a:spcPts val="0"/>
              </a:spcAft>
              <a:buNone/>
            </a:pPr>
            <a:r>
              <a:t/>
            </a:r>
            <a:endParaRPr/>
          </a:p>
        </p:txBody>
      </p:sp>
      <p:sp>
        <p:nvSpPr>
          <p:cNvPr id="31" name="Google Shape;31;p6"/>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Session Overview</a:t>
            </a:r>
            <a:endParaRPr/>
          </a:p>
        </p:txBody>
      </p:sp>
      <p:sp>
        <p:nvSpPr>
          <p:cNvPr id="32" name="Google Shape;32;p6"/>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622804" y="2514600"/>
            <a:ext cx="7993800" cy="99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400">
                <a:solidFill>
                  <a:srgbClr val="FFFFFF"/>
                </a:solidFill>
                <a:latin typeface="Helvetica Neue"/>
                <a:ea typeface="Helvetica Neue"/>
                <a:cs typeface="Helvetica Neue"/>
                <a:sym typeface="Helvetica Neue"/>
              </a:rPr>
              <a:t>CEOS ARD Beyond Land</a:t>
            </a:r>
            <a:endParaRPr sz="600"/>
          </a:p>
        </p:txBody>
      </p:sp>
      <p:sp>
        <p:nvSpPr>
          <p:cNvPr id="169" name="Google Shape;169;p24"/>
          <p:cNvSpPr/>
          <p:nvPr/>
        </p:nvSpPr>
        <p:spPr>
          <a:xfrm>
            <a:off x="622802" y="3759200"/>
            <a:ext cx="5769600" cy="2541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US" sz="1800">
                <a:solidFill>
                  <a:srgbClr val="FFFFFF"/>
                </a:solidFill>
              </a:rPr>
              <a:t>Adam Lewis / LSI-VC &amp; Ed Armstrong / SST-VC</a:t>
            </a:r>
            <a:endParaRPr sz="1800">
              <a:solidFill>
                <a:srgbClr val="FFFFFF"/>
              </a:solidFill>
            </a:endParaRPr>
          </a:p>
          <a:p>
            <a:pPr indent="0" lvl="0" marL="0" marR="0" rtl="0" algn="l">
              <a:lnSpc>
                <a:spcPct val="150000"/>
              </a:lnSpc>
              <a:spcBef>
                <a:spcPts val="0"/>
              </a:spcBef>
              <a:spcAft>
                <a:spcPts val="0"/>
              </a:spcAft>
              <a:buNone/>
            </a:pPr>
            <a:r>
              <a:rPr b="0" i="0" lang="en-US" sz="1800" u="none" cap="none" strike="noStrike">
                <a:solidFill>
                  <a:srgbClr val="FFFFFF"/>
                </a:solidFill>
              </a:rPr>
              <a:t>CEOS SIT</a:t>
            </a:r>
            <a:r>
              <a:rPr lang="en-US" sz="1800">
                <a:solidFill>
                  <a:srgbClr val="FFFFFF"/>
                </a:solidFill>
              </a:rPr>
              <a:t>-36</a:t>
            </a:r>
            <a:endParaRPr/>
          </a:p>
          <a:p>
            <a:pPr indent="0" lvl="0" marL="0" marR="0" rtl="0" algn="l">
              <a:lnSpc>
                <a:spcPct val="150000"/>
              </a:lnSpc>
              <a:spcBef>
                <a:spcPts val="0"/>
              </a:spcBef>
              <a:spcAft>
                <a:spcPts val="0"/>
              </a:spcAft>
              <a:buNone/>
            </a:pPr>
            <a:r>
              <a:rPr b="0" i="0" lang="en-US" sz="1800" u="none" cap="none" strike="noStrike">
                <a:solidFill>
                  <a:srgbClr val="FFFFFF"/>
                </a:solidFill>
              </a:rPr>
              <a:t>Session #5, Item #</a:t>
            </a:r>
            <a:r>
              <a:rPr lang="en-US" sz="1800">
                <a:solidFill>
                  <a:srgbClr val="FFFFFF"/>
                </a:solidFill>
              </a:rPr>
              <a:t>3</a:t>
            </a:r>
            <a:endParaRPr/>
          </a:p>
          <a:p>
            <a:pPr indent="0" lvl="0" marL="0" marR="0" rtl="0" algn="l">
              <a:lnSpc>
                <a:spcPct val="150000"/>
              </a:lnSpc>
              <a:spcBef>
                <a:spcPts val="0"/>
              </a:spcBef>
              <a:spcAft>
                <a:spcPts val="0"/>
              </a:spcAft>
              <a:buNone/>
            </a:pPr>
            <a:r>
              <a:rPr lang="en-US" sz="1800">
                <a:solidFill>
                  <a:srgbClr val="FFFFFF"/>
                </a:solidFill>
              </a:rPr>
              <a:t>Virtual Meeting</a:t>
            </a:r>
            <a:endParaRPr/>
          </a:p>
          <a:p>
            <a:pPr indent="0" lvl="0" marL="0" marR="0" rtl="0" algn="l">
              <a:lnSpc>
                <a:spcPct val="150000"/>
              </a:lnSpc>
              <a:spcBef>
                <a:spcPts val="0"/>
              </a:spcBef>
              <a:spcAft>
                <a:spcPts val="0"/>
              </a:spcAft>
              <a:buNone/>
            </a:pPr>
            <a:r>
              <a:rPr lang="en-US" sz="1800">
                <a:solidFill>
                  <a:srgbClr val="FFFFFF"/>
                </a:solidFill>
              </a:rPr>
              <a:t>24 March</a:t>
            </a:r>
            <a:r>
              <a:rPr b="0" i="0" lang="en-US" sz="1800" u="none" cap="none" strike="noStrike">
                <a:solidFill>
                  <a:srgbClr val="FFFFFF"/>
                </a:solidFill>
              </a:rPr>
              <a:t> 202</a:t>
            </a:r>
            <a:r>
              <a:rPr lang="en-US" sz="1800">
                <a:solidFill>
                  <a:srgbClr val="FFFFFF"/>
                </a:solidFill>
              </a:rPr>
              <a:t>1</a:t>
            </a:r>
            <a:endParaRPr/>
          </a:p>
        </p:txBody>
      </p:sp>
      <p:pic>
        <p:nvPicPr>
          <p:cNvPr id="170" name="Google Shape;170;p24"/>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171" name="Google Shape;171;p24"/>
          <p:cNvSpPr txBox="1"/>
          <p:nvPr/>
        </p:nvSpPr>
        <p:spPr>
          <a:xfrm>
            <a:off x="622789" y="2246634"/>
            <a:ext cx="2806200" cy="2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lt1"/>
                </a:solidFill>
                <a:latin typeface="Helvetica Neue"/>
                <a:ea typeface="Helvetica Neue"/>
                <a:cs typeface="Helvetica Neue"/>
                <a:sym typeface="Helvetica Neue"/>
              </a:rPr>
              <a:t>Committee on Earth Observation Satellites</a:t>
            </a:r>
            <a:endParaRPr/>
          </a:p>
        </p:txBody>
      </p:sp>
      <p:sp>
        <p:nvSpPr>
          <p:cNvPr id="172" name="Google Shape;172;p24"/>
          <p:cNvSpPr txBox="1"/>
          <p:nvPr>
            <p:ph idx="12" type="sldNum"/>
          </p:nvPr>
        </p:nvSpPr>
        <p:spPr>
          <a:xfrm>
            <a:off x="8556784" y="6333134"/>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idx="1" type="body"/>
          </p:nvPr>
        </p:nvSpPr>
        <p:spPr>
          <a:xfrm>
            <a:off x="76200" y="1219200"/>
            <a:ext cx="8991600" cy="5257800"/>
          </a:xfrm>
          <a:prstGeom prst="rect">
            <a:avLst/>
          </a:prstGeom>
        </p:spPr>
        <p:txBody>
          <a:bodyPr anchorCtr="0" anchor="t" bIns="45700" lIns="91425" spcFirstLastPara="1" rIns="91425" wrap="square" tIns="45700">
            <a:noAutofit/>
          </a:bodyPr>
          <a:lstStyle/>
          <a:p>
            <a:pPr indent="-355600" lvl="0" marL="457200" rtl="0" algn="l">
              <a:spcBef>
                <a:spcPts val="500"/>
              </a:spcBef>
              <a:spcAft>
                <a:spcPts val="0"/>
              </a:spcAft>
              <a:buSzPts val="2000"/>
              <a:buChar char="•"/>
            </a:pPr>
            <a:r>
              <a:rPr lang="en-US"/>
              <a:t>ARD Beyond Land,  Review and Status</a:t>
            </a:r>
            <a:endParaRPr/>
          </a:p>
          <a:p>
            <a:pPr indent="-355600" lvl="1" marL="914400" rtl="0" algn="l">
              <a:spcBef>
                <a:spcPts val="0"/>
              </a:spcBef>
              <a:spcAft>
                <a:spcPts val="0"/>
              </a:spcAft>
              <a:buSzPts val="2000"/>
              <a:buChar char="o"/>
            </a:pPr>
            <a:r>
              <a:rPr lang="en-US"/>
              <a:t>ARD Beyond Land presentations from CEOS SIT-TW encouraged review of CARD4L from non-Land discipline perspectives</a:t>
            </a:r>
            <a:endParaRPr/>
          </a:p>
          <a:p>
            <a:pPr indent="-355600" lvl="2" marL="1371600" rtl="0" algn="l">
              <a:spcBef>
                <a:spcPts val="0"/>
              </a:spcBef>
              <a:spcAft>
                <a:spcPts val="0"/>
              </a:spcAft>
              <a:buSzPts val="2000"/>
              <a:buChar char="▪"/>
            </a:pPr>
            <a:r>
              <a:rPr lang="en-US"/>
              <a:t>Covered SST, atmospheric, coastal and inland waters use cases</a:t>
            </a:r>
            <a:endParaRPr/>
          </a:p>
          <a:p>
            <a:pPr indent="-355600" lvl="1" marL="914400" rtl="0" algn="l">
              <a:spcBef>
                <a:spcPts val="0"/>
              </a:spcBef>
              <a:spcAft>
                <a:spcPts val="0"/>
              </a:spcAft>
              <a:buSzPts val="2000"/>
              <a:buChar char="o"/>
            </a:pPr>
            <a:r>
              <a:rPr lang="en-US"/>
              <a:t>Decision </a:t>
            </a:r>
            <a:r>
              <a:rPr b="1" lang="en-US"/>
              <a:t>CEOS-34-13 (</a:t>
            </a:r>
            <a:r>
              <a:rPr lang="en-US"/>
              <a:t>2020 Plenary)</a:t>
            </a:r>
            <a:r>
              <a:rPr lang="en-US"/>
              <a:t>: </a:t>
            </a:r>
            <a:endParaRPr/>
          </a:p>
          <a:p>
            <a:pPr indent="-323850" lvl="2" marL="1371600" rtl="0" algn="l">
              <a:spcBef>
                <a:spcPts val="0"/>
              </a:spcBef>
              <a:spcAft>
                <a:spcPts val="0"/>
              </a:spcAft>
              <a:buSzPts val="1500"/>
              <a:buFont typeface="Helvetica Neue"/>
              <a:buChar char="▪"/>
            </a:pPr>
            <a:r>
              <a:rPr lang="en-US" sz="1500">
                <a:solidFill>
                  <a:schemeClr val="dk1"/>
                </a:solidFill>
              </a:rPr>
              <a:t>SIT Chair and Ed Armstrong (SST-VC Co-Lead) to form a  team of experts to review the CEOS ARD Framework (Definition, Specifications and processes around CEOS ARD) for </a:t>
            </a:r>
            <a:r>
              <a:rPr i="1" lang="en-US" sz="1500">
                <a:solidFill>
                  <a:schemeClr val="dk1"/>
                </a:solidFill>
              </a:rPr>
              <a:t>completeness</a:t>
            </a:r>
            <a:r>
              <a:rPr lang="en-US" sz="1500">
                <a:solidFill>
                  <a:schemeClr val="dk1"/>
                </a:solidFill>
              </a:rPr>
              <a:t> and </a:t>
            </a:r>
            <a:r>
              <a:rPr i="1" lang="en-US" sz="1500">
                <a:solidFill>
                  <a:schemeClr val="dk1"/>
                </a:solidFill>
              </a:rPr>
              <a:t>suitability</a:t>
            </a:r>
            <a:r>
              <a:rPr lang="en-US" sz="1500">
                <a:solidFill>
                  <a:schemeClr val="dk1"/>
                </a:solidFill>
              </a:rPr>
              <a:t> (including looking at changes that make it amenable to non-land domains)</a:t>
            </a:r>
            <a:endParaRPr sz="1500"/>
          </a:p>
          <a:p>
            <a:pPr indent="-355600" lvl="1" marL="914400" rtl="0" algn="l">
              <a:spcBef>
                <a:spcPts val="0"/>
              </a:spcBef>
              <a:spcAft>
                <a:spcPts val="0"/>
              </a:spcAft>
              <a:buSzPts val="2000"/>
              <a:buChar char="o"/>
            </a:pPr>
            <a:r>
              <a:rPr lang="en-US"/>
              <a:t>Team formed from VC and other Working Group </a:t>
            </a:r>
            <a:r>
              <a:rPr lang="en-US"/>
              <a:t>stakeholders</a:t>
            </a:r>
            <a:r>
              <a:rPr lang="en-US"/>
              <a:t> December  2020</a:t>
            </a:r>
            <a:endParaRPr/>
          </a:p>
          <a:p>
            <a:pPr indent="-355600" lvl="2" marL="1371600" rtl="0" algn="l">
              <a:spcBef>
                <a:spcPts val="0"/>
              </a:spcBef>
              <a:spcAft>
                <a:spcPts val="0"/>
              </a:spcAft>
              <a:buSzPts val="2000"/>
              <a:buChar char="▪"/>
            </a:pPr>
            <a:r>
              <a:rPr lang="en-US"/>
              <a:t>SST-VC, LSI-VC, P-VC, AC-VC, WGCV, CEOS SIT, COAST and COVERAGE</a:t>
            </a:r>
            <a:endParaRPr/>
          </a:p>
          <a:p>
            <a:pPr indent="-355600" lvl="3" marL="1828800" rtl="0" algn="l">
              <a:spcBef>
                <a:spcPts val="0"/>
              </a:spcBef>
              <a:spcAft>
                <a:spcPts val="0"/>
              </a:spcAft>
              <a:buSzPts val="2000"/>
              <a:buChar char="▪"/>
            </a:pPr>
            <a:r>
              <a:rPr lang="en-US"/>
              <a:t>Stakeholders</a:t>
            </a:r>
            <a:r>
              <a:rPr lang="en-US"/>
              <a:t> on working on a number of ARDs </a:t>
            </a:r>
            <a:r>
              <a:rPr lang="en-US"/>
              <a:t>within CEOS (e.g., LSI-VC), and beyond (e.g., NOAA, NASA, SANSA)</a:t>
            </a:r>
            <a:endParaRPr/>
          </a:p>
          <a:p>
            <a:pPr indent="-355600" lvl="1" marL="914400" rtl="0" algn="l">
              <a:spcBef>
                <a:spcPts val="0"/>
              </a:spcBef>
              <a:spcAft>
                <a:spcPts val="0"/>
              </a:spcAft>
              <a:buSzPts val="2000"/>
              <a:buChar char="o"/>
            </a:pPr>
            <a:r>
              <a:rPr lang="en-US"/>
              <a:t>The work will continue until Plenary 2021</a:t>
            </a:r>
            <a:endParaRPr/>
          </a:p>
          <a:p>
            <a:pPr indent="-355600" lvl="2" marL="1371600" rtl="0" algn="l">
              <a:spcBef>
                <a:spcPts val="0"/>
              </a:spcBef>
              <a:spcAft>
                <a:spcPts val="0"/>
              </a:spcAft>
              <a:buSzPts val="2000"/>
              <a:buChar char="▪"/>
            </a:pPr>
            <a:r>
              <a:rPr lang="en-US"/>
              <a:t>Two meetings in 2021 so far</a:t>
            </a:r>
            <a:endParaRPr/>
          </a:p>
          <a:p>
            <a:pPr indent="0" lvl="0" marL="914400" rtl="0" algn="l">
              <a:spcBef>
                <a:spcPts val="500"/>
              </a:spcBef>
              <a:spcAft>
                <a:spcPts val="0"/>
              </a:spcAft>
              <a:buNone/>
            </a:pPr>
            <a:r>
              <a:t/>
            </a:r>
            <a:endParaRPr/>
          </a:p>
        </p:txBody>
      </p:sp>
      <p:sp>
        <p:nvSpPr>
          <p:cNvPr id="178" name="Google Shape;178;p25"/>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Clr>
                <a:schemeClr val="dk1"/>
              </a:buClr>
              <a:buSzPts val="1100"/>
              <a:buFont typeface="Arial"/>
              <a:buNone/>
            </a:pPr>
            <a:r>
              <a:rPr lang="en-US"/>
              <a:t>ARD Beyond Land Status</a:t>
            </a:r>
            <a:endParaRPr/>
          </a:p>
          <a:p>
            <a:pPr indent="0" lvl="0" marL="0" rtl="0" algn="ctr">
              <a:spcBef>
                <a:spcPts val="500"/>
              </a:spcBef>
              <a:spcAft>
                <a:spcPts val="0"/>
              </a:spcAft>
              <a:buNone/>
            </a:pPr>
            <a:r>
              <a:t/>
            </a:r>
            <a:endParaRPr sz="2000">
              <a:solidFill>
                <a:srgbClr val="002569"/>
              </a:solidFill>
            </a:endParaRPr>
          </a:p>
        </p:txBody>
      </p:sp>
      <p:sp>
        <p:nvSpPr>
          <p:cNvPr id="179" name="Google Shape;179;p25"/>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idx="1" type="body"/>
          </p:nvPr>
        </p:nvSpPr>
        <p:spPr>
          <a:xfrm>
            <a:off x="76200" y="1219200"/>
            <a:ext cx="8991600" cy="5257800"/>
          </a:xfrm>
          <a:prstGeom prst="rect">
            <a:avLst/>
          </a:prstGeom>
        </p:spPr>
        <p:txBody>
          <a:bodyPr anchorCtr="0" anchor="t" bIns="45700" lIns="91425" spcFirstLastPara="1" rIns="91425" wrap="square" tIns="45700">
            <a:noAutofit/>
          </a:bodyPr>
          <a:lstStyle/>
          <a:p>
            <a:pPr indent="-355600" lvl="0" marL="457200" rtl="0" algn="l">
              <a:spcBef>
                <a:spcPts val="500"/>
              </a:spcBef>
              <a:spcAft>
                <a:spcPts val="0"/>
              </a:spcAft>
              <a:buSzPts val="2000"/>
              <a:buChar char="•"/>
            </a:pPr>
            <a:r>
              <a:rPr lang="en-US"/>
              <a:t>Themes of discussion so far </a:t>
            </a:r>
            <a:endParaRPr/>
          </a:p>
          <a:p>
            <a:pPr indent="-355600" lvl="1" marL="914400" rtl="0" algn="l">
              <a:spcBef>
                <a:spcPts val="0"/>
              </a:spcBef>
              <a:spcAft>
                <a:spcPts val="0"/>
              </a:spcAft>
              <a:buSzPts val="2000"/>
              <a:buChar char="o"/>
            </a:pPr>
            <a:r>
              <a:rPr lang="en-US"/>
              <a:t>Converge on key data requirements rather than on data packaging or services (for now). This is consistent with CARD4L.</a:t>
            </a:r>
            <a:endParaRPr/>
          </a:p>
          <a:p>
            <a:pPr indent="-355600" lvl="1" marL="914400" rtl="0" algn="l">
              <a:spcBef>
                <a:spcPts val="0"/>
              </a:spcBef>
              <a:spcAft>
                <a:spcPts val="0"/>
              </a:spcAft>
              <a:buSzPts val="2000"/>
              <a:buChar char="o"/>
            </a:pPr>
            <a:r>
              <a:rPr lang="en-US"/>
              <a:t>Communities work with different processing levels and datasets that have </a:t>
            </a:r>
            <a:r>
              <a:rPr lang="en-US"/>
              <a:t>differing </a:t>
            </a:r>
            <a:r>
              <a:rPr lang="en-US"/>
              <a:t>co-registration and </a:t>
            </a:r>
            <a:r>
              <a:rPr lang="en-US"/>
              <a:t>accuracy</a:t>
            </a:r>
            <a:r>
              <a:rPr lang="en-US"/>
              <a:t> characteristics - clarity is needed on if and how the ARD framework caters for these</a:t>
            </a:r>
            <a:endParaRPr/>
          </a:p>
          <a:p>
            <a:pPr indent="-355600" lvl="1" marL="914400" rtl="0" algn="l">
              <a:spcBef>
                <a:spcPts val="0"/>
              </a:spcBef>
              <a:spcAft>
                <a:spcPts val="0"/>
              </a:spcAft>
              <a:buSzPts val="2000"/>
              <a:buChar char="o"/>
            </a:pPr>
            <a:r>
              <a:rPr lang="en-US"/>
              <a:t>There are, or appear to be, competing and </a:t>
            </a:r>
            <a:r>
              <a:rPr lang="en-US"/>
              <a:t>diverging</a:t>
            </a:r>
            <a:r>
              <a:rPr lang="en-US"/>
              <a:t> needs in the ARD spectrum.  The challenge is to satisfy them.</a:t>
            </a:r>
            <a:endParaRPr/>
          </a:p>
          <a:p>
            <a:pPr indent="-355600" lvl="1" marL="914400" rtl="0" algn="l">
              <a:spcBef>
                <a:spcPts val="0"/>
              </a:spcBef>
              <a:spcAft>
                <a:spcPts val="0"/>
              </a:spcAft>
              <a:buSzPts val="2000"/>
              <a:buChar char="o"/>
            </a:pPr>
            <a:r>
              <a:rPr lang="en-US"/>
              <a:t>A significant amount of the discussion is around finding a common language and understanding of the existing CARD4L framework</a:t>
            </a:r>
            <a:endParaRPr/>
          </a:p>
          <a:p>
            <a:pPr indent="-355600" lvl="0" marL="457200" rtl="0" algn="l">
              <a:spcBef>
                <a:spcPts val="0"/>
              </a:spcBef>
              <a:spcAft>
                <a:spcPts val="0"/>
              </a:spcAft>
              <a:buSzPts val="2000"/>
              <a:buChar char="•"/>
            </a:pPr>
            <a:r>
              <a:rPr lang="en-US"/>
              <a:t>Next steps</a:t>
            </a:r>
            <a:endParaRPr/>
          </a:p>
          <a:p>
            <a:pPr indent="-355600" lvl="1" marL="914400" rtl="0" algn="l">
              <a:spcBef>
                <a:spcPts val="0"/>
              </a:spcBef>
              <a:spcAft>
                <a:spcPts val="0"/>
              </a:spcAft>
              <a:buSzPts val="2000"/>
              <a:buChar char="o"/>
            </a:pPr>
            <a:r>
              <a:rPr lang="en-US"/>
              <a:t>Move the discussion from ‘divergence’ to ‘convergence’</a:t>
            </a:r>
            <a:endParaRPr/>
          </a:p>
          <a:p>
            <a:pPr indent="-355600" lvl="1" marL="914400" rtl="0" algn="l">
              <a:spcBef>
                <a:spcPts val="0"/>
              </a:spcBef>
              <a:spcAft>
                <a:spcPts val="0"/>
              </a:spcAft>
              <a:buSzPts val="2000"/>
              <a:buChar char="o"/>
            </a:pPr>
            <a:r>
              <a:rPr lang="en-US"/>
              <a:t>The LSI and WGCV teams will document and share the governance approaches around CARD4L</a:t>
            </a:r>
            <a:endParaRPr/>
          </a:p>
          <a:p>
            <a:pPr indent="-355600" lvl="1" marL="914400" rtl="0" algn="l">
              <a:spcBef>
                <a:spcPts val="0"/>
              </a:spcBef>
              <a:spcAft>
                <a:spcPts val="0"/>
              </a:spcAft>
              <a:buSzPts val="2000"/>
              <a:buChar char="o"/>
            </a:pPr>
            <a:r>
              <a:rPr lang="en-US"/>
              <a:t>Identified a need to converge across different disciplines to “core” PFS requirements - LSI team will provide a ‘bare bones’ PFS</a:t>
            </a:r>
            <a:endParaRPr/>
          </a:p>
          <a:p>
            <a:pPr indent="0" lvl="0" marL="914400" rtl="0" algn="l">
              <a:spcBef>
                <a:spcPts val="500"/>
              </a:spcBef>
              <a:spcAft>
                <a:spcPts val="0"/>
              </a:spcAft>
              <a:buNone/>
            </a:pPr>
            <a:r>
              <a:t/>
            </a:r>
            <a:endParaRPr/>
          </a:p>
        </p:txBody>
      </p:sp>
      <p:sp>
        <p:nvSpPr>
          <p:cNvPr id="185" name="Google Shape;185;p26"/>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ARD Beyond Land Status</a:t>
            </a:r>
            <a:endParaRPr/>
          </a:p>
          <a:p>
            <a:pPr indent="0" lvl="0" marL="0" rtl="0" algn="ctr">
              <a:spcBef>
                <a:spcPts val="500"/>
              </a:spcBef>
              <a:spcAft>
                <a:spcPts val="0"/>
              </a:spcAft>
              <a:buNone/>
            </a:pPr>
            <a:r>
              <a:t/>
            </a:r>
            <a:endParaRPr sz="2000">
              <a:solidFill>
                <a:srgbClr val="002569"/>
              </a:solidFill>
            </a:endParaRPr>
          </a:p>
        </p:txBody>
      </p:sp>
      <p:sp>
        <p:nvSpPr>
          <p:cNvPr id="186" name="Google Shape;186;p26"/>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622804" y="2514600"/>
            <a:ext cx="7993800" cy="99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400">
                <a:solidFill>
                  <a:srgbClr val="FFFFFF"/>
                </a:solidFill>
                <a:latin typeface="Helvetica Neue"/>
                <a:ea typeface="Helvetica Neue"/>
                <a:cs typeface="Helvetica Neue"/>
                <a:sym typeface="Helvetica Neue"/>
              </a:rPr>
              <a:t>Future Data Architectures Activity Updates</a:t>
            </a:r>
            <a:endParaRPr sz="600"/>
          </a:p>
        </p:txBody>
      </p:sp>
      <p:sp>
        <p:nvSpPr>
          <p:cNvPr id="192" name="Google Shape;192;p27"/>
          <p:cNvSpPr/>
          <p:nvPr/>
        </p:nvSpPr>
        <p:spPr>
          <a:xfrm>
            <a:off x="622802" y="3759200"/>
            <a:ext cx="5769600" cy="2541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US" sz="1800">
                <a:solidFill>
                  <a:srgbClr val="FFFFFF"/>
                </a:solidFill>
              </a:rPr>
              <a:t>Brian Killough / SEO &amp; Rob Woodcock / WGISS</a:t>
            </a:r>
            <a:endParaRPr sz="1800">
              <a:solidFill>
                <a:srgbClr val="FFFFFF"/>
              </a:solidFill>
            </a:endParaRPr>
          </a:p>
          <a:p>
            <a:pPr indent="0" lvl="0" marL="0" marR="0" rtl="0" algn="l">
              <a:lnSpc>
                <a:spcPct val="150000"/>
              </a:lnSpc>
              <a:spcBef>
                <a:spcPts val="0"/>
              </a:spcBef>
              <a:spcAft>
                <a:spcPts val="0"/>
              </a:spcAft>
              <a:buNone/>
            </a:pPr>
            <a:r>
              <a:rPr b="0" i="0" lang="en-US" sz="1800" u="none" cap="none" strike="noStrike">
                <a:solidFill>
                  <a:srgbClr val="FFFFFF"/>
                </a:solidFill>
              </a:rPr>
              <a:t>CEOS SIT</a:t>
            </a:r>
            <a:r>
              <a:rPr lang="en-US" sz="1800">
                <a:solidFill>
                  <a:srgbClr val="FFFFFF"/>
                </a:solidFill>
              </a:rPr>
              <a:t>-36</a:t>
            </a:r>
            <a:endParaRPr/>
          </a:p>
          <a:p>
            <a:pPr indent="0" lvl="0" marL="0" marR="0" rtl="0" algn="l">
              <a:lnSpc>
                <a:spcPct val="150000"/>
              </a:lnSpc>
              <a:spcBef>
                <a:spcPts val="0"/>
              </a:spcBef>
              <a:spcAft>
                <a:spcPts val="0"/>
              </a:spcAft>
              <a:buNone/>
            </a:pPr>
            <a:r>
              <a:rPr b="0" i="0" lang="en-US" sz="1800" u="none" cap="none" strike="noStrike">
                <a:solidFill>
                  <a:srgbClr val="FFFFFF"/>
                </a:solidFill>
              </a:rPr>
              <a:t>Session #5, Item #</a:t>
            </a:r>
            <a:r>
              <a:rPr lang="en-US" sz="1800">
                <a:solidFill>
                  <a:srgbClr val="FFFFFF"/>
                </a:solidFill>
              </a:rPr>
              <a:t>4</a:t>
            </a:r>
            <a:endParaRPr/>
          </a:p>
          <a:p>
            <a:pPr indent="0" lvl="0" marL="0" marR="0" rtl="0" algn="l">
              <a:lnSpc>
                <a:spcPct val="150000"/>
              </a:lnSpc>
              <a:spcBef>
                <a:spcPts val="0"/>
              </a:spcBef>
              <a:spcAft>
                <a:spcPts val="0"/>
              </a:spcAft>
              <a:buNone/>
            </a:pPr>
            <a:r>
              <a:rPr lang="en-US" sz="1800">
                <a:solidFill>
                  <a:srgbClr val="FFFFFF"/>
                </a:solidFill>
              </a:rPr>
              <a:t>Virtual Meeting</a:t>
            </a:r>
            <a:endParaRPr/>
          </a:p>
          <a:p>
            <a:pPr indent="0" lvl="0" marL="0" marR="0" rtl="0" algn="l">
              <a:lnSpc>
                <a:spcPct val="150000"/>
              </a:lnSpc>
              <a:spcBef>
                <a:spcPts val="0"/>
              </a:spcBef>
              <a:spcAft>
                <a:spcPts val="0"/>
              </a:spcAft>
              <a:buNone/>
            </a:pPr>
            <a:r>
              <a:rPr lang="en-US" sz="1800">
                <a:solidFill>
                  <a:srgbClr val="FFFFFF"/>
                </a:solidFill>
              </a:rPr>
              <a:t>24 March</a:t>
            </a:r>
            <a:r>
              <a:rPr b="0" i="0" lang="en-US" sz="1800" u="none" cap="none" strike="noStrike">
                <a:solidFill>
                  <a:srgbClr val="FFFFFF"/>
                </a:solidFill>
              </a:rPr>
              <a:t> 202</a:t>
            </a:r>
            <a:r>
              <a:rPr lang="en-US" sz="1800">
                <a:solidFill>
                  <a:srgbClr val="FFFFFF"/>
                </a:solidFill>
              </a:rPr>
              <a:t>1</a:t>
            </a:r>
            <a:endParaRPr/>
          </a:p>
        </p:txBody>
      </p:sp>
      <p:pic>
        <p:nvPicPr>
          <p:cNvPr id="193" name="Google Shape;193;p27"/>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194" name="Google Shape;194;p27"/>
          <p:cNvSpPr txBox="1"/>
          <p:nvPr/>
        </p:nvSpPr>
        <p:spPr>
          <a:xfrm>
            <a:off x="622789" y="2246634"/>
            <a:ext cx="2806200" cy="2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lt1"/>
                </a:solidFill>
                <a:latin typeface="Helvetica Neue"/>
                <a:ea typeface="Helvetica Neue"/>
                <a:cs typeface="Helvetica Neue"/>
                <a:sym typeface="Helvetica Neue"/>
              </a:rPr>
              <a:t>Committee on Earth Observation Satellites</a:t>
            </a:r>
            <a:endParaRPr/>
          </a:p>
        </p:txBody>
      </p:sp>
      <p:sp>
        <p:nvSpPr>
          <p:cNvPr id="195" name="Google Shape;195;p27"/>
          <p:cNvSpPr txBox="1"/>
          <p:nvPr>
            <p:ph idx="12" type="sldNum"/>
          </p:nvPr>
        </p:nvSpPr>
        <p:spPr>
          <a:xfrm>
            <a:off x="8556784" y="6333134"/>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idx="1" type="body"/>
          </p:nvPr>
        </p:nvSpPr>
        <p:spPr>
          <a:xfrm>
            <a:off x="76200" y="1219200"/>
            <a:ext cx="8892600" cy="46434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rPr lang="en-US" sz="1500">
                <a:latin typeface="Arial"/>
                <a:ea typeface="Arial"/>
                <a:cs typeface="Arial"/>
                <a:sym typeface="Arial"/>
              </a:rPr>
              <a:t>What is the OEA and why was is formed?</a:t>
            </a:r>
            <a:endParaRPr sz="1500">
              <a:latin typeface="Arial"/>
              <a:ea typeface="Arial"/>
              <a:cs typeface="Arial"/>
              <a:sym typeface="Arial"/>
            </a:endParaRPr>
          </a:p>
          <a:p>
            <a:pPr indent="-355600" lvl="0" marL="457200" rtl="0" algn="l">
              <a:lnSpc>
                <a:spcPct val="90000"/>
              </a:lnSpc>
              <a:spcBef>
                <a:spcPts val="500"/>
              </a:spcBef>
              <a:spcAft>
                <a:spcPts val="0"/>
              </a:spcAft>
              <a:buSzPts val="2000"/>
              <a:buChar char="•"/>
            </a:pPr>
            <a:r>
              <a:rPr b="0" lang="en-US" sz="1500">
                <a:latin typeface="Arial"/>
                <a:ea typeface="Arial"/>
                <a:cs typeface="Arial"/>
                <a:sym typeface="Arial"/>
              </a:rPr>
              <a:t>The Open Earth Alliance (OEA) was created by the Open Data Cube (ODC) </a:t>
            </a:r>
            <a:br>
              <a:rPr b="0" lang="en-US" sz="1500">
                <a:latin typeface="Arial"/>
                <a:ea typeface="Arial"/>
                <a:cs typeface="Arial"/>
                <a:sym typeface="Arial"/>
              </a:rPr>
            </a:br>
            <a:r>
              <a:rPr b="0" lang="en-US" sz="1500">
                <a:latin typeface="Arial"/>
                <a:ea typeface="Arial"/>
                <a:cs typeface="Arial"/>
                <a:sym typeface="Arial"/>
              </a:rPr>
              <a:t>founding partners to expand the impact of the ODC, support the concept </a:t>
            </a:r>
            <a:br>
              <a:rPr b="0" lang="en-US" sz="1500">
                <a:latin typeface="Arial"/>
                <a:ea typeface="Arial"/>
                <a:cs typeface="Arial"/>
                <a:sym typeface="Arial"/>
              </a:rPr>
            </a:br>
            <a:r>
              <a:rPr b="0" lang="en-US" sz="1500">
                <a:latin typeface="Arial"/>
                <a:ea typeface="Arial"/>
                <a:cs typeface="Arial"/>
                <a:sym typeface="Arial"/>
              </a:rPr>
              <a:t>of a regional network of data cubes, allow more agility to explore open </a:t>
            </a:r>
            <a:br>
              <a:rPr b="0" lang="en-US" sz="1500">
                <a:latin typeface="Arial"/>
                <a:ea typeface="Arial"/>
                <a:cs typeface="Arial"/>
                <a:sym typeface="Arial"/>
              </a:rPr>
            </a:br>
            <a:r>
              <a:rPr b="0" lang="en-US" sz="1500">
                <a:latin typeface="Arial"/>
                <a:ea typeface="Arial"/>
                <a:cs typeface="Arial"/>
                <a:sym typeface="Arial"/>
              </a:rPr>
              <a:t>source solutions, and attract external funds and cloud credits from interested donors.</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Since the start in late 2020, no donor or direct funding has been received but there have been several discussions with interested parties (e.g., Americas, Pacific Islands, World Bank).</a:t>
            </a:r>
            <a:br>
              <a:rPr b="0" lang="en-US" sz="1500">
                <a:latin typeface="Arial"/>
                <a:ea typeface="Arial"/>
                <a:cs typeface="Arial"/>
                <a:sym typeface="Arial"/>
              </a:rPr>
            </a:br>
            <a:endParaRPr b="0" sz="1500">
              <a:latin typeface="Arial"/>
              <a:ea typeface="Arial"/>
              <a:cs typeface="Arial"/>
              <a:sym typeface="Arial"/>
            </a:endParaRPr>
          </a:p>
          <a:p>
            <a:pPr indent="0" lvl="0" marL="0" rtl="0" algn="l">
              <a:spcBef>
                <a:spcPts val="500"/>
              </a:spcBef>
              <a:spcAft>
                <a:spcPts val="0"/>
              </a:spcAft>
              <a:buNone/>
            </a:pPr>
            <a:r>
              <a:rPr lang="en-US" sz="1500">
                <a:latin typeface="Arial"/>
                <a:ea typeface="Arial"/>
                <a:cs typeface="Arial"/>
                <a:sym typeface="Arial"/>
              </a:rPr>
              <a:t>What has been achieved by the OEA?</a:t>
            </a:r>
            <a:endParaRPr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A new User Forum (</a:t>
            </a:r>
            <a:r>
              <a:rPr lang="en-US" sz="1500" u="sng">
                <a:latin typeface="Arial"/>
                <a:ea typeface="Arial"/>
                <a:cs typeface="Arial"/>
                <a:sym typeface="Arial"/>
                <a:hlinkClick r:id="rId3"/>
              </a:rPr>
              <a:t>https://www.openearthalliance.org/forum</a:t>
            </a:r>
            <a:r>
              <a:rPr b="0" lang="en-US" sz="1500">
                <a:latin typeface="Arial"/>
                <a:ea typeface="Arial"/>
                <a:cs typeface="Arial"/>
                <a:sym typeface="Arial"/>
              </a:rPr>
              <a:t>) is now available to support several ODC initiatives (e.g., Americas, Pacific Islands) and the Earth Analytics Interoperability Lab (EAIL). </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A new </a:t>
            </a:r>
            <a:r>
              <a:rPr lang="en-US" sz="1500" u="sng">
                <a:latin typeface="Arial"/>
                <a:ea typeface="Arial"/>
                <a:cs typeface="Arial"/>
                <a:sym typeface="Arial"/>
              </a:rPr>
              <a:t>ODC Sandbox</a:t>
            </a:r>
            <a:r>
              <a:rPr b="0" lang="en-US" sz="1500">
                <a:latin typeface="Arial"/>
                <a:ea typeface="Arial"/>
                <a:cs typeface="Arial"/>
                <a:sym typeface="Arial"/>
              </a:rPr>
              <a:t> is nearing release. This tool is a free and open programming interface that will connect users to common satellite datasets  (e.g., Landsat, Sentinel-2). Users can run Python application algorithms using Google's Colab notebook environment. The satellite data is global, but there are limitations in analysis size. This tool will be ideal for training and capacity building and can be easily scaled to many users. </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Various technology research and development projects are in work, including looking at </a:t>
            </a:r>
            <a:r>
              <a:rPr lang="en-US" sz="1500" u="sng">
                <a:latin typeface="Arial"/>
                <a:ea typeface="Arial"/>
                <a:cs typeface="Arial"/>
                <a:sym typeface="Arial"/>
              </a:rPr>
              <a:t>visualization and data presentation techniques</a:t>
            </a:r>
            <a:r>
              <a:rPr b="0" lang="en-US" sz="1500">
                <a:latin typeface="Arial"/>
                <a:ea typeface="Arial"/>
                <a:cs typeface="Arial"/>
                <a:sym typeface="Arial"/>
              </a:rPr>
              <a:t> to improve the understanding of ODC analysis. </a:t>
            </a:r>
            <a:endParaRPr b="0" sz="1500">
              <a:latin typeface="Arial"/>
              <a:ea typeface="Arial"/>
              <a:cs typeface="Arial"/>
              <a:sym typeface="Arial"/>
            </a:endParaRPr>
          </a:p>
        </p:txBody>
      </p:sp>
      <p:sp>
        <p:nvSpPr>
          <p:cNvPr id="201" name="Google Shape;201;p28"/>
          <p:cNvSpPr txBox="1"/>
          <p:nvPr>
            <p:ph idx="2" type="body"/>
          </p:nvPr>
        </p:nvSpPr>
        <p:spPr>
          <a:xfrm>
            <a:off x="2244225" y="211075"/>
            <a:ext cx="4953000" cy="6489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Open Earth Alliance (OEA)</a:t>
            </a:r>
            <a:endParaRPr/>
          </a:p>
        </p:txBody>
      </p:sp>
      <p:sp>
        <p:nvSpPr>
          <p:cNvPr id="202" name="Google Shape;202;p28"/>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3" name="Google Shape;203;p28"/>
          <p:cNvPicPr preferRelativeResize="0"/>
          <p:nvPr/>
        </p:nvPicPr>
        <p:blipFill>
          <a:blip r:embed="rId4">
            <a:alphaModFix/>
          </a:blip>
          <a:stretch>
            <a:fillRect/>
          </a:stretch>
        </p:blipFill>
        <p:spPr>
          <a:xfrm>
            <a:off x="7330650" y="1279950"/>
            <a:ext cx="1581900" cy="615175"/>
          </a:xfrm>
          <a:prstGeom prst="rect">
            <a:avLst/>
          </a:prstGeom>
          <a:noFill/>
          <a:ln>
            <a:noFill/>
          </a:ln>
        </p:spPr>
      </p:pic>
      <p:sp>
        <p:nvSpPr>
          <p:cNvPr id="204" name="Google Shape;204;p28"/>
          <p:cNvSpPr txBox="1"/>
          <p:nvPr/>
        </p:nvSpPr>
        <p:spPr>
          <a:xfrm>
            <a:off x="3814375" y="6030450"/>
            <a:ext cx="50562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sz="1600">
                <a:solidFill>
                  <a:srgbClr val="002060"/>
                </a:solidFill>
              </a:rPr>
              <a:t>OEA Website:  </a:t>
            </a:r>
            <a:r>
              <a:rPr b="1" lang="en-US" sz="1600">
                <a:solidFill>
                  <a:srgbClr val="00B050"/>
                </a:solidFill>
              </a:rPr>
              <a:t>https://www.openearthalliance.org</a:t>
            </a:r>
            <a:endParaRPr b="1" sz="1600">
              <a:solidFill>
                <a:srgbClr val="CC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9"/>
          <p:cNvSpPr txBox="1"/>
          <p:nvPr>
            <p:ph idx="1" type="body"/>
          </p:nvPr>
        </p:nvSpPr>
        <p:spPr>
          <a:xfrm>
            <a:off x="76200" y="1219200"/>
            <a:ext cx="8892600" cy="46434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rPr lang="en-US" sz="1500">
                <a:latin typeface="Arial"/>
                <a:ea typeface="Arial"/>
                <a:cs typeface="Arial"/>
                <a:sym typeface="Arial"/>
              </a:rPr>
              <a:t>What is the EAIL and why was it created?</a:t>
            </a:r>
            <a:endParaRPr sz="1500">
              <a:latin typeface="Arial"/>
              <a:ea typeface="Arial"/>
              <a:cs typeface="Arial"/>
              <a:sym typeface="Arial"/>
            </a:endParaRPr>
          </a:p>
          <a:p>
            <a:pPr indent="-355600" lvl="0" marL="457200" rtl="0" algn="l">
              <a:lnSpc>
                <a:spcPct val="90000"/>
              </a:lnSpc>
              <a:spcBef>
                <a:spcPts val="500"/>
              </a:spcBef>
              <a:spcAft>
                <a:spcPts val="0"/>
              </a:spcAft>
              <a:buSzPts val="2000"/>
              <a:buChar char="•"/>
            </a:pPr>
            <a:r>
              <a:rPr b="0" lang="en-US" sz="1500">
                <a:latin typeface="Arial"/>
                <a:ea typeface="Arial"/>
                <a:cs typeface="Arial"/>
                <a:sym typeface="Arial"/>
              </a:rPr>
              <a:t>Supports CEOS WG/VC projects in the use of ARD and FDA by deploying via a Cloud scalable Python based earth analytics environment using ODC, Machine Learning and other scientific libs</a:t>
            </a:r>
            <a:r>
              <a:rPr b="0" lang="en-US" sz="1500">
                <a:latin typeface="Arial"/>
                <a:ea typeface="Arial"/>
                <a:cs typeface="Arial"/>
                <a:sym typeface="Arial"/>
              </a:rPr>
              <a:t>.</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Actual use in real CEOS collaborative projects tests ARD and FDA technologies and specifically interoperability approaches which can be used by WGISS and SEO to advance CEOS.</a:t>
            </a:r>
            <a:br>
              <a:rPr b="0" lang="en-US" sz="1500">
                <a:latin typeface="Arial"/>
                <a:ea typeface="Arial"/>
                <a:cs typeface="Arial"/>
                <a:sym typeface="Arial"/>
              </a:rPr>
            </a:br>
            <a:endParaRPr b="0" sz="1500">
              <a:latin typeface="Arial"/>
              <a:ea typeface="Arial"/>
              <a:cs typeface="Arial"/>
              <a:sym typeface="Arial"/>
            </a:endParaRPr>
          </a:p>
          <a:p>
            <a:pPr indent="0" lvl="0" marL="0" rtl="0" algn="l">
              <a:spcBef>
                <a:spcPts val="500"/>
              </a:spcBef>
              <a:spcAft>
                <a:spcPts val="0"/>
              </a:spcAft>
              <a:buNone/>
            </a:pPr>
            <a:r>
              <a:rPr lang="en-US" sz="1500">
                <a:latin typeface="Arial"/>
                <a:ea typeface="Arial"/>
                <a:cs typeface="Arial"/>
                <a:sym typeface="Arial"/>
              </a:rPr>
              <a:t>What has been achieved by the EAIL?</a:t>
            </a:r>
            <a:endParaRPr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EAIL fully deployed in 2021</a:t>
            </a:r>
            <a:r>
              <a:rPr b="0" lang="en-US" sz="1500">
                <a:latin typeface="Arial"/>
                <a:ea typeface="Arial"/>
                <a:cs typeface="Arial"/>
                <a:sym typeface="Arial"/>
              </a:rPr>
              <a:t> (</a:t>
            </a:r>
            <a:r>
              <a:rPr lang="en-US" sz="1500" u="sng">
                <a:solidFill>
                  <a:schemeClr val="hlink"/>
                </a:solidFill>
                <a:latin typeface="Arial"/>
                <a:ea typeface="Arial"/>
                <a:cs typeface="Arial"/>
                <a:sym typeface="Arial"/>
                <a:hlinkClick r:id="rId3"/>
              </a:rPr>
              <a:t>https://hub.eail.easi-eo.solutions/</a:t>
            </a:r>
            <a:r>
              <a:rPr b="0" lang="en-US" sz="1500">
                <a:latin typeface="Arial"/>
                <a:ea typeface="Arial"/>
                <a:cs typeface="Arial"/>
                <a:sym typeface="Arial"/>
              </a:rPr>
              <a:t>) and users from CEOS projects are being added now.</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Support forum (via OEA) and support team (CEOS SEO, CSIRO Australia and Chile) in place and providing Jupyter Notebooks for training.</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Data is </a:t>
            </a:r>
            <a:r>
              <a:rPr b="0" lang="en-US" sz="1500">
                <a:latin typeface="Arial"/>
                <a:ea typeface="Arial"/>
                <a:cs typeface="Arial"/>
                <a:sym typeface="Arial"/>
              </a:rPr>
              <a:t>available</a:t>
            </a:r>
            <a:r>
              <a:rPr b="0" lang="en-US" sz="1500">
                <a:latin typeface="Arial"/>
                <a:ea typeface="Arial"/>
                <a:cs typeface="Arial"/>
                <a:sym typeface="Arial"/>
              </a:rPr>
              <a:t> for a trial region over the eastern USA using ARD on Cloud supplied by USGS Landsat Collection 2, Element 84 Sentinel 2 and Sinergise S1 ARD. All are examples of FDA/ARD data services. (Collection Explorer: </a:t>
            </a:r>
            <a:r>
              <a:rPr b="0" lang="en-US" sz="1500" u="sng">
                <a:solidFill>
                  <a:schemeClr val="hlink"/>
                </a:solidFill>
                <a:latin typeface="Arial"/>
                <a:ea typeface="Arial"/>
                <a:cs typeface="Arial"/>
                <a:sym typeface="Arial"/>
                <a:hlinkClick r:id="rId4"/>
              </a:rPr>
              <a:t>https://explorer.eail.easi-eo.solutions/s2_l2a</a:t>
            </a:r>
            <a:r>
              <a:rPr b="0" lang="en-US" sz="1500">
                <a:latin typeface="Arial"/>
                <a:ea typeface="Arial"/>
                <a:cs typeface="Arial"/>
                <a:sym typeface="Arial"/>
              </a:rPr>
              <a:t> )</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CEOS COAST, WGDisasters Flood Pilot and DEMIX projects are currently identifying additional data inventories for their Regions of Interest along with any additional software libraries that may be </a:t>
            </a:r>
            <a:r>
              <a:rPr b="0" lang="en-US" sz="1500">
                <a:latin typeface="Arial"/>
                <a:ea typeface="Arial"/>
                <a:cs typeface="Arial"/>
                <a:sym typeface="Arial"/>
              </a:rPr>
              <a:t>required</a:t>
            </a:r>
            <a:r>
              <a:rPr b="0" lang="en-US" sz="1500">
                <a:latin typeface="Arial"/>
                <a:ea typeface="Arial"/>
                <a:cs typeface="Arial"/>
                <a:sym typeface="Arial"/>
              </a:rPr>
              <a:t>.</a:t>
            </a:r>
            <a:endParaRPr b="0" sz="1500">
              <a:latin typeface="Arial"/>
              <a:ea typeface="Arial"/>
              <a:cs typeface="Arial"/>
              <a:sym typeface="Arial"/>
            </a:endParaRPr>
          </a:p>
        </p:txBody>
      </p:sp>
      <p:sp>
        <p:nvSpPr>
          <p:cNvPr id="210" name="Google Shape;210;p29"/>
          <p:cNvSpPr txBox="1"/>
          <p:nvPr>
            <p:ph idx="2" type="body"/>
          </p:nvPr>
        </p:nvSpPr>
        <p:spPr>
          <a:xfrm>
            <a:off x="2244225" y="211075"/>
            <a:ext cx="4953000" cy="6489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Earth Analytics Interoperability Lab</a:t>
            </a:r>
            <a:r>
              <a:rPr lang="en-US"/>
              <a:t> (EAIL)</a:t>
            </a:r>
            <a:endParaRPr/>
          </a:p>
        </p:txBody>
      </p:sp>
      <p:sp>
        <p:nvSpPr>
          <p:cNvPr id="211" name="Google Shape;211;p29"/>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2" name="Google Shape;212;p29"/>
          <p:cNvPicPr preferRelativeResize="0"/>
          <p:nvPr/>
        </p:nvPicPr>
        <p:blipFill>
          <a:blip r:embed="rId5">
            <a:alphaModFix/>
          </a:blip>
          <a:stretch>
            <a:fillRect/>
          </a:stretch>
        </p:blipFill>
        <p:spPr>
          <a:xfrm>
            <a:off x="6661450" y="5269100"/>
            <a:ext cx="2161925" cy="1312775"/>
          </a:xfrm>
          <a:prstGeom prst="rect">
            <a:avLst/>
          </a:prstGeom>
          <a:noFill/>
          <a:ln>
            <a:noFill/>
          </a:ln>
        </p:spPr>
      </p:pic>
      <p:pic>
        <p:nvPicPr>
          <p:cNvPr id="213" name="Google Shape;213;p29"/>
          <p:cNvPicPr preferRelativeResize="0"/>
          <p:nvPr/>
        </p:nvPicPr>
        <p:blipFill>
          <a:blip r:embed="rId6">
            <a:alphaModFix/>
          </a:blip>
          <a:stretch>
            <a:fillRect/>
          </a:stretch>
        </p:blipFill>
        <p:spPr>
          <a:xfrm>
            <a:off x="4354550" y="5269100"/>
            <a:ext cx="2306900" cy="1312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idx="1" type="body"/>
          </p:nvPr>
        </p:nvSpPr>
        <p:spPr>
          <a:xfrm>
            <a:off x="76200" y="1219200"/>
            <a:ext cx="8892600" cy="46434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rPr lang="en-US" sz="1500">
                <a:latin typeface="Arial"/>
                <a:ea typeface="Arial"/>
                <a:cs typeface="Arial"/>
                <a:sym typeface="Arial"/>
              </a:rPr>
              <a:t>Changes in Data Discovery</a:t>
            </a:r>
            <a:endParaRPr sz="1500">
              <a:latin typeface="Arial"/>
              <a:ea typeface="Arial"/>
              <a:cs typeface="Arial"/>
              <a:sym typeface="Arial"/>
            </a:endParaRPr>
          </a:p>
          <a:p>
            <a:pPr indent="-355600" lvl="0" marL="457200" rtl="0" algn="l">
              <a:lnSpc>
                <a:spcPct val="90000"/>
              </a:lnSpc>
              <a:spcBef>
                <a:spcPts val="500"/>
              </a:spcBef>
              <a:spcAft>
                <a:spcPts val="0"/>
              </a:spcAft>
              <a:buSzPts val="2000"/>
              <a:buChar char="•"/>
            </a:pPr>
            <a:r>
              <a:rPr b="0" lang="en-US" sz="1500">
                <a:latin typeface="Arial"/>
                <a:ea typeface="Arial"/>
                <a:cs typeface="Arial"/>
                <a:sym typeface="Arial"/>
              </a:rPr>
              <a:t>Cloud based copies of data radically alter the accessibility and cost-of-use of CEOS EO data (e.g. USGS Landsat Collection 2 results in a substantially reduced operating cost for EAIL and ODC related projects)</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Discovery of Cloud based copies of CEOS source data </a:t>
            </a:r>
            <a:r>
              <a:rPr b="0" i="1" lang="en-US" sz="1500">
                <a:latin typeface="Arial"/>
                <a:ea typeface="Arial"/>
                <a:cs typeface="Arial"/>
                <a:sym typeface="Arial"/>
              </a:rPr>
              <a:t>must</a:t>
            </a:r>
            <a:r>
              <a:rPr b="0" lang="en-US" sz="1500">
                <a:latin typeface="Arial"/>
                <a:ea typeface="Arial"/>
                <a:cs typeface="Arial"/>
                <a:sym typeface="Arial"/>
              </a:rPr>
              <a:t> result in multiple copies (multiple providers &amp; regions)</a:t>
            </a:r>
            <a:r>
              <a:rPr b="0" lang="en-US" sz="1500">
                <a:latin typeface="Arial"/>
                <a:ea typeface="Arial"/>
                <a:cs typeface="Arial"/>
                <a:sym typeface="Arial"/>
              </a:rPr>
              <a:t>.</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STAC metadata format is one mechanism being </a:t>
            </a:r>
            <a:r>
              <a:rPr b="0" lang="en-US" sz="1500">
                <a:latin typeface="Arial"/>
                <a:ea typeface="Arial"/>
                <a:cs typeface="Arial"/>
                <a:sym typeface="Arial"/>
              </a:rPr>
              <a:t>explored and being new is more amenable to incorporating new requirements (e.g. ARD PFS needs).</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CEOS Discovery needs to adapt and WGISS is now investigating these issues.</a:t>
            </a:r>
            <a:endParaRPr b="0" sz="1500">
              <a:latin typeface="Arial"/>
              <a:ea typeface="Arial"/>
              <a:cs typeface="Arial"/>
              <a:sym typeface="Arial"/>
            </a:endParaRPr>
          </a:p>
          <a:p>
            <a:pPr indent="0" lvl="0" marL="0" rtl="0" algn="l">
              <a:spcBef>
                <a:spcPts val="500"/>
              </a:spcBef>
              <a:spcAft>
                <a:spcPts val="0"/>
              </a:spcAft>
              <a:buNone/>
            </a:pPr>
            <a:r>
              <a:rPr lang="en-US" sz="1500">
                <a:latin typeface="Arial"/>
                <a:ea typeface="Arial"/>
                <a:cs typeface="Arial"/>
                <a:sym typeface="Arial"/>
              </a:rPr>
              <a:t>Cloud data format</a:t>
            </a:r>
            <a:endParaRPr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Cloud based storage utilises an Object rather than File based approach</a:t>
            </a:r>
            <a:r>
              <a:rPr b="0" lang="en-US" sz="1500">
                <a:latin typeface="Arial"/>
                <a:ea typeface="Arial"/>
                <a:cs typeface="Arial"/>
                <a:sym typeface="Arial"/>
              </a:rPr>
              <a:t>. Object based methods have a very different performance and access profile compared with Files and direct use of </a:t>
            </a:r>
            <a:r>
              <a:rPr b="0" lang="en-US" sz="1500">
                <a:latin typeface="Arial"/>
                <a:ea typeface="Arial"/>
                <a:cs typeface="Arial"/>
                <a:sym typeface="Arial"/>
              </a:rPr>
              <a:t>common File formats in Cloud often results is extremely poor performance. This is increasingly important to understand when data is being used directly in Cloud and may require CEOS agencies to supply Cloud based data in a Cloud format (e.g. USGS Collection 2 uses Cloud Optimised Geotiffs).</a:t>
            </a:r>
            <a:endParaRPr b="0" sz="1500">
              <a:latin typeface="Arial"/>
              <a:ea typeface="Arial"/>
              <a:cs typeface="Arial"/>
              <a:sym typeface="Arial"/>
            </a:endParaRPr>
          </a:p>
          <a:p>
            <a:pPr indent="-355600" lvl="0" marL="457200" rtl="0" algn="l">
              <a:lnSpc>
                <a:spcPct val="90000"/>
              </a:lnSpc>
              <a:spcBef>
                <a:spcPts val="0"/>
              </a:spcBef>
              <a:spcAft>
                <a:spcPts val="0"/>
              </a:spcAft>
              <a:buSzPts val="2000"/>
              <a:buChar char="•"/>
            </a:pPr>
            <a:r>
              <a:rPr b="0" lang="en-US" sz="1500">
                <a:latin typeface="Arial"/>
                <a:ea typeface="Arial"/>
                <a:cs typeface="Arial"/>
                <a:sym typeface="Arial"/>
              </a:rPr>
              <a:t>Various technology research and development projects are underway providing both enhanced conventions (COGS) and Cloud native formats (Zarr). WGISS 51 will have a special session on Cloud formats in use/trial by CEOS agencies and will consider developing a Best Practice.</a:t>
            </a:r>
            <a:endParaRPr b="0" sz="1500">
              <a:latin typeface="Arial"/>
              <a:ea typeface="Arial"/>
              <a:cs typeface="Arial"/>
              <a:sym typeface="Arial"/>
            </a:endParaRPr>
          </a:p>
        </p:txBody>
      </p:sp>
      <p:sp>
        <p:nvSpPr>
          <p:cNvPr id="219" name="Google Shape;219;p30"/>
          <p:cNvSpPr txBox="1"/>
          <p:nvPr>
            <p:ph idx="2" type="body"/>
          </p:nvPr>
        </p:nvSpPr>
        <p:spPr>
          <a:xfrm>
            <a:off x="2244225" y="211075"/>
            <a:ext cx="4953000" cy="6489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Data Discovery and Use</a:t>
            </a:r>
            <a:endParaRPr/>
          </a:p>
        </p:txBody>
      </p:sp>
      <p:sp>
        <p:nvSpPr>
          <p:cNvPr id="220" name="Google Shape;220;p30"/>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7"/>
          <p:cNvSpPr txBox="1"/>
          <p:nvPr>
            <p:ph type="title"/>
          </p:nvPr>
        </p:nvSpPr>
        <p:spPr>
          <a:xfrm>
            <a:off x="622804" y="2514600"/>
            <a:ext cx="7993800" cy="993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400">
                <a:solidFill>
                  <a:srgbClr val="FFFFFF"/>
                </a:solidFill>
                <a:latin typeface="Helvetica Neue"/>
                <a:ea typeface="Helvetica Neue"/>
                <a:cs typeface="Helvetica Neue"/>
                <a:sym typeface="Helvetica Neue"/>
              </a:rPr>
              <a:t>CEOS ARD Strategy &amp; CARD4L Update</a:t>
            </a:r>
            <a:endParaRPr sz="600"/>
          </a:p>
        </p:txBody>
      </p:sp>
      <p:sp>
        <p:nvSpPr>
          <p:cNvPr id="38" name="Google Shape;38;p7"/>
          <p:cNvSpPr/>
          <p:nvPr/>
        </p:nvSpPr>
        <p:spPr>
          <a:xfrm>
            <a:off x="622789" y="3759200"/>
            <a:ext cx="4810800" cy="25416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lang="en-US" sz="1800">
                <a:solidFill>
                  <a:srgbClr val="FFFFFF"/>
                </a:solidFill>
              </a:rPr>
              <a:t>Andreia Siqueira / SIT Chair Team</a:t>
            </a:r>
            <a:endParaRPr sz="1800">
              <a:solidFill>
                <a:srgbClr val="FFFFFF"/>
              </a:solidFill>
            </a:endParaRPr>
          </a:p>
          <a:p>
            <a:pPr indent="0" lvl="0" marL="0" marR="0" rtl="0" algn="l">
              <a:lnSpc>
                <a:spcPct val="150000"/>
              </a:lnSpc>
              <a:spcBef>
                <a:spcPts val="0"/>
              </a:spcBef>
              <a:spcAft>
                <a:spcPts val="0"/>
              </a:spcAft>
              <a:buNone/>
            </a:pPr>
            <a:r>
              <a:rPr b="0" i="0" lang="en-US" sz="1800" u="none" cap="none" strike="noStrike">
                <a:solidFill>
                  <a:srgbClr val="FFFFFF"/>
                </a:solidFill>
              </a:rPr>
              <a:t>CEOS SIT</a:t>
            </a:r>
            <a:r>
              <a:rPr lang="en-US" sz="1800">
                <a:solidFill>
                  <a:srgbClr val="FFFFFF"/>
                </a:solidFill>
              </a:rPr>
              <a:t>-36</a:t>
            </a:r>
            <a:endParaRPr/>
          </a:p>
          <a:p>
            <a:pPr indent="0" lvl="0" marL="0" marR="0" rtl="0" algn="l">
              <a:lnSpc>
                <a:spcPct val="150000"/>
              </a:lnSpc>
              <a:spcBef>
                <a:spcPts val="0"/>
              </a:spcBef>
              <a:spcAft>
                <a:spcPts val="0"/>
              </a:spcAft>
              <a:buNone/>
            </a:pPr>
            <a:r>
              <a:rPr b="0" i="0" lang="en-US" sz="1800" u="none" cap="none" strike="noStrike">
                <a:solidFill>
                  <a:srgbClr val="FFFFFF"/>
                </a:solidFill>
              </a:rPr>
              <a:t>Session #5, Item #1</a:t>
            </a:r>
            <a:endParaRPr/>
          </a:p>
          <a:p>
            <a:pPr indent="0" lvl="0" marL="0" marR="0" rtl="0" algn="l">
              <a:lnSpc>
                <a:spcPct val="150000"/>
              </a:lnSpc>
              <a:spcBef>
                <a:spcPts val="0"/>
              </a:spcBef>
              <a:spcAft>
                <a:spcPts val="0"/>
              </a:spcAft>
              <a:buNone/>
            </a:pPr>
            <a:r>
              <a:rPr lang="en-US" sz="1800">
                <a:solidFill>
                  <a:srgbClr val="FFFFFF"/>
                </a:solidFill>
              </a:rPr>
              <a:t>Virtual Meeting</a:t>
            </a:r>
            <a:endParaRPr/>
          </a:p>
          <a:p>
            <a:pPr indent="0" lvl="0" marL="0" marR="0" rtl="0" algn="l">
              <a:lnSpc>
                <a:spcPct val="150000"/>
              </a:lnSpc>
              <a:spcBef>
                <a:spcPts val="0"/>
              </a:spcBef>
              <a:spcAft>
                <a:spcPts val="0"/>
              </a:spcAft>
              <a:buNone/>
            </a:pPr>
            <a:r>
              <a:rPr lang="en-US" sz="1800">
                <a:solidFill>
                  <a:srgbClr val="FFFFFF"/>
                </a:solidFill>
              </a:rPr>
              <a:t>24 March</a:t>
            </a:r>
            <a:r>
              <a:rPr b="0" i="0" lang="en-US" sz="1800" u="none" cap="none" strike="noStrike">
                <a:solidFill>
                  <a:srgbClr val="FFFFFF"/>
                </a:solidFill>
              </a:rPr>
              <a:t> 202</a:t>
            </a:r>
            <a:r>
              <a:rPr lang="en-US" sz="1800">
                <a:solidFill>
                  <a:srgbClr val="FFFFFF"/>
                </a:solidFill>
              </a:rPr>
              <a:t>1</a:t>
            </a:r>
            <a:endParaRPr/>
          </a:p>
        </p:txBody>
      </p:sp>
      <p:pic>
        <p:nvPicPr>
          <p:cNvPr id="39" name="Google Shape;39;p7"/>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40" name="Google Shape;40;p7"/>
          <p:cNvSpPr txBox="1"/>
          <p:nvPr/>
        </p:nvSpPr>
        <p:spPr>
          <a:xfrm>
            <a:off x="622789" y="2246634"/>
            <a:ext cx="2806200" cy="210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lt1"/>
                </a:solidFill>
                <a:latin typeface="Helvetica Neue"/>
                <a:ea typeface="Helvetica Neue"/>
                <a:cs typeface="Helvetica Neue"/>
                <a:sym typeface="Helvetica Neue"/>
              </a:rPr>
              <a:t>Committee on Earth Observation Satellites</a:t>
            </a:r>
            <a:endParaRPr/>
          </a:p>
        </p:txBody>
      </p:sp>
      <p:sp>
        <p:nvSpPr>
          <p:cNvPr id="41" name="Google Shape;41;p7"/>
          <p:cNvSpPr txBox="1"/>
          <p:nvPr>
            <p:ph idx="12" type="sldNum"/>
          </p:nvPr>
        </p:nvSpPr>
        <p:spPr>
          <a:xfrm>
            <a:off x="8556784" y="6333134"/>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8"/>
          <p:cNvSpPr txBox="1"/>
          <p:nvPr>
            <p:ph idx="2" type="body"/>
          </p:nvPr>
        </p:nvSpPr>
        <p:spPr>
          <a:xfrm>
            <a:off x="1981200" y="76200"/>
            <a:ext cx="4953000" cy="914400"/>
          </a:xfrm>
          <a:prstGeom prst="rect">
            <a:avLst/>
          </a:prstGeom>
        </p:spPr>
        <p:txBody>
          <a:bodyPr anchorCtr="0" anchor="ctr" bIns="45700" lIns="91425" spcFirstLastPara="1" rIns="91425" wrap="square" tIns="45700">
            <a:noAutofit/>
          </a:bodyPr>
          <a:lstStyle/>
          <a:p>
            <a:pPr indent="0" lvl="0" marL="0" rtl="0" algn="ctr">
              <a:spcBef>
                <a:spcPts val="500"/>
              </a:spcBef>
              <a:spcAft>
                <a:spcPts val="0"/>
              </a:spcAft>
              <a:buNone/>
            </a:pPr>
            <a:r>
              <a:rPr lang="en-US"/>
              <a:t>CEOS ARD Strategy</a:t>
            </a:r>
            <a:endParaRPr/>
          </a:p>
        </p:txBody>
      </p:sp>
      <p:sp>
        <p:nvSpPr>
          <p:cNvPr id="47" name="Google Shape;47;p8"/>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 name="Google Shape;48;p8"/>
          <p:cNvSpPr txBox="1"/>
          <p:nvPr/>
        </p:nvSpPr>
        <p:spPr>
          <a:xfrm>
            <a:off x="265175" y="1458500"/>
            <a:ext cx="6220500" cy="50943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600"/>
              </a:spcBef>
              <a:spcAft>
                <a:spcPts val="0"/>
              </a:spcAft>
              <a:buClr>
                <a:srgbClr val="002569"/>
              </a:buClr>
              <a:buSzPts val="2000"/>
              <a:buFont typeface="Arial"/>
              <a:buNone/>
            </a:pPr>
            <a:r>
              <a:rPr b="1" lang="en-US" sz="1800">
                <a:solidFill>
                  <a:schemeClr val="dk2"/>
                </a:solidFill>
                <a:latin typeface="Calibri"/>
                <a:ea typeface="Calibri"/>
                <a:cs typeface="Calibri"/>
                <a:sym typeface="Calibri"/>
              </a:rPr>
              <a:t>The CEOS ARD Strategy has directed CEOS work on ARD since its adoption at CEOS Plenary 2019.</a:t>
            </a:r>
            <a:endParaRPr b="1" sz="1800">
              <a:solidFill>
                <a:schemeClr val="dk2"/>
              </a:solidFill>
              <a:latin typeface="Calibri"/>
              <a:ea typeface="Calibri"/>
              <a:cs typeface="Calibri"/>
              <a:sym typeface="Calibri"/>
            </a:endParaRPr>
          </a:p>
          <a:p>
            <a:pPr indent="0" lvl="0" marL="0" marR="0" rtl="0" algn="l">
              <a:lnSpc>
                <a:spcPct val="80000"/>
              </a:lnSpc>
              <a:spcBef>
                <a:spcPts val="600"/>
              </a:spcBef>
              <a:spcAft>
                <a:spcPts val="0"/>
              </a:spcAft>
              <a:buClr>
                <a:srgbClr val="002569"/>
              </a:buClr>
              <a:buSzPts val="2000"/>
              <a:buFont typeface="Arial"/>
              <a:buNone/>
            </a:pPr>
            <a:r>
              <a:t/>
            </a:r>
            <a:endParaRPr b="1" sz="1800">
              <a:solidFill>
                <a:schemeClr val="dk2"/>
              </a:solidFill>
              <a:latin typeface="Calibri"/>
              <a:ea typeface="Calibri"/>
              <a:cs typeface="Calibri"/>
              <a:sym typeface="Calibri"/>
            </a:endParaRPr>
          </a:p>
          <a:p>
            <a:pPr indent="0" lvl="0" marL="0" marR="0" rtl="0" algn="l">
              <a:lnSpc>
                <a:spcPct val="80000"/>
              </a:lnSpc>
              <a:spcBef>
                <a:spcPts val="600"/>
              </a:spcBef>
              <a:spcAft>
                <a:spcPts val="0"/>
              </a:spcAft>
              <a:buClr>
                <a:srgbClr val="002569"/>
              </a:buClr>
              <a:buSzPts val="2000"/>
              <a:buFont typeface="Arial"/>
              <a:buNone/>
            </a:pPr>
            <a:r>
              <a:rPr b="1" lang="en-US" sz="1800">
                <a:solidFill>
                  <a:schemeClr val="dk2"/>
                </a:solidFill>
                <a:latin typeface="Calibri"/>
                <a:ea typeface="Calibri"/>
                <a:cs typeface="Calibri"/>
                <a:sym typeface="Calibri"/>
              </a:rPr>
              <a:t>Covers four main areas:</a:t>
            </a:r>
            <a:endParaRPr b="1" sz="1800">
              <a:solidFill>
                <a:schemeClr val="dk2"/>
              </a:solidFill>
              <a:latin typeface="Calibri"/>
              <a:ea typeface="Calibri"/>
              <a:cs typeface="Calibri"/>
              <a:sym typeface="Calibri"/>
            </a:endParaRPr>
          </a:p>
          <a:p>
            <a:pPr indent="0" lvl="0" marL="0" marR="0" rtl="0" algn="l">
              <a:lnSpc>
                <a:spcPct val="80000"/>
              </a:lnSpc>
              <a:spcBef>
                <a:spcPts val="600"/>
              </a:spcBef>
              <a:spcAft>
                <a:spcPts val="0"/>
              </a:spcAft>
              <a:buClr>
                <a:srgbClr val="002569"/>
              </a:buClr>
              <a:buSzPts val="2000"/>
              <a:buFont typeface="Arial"/>
              <a:buNone/>
            </a:pPr>
            <a:r>
              <a:t/>
            </a:r>
            <a:endParaRPr b="1" sz="1800" u="sng">
              <a:solidFill>
                <a:schemeClr val="dk2"/>
              </a:solidFill>
              <a:latin typeface="Calibri"/>
              <a:ea typeface="Calibri"/>
              <a:cs typeface="Calibri"/>
              <a:sym typeface="Calibri"/>
            </a:endParaRPr>
          </a:p>
          <a:p>
            <a:pPr indent="-342900" lvl="0" marL="457200" marR="0" rtl="0" algn="l">
              <a:lnSpc>
                <a:spcPct val="80000"/>
              </a:lnSpc>
              <a:spcBef>
                <a:spcPts val="600"/>
              </a:spcBef>
              <a:spcAft>
                <a:spcPts val="0"/>
              </a:spcAft>
              <a:buClr>
                <a:srgbClr val="38761D"/>
              </a:buClr>
              <a:buSzPts val="1800"/>
              <a:buFont typeface="Calibri"/>
              <a:buAutoNum type="arabicPeriod"/>
            </a:pPr>
            <a:r>
              <a:rPr b="1" lang="en-US" sz="1800">
                <a:solidFill>
                  <a:srgbClr val="38761D"/>
                </a:solidFill>
                <a:latin typeface="Calibri"/>
                <a:ea typeface="Calibri"/>
                <a:cs typeface="Calibri"/>
                <a:sym typeface="Calibri"/>
              </a:rPr>
              <a:t>CEOS ARD User Needs &amp; Specifications</a:t>
            </a:r>
            <a:endParaRPr sz="1800">
              <a:latin typeface="Calibri"/>
              <a:ea typeface="Calibri"/>
              <a:cs typeface="Calibri"/>
              <a:sym typeface="Calibri"/>
            </a:endParaRPr>
          </a:p>
          <a:p>
            <a:pPr indent="-342900" lvl="0" marL="457200" marR="0" rtl="0" algn="l">
              <a:lnSpc>
                <a:spcPct val="80000"/>
              </a:lnSpc>
              <a:spcBef>
                <a:spcPts val="600"/>
              </a:spcBef>
              <a:spcAft>
                <a:spcPts val="0"/>
              </a:spcAft>
              <a:buClr>
                <a:schemeClr val="dk2"/>
              </a:buClr>
              <a:buSzPts val="1800"/>
              <a:buFont typeface="Calibri"/>
              <a:buAutoNum type="arabicPeriod"/>
            </a:pPr>
            <a:r>
              <a:rPr b="1" lang="en-US" sz="1800">
                <a:solidFill>
                  <a:schemeClr val="dk2"/>
                </a:solidFill>
                <a:latin typeface="Calibri"/>
                <a:ea typeface="Calibri"/>
                <a:cs typeface="Calibri"/>
                <a:sym typeface="Calibri"/>
              </a:rPr>
              <a:t>Assured Production &amp; Access</a:t>
            </a:r>
            <a:endParaRPr sz="1800">
              <a:latin typeface="Calibri"/>
              <a:ea typeface="Calibri"/>
              <a:cs typeface="Calibri"/>
              <a:sym typeface="Calibri"/>
            </a:endParaRPr>
          </a:p>
          <a:p>
            <a:pPr indent="-342900" lvl="0" marL="457200" marR="0" rtl="0" algn="l">
              <a:lnSpc>
                <a:spcPct val="80000"/>
              </a:lnSpc>
              <a:spcBef>
                <a:spcPts val="600"/>
              </a:spcBef>
              <a:spcAft>
                <a:spcPts val="0"/>
              </a:spcAft>
              <a:buClr>
                <a:srgbClr val="BF9000"/>
              </a:buClr>
              <a:buSzPts val="1800"/>
              <a:buFont typeface="Calibri"/>
              <a:buAutoNum type="arabicPeriod"/>
            </a:pPr>
            <a:r>
              <a:rPr b="1" lang="en-US" sz="1800">
                <a:solidFill>
                  <a:srgbClr val="BF9000"/>
                </a:solidFill>
                <a:latin typeface="Calibri"/>
                <a:ea typeface="Calibri"/>
                <a:cs typeface="Calibri"/>
                <a:sym typeface="Calibri"/>
              </a:rPr>
              <a:t>Pilots &amp; Feedback</a:t>
            </a:r>
            <a:endParaRPr sz="1800">
              <a:latin typeface="Calibri"/>
              <a:ea typeface="Calibri"/>
              <a:cs typeface="Calibri"/>
              <a:sym typeface="Calibri"/>
            </a:endParaRPr>
          </a:p>
          <a:p>
            <a:pPr indent="-342900" lvl="0" marL="457200" marR="0" rtl="0" algn="l">
              <a:lnSpc>
                <a:spcPct val="80000"/>
              </a:lnSpc>
              <a:spcBef>
                <a:spcPts val="600"/>
              </a:spcBef>
              <a:spcAft>
                <a:spcPts val="0"/>
              </a:spcAft>
              <a:buClr>
                <a:srgbClr val="990000"/>
              </a:buClr>
              <a:buSzPts val="1800"/>
              <a:buFont typeface="Calibri"/>
              <a:buAutoNum type="arabicPeriod"/>
            </a:pPr>
            <a:r>
              <a:rPr b="1" lang="en-US" sz="1800">
                <a:solidFill>
                  <a:srgbClr val="990000"/>
                </a:solidFill>
                <a:latin typeface="Calibri"/>
                <a:ea typeface="Calibri"/>
                <a:cs typeface="Calibri"/>
                <a:sym typeface="Calibri"/>
              </a:rPr>
              <a:t>Communication &amp; Promotion</a:t>
            </a:r>
            <a:endParaRPr sz="1800">
              <a:latin typeface="Calibri"/>
              <a:ea typeface="Calibri"/>
              <a:cs typeface="Calibri"/>
              <a:sym typeface="Calibri"/>
            </a:endParaRPr>
          </a:p>
          <a:p>
            <a:pPr indent="0" lvl="0" marL="0" marR="0" rtl="0" algn="l">
              <a:lnSpc>
                <a:spcPct val="80000"/>
              </a:lnSpc>
              <a:spcBef>
                <a:spcPts val="600"/>
              </a:spcBef>
              <a:spcAft>
                <a:spcPts val="0"/>
              </a:spcAft>
              <a:buClr>
                <a:srgbClr val="002569"/>
              </a:buClr>
              <a:buSzPts val="2000"/>
              <a:buFont typeface="Arial"/>
              <a:buNone/>
            </a:pPr>
            <a:r>
              <a:t/>
            </a:r>
            <a:endParaRPr b="1" sz="1800">
              <a:solidFill>
                <a:schemeClr val="dk2"/>
              </a:solidFill>
              <a:latin typeface="Calibri"/>
              <a:ea typeface="Calibri"/>
              <a:cs typeface="Calibri"/>
              <a:sym typeface="Calibri"/>
            </a:endParaRPr>
          </a:p>
          <a:p>
            <a:pPr indent="0" lvl="0" marL="0" marR="0" rtl="0" algn="l">
              <a:lnSpc>
                <a:spcPct val="80000"/>
              </a:lnSpc>
              <a:spcBef>
                <a:spcPts val="600"/>
              </a:spcBef>
              <a:spcAft>
                <a:spcPts val="0"/>
              </a:spcAft>
              <a:buClr>
                <a:schemeClr val="dk2"/>
              </a:buClr>
              <a:buSzPts val="2000"/>
              <a:buFont typeface="Arial"/>
              <a:buNone/>
            </a:pPr>
            <a:r>
              <a:rPr b="1" lang="en-US" sz="1800">
                <a:solidFill>
                  <a:schemeClr val="dk2"/>
                </a:solidFill>
                <a:latin typeface="Calibri"/>
                <a:ea typeface="Calibri"/>
                <a:cs typeface="Calibri"/>
                <a:sym typeface="Calibri"/>
              </a:rPr>
              <a:t>An updated Strategy is planned for presentation (for endorsement) at CEOS Plenary 2021, reflecting all of the great progress made and charting the way forward for future years.</a:t>
            </a:r>
            <a:endParaRPr b="1" sz="1800">
              <a:solidFill>
                <a:schemeClr val="dk2"/>
              </a:solidFill>
              <a:latin typeface="Calibri"/>
              <a:ea typeface="Calibri"/>
              <a:cs typeface="Calibri"/>
              <a:sym typeface="Calibri"/>
            </a:endParaRPr>
          </a:p>
          <a:p>
            <a:pPr indent="0" lvl="0" marL="0" marR="0" rtl="0" algn="l">
              <a:lnSpc>
                <a:spcPct val="80000"/>
              </a:lnSpc>
              <a:spcBef>
                <a:spcPts val="600"/>
              </a:spcBef>
              <a:spcAft>
                <a:spcPts val="0"/>
              </a:spcAft>
              <a:buClr>
                <a:schemeClr val="dk2"/>
              </a:buClr>
              <a:buSzPts val="2000"/>
              <a:buFont typeface="Arial"/>
              <a:buNone/>
            </a:pPr>
            <a:r>
              <a:t/>
            </a:r>
            <a:endParaRPr b="1" sz="1800">
              <a:solidFill>
                <a:schemeClr val="dk2"/>
              </a:solidFill>
              <a:latin typeface="Calibri"/>
              <a:ea typeface="Calibri"/>
              <a:cs typeface="Calibri"/>
              <a:sym typeface="Calibri"/>
            </a:endParaRPr>
          </a:p>
          <a:p>
            <a:pPr indent="0" lvl="0" marL="0" marR="0" rtl="0" algn="l">
              <a:lnSpc>
                <a:spcPct val="80000"/>
              </a:lnSpc>
              <a:spcBef>
                <a:spcPts val="600"/>
              </a:spcBef>
              <a:spcAft>
                <a:spcPts val="0"/>
              </a:spcAft>
              <a:buClr>
                <a:schemeClr val="dk2"/>
              </a:buClr>
              <a:buSzPts val="2000"/>
              <a:buFont typeface="Arial"/>
              <a:buNone/>
            </a:pPr>
            <a:r>
              <a:rPr b="1" lang="en-US" sz="1800">
                <a:solidFill>
                  <a:schemeClr val="dk2"/>
                </a:solidFill>
                <a:latin typeface="Calibri"/>
                <a:ea typeface="Calibri"/>
                <a:cs typeface="Calibri"/>
                <a:sym typeface="Calibri"/>
              </a:rPr>
              <a:t>SIT Chair Team will seek contributions from all CEOS entities in the preparation of CEOS ARD Strategy v2.0.</a:t>
            </a:r>
            <a:endParaRPr b="1" sz="1800">
              <a:solidFill>
                <a:schemeClr val="dk2"/>
              </a:solidFill>
              <a:latin typeface="Calibri"/>
              <a:ea typeface="Calibri"/>
              <a:cs typeface="Calibri"/>
              <a:sym typeface="Calibri"/>
            </a:endParaRPr>
          </a:p>
          <a:p>
            <a:pPr indent="0" lvl="0" marL="0" marR="0" rtl="0" algn="l">
              <a:lnSpc>
                <a:spcPct val="80000"/>
              </a:lnSpc>
              <a:spcBef>
                <a:spcPts val="600"/>
              </a:spcBef>
              <a:spcAft>
                <a:spcPts val="0"/>
              </a:spcAft>
              <a:buClr>
                <a:schemeClr val="dk2"/>
              </a:buClr>
              <a:buSzPts val="2000"/>
              <a:buFont typeface="Arial"/>
              <a:buNone/>
            </a:pPr>
            <a:r>
              <a:t/>
            </a:r>
            <a:endParaRPr b="1" sz="1800">
              <a:solidFill>
                <a:schemeClr val="dk2"/>
              </a:solidFill>
              <a:latin typeface="Calibri"/>
              <a:ea typeface="Calibri"/>
              <a:cs typeface="Calibri"/>
              <a:sym typeface="Calibri"/>
            </a:endParaRPr>
          </a:p>
          <a:p>
            <a:pPr indent="457200" lvl="0" marL="0" marR="0" rtl="0" algn="l">
              <a:lnSpc>
                <a:spcPct val="80000"/>
              </a:lnSpc>
              <a:spcBef>
                <a:spcPts val="600"/>
              </a:spcBef>
              <a:spcAft>
                <a:spcPts val="0"/>
              </a:spcAft>
              <a:buClr>
                <a:schemeClr val="dk2"/>
              </a:buClr>
              <a:buSzPts val="2000"/>
              <a:buFont typeface="Arial"/>
              <a:buNone/>
            </a:pPr>
            <a:r>
              <a:rPr b="1" lang="en-US" sz="1800">
                <a:solidFill>
                  <a:schemeClr val="dk2"/>
                </a:solidFill>
                <a:latin typeface="Calibri"/>
                <a:ea typeface="Calibri"/>
                <a:cs typeface="Calibri"/>
                <a:sym typeface="Calibri"/>
              </a:rPr>
              <a:t>–&gt; Covered further under item 5.2</a:t>
            </a:r>
            <a:endParaRPr b="1" sz="1800">
              <a:solidFill>
                <a:schemeClr val="dk2"/>
              </a:solidFill>
              <a:latin typeface="Calibri"/>
              <a:ea typeface="Calibri"/>
              <a:cs typeface="Calibri"/>
              <a:sym typeface="Calibri"/>
            </a:endParaRPr>
          </a:p>
        </p:txBody>
      </p:sp>
      <p:pic>
        <p:nvPicPr>
          <p:cNvPr id="49" name="Google Shape;49;p8"/>
          <p:cNvPicPr preferRelativeResize="0"/>
          <p:nvPr/>
        </p:nvPicPr>
        <p:blipFill rotWithShape="1">
          <a:blip r:embed="rId3">
            <a:alphaModFix/>
          </a:blip>
          <a:srcRect b="0" l="0" r="0" t="0"/>
          <a:stretch/>
        </p:blipFill>
        <p:spPr>
          <a:xfrm>
            <a:off x="6688513" y="1680007"/>
            <a:ext cx="2025189" cy="2900514"/>
          </a:xfrm>
          <a:prstGeom prst="rect">
            <a:avLst/>
          </a:prstGeom>
          <a:noFill/>
          <a:ln>
            <a:noFill/>
          </a:ln>
          <a:effectLst>
            <a:outerShdw blurRad="57150" rotWithShape="0" algn="bl" dir="5400000" dist="19050">
              <a:srgbClr val="000000">
                <a:alpha val="49800"/>
              </a:srgbClr>
            </a:outerShdw>
            <a:reflection blurRad="0" dir="5400000" dist="38100" endA="0" endPos="30000" fadeDir="5400012" kx="0" rotWithShape="0" algn="bl" stA="40000" stPos="0" sy="-100000" ky="0"/>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9"/>
          <p:cNvSpPr txBox="1"/>
          <p:nvPr>
            <p:ph idx="1" type="body"/>
          </p:nvPr>
        </p:nvSpPr>
        <p:spPr>
          <a:xfrm>
            <a:off x="76200" y="1304175"/>
            <a:ext cx="8991600" cy="52578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rPr lang="en-US" u="sng"/>
              <a:t>Status of CARD4L PFS: </a:t>
            </a:r>
            <a:r>
              <a:rPr lang="en-US" u="sng"/>
              <a:t>Current</a:t>
            </a:r>
            <a:endParaRPr u="sng"/>
          </a:p>
          <a:p>
            <a:pPr indent="-355600" lvl="0" marL="457200" rtl="0" algn="l">
              <a:spcBef>
                <a:spcPts val="500"/>
              </a:spcBef>
              <a:spcAft>
                <a:spcPts val="0"/>
              </a:spcAft>
              <a:buSzPts val="2000"/>
              <a:buChar char="•"/>
            </a:pPr>
            <a:r>
              <a:rPr b="0" lang="en-US"/>
              <a:t>Surface Reflectance (v5.0)</a:t>
            </a:r>
            <a:endParaRPr b="0"/>
          </a:p>
          <a:p>
            <a:pPr indent="-355600" lvl="0" marL="457200" rtl="0" algn="l">
              <a:spcBef>
                <a:spcPts val="0"/>
              </a:spcBef>
              <a:spcAft>
                <a:spcPts val="0"/>
              </a:spcAft>
              <a:buSzPts val="2000"/>
              <a:buChar char="•"/>
            </a:pPr>
            <a:r>
              <a:rPr b="0" lang="en-US"/>
              <a:t>Surface Temperature (v5.0)</a:t>
            </a:r>
            <a:endParaRPr b="0"/>
          </a:p>
          <a:p>
            <a:pPr indent="-355600" lvl="0" marL="457200" rtl="0" algn="l">
              <a:spcBef>
                <a:spcPts val="0"/>
              </a:spcBef>
              <a:spcAft>
                <a:spcPts val="0"/>
              </a:spcAft>
              <a:buClr>
                <a:schemeClr val="accent4"/>
              </a:buClr>
              <a:buSzPts val="2000"/>
              <a:buChar char="•"/>
            </a:pPr>
            <a:r>
              <a:rPr b="0" lang="en-US">
                <a:solidFill>
                  <a:schemeClr val="accent4"/>
                </a:solidFill>
              </a:rPr>
              <a:t>Normalised Radar Backscatter (v5.0)</a:t>
            </a:r>
            <a:endParaRPr b="0">
              <a:solidFill>
                <a:schemeClr val="accent4"/>
              </a:solidFill>
            </a:endParaRPr>
          </a:p>
          <a:p>
            <a:pPr indent="-355600" lvl="0" marL="457200" rtl="0" algn="l">
              <a:spcBef>
                <a:spcPts val="0"/>
              </a:spcBef>
              <a:spcAft>
                <a:spcPts val="0"/>
              </a:spcAft>
              <a:buClr>
                <a:schemeClr val="accent4"/>
              </a:buClr>
              <a:buSzPts val="2000"/>
              <a:buChar char="•"/>
            </a:pPr>
            <a:r>
              <a:rPr b="0" lang="en-US">
                <a:solidFill>
                  <a:schemeClr val="accent4"/>
                </a:solidFill>
              </a:rPr>
              <a:t>Polarimetric Radar (v3.0)</a:t>
            </a:r>
            <a:endParaRPr b="0">
              <a:solidFill>
                <a:schemeClr val="accent4"/>
              </a:solidFill>
            </a:endParaRPr>
          </a:p>
          <a:p>
            <a:pPr indent="0" lvl="0" marL="0" rtl="0" algn="l">
              <a:spcBef>
                <a:spcPts val="500"/>
              </a:spcBef>
              <a:spcAft>
                <a:spcPts val="0"/>
              </a:spcAft>
              <a:buNone/>
            </a:pPr>
            <a:r>
              <a:t/>
            </a:r>
            <a:endParaRPr/>
          </a:p>
          <a:p>
            <a:pPr indent="0" lvl="0" marL="0" rtl="0" algn="l">
              <a:spcBef>
                <a:spcPts val="500"/>
              </a:spcBef>
              <a:spcAft>
                <a:spcPts val="0"/>
              </a:spcAft>
              <a:buNone/>
            </a:pPr>
            <a:r>
              <a:rPr lang="en-US" u="sng"/>
              <a:t>Status of CARD4L PFS: </a:t>
            </a:r>
            <a:r>
              <a:rPr lang="en-US" u="sng"/>
              <a:t>In-Development</a:t>
            </a:r>
            <a:endParaRPr u="sng"/>
          </a:p>
          <a:p>
            <a:pPr indent="-355600" lvl="0" marL="457200" rtl="0" algn="l">
              <a:spcBef>
                <a:spcPts val="500"/>
              </a:spcBef>
              <a:spcAft>
                <a:spcPts val="0"/>
              </a:spcAft>
              <a:buSzPts val="2000"/>
              <a:buChar char="•"/>
            </a:pPr>
            <a:r>
              <a:rPr b="0" lang="en-US"/>
              <a:t>Aquatic Reflectance</a:t>
            </a:r>
            <a:endParaRPr b="0"/>
          </a:p>
          <a:p>
            <a:pPr indent="-355600" lvl="0" marL="457200" rtl="0" algn="l">
              <a:spcBef>
                <a:spcPts val="0"/>
              </a:spcBef>
              <a:spcAft>
                <a:spcPts val="0"/>
              </a:spcAft>
              <a:buSzPts val="2000"/>
              <a:buChar char="•"/>
            </a:pPr>
            <a:r>
              <a:rPr b="0" lang="en-US"/>
              <a:t>Nighttime Light Surface Radiance (NLSR)</a:t>
            </a:r>
            <a:endParaRPr b="0"/>
          </a:p>
          <a:p>
            <a:pPr indent="-355600" lvl="0" marL="457200" rtl="0" algn="l">
              <a:spcBef>
                <a:spcPts val="0"/>
              </a:spcBef>
              <a:spcAft>
                <a:spcPts val="0"/>
              </a:spcAft>
              <a:buClr>
                <a:schemeClr val="accent4"/>
              </a:buClr>
              <a:buSzPts val="2000"/>
              <a:buChar char="•"/>
            </a:pPr>
            <a:r>
              <a:rPr b="0" lang="en-US">
                <a:solidFill>
                  <a:schemeClr val="accent4"/>
                </a:solidFill>
              </a:rPr>
              <a:t>Geocoded SLC (SAR)</a:t>
            </a:r>
            <a:endParaRPr b="0">
              <a:solidFill>
                <a:schemeClr val="accent4"/>
              </a:solidFill>
            </a:endParaRPr>
          </a:p>
          <a:p>
            <a:pPr indent="-355600" lvl="0" marL="457200" rtl="0" algn="l">
              <a:spcBef>
                <a:spcPts val="0"/>
              </a:spcBef>
              <a:spcAft>
                <a:spcPts val="0"/>
              </a:spcAft>
              <a:buClr>
                <a:schemeClr val="accent4"/>
              </a:buClr>
              <a:buSzPts val="2000"/>
              <a:buChar char="•"/>
            </a:pPr>
            <a:r>
              <a:rPr b="0" lang="en-US">
                <a:solidFill>
                  <a:schemeClr val="accent4"/>
                </a:solidFill>
              </a:rPr>
              <a:t>Interferometric Radar</a:t>
            </a:r>
            <a:endParaRPr b="0">
              <a:solidFill>
                <a:schemeClr val="accent4"/>
              </a:solidFill>
            </a:endParaRPr>
          </a:p>
          <a:p>
            <a:pPr indent="-355600" lvl="0" marL="457200" rtl="0" algn="l">
              <a:spcBef>
                <a:spcPts val="0"/>
              </a:spcBef>
              <a:spcAft>
                <a:spcPts val="0"/>
              </a:spcAft>
              <a:buSzPts val="2000"/>
              <a:buChar char="•"/>
            </a:pPr>
            <a:r>
              <a:rPr b="0" lang="en-US"/>
              <a:t>LIDAR</a:t>
            </a:r>
            <a:endParaRPr b="0"/>
          </a:p>
        </p:txBody>
      </p:sp>
      <p:sp>
        <p:nvSpPr>
          <p:cNvPr id="55" name="Google Shape;55;p9"/>
          <p:cNvSpPr txBox="1"/>
          <p:nvPr>
            <p:ph idx="2" type="body"/>
          </p:nvPr>
        </p:nvSpPr>
        <p:spPr>
          <a:xfrm>
            <a:off x="1981200" y="76200"/>
            <a:ext cx="4953000" cy="914400"/>
          </a:xfrm>
          <a:prstGeom prst="rect">
            <a:avLst/>
          </a:prstGeom>
        </p:spPr>
        <p:txBody>
          <a:bodyPr anchorCtr="0" anchor="ctr" bIns="45700" lIns="91425" spcFirstLastPara="1" rIns="91425" wrap="square" tIns="45700">
            <a:noAutofit/>
          </a:bodyPr>
          <a:lstStyle/>
          <a:p>
            <a:pPr indent="0" lvl="0" marL="0" rtl="0" algn="ctr">
              <a:spcBef>
                <a:spcPts val="500"/>
              </a:spcBef>
              <a:spcAft>
                <a:spcPts val="0"/>
              </a:spcAft>
              <a:buClr>
                <a:schemeClr val="dk1"/>
              </a:buClr>
              <a:buSzPts val="1100"/>
              <a:buFont typeface="Arial"/>
              <a:buNone/>
            </a:pPr>
            <a:r>
              <a:rPr lang="en-US"/>
              <a:t>Strategy Progress Update</a:t>
            </a:r>
            <a:endParaRPr/>
          </a:p>
        </p:txBody>
      </p:sp>
      <p:sp>
        <p:nvSpPr>
          <p:cNvPr id="56" name="Google Shape;56;p9"/>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7" name="Google Shape;57;p9"/>
          <p:cNvSpPr txBox="1"/>
          <p:nvPr>
            <p:ph idx="1" type="body"/>
          </p:nvPr>
        </p:nvSpPr>
        <p:spPr>
          <a:xfrm>
            <a:off x="3299700" y="5813925"/>
            <a:ext cx="5691900" cy="5250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rPr lang="en-US"/>
              <a:t>See</a:t>
            </a:r>
            <a:r>
              <a:rPr lang="en-US"/>
              <a:t> </a:t>
            </a:r>
            <a:r>
              <a:rPr lang="en-US" u="sng">
                <a:solidFill>
                  <a:schemeClr val="hlink"/>
                </a:solidFill>
                <a:hlinkClick r:id="rId3"/>
              </a:rPr>
              <a:t>http://ceos.org/ard</a:t>
            </a:r>
            <a:r>
              <a:rPr lang="en-US"/>
              <a:t> for further details</a:t>
            </a:r>
            <a:endParaRPr/>
          </a:p>
          <a:p>
            <a:pPr indent="0" lvl="0" marL="0" rtl="0" algn="l">
              <a:spcBef>
                <a:spcPts val="5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0"/>
          <p:cNvSpPr txBox="1"/>
          <p:nvPr>
            <p:ph idx="1" type="body"/>
          </p:nvPr>
        </p:nvSpPr>
        <p:spPr>
          <a:xfrm>
            <a:off x="76200" y="1219200"/>
            <a:ext cx="8991600" cy="52578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b="0" i="1" lang="en-US" sz="1800"/>
              <a:t>Coordinated by: </a:t>
            </a:r>
            <a:r>
              <a:rPr i="1" lang="en-US" sz="1800"/>
              <a:t>Andreia Siqueira </a:t>
            </a:r>
            <a:r>
              <a:rPr b="0" i="1" lang="en-US" sz="1800"/>
              <a:t>(GA) &amp; </a:t>
            </a:r>
            <a:r>
              <a:rPr i="1" lang="en-US" sz="1800"/>
              <a:t>Chris Barnes</a:t>
            </a:r>
            <a:r>
              <a:rPr b="0" i="1" lang="en-US" sz="1800"/>
              <a:t> (USGS/KBR)</a:t>
            </a:r>
            <a:endParaRPr b="0" i="1" sz="1800"/>
          </a:p>
          <a:p>
            <a:pPr indent="-342900" lvl="0" marL="457200" rtl="0" algn="l">
              <a:spcBef>
                <a:spcPts val="1000"/>
              </a:spcBef>
              <a:spcAft>
                <a:spcPts val="0"/>
              </a:spcAft>
              <a:buSzPts val="1800"/>
              <a:buChar char="•"/>
            </a:pPr>
            <a:r>
              <a:rPr b="0" lang="en-US" sz="1800"/>
              <a:t>Technical Lead: </a:t>
            </a:r>
            <a:r>
              <a:rPr lang="en-US" sz="1800"/>
              <a:t>Arnold Dekker</a:t>
            </a:r>
            <a:endParaRPr sz="1800"/>
          </a:p>
          <a:p>
            <a:pPr indent="-342900" lvl="0" marL="457200" rtl="0" algn="l">
              <a:spcBef>
                <a:spcPts val="1000"/>
              </a:spcBef>
              <a:spcAft>
                <a:spcPts val="0"/>
              </a:spcAft>
              <a:buSzPts val="1800"/>
              <a:buChar char="•"/>
            </a:pPr>
            <a:r>
              <a:rPr b="0" lang="en-US" sz="1800"/>
              <a:t>Development began in March 2020 with endorsement targeted for LSI-VC-10 in April 2021</a:t>
            </a:r>
            <a:endParaRPr b="0" sz="1800"/>
          </a:p>
          <a:p>
            <a:pPr indent="-342900" lvl="0" marL="457200" rtl="0" algn="l">
              <a:spcBef>
                <a:spcPts val="1000"/>
              </a:spcBef>
              <a:spcAft>
                <a:spcPts val="0"/>
              </a:spcAft>
              <a:buSzPts val="1800"/>
              <a:buChar char="•"/>
            </a:pPr>
            <a:r>
              <a:rPr b="0" lang="en-US" sz="1800"/>
              <a:t>Applies to data collected by multispectral and hyperspectral sensors operating in the VIS/NIR/SWIR wavelengths over coastal and inland water bodies</a:t>
            </a:r>
            <a:endParaRPr b="0" sz="1800"/>
          </a:p>
          <a:p>
            <a:pPr indent="-342900" lvl="0" marL="457200" rtl="0" algn="l">
              <a:spcBef>
                <a:spcPts val="1000"/>
              </a:spcBef>
              <a:spcAft>
                <a:spcPts val="0"/>
              </a:spcAft>
              <a:buSzPts val="1800"/>
              <a:buChar char="•"/>
            </a:pPr>
            <a:r>
              <a:rPr b="0" lang="en-US" sz="1800"/>
              <a:t>Using the </a:t>
            </a:r>
            <a:r>
              <a:rPr lang="en-US" sz="1800"/>
              <a:t>Surface Reflectance PFS</a:t>
            </a:r>
            <a:r>
              <a:rPr b="0" lang="en-US" sz="1800"/>
              <a:t> as a </a:t>
            </a:r>
            <a:r>
              <a:rPr b="0" lang="en-US" sz="1800"/>
              <a:t>baseline</a:t>
            </a:r>
            <a:r>
              <a:rPr b="0" lang="en-US" sz="1800"/>
              <a:t>, GEO-Aquawatch, Water-ForCE and subject matter experts around the world met virtually to modify and/or generate new threshold and target </a:t>
            </a:r>
            <a:r>
              <a:rPr b="0" lang="en-US" sz="1800"/>
              <a:t>requirements</a:t>
            </a:r>
            <a:r>
              <a:rPr b="0" lang="en-US" sz="1800"/>
              <a:t> </a:t>
            </a:r>
            <a:endParaRPr b="0" sz="1800"/>
          </a:p>
          <a:p>
            <a:pPr indent="0" lvl="0" marL="457200" rtl="0" algn="l">
              <a:spcBef>
                <a:spcPts val="1000"/>
              </a:spcBef>
              <a:spcAft>
                <a:spcPts val="0"/>
              </a:spcAft>
              <a:buNone/>
            </a:pPr>
            <a:r>
              <a:t/>
            </a:r>
            <a:endParaRPr sz="1800"/>
          </a:p>
          <a:p>
            <a:pPr indent="0" lvl="0" marL="0" rtl="0" algn="l">
              <a:spcBef>
                <a:spcPts val="1000"/>
              </a:spcBef>
              <a:spcAft>
                <a:spcPts val="1000"/>
              </a:spcAft>
              <a:buNone/>
            </a:pPr>
            <a:r>
              <a:t/>
            </a:r>
            <a:endParaRPr sz="1800"/>
          </a:p>
        </p:txBody>
      </p:sp>
      <p:sp>
        <p:nvSpPr>
          <p:cNvPr id="63" name="Google Shape;63;p10"/>
          <p:cNvSpPr txBox="1"/>
          <p:nvPr>
            <p:ph idx="2" type="body"/>
          </p:nvPr>
        </p:nvSpPr>
        <p:spPr>
          <a:xfrm>
            <a:off x="1981200" y="76200"/>
            <a:ext cx="4953000" cy="914400"/>
          </a:xfrm>
          <a:prstGeom prst="rect">
            <a:avLst/>
          </a:prstGeom>
        </p:spPr>
        <p:txBody>
          <a:bodyPr anchorCtr="0" anchor="ctr" bIns="45700" lIns="91425" spcFirstLastPara="1" rIns="91425" wrap="square" tIns="45700">
            <a:noAutofit/>
          </a:bodyPr>
          <a:lstStyle/>
          <a:p>
            <a:pPr indent="0" lvl="0" marL="0" rtl="0" algn="ctr">
              <a:spcBef>
                <a:spcPts val="500"/>
              </a:spcBef>
              <a:spcAft>
                <a:spcPts val="0"/>
              </a:spcAft>
              <a:buNone/>
            </a:pPr>
            <a:r>
              <a:rPr lang="en-US"/>
              <a:t>Aquatic Reflectance PFS</a:t>
            </a:r>
            <a:endParaRPr/>
          </a:p>
        </p:txBody>
      </p:sp>
      <p:sp>
        <p:nvSpPr>
          <p:cNvPr id="64" name="Google Shape;64;p10"/>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1"/>
          <p:cNvSpPr txBox="1"/>
          <p:nvPr>
            <p:ph idx="2" type="body"/>
          </p:nvPr>
        </p:nvSpPr>
        <p:spPr>
          <a:xfrm>
            <a:off x="1981200" y="76200"/>
            <a:ext cx="53388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sz="2500"/>
              <a:t>New SAR PFSs: </a:t>
            </a:r>
            <a:r>
              <a:rPr lang="en-US" sz="2500"/>
              <a:t>Geocoded SLC &amp; </a:t>
            </a:r>
            <a:endParaRPr sz="2500"/>
          </a:p>
          <a:p>
            <a:pPr indent="0" lvl="0" marL="0" rtl="0" algn="ctr">
              <a:spcBef>
                <a:spcPts val="500"/>
              </a:spcBef>
              <a:spcAft>
                <a:spcPts val="0"/>
              </a:spcAft>
              <a:buNone/>
            </a:pPr>
            <a:r>
              <a:rPr lang="en-US" sz="2500"/>
              <a:t>Interferometric Radar </a:t>
            </a:r>
            <a:endParaRPr sz="2500"/>
          </a:p>
          <a:p>
            <a:pPr indent="0" lvl="0" marL="0" rtl="0" algn="ctr">
              <a:spcBef>
                <a:spcPts val="500"/>
              </a:spcBef>
              <a:spcAft>
                <a:spcPts val="0"/>
              </a:spcAft>
              <a:buNone/>
            </a:pPr>
            <a:r>
              <a:t/>
            </a:r>
            <a:endParaRPr sz="2500"/>
          </a:p>
        </p:txBody>
      </p:sp>
      <p:sp>
        <p:nvSpPr>
          <p:cNvPr id="70" name="Google Shape;70;p11"/>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1" name="Google Shape;71;p11"/>
          <p:cNvSpPr txBox="1"/>
          <p:nvPr>
            <p:ph idx="1" type="body"/>
          </p:nvPr>
        </p:nvSpPr>
        <p:spPr>
          <a:xfrm>
            <a:off x="76200" y="1219200"/>
            <a:ext cx="8991600" cy="5166900"/>
          </a:xfrm>
          <a:prstGeom prst="rect">
            <a:avLst/>
          </a:prstGeom>
        </p:spPr>
        <p:txBody>
          <a:bodyPr anchorCtr="0" anchor="t" bIns="45700" lIns="91425" spcFirstLastPara="1" rIns="91425" wrap="square" tIns="45700">
            <a:noAutofit/>
          </a:bodyPr>
          <a:lstStyle/>
          <a:p>
            <a:pPr indent="0" lvl="0" marL="0" rtl="0" algn="ctr">
              <a:lnSpc>
                <a:spcPct val="115000"/>
              </a:lnSpc>
              <a:spcBef>
                <a:spcPts val="500"/>
              </a:spcBef>
              <a:spcAft>
                <a:spcPts val="0"/>
              </a:spcAft>
              <a:buNone/>
            </a:pPr>
            <a:r>
              <a:rPr b="0" i="1" lang="en-US" sz="1800"/>
              <a:t>Coordinated by:</a:t>
            </a:r>
            <a:r>
              <a:rPr b="0" i="1" lang="en-US" sz="1800"/>
              <a:t> </a:t>
            </a:r>
            <a:r>
              <a:rPr i="1" lang="en-US" sz="1800"/>
              <a:t>Ake Rosenqvist </a:t>
            </a:r>
            <a:r>
              <a:rPr b="0" i="1" lang="en-US" sz="1800"/>
              <a:t>(JAXA/soloEO)</a:t>
            </a:r>
            <a:endParaRPr b="0" i="1" sz="100"/>
          </a:p>
          <a:p>
            <a:pPr indent="-342900" lvl="0" marL="457200" rtl="0" algn="l">
              <a:spcBef>
                <a:spcPts val="1000"/>
              </a:spcBef>
              <a:spcAft>
                <a:spcPts val="0"/>
              </a:spcAft>
              <a:buSzPts val="1800"/>
              <a:buChar char="•"/>
            </a:pPr>
            <a:r>
              <a:rPr lang="en-US" sz="1800"/>
              <a:t>Geocoded Single-Look Complex (GSLC)</a:t>
            </a:r>
            <a:endParaRPr sz="1800"/>
          </a:p>
          <a:p>
            <a:pPr indent="-330200" lvl="1" marL="914400" rtl="0" algn="l">
              <a:spcBef>
                <a:spcPts val="500"/>
              </a:spcBef>
              <a:spcAft>
                <a:spcPts val="0"/>
              </a:spcAft>
              <a:buSzPts val="1600"/>
              <a:buChar char="o"/>
            </a:pPr>
            <a:r>
              <a:rPr lang="en-US" sz="1600"/>
              <a:t>Technical Leads: </a:t>
            </a:r>
            <a:r>
              <a:rPr b="1" lang="en-US" sz="1600"/>
              <a:t>Howard Zebker (Stanford U) &amp;</a:t>
            </a:r>
            <a:r>
              <a:rPr lang="en-US" sz="1600"/>
              <a:t> </a:t>
            </a:r>
            <a:r>
              <a:rPr b="1" lang="en-US" sz="1600"/>
              <a:t>Bruce Chapman (JPL)</a:t>
            </a:r>
            <a:endParaRPr b="1" sz="1600"/>
          </a:p>
          <a:p>
            <a:pPr indent="-330200" lvl="1" marL="914400" rtl="0" algn="l">
              <a:spcBef>
                <a:spcPts val="500"/>
              </a:spcBef>
              <a:spcAft>
                <a:spcPts val="0"/>
              </a:spcAft>
              <a:buSzPts val="1600"/>
              <a:buChar char="o"/>
            </a:pPr>
            <a:r>
              <a:rPr lang="en-US" sz="1600"/>
              <a:t>The CARD4L Geocoded SLC (GSLC) product describes the complex radar reflectivity (amplitude + phase) with all non-target related propagational phases removed, to represent backscatter properties of the ground surface only.</a:t>
            </a:r>
            <a:endParaRPr sz="1600"/>
          </a:p>
          <a:p>
            <a:pPr indent="-330200" lvl="1" marL="914400" rtl="0" algn="l">
              <a:spcBef>
                <a:spcPts val="500"/>
              </a:spcBef>
              <a:spcAft>
                <a:spcPts val="0"/>
              </a:spcAft>
              <a:buSzPts val="1600"/>
              <a:buChar char="o"/>
            </a:pPr>
            <a:r>
              <a:rPr lang="en-US" sz="1600"/>
              <a:t>CARD4L GSLC products are presented in a common geographical coordinate system (e.g. UTM) rather than in slant range radar coordinates, to facilitate use by non-radar specialists.</a:t>
            </a:r>
            <a:endParaRPr sz="1600"/>
          </a:p>
          <a:p>
            <a:pPr indent="-330200" lvl="1" marL="914400" rtl="0" algn="l">
              <a:spcBef>
                <a:spcPts val="500"/>
              </a:spcBef>
              <a:spcAft>
                <a:spcPts val="0"/>
              </a:spcAft>
              <a:buSzPts val="1600"/>
              <a:buChar char="o"/>
            </a:pPr>
            <a:r>
              <a:rPr lang="en-US" sz="1600"/>
              <a:t>Development began in Q3/2018 with endorsement targeted for Q3/2021.</a:t>
            </a:r>
            <a:endParaRPr sz="200"/>
          </a:p>
          <a:p>
            <a:pPr indent="0" lvl="0" marL="914400" rtl="0" algn="l">
              <a:spcBef>
                <a:spcPts val="500"/>
              </a:spcBef>
              <a:spcAft>
                <a:spcPts val="0"/>
              </a:spcAft>
              <a:buNone/>
            </a:pPr>
            <a:r>
              <a:t/>
            </a:r>
            <a:endParaRPr sz="200"/>
          </a:p>
          <a:p>
            <a:pPr indent="-342900" lvl="0" marL="457200" rtl="0" algn="l">
              <a:spcBef>
                <a:spcPts val="500"/>
              </a:spcBef>
              <a:spcAft>
                <a:spcPts val="0"/>
              </a:spcAft>
              <a:buSzPts val="1800"/>
              <a:buChar char="•"/>
            </a:pPr>
            <a:r>
              <a:rPr lang="en-US" sz="1800"/>
              <a:t>Interferometric Radar (INSAR)</a:t>
            </a:r>
            <a:endParaRPr sz="1800"/>
          </a:p>
          <a:p>
            <a:pPr indent="-330200" lvl="1" marL="914400" rtl="0" algn="l">
              <a:spcBef>
                <a:spcPts val="500"/>
              </a:spcBef>
              <a:spcAft>
                <a:spcPts val="0"/>
              </a:spcAft>
              <a:buSzPts val="1600"/>
              <a:buFont typeface="Courier New"/>
              <a:buChar char="o"/>
            </a:pPr>
            <a:r>
              <a:rPr lang="en-US" sz="1600"/>
              <a:t>Technical Lead</a:t>
            </a:r>
            <a:r>
              <a:rPr b="0" lang="en-US" sz="1600"/>
              <a:t>: </a:t>
            </a:r>
            <a:r>
              <a:rPr b="1" lang="en-US" sz="1600"/>
              <a:t>Matthew Garthwaite</a:t>
            </a:r>
            <a:r>
              <a:rPr b="0" lang="en-US" sz="1600"/>
              <a:t> </a:t>
            </a:r>
            <a:r>
              <a:rPr b="1" lang="en-US" sz="1600"/>
              <a:t>(Geoscience Australia)</a:t>
            </a:r>
            <a:endParaRPr b="1" sz="1600"/>
          </a:p>
          <a:p>
            <a:pPr indent="-330200" lvl="1" marL="914400" rtl="0" algn="l">
              <a:spcBef>
                <a:spcPts val="500"/>
              </a:spcBef>
              <a:spcAft>
                <a:spcPts val="0"/>
              </a:spcAft>
              <a:buSzPts val="1600"/>
              <a:buChar char="o"/>
            </a:pPr>
            <a:r>
              <a:rPr lang="en-US" sz="1600"/>
              <a:t>A suite of three products generated by InSAR processing of two images captured of the same geographic area at different times: Wrapped interferogram, Unwrapped interferogram, Interferometric coherence.</a:t>
            </a:r>
            <a:endParaRPr b="0" sz="1600"/>
          </a:p>
          <a:p>
            <a:pPr indent="-330200" lvl="1" marL="914400" rtl="0" algn="l">
              <a:spcBef>
                <a:spcPts val="500"/>
              </a:spcBef>
              <a:spcAft>
                <a:spcPts val="0"/>
              </a:spcAft>
              <a:buSzPts val="1600"/>
              <a:buFont typeface="Courier New"/>
              <a:buChar char="o"/>
            </a:pPr>
            <a:r>
              <a:rPr b="0" lang="en-US" sz="1600"/>
              <a:t>Development began in </a:t>
            </a:r>
            <a:r>
              <a:rPr lang="en-US" sz="1600"/>
              <a:t>Q3/</a:t>
            </a:r>
            <a:r>
              <a:rPr b="0" lang="en-US" sz="1600"/>
              <a:t>201</a:t>
            </a:r>
            <a:r>
              <a:rPr lang="en-US" sz="1600"/>
              <a:t>8</a:t>
            </a:r>
            <a:r>
              <a:rPr b="0" lang="en-US" sz="1600"/>
              <a:t> with endorsement targeted for </a:t>
            </a:r>
            <a:r>
              <a:rPr lang="en-US" sz="1600"/>
              <a:t>Q1/2022.</a:t>
            </a:r>
            <a:endParaRPr b="0" sz="1600"/>
          </a:p>
          <a:p>
            <a:pPr indent="0" lvl="0" marL="0" rtl="0" algn="l">
              <a:spcBef>
                <a:spcPts val="500"/>
              </a:spcBef>
              <a:spcAft>
                <a:spcPts val="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2"/>
          <p:cNvSpPr txBox="1"/>
          <p:nvPr>
            <p:ph idx="2" type="body"/>
          </p:nvPr>
        </p:nvSpPr>
        <p:spPr>
          <a:xfrm>
            <a:off x="1981200" y="76200"/>
            <a:ext cx="54582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sz="2500"/>
              <a:t>Nighttime Light Surface Radiance</a:t>
            </a:r>
            <a:endParaRPr sz="2500"/>
          </a:p>
          <a:p>
            <a:pPr indent="0" lvl="0" marL="0" rtl="0" algn="ctr">
              <a:spcBef>
                <a:spcPts val="500"/>
              </a:spcBef>
              <a:spcAft>
                <a:spcPts val="0"/>
              </a:spcAft>
              <a:buNone/>
            </a:pPr>
            <a:r>
              <a:rPr lang="en-US" sz="2500"/>
              <a:t>CARD4L-NLSR</a:t>
            </a:r>
            <a:endParaRPr sz="2500"/>
          </a:p>
        </p:txBody>
      </p:sp>
      <p:sp>
        <p:nvSpPr>
          <p:cNvPr id="77" name="Google Shape;77;p12"/>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 name="Google Shape;78;p12"/>
          <p:cNvSpPr txBox="1"/>
          <p:nvPr>
            <p:ph idx="1" type="body"/>
          </p:nvPr>
        </p:nvSpPr>
        <p:spPr>
          <a:xfrm>
            <a:off x="76200" y="1219200"/>
            <a:ext cx="8991600" cy="52578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b="0" i="1" lang="en-US"/>
              <a:t>Coordinated by: </a:t>
            </a:r>
            <a:r>
              <a:rPr i="1" lang="en-US"/>
              <a:t>Brian Killough (CEOS SEO, NASA)</a:t>
            </a:r>
            <a:endParaRPr b="0" i="1"/>
          </a:p>
          <a:p>
            <a:pPr indent="-355600" lvl="0" marL="457200" rtl="0" algn="l">
              <a:spcBef>
                <a:spcPts val="1000"/>
              </a:spcBef>
              <a:spcAft>
                <a:spcPts val="0"/>
              </a:spcAft>
              <a:buSzPts val="2000"/>
              <a:buChar char="•"/>
            </a:pPr>
            <a:r>
              <a:rPr b="0" lang="en-US"/>
              <a:t>Technical Leads: </a:t>
            </a:r>
            <a:br>
              <a:rPr b="0" lang="en-US"/>
            </a:br>
            <a:r>
              <a:rPr b="0" lang="en-US"/>
              <a:t>- </a:t>
            </a:r>
            <a:r>
              <a:rPr lang="en-US"/>
              <a:t>Miguel Roman </a:t>
            </a:r>
            <a:r>
              <a:rPr b="0" lang="en-US"/>
              <a:t>(Universities Space Research Association)</a:t>
            </a:r>
            <a:br>
              <a:rPr b="0" lang="en-US"/>
            </a:br>
            <a:r>
              <a:rPr b="0" lang="en-US"/>
              <a:t>- </a:t>
            </a:r>
            <a:r>
              <a:rPr lang="en-US"/>
              <a:t>Zhousen Wang </a:t>
            </a:r>
            <a:r>
              <a:rPr b="0" lang="en-US"/>
              <a:t>(University of Maryland)</a:t>
            </a:r>
            <a:br>
              <a:rPr b="0" lang="en-US"/>
            </a:br>
            <a:r>
              <a:rPr b="0" lang="en-US"/>
              <a:t>- </a:t>
            </a:r>
            <a:r>
              <a:rPr lang="en-US"/>
              <a:t>Chanyoung Cao</a:t>
            </a:r>
            <a:r>
              <a:rPr b="0" lang="en-US"/>
              <a:t> (NOAA). </a:t>
            </a:r>
            <a:endParaRPr b="0"/>
          </a:p>
          <a:p>
            <a:pPr indent="-355600" lvl="0" marL="457200" rtl="0" algn="l">
              <a:spcBef>
                <a:spcPts val="1000"/>
              </a:spcBef>
              <a:spcAft>
                <a:spcPts val="0"/>
              </a:spcAft>
              <a:buSzPts val="2000"/>
              <a:buChar char="•"/>
            </a:pPr>
            <a:r>
              <a:rPr b="0" lang="en-US"/>
              <a:t>Zero draft translated previous materials into CEOS ARD Product Family Specifications format</a:t>
            </a:r>
            <a:endParaRPr b="0"/>
          </a:p>
          <a:p>
            <a:pPr indent="-355600" lvl="0" marL="457200" rtl="0" algn="l">
              <a:spcBef>
                <a:spcPts val="1000"/>
              </a:spcBef>
              <a:spcAft>
                <a:spcPts val="0"/>
              </a:spcAft>
              <a:buSzPts val="2000"/>
              <a:buChar char="•"/>
            </a:pPr>
            <a:r>
              <a:rPr b="0" lang="en-US"/>
              <a:t>Development began in December 2020 with endorsement targeted for Mid-2021.</a:t>
            </a:r>
            <a:endParaRPr b="0"/>
          </a:p>
          <a:p>
            <a:pPr indent="-355600" lvl="0" marL="457200" rtl="0" algn="l">
              <a:spcBef>
                <a:spcPts val="1000"/>
              </a:spcBef>
              <a:spcAft>
                <a:spcPts val="0"/>
              </a:spcAft>
              <a:buSzPts val="2000"/>
              <a:buChar char="•"/>
            </a:pPr>
            <a:r>
              <a:rPr b="0" lang="en-US"/>
              <a:t>The </a:t>
            </a:r>
            <a:r>
              <a:rPr lang="en-US"/>
              <a:t>CARD4L-NLSR</a:t>
            </a:r>
            <a:r>
              <a:rPr b="0" lang="en-US"/>
              <a:t> product applies to data collected with nighttime light sensors operating in the VIS/NIR wavelengths. These typically operate with ground sample distance and resolution in the order of 10-1000m; however, the specification is not inherently limited to this resolution.</a:t>
            </a:r>
            <a:endParaRPr b="0"/>
          </a:p>
          <a:p>
            <a:pPr indent="0" lvl="0" marL="0" rtl="0" algn="l">
              <a:spcBef>
                <a:spcPts val="1000"/>
              </a:spcBef>
              <a:spcAft>
                <a:spcPts val="10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3"/>
          <p:cNvSpPr txBox="1"/>
          <p:nvPr>
            <p:ph idx="2" type="body"/>
          </p:nvPr>
        </p:nvSpPr>
        <p:spPr>
          <a:xfrm>
            <a:off x="1981200" y="76200"/>
            <a:ext cx="4953000" cy="914400"/>
          </a:xfrm>
          <a:prstGeom prst="rect">
            <a:avLst/>
          </a:prstGeom>
        </p:spPr>
        <p:txBody>
          <a:bodyPr anchorCtr="0" anchor="t" bIns="45700" lIns="91425" spcFirstLastPara="1" rIns="91425" wrap="square" tIns="45700">
            <a:noAutofit/>
          </a:bodyPr>
          <a:lstStyle/>
          <a:p>
            <a:pPr indent="0" lvl="0" marL="0" rtl="0" algn="ctr">
              <a:spcBef>
                <a:spcPts val="500"/>
              </a:spcBef>
              <a:spcAft>
                <a:spcPts val="0"/>
              </a:spcAft>
              <a:buNone/>
            </a:pPr>
            <a:r>
              <a:rPr lang="en-US"/>
              <a:t>Strategy Progress Update </a:t>
            </a:r>
            <a:r>
              <a:rPr i="1" lang="en-US" sz="2100"/>
              <a:t>Status of CARD4L datasets</a:t>
            </a:r>
            <a:endParaRPr i="1" sz="2100"/>
          </a:p>
        </p:txBody>
      </p:sp>
      <p:sp>
        <p:nvSpPr>
          <p:cNvPr id="84" name="Google Shape;84;p13"/>
          <p:cNvSpPr txBox="1"/>
          <p:nvPr>
            <p:ph idx="12" type="sldNum"/>
          </p:nvPr>
        </p:nvSpPr>
        <p:spPr>
          <a:xfrm>
            <a:off x="8519109" y="6629409"/>
            <a:ext cx="548700" cy="525000"/>
          </a:xfrm>
          <a:prstGeom prst="rect">
            <a:avLst/>
          </a:prstGeom>
        </p:spPr>
        <p:txBody>
          <a:bodyPr anchorCtr="0" anchor="t" bIns="45700" lIns="45700" spcFirstLastPara="1" rIns="45700"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85" name="Google Shape;85;p13"/>
          <p:cNvPicPr preferRelativeResize="0"/>
          <p:nvPr/>
        </p:nvPicPr>
        <p:blipFill>
          <a:blip r:embed="rId3">
            <a:alphaModFix/>
          </a:blip>
          <a:stretch>
            <a:fillRect/>
          </a:stretch>
        </p:blipFill>
        <p:spPr>
          <a:xfrm>
            <a:off x="152400" y="2438400"/>
            <a:ext cx="8839204" cy="3331966"/>
          </a:xfrm>
          <a:prstGeom prst="rect">
            <a:avLst/>
          </a:prstGeom>
          <a:noFill/>
          <a:ln>
            <a:noFill/>
          </a:ln>
        </p:spPr>
      </p:pic>
      <p:sp>
        <p:nvSpPr>
          <p:cNvPr id="86" name="Google Shape;86;p13"/>
          <p:cNvSpPr txBox="1"/>
          <p:nvPr>
            <p:ph idx="1" type="body"/>
          </p:nvPr>
        </p:nvSpPr>
        <p:spPr>
          <a:xfrm>
            <a:off x="5594700" y="5813925"/>
            <a:ext cx="3396900" cy="5250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rPr lang="en-US"/>
              <a:t>From: </a:t>
            </a:r>
            <a:r>
              <a:rPr lang="en-US" u="sng">
                <a:solidFill>
                  <a:schemeClr val="hlink"/>
                </a:solidFill>
                <a:hlinkClick r:id="rId4"/>
              </a:rPr>
              <a:t>http://ceos.org/ard</a:t>
            </a:r>
            <a:endParaRPr/>
          </a:p>
          <a:p>
            <a:pPr indent="0" lvl="0" marL="0" rtl="0" algn="l">
              <a:spcBef>
                <a:spcPts val="500"/>
              </a:spcBef>
              <a:spcAft>
                <a:spcPts val="0"/>
              </a:spcAft>
              <a:buNone/>
            </a:pPr>
            <a:r>
              <a:t/>
            </a:r>
            <a:endParaRPr/>
          </a:p>
        </p:txBody>
      </p:sp>
      <p:sp>
        <p:nvSpPr>
          <p:cNvPr id="87" name="Google Shape;87;p13"/>
          <p:cNvSpPr txBox="1"/>
          <p:nvPr>
            <p:ph idx="1" type="body"/>
          </p:nvPr>
        </p:nvSpPr>
        <p:spPr>
          <a:xfrm>
            <a:off x="76200" y="1219200"/>
            <a:ext cx="89916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00"/>
              </a:spcBef>
              <a:spcAft>
                <a:spcPts val="0"/>
              </a:spcAft>
              <a:buSzPts val="2000"/>
              <a:buNone/>
            </a:pPr>
            <a:r>
              <a:rPr lang="en-US"/>
              <a:t>First CARD4L compliant Datasets</a:t>
            </a:r>
            <a:endParaRPr/>
          </a:p>
          <a:p>
            <a:pPr indent="-336550" lvl="1" marL="914400" rtl="0" algn="l">
              <a:lnSpc>
                <a:spcPct val="100000"/>
              </a:lnSpc>
              <a:spcBef>
                <a:spcPts val="500"/>
              </a:spcBef>
              <a:spcAft>
                <a:spcPts val="0"/>
              </a:spcAft>
              <a:buSzPts val="1700"/>
              <a:buChar char="-"/>
            </a:pPr>
            <a:r>
              <a:rPr lang="en-US" sz="1700"/>
              <a:t>USGS Landsat Collection 2 SR &amp; ST</a:t>
            </a:r>
            <a:endParaRPr sz="1700"/>
          </a:p>
          <a:p>
            <a:pPr indent="0" lvl="0" marL="0" rtl="0" algn="l">
              <a:lnSpc>
                <a:spcPct val="100000"/>
              </a:lnSpc>
              <a:spcBef>
                <a:spcPts val="500"/>
              </a:spcBef>
              <a:spcAft>
                <a:spcPts val="0"/>
              </a:spcAft>
              <a:buSzPts val="2000"/>
              <a:buNone/>
            </a:pPr>
            <a:r>
              <a:t/>
            </a:r>
            <a:endParaRPr/>
          </a:p>
          <a:p>
            <a:pPr indent="0" lvl="0" marL="914400" rtl="0" algn="l">
              <a:lnSpc>
                <a:spcPct val="100000"/>
              </a:lnSpc>
              <a:spcBef>
                <a:spcPts val="500"/>
              </a:spcBef>
              <a:spcAft>
                <a:spcPts val="0"/>
              </a:spcAft>
              <a:buSzPts val="2000"/>
              <a:buNone/>
            </a:pPr>
            <a:r>
              <a:t/>
            </a:r>
            <a:endParaRPr sz="1700"/>
          </a:p>
          <a:p>
            <a:pPr indent="0" lvl="0" marL="0" rtl="0" algn="l">
              <a:lnSpc>
                <a:spcPct val="100000"/>
              </a:lnSpc>
              <a:spcBef>
                <a:spcPts val="500"/>
              </a:spcBef>
              <a:spcAft>
                <a:spcPts val="0"/>
              </a:spcAft>
              <a:buSzPts val="2000"/>
              <a:buNone/>
            </a:pPr>
            <a:r>
              <a:t/>
            </a:r>
            <a:endParaRPr/>
          </a:p>
          <a:p>
            <a:pPr indent="0" lvl="0" marL="0" rtl="0" algn="l">
              <a:lnSpc>
                <a:spcPct val="100000"/>
              </a:lnSpc>
              <a:spcBef>
                <a:spcPts val="500"/>
              </a:spcBef>
              <a:spcAft>
                <a:spcPts val="0"/>
              </a:spcAft>
              <a:buSzPts val="2000"/>
              <a:buNone/>
            </a:pPr>
            <a:r>
              <a:t/>
            </a:r>
            <a:endParaRPr/>
          </a:p>
        </p:txBody>
      </p:sp>
      <p:pic>
        <p:nvPicPr>
          <p:cNvPr id="88" name="Google Shape;88;p13"/>
          <p:cNvPicPr preferRelativeResize="0"/>
          <p:nvPr/>
        </p:nvPicPr>
        <p:blipFill>
          <a:blip r:embed="rId5">
            <a:alphaModFix/>
          </a:blip>
          <a:stretch>
            <a:fillRect/>
          </a:stretch>
        </p:blipFill>
        <p:spPr>
          <a:xfrm>
            <a:off x="6818525" y="1219200"/>
            <a:ext cx="2249277" cy="1827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