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9144000"/>
  <p:notesSz cx="6858000" cy="9144000"/>
  <p:embeddedFontLst>
    <p:embeddedFont>
      <p:font typeface="Helvetica Neue"/>
      <p:regular r:id="rId30"/>
      <p:bold r:id="rId31"/>
      <p:italic r:id="rId32"/>
      <p:boldItalic r:id="rId33"/>
    </p:embeddedFont>
    <p:embeddedFont>
      <p:font typeface="Lustria"/>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0B6139-B587-4FA2-B285-ECB9E4F9169B}">
  <a:tblStyle styleId="{F60B6139-B587-4FA2-B285-ECB9E4F9169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CFA3AAE-CCCF-4229-B2C9-C237FA5808D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4.xml"/><Relationship Id="rId33" Type="http://schemas.openxmlformats.org/officeDocument/2006/relationships/font" Target="fonts/HelveticaNeue-boldItalic.fntdata"/><Relationship Id="rId10" Type="http://schemas.openxmlformats.org/officeDocument/2006/relationships/slide" Target="slides/slide3.xml"/><Relationship Id="rId32" Type="http://schemas.openxmlformats.org/officeDocument/2006/relationships/font" Target="fonts/HelveticaNeue-italic.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Lustria-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indent="-228600" lvl="5" marL="2743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indent="-228600" lvl="6" marL="3200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indent="-228600" lvl="7" marL="3657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indent="-228600" lvl="8" marL="4114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31" name="Google Shape;3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rPr b="0" i="0" lang="en-AU" sz="2400" u="none" cap="none" strike="noStrike">
                <a:solidFill>
                  <a:srgbClr val="000000"/>
                </a:solidFill>
                <a:latin typeface="Avenir"/>
                <a:ea typeface="Avenir"/>
                <a:cs typeface="Avenir"/>
                <a:sym typeface="Avenir"/>
              </a:rPr>
              <a:t>Over 40 organizations have contributed to the Toolkit, including representatives from national statistical offices, national mapping agencies, city authorities, academic, research institutions, non-governmental organizations, space agencies, GEO Work Programme Activities,  and the private sector. </a:t>
            </a:r>
            <a:endParaRPr/>
          </a:p>
          <a:p>
            <a:pPr indent="0" lvl="0" marL="0" rtl="0" algn="l">
              <a:lnSpc>
                <a:spcPct val="125000"/>
              </a:lnSpc>
              <a:spcBef>
                <a:spcPts val="0"/>
              </a:spcBef>
              <a:spcAft>
                <a:spcPts val="0"/>
              </a:spcAft>
              <a:buSzPts val="1400"/>
              <a:buNone/>
            </a:pPr>
            <a:r>
              <a:t/>
            </a:r>
            <a:endParaRPr/>
          </a:p>
        </p:txBody>
      </p:sp>
      <p:sp>
        <p:nvSpPr>
          <p:cNvPr id="104" name="Google Shape;10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12" name="Google Shape;11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20" name="Google Shape;1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29" name="Google Shape;12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44" name="Google Shape;14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10" name="Google Shape;2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16" name="Google Shape;21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40" name="Google Shape;4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rPr lang="en-AU"/>
              <a:t>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46" name="Google Shape;24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47" name="Google Shape;4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54" name="Google Shape;5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63" name="Google Shape;6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79" name="Google Shape;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88" name="Google Shape;8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96" name="Google Shape;9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
        <p:nvSpPr>
          <p:cNvPr id="8" name="Google Shape;8;p2"/>
          <p:cNvSpPr txBox="1"/>
          <p:nvPr>
            <p:ph idx="12" type="sldNum"/>
          </p:nvPr>
        </p:nvSpPr>
        <p:spPr>
          <a:xfrm>
            <a:off x="8556784" y="6333134"/>
            <a:ext cx="548700" cy="525000"/>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9" name="Shape 9"/>
        <p:cNvGrpSpPr/>
        <p:nvPr/>
      </p:nvGrpSpPr>
      <p:grpSpPr>
        <a:xfrm>
          <a:off x="0" y="0"/>
          <a:ext cx="0" cy="0"/>
          <a:chOff x="0" y="0"/>
          <a:chExt cx="0" cy="0"/>
        </a:xfrm>
      </p:grpSpPr>
      <p:sp>
        <p:nvSpPr>
          <p:cNvPr id="10" name="Google Shape;10;p3"/>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1" name="Google Shape;11;p3"/>
          <p:cNvSpPr/>
          <p:nvPr/>
        </p:nvSpPr>
        <p:spPr>
          <a:xfrm>
            <a:off x="76200" y="6629400"/>
            <a:ext cx="4500300" cy="187200"/>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1" lang="en-AU" sz="1100" u="none" cap="none" strike="noStrike">
                <a:solidFill>
                  <a:schemeClr val="dk2"/>
                </a:solidFill>
                <a:latin typeface="Calibri"/>
                <a:ea typeface="Calibri"/>
                <a:cs typeface="Calibri"/>
                <a:sym typeface="Calibri"/>
              </a:rPr>
              <a:t>SIT-36, 23-25 March 2021, Virtual (GA/CSIRO SIT Chair)</a:t>
            </a:r>
            <a:endParaRPr b="0" i="1" sz="1100" u="none" cap="none" strike="noStrike">
              <a:solidFill>
                <a:schemeClr val="dk2"/>
              </a:solidFill>
              <a:latin typeface="Calibri"/>
              <a:ea typeface="Calibri"/>
              <a:cs typeface="Calibri"/>
              <a:sym typeface="Calibri"/>
            </a:endParaRPr>
          </a:p>
        </p:txBody>
      </p:sp>
      <p:sp>
        <p:nvSpPr>
          <p:cNvPr id="12" name="Google Shape;12;p3"/>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3" name="Google Shape;13;p3"/>
          <p:cNvSpPr txBox="1"/>
          <p:nvPr>
            <p:ph idx="12" type="sldNum"/>
          </p:nvPr>
        </p:nvSpPr>
        <p:spPr>
          <a:xfrm>
            <a:off x="8519109" y="6629409"/>
            <a:ext cx="548700" cy="525000"/>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4" name="Shape 14"/>
        <p:cNvGrpSpPr/>
        <p:nvPr/>
      </p:nvGrpSpPr>
      <p:grpSpPr>
        <a:xfrm>
          <a:off x="0" y="0"/>
          <a:ext cx="0" cy="0"/>
          <a:chOff x="0" y="0"/>
          <a:chExt cx="0" cy="0"/>
        </a:xfrm>
      </p:grpSpPr>
      <p:sp>
        <p:nvSpPr>
          <p:cNvPr id="15" name="Google Shape;15;p4"/>
          <p:cNvSpPr/>
          <p:nvPr/>
        </p:nvSpPr>
        <p:spPr>
          <a:xfrm>
            <a:off x="0" y="3945821"/>
            <a:ext cx="9144000" cy="276997"/>
          </a:xfrm>
          <a:prstGeom prst="rect">
            <a:avLst/>
          </a:prstGeom>
          <a:solidFill>
            <a:srgbClr val="FFFFFF"/>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2569"/>
              </a:solidFill>
              <a:latin typeface="Arial"/>
              <a:ea typeface="Arial"/>
              <a:cs typeface="Arial"/>
              <a:sym typeface="Arial"/>
            </a:endParaRPr>
          </a:p>
        </p:txBody>
      </p:sp>
      <p:sp>
        <p:nvSpPr>
          <p:cNvPr id="16" name="Google Shape;16;p4"/>
          <p:cNvSpPr txBox="1"/>
          <p:nvPr>
            <p:ph idx="1" type="body"/>
          </p:nvPr>
        </p:nvSpPr>
        <p:spPr>
          <a:xfrm>
            <a:off x="124691" y="1402773"/>
            <a:ext cx="8884227" cy="51019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500" u="none" cap="none" strike="noStrike">
                <a:solidFill>
                  <a:srgbClr val="000000"/>
                </a:solidFill>
                <a:latin typeface="Arial"/>
                <a:ea typeface="Arial"/>
                <a:cs typeface="Arial"/>
                <a:sym typeface="Arial"/>
              </a:defRPr>
            </a:lvl1pPr>
            <a:lvl2pPr indent="-323850" lvl="1" marL="914400" marR="0" rtl="0" algn="l">
              <a:lnSpc>
                <a:spcPct val="100000"/>
              </a:lnSpc>
              <a:spcBef>
                <a:spcPts val="0"/>
              </a:spcBef>
              <a:spcAft>
                <a:spcPts val="0"/>
              </a:spcAft>
              <a:buClr>
                <a:srgbClr val="000000"/>
              </a:buClr>
              <a:buSzPts val="1500"/>
              <a:buFont typeface="Courier New"/>
              <a:buChar char="o"/>
              <a:defRPr b="0" i="0" sz="1500" u="none" cap="none" strike="noStrike">
                <a:solidFill>
                  <a:srgbClr val="000000"/>
                </a:solidFill>
                <a:latin typeface="Arial"/>
                <a:ea typeface="Arial"/>
                <a:cs typeface="Arial"/>
                <a:sym typeface="Arial"/>
              </a:defRPr>
            </a:lvl2pPr>
            <a:lvl3pPr indent="-323850" lvl="2" marL="1371600" marR="0" rtl="0" algn="l">
              <a:lnSpc>
                <a:spcPct val="100000"/>
              </a:lnSpc>
              <a:spcBef>
                <a:spcPts val="0"/>
              </a:spcBef>
              <a:spcAft>
                <a:spcPts val="0"/>
              </a:spcAft>
              <a:buClr>
                <a:srgbClr val="000000"/>
              </a:buClr>
              <a:buSzPts val="1500"/>
              <a:buFont typeface="Noto Sans Symbols"/>
              <a:buChar char="▪"/>
              <a:defRPr b="0" i="0" sz="15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5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5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4"/>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9" name="Shape 19"/>
        <p:cNvGrpSpPr/>
        <p:nvPr/>
      </p:nvGrpSpPr>
      <p:grpSpPr>
        <a:xfrm>
          <a:off x="0" y="0"/>
          <a:ext cx="0" cy="0"/>
          <a:chOff x="0" y="0"/>
          <a:chExt cx="0" cy="0"/>
        </a:xfrm>
      </p:grpSpPr>
      <p:sp>
        <p:nvSpPr>
          <p:cNvPr id="20" name="Google Shape;20;p6"/>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21" name="Google Shape;21;p6"/>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22"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8"/>
          <p:cNvSpPr txBox="1"/>
          <p:nvPr>
            <p:ph idx="1" type="body"/>
          </p:nvPr>
        </p:nvSpPr>
        <p:spPr>
          <a:xfrm>
            <a:off x="685330" y="2367093"/>
            <a:ext cx="7772870" cy="342410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
        <p:nvSpPr>
          <p:cNvPr id="28" name="Google Shape;28;p8"/>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9"/>
          <p:cNvSpPr txBox="1"/>
          <p:nvPr>
            <p:ph type="title"/>
          </p:nvPr>
        </p:nvSpPr>
        <p:spPr>
          <a:xfrm>
            <a:off x="622789" y="2514600"/>
            <a:ext cx="5746243" cy="9931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200"/>
              <a:buFont typeface="Arial"/>
              <a:buNone/>
            </a:pPr>
            <a:r>
              <a:rPr b="1" i="0" lang="en-AU" sz="4200" u="none" cap="none" strike="noStrike">
                <a:solidFill>
                  <a:srgbClr val="FFFFFF"/>
                </a:solidFill>
                <a:latin typeface="Helvetica Neue"/>
                <a:ea typeface="Helvetica Neue"/>
                <a:cs typeface="Helvetica Neue"/>
                <a:sym typeface="Helvetica Neue"/>
              </a:rPr>
              <a:t>Sustainable Development Goals</a:t>
            </a:r>
            <a:endParaRPr b="0" i="0" sz="1400" u="none" cap="none" strike="noStrike">
              <a:solidFill>
                <a:srgbClr val="000000"/>
              </a:solidFill>
              <a:latin typeface="Arial"/>
              <a:ea typeface="Arial"/>
              <a:cs typeface="Arial"/>
              <a:sym typeface="Arial"/>
            </a:endParaRPr>
          </a:p>
        </p:txBody>
      </p:sp>
      <p:sp>
        <p:nvSpPr>
          <p:cNvPr id="34" name="Google Shape;34;p9"/>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Session Chair: Alex Held, CSIRO, CEOS SIT Co-Chair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CEOS SIT-36</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Session 4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Virtual Meeting</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23-25 March 2021</a:t>
            </a:r>
            <a:endParaRPr b="0" i="0" sz="1400" u="none" cap="none" strike="noStrike">
              <a:solidFill>
                <a:srgbClr val="000000"/>
              </a:solidFill>
              <a:latin typeface="Arial"/>
              <a:ea typeface="Arial"/>
              <a:cs typeface="Arial"/>
              <a:sym typeface="Arial"/>
            </a:endParaRPr>
          </a:p>
        </p:txBody>
      </p:sp>
      <p:pic>
        <p:nvPicPr>
          <p:cNvPr id="35" name="Google Shape;35;p9"/>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36" name="Google Shape;36;p9"/>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1" i="0" lang="en-AU" sz="1050" u="none" cap="none" strike="noStrike">
                <a:solidFill>
                  <a:schemeClr val="lt1"/>
                </a:solidFill>
                <a:latin typeface="Helvetica Neue"/>
                <a:ea typeface="Helvetica Neue"/>
                <a:cs typeface="Helvetica Neue"/>
                <a:sym typeface="Helvetica Neue"/>
              </a:rPr>
              <a:t>Committee on Earth Observation Satellites</a:t>
            </a:r>
            <a:endParaRPr b="0" i="0" sz="1400" u="none" cap="none" strike="noStrike">
              <a:solidFill>
                <a:srgbClr val="000000"/>
              </a:solidFill>
              <a:latin typeface="Arial"/>
              <a:ea typeface="Arial"/>
              <a:cs typeface="Arial"/>
              <a:sym typeface="Arial"/>
            </a:endParaRPr>
          </a:p>
        </p:txBody>
      </p:sp>
      <p:sp>
        <p:nvSpPr>
          <p:cNvPr id="37" name="Google Shape;37;p9"/>
          <p:cNvSpPr txBox="1"/>
          <p:nvPr>
            <p:ph idx="12" type="sldNum"/>
          </p:nvPr>
        </p:nvSpPr>
        <p:spPr>
          <a:xfrm>
            <a:off x="8556784" y="6333134"/>
            <a:ext cx="548700" cy="5250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300"/>
              <a:buNone/>
            </a:pPr>
            <a:fld id="{00000000-1234-1234-1234-123412341234}" type="slidenum">
              <a:rPr lang="en-AU"/>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p:nvPr/>
        </p:nvSpPr>
        <p:spPr>
          <a:xfrm>
            <a:off x="-1" y="1240687"/>
            <a:ext cx="8275899" cy="368193"/>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18"/>
          <p:cNvSpPr txBox="1"/>
          <p:nvPr>
            <p:ph idx="1" type="body"/>
          </p:nvPr>
        </p:nvSpPr>
        <p:spPr>
          <a:xfrm>
            <a:off x="76200" y="1219200"/>
            <a:ext cx="8686800" cy="5433848"/>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0"/>
              </a:spcBef>
              <a:spcAft>
                <a:spcPts val="0"/>
              </a:spcAft>
              <a:buSzPts val="2000"/>
              <a:buNone/>
            </a:pPr>
            <a:r>
              <a:rPr b="1" lang="en-AU" sz="1200">
                <a:solidFill>
                  <a:schemeClr val="lt1"/>
                </a:solidFill>
              </a:rPr>
              <a:t>Sustainable Urbanization (11.3.1): </a:t>
            </a:r>
            <a:r>
              <a:rPr lang="en-AU" sz="1200">
                <a:solidFill>
                  <a:schemeClr val="lt1"/>
                </a:solidFill>
              </a:rPr>
              <a:t>A. Kavvada/NASA, N. Mudau/SANSA</a:t>
            </a:r>
            <a:endParaRPr sz="1200"/>
          </a:p>
          <a:p>
            <a:pPr indent="-355600" lvl="0" marL="457200" rtl="0" algn="l">
              <a:lnSpc>
                <a:spcPct val="100000"/>
              </a:lnSpc>
              <a:spcBef>
                <a:spcPts val="1500"/>
              </a:spcBef>
              <a:spcAft>
                <a:spcPts val="0"/>
              </a:spcAft>
              <a:buSzPts val="2000"/>
              <a:buChar char="•"/>
            </a:pPr>
            <a:r>
              <a:rPr b="1" lang="en-AU" sz="1100">
                <a:solidFill>
                  <a:schemeClr val="accent6"/>
                </a:solidFill>
              </a:rPr>
              <a:t>Sub-Team members: </a:t>
            </a:r>
            <a:r>
              <a:rPr lang="en-AU" sz="1100"/>
              <a:t>A. Kavvada/NASA, N. Mudau/SANSA, B. Killough/NASA, </a:t>
            </a:r>
            <a:br>
              <a:rPr lang="en-AU" sz="1100"/>
            </a:br>
            <a:r>
              <a:rPr lang="en-AU" sz="1100"/>
              <a:t>B. Chen/CIEISN, G. Yetman/ CIESIN, C. Ishida/JAXA, K. Hamamoto/ JAXA, </a:t>
            </a:r>
            <a:br>
              <a:rPr lang="en-AU" sz="1100"/>
            </a:br>
            <a:r>
              <a:rPr lang="en-AU" sz="1100"/>
              <a:t>A. Baklanov/WMO, Thomas Kemper/JRC, Yifang Ban/KTH, P. Caccetta/CSIRO, </a:t>
            </a:r>
            <a:br>
              <a:rPr lang="en-AU" sz="1100"/>
            </a:br>
            <a:r>
              <a:rPr lang="en-AU" sz="1100"/>
              <a:t>M. Marconcini/DLR, M. Paganini/ESA</a:t>
            </a:r>
            <a:endParaRPr b="1" sz="1100">
              <a:solidFill>
                <a:schemeClr val="accent6"/>
              </a:solidFill>
            </a:endParaRPr>
          </a:p>
          <a:p>
            <a:pPr indent="-355600" lvl="0" marL="457200" rtl="0" algn="l">
              <a:lnSpc>
                <a:spcPct val="100000"/>
              </a:lnSpc>
              <a:spcBef>
                <a:spcPts val="800"/>
              </a:spcBef>
              <a:spcAft>
                <a:spcPts val="0"/>
              </a:spcAft>
              <a:buSzPts val="2000"/>
              <a:buChar char="•"/>
            </a:pPr>
            <a:r>
              <a:rPr b="1" lang="en-AU" sz="1100">
                <a:solidFill>
                  <a:schemeClr val="accent6"/>
                </a:solidFill>
              </a:rPr>
              <a:t>Key findings</a:t>
            </a:r>
            <a:endParaRPr sz="1100"/>
          </a:p>
          <a:p>
            <a:pPr indent="-355600" lvl="1" marL="914400" rtl="0" algn="l">
              <a:lnSpc>
                <a:spcPct val="100000"/>
              </a:lnSpc>
              <a:spcBef>
                <a:spcPts val="200"/>
              </a:spcBef>
              <a:spcAft>
                <a:spcPts val="0"/>
              </a:spcAft>
              <a:buSzPts val="2000"/>
              <a:buChar char="o"/>
            </a:pPr>
            <a:r>
              <a:rPr b="1" lang="en-AU" sz="1100"/>
              <a:t>Rigorous validation</a:t>
            </a:r>
            <a:r>
              <a:rPr lang="en-AU" sz="1100"/>
              <a:t> and data set </a:t>
            </a:r>
            <a:r>
              <a:rPr b="1" lang="en-AU" sz="1100"/>
              <a:t>inter-comparison</a:t>
            </a:r>
            <a:r>
              <a:rPr lang="en-AU" sz="1100"/>
              <a:t> to evaluate the quality and suitability of global EO data sets and tools for sub-national, national and regional monitoring and reporting is required</a:t>
            </a:r>
            <a:endParaRPr sz="1100"/>
          </a:p>
          <a:p>
            <a:pPr indent="-355600" lvl="1" marL="914400" rtl="0" algn="l">
              <a:lnSpc>
                <a:spcPct val="100000"/>
              </a:lnSpc>
              <a:spcBef>
                <a:spcPts val="200"/>
              </a:spcBef>
              <a:spcAft>
                <a:spcPts val="0"/>
              </a:spcAft>
              <a:buSzPts val="2000"/>
              <a:buChar char="o"/>
            </a:pPr>
            <a:r>
              <a:rPr b="1" lang="en-AU" sz="1100"/>
              <a:t>Multi-sensor efforts </a:t>
            </a:r>
            <a:r>
              <a:rPr lang="en-AU" sz="1100"/>
              <a:t>(e.g., </a:t>
            </a:r>
            <a:r>
              <a:rPr b="1" lang="en-AU" sz="1100"/>
              <a:t>harmonized global data sets of Landsat 8 and Sentinel-2</a:t>
            </a:r>
            <a:r>
              <a:rPr lang="en-AU" sz="1100"/>
              <a:t>) can generate higher-frequency imagery products for land surface monitoring and land cover classification </a:t>
            </a:r>
            <a:endParaRPr/>
          </a:p>
          <a:p>
            <a:pPr indent="-355600" lvl="0" marL="457200" rtl="0" algn="l">
              <a:lnSpc>
                <a:spcPct val="100000"/>
              </a:lnSpc>
              <a:spcBef>
                <a:spcPts val="200"/>
              </a:spcBef>
              <a:spcAft>
                <a:spcPts val="0"/>
              </a:spcAft>
              <a:buSzPts val="2000"/>
              <a:buChar char="•"/>
            </a:pPr>
            <a:r>
              <a:rPr b="1" lang="en-AU" sz="1100">
                <a:solidFill>
                  <a:schemeClr val="accent6"/>
                </a:solidFill>
              </a:rPr>
              <a:t>Key issues</a:t>
            </a:r>
            <a:endParaRPr sz="1100"/>
          </a:p>
          <a:p>
            <a:pPr indent="-355600" lvl="1" marL="914400" rtl="0" algn="l">
              <a:lnSpc>
                <a:spcPct val="100000"/>
              </a:lnSpc>
              <a:spcBef>
                <a:spcPts val="200"/>
              </a:spcBef>
              <a:spcAft>
                <a:spcPts val="0"/>
              </a:spcAft>
              <a:buSzPts val="2000"/>
              <a:buFont typeface="Courier New"/>
              <a:buChar char="o"/>
            </a:pPr>
            <a:r>
              <a:rPr lang="en-AU" sz="1100"/>
              <a:t>Rigorous </a:t>
            </a:r>
            <a:r>
              <a:rPr b="1" lang="en-AU" sz="1100"/>
              <a:t>3-D methods </a:t>
            </a:r>
            <a:r>
              <a:rPr lang="en-AU" sz="1100"/>
              <a:t>to detect vertical built-up need to be further developed</a:t>
            </a:r>
            <a:endParaRPr sz="1100"/>
          </a:p>
          <a:p>
            <a:pPr indent="-355600" lvl="1" marL="914400" rtl="0" algn="l">
              <a:lnSpc>
                <a:spcPct val="100000"/>
              </a:lnSpc>
              <a:spcBef>
                <a:spcPts val="200"/>
              </a:spcBef>
              <a:spcAft>
                <a:spcPts val="0"/>
              </a:spcAft>
              <a:buSzPts val="2000"/>
              <a:buChar char="o"/>
            </a:pPr>
            <a:r>
              <a:rPr lang="en-AU" sz="1100"/>
              <a:t>No weighting on </a:t>
            </a:r>
            <a:r>
              <a:rPr b="1" lang="en-AU" sz="1100"/>
              <a:t>type of land </a:t>
            </a:r>
            <a:r>
              <a:rPr lang="en-AU" sz="1100"/>
              <a:t>being consumed or </a:t>
            </a:r>
            <a:r>
              <a:rPr b="1" lang="en-AU" sz="1100"/>
              <a:t>type of built-up assessed </a:t>
            </a:r>
            <a:r>
              <a:rPr lang="en-AU" sz="1100"/>
              <a:t>(</a:t>
            </a:r>
            <a:r>
              <a:rPr lang="en-AU" sz="1100">
                <a:solidFill>
                  <a:srgbClr val="002060"/>
                </a:solidFill>
              </a:rPr>
              <a:t>e.g., informality may be misinterpreted as compactness of a city</a:t>
            </a:r>
            <a:r>
              <a:rPr lang="en-AU" sz="1100"/>
              <a:t>)</a:t>
            </a:r>
            <a:r>
              <a:rPr b="1" lang="en-AU" sz="1100"/>
              <a:t> </a:t>
            </a:r>
            <a:r>
              <a:rPr lang="en-AU" sz="1100"/>
              <a:t>included in current methodology</a:t>
            </a:r>
            <a:endParaRPr b="1" sz="1100"/>
          </a:p>
          <a:p>
            <a:pPr indent="-355600" lvl="1" marL="914400" rtl="0" algn="l">
              <a:lnSpc>
                <a:spcPct val="100000"/>
              </a:lnSpc>
              <a:spcBef>
                <a:spcPts val="200"/>
              </a:spcBef>
              <a:spcAft>
                <a:spcPts val="0"/>
              </a:spcAft>
              <a:buSzPts val="2000"/>
              <a:buFont typeface="Courier New"/>
              <a:buChar char="o"/>
            </a:pPr>
            <a:r>
              <a:rPr lang="en-AU" sz="1100"/>
              <a:t>Need to consider </a:t>
            </a:r>
            <a:r>
              <a:rPr b="1" lang="en-AU" sz="1100"/>
              <a:t>multi-scale approaches </a:t>
            </a:r>
            <a:r>
              <a:rPr lang="en-AU" sz="1100"/>
              <a:t>of using open EO datasets + national built-up inventory from public domain data, in complement with detailed built-up inventories based on commercial high-resolution imagery</a:t>
            </a:r>
            <a:endParaRPr/>
          </a:p>
          <a:p>
            <a:pPr indent="-355600" lvl="0" marL="457200" rtl="0" algn="l">
              <a:lnSpc>
                <a:spcPct val="100000"/>
              </a:lnSpc>
              <a:spcBef>
                <a:spcPts val="200"/>
              </a:spcBef>
              <a:spcAft>
                <a:spcPts val="0"/>
              </a:spcAft>
              <a:buSzPts val="2000"/>
              <a:buFont typeface="Arial"/>
              <a:buChar char="•"/>
            </a:pPr>
            <a:r>
              <a:rPr lang="en-AU" sz="1100">
                <a:solidFill>
                  <a:schemeClr val="accent6"/>
                </a:solidFill>
              </a:rPr>
              <a:t>Accomplishments since 34</a:t>
            </a:r>
            <a:r>
              <a:rPr baseline="30000" lang="en-AU" sz="1100">
                <a:solidFill>
                  <a:schemeClr val="accent6"/>
                </a:solidFill>
              </a:rPr>
              <a:t>th</a:t>
            </a:r>
            <a:r>
              <a:rPr lang="en-AU" sz="1100">
                <a:solidFill>
                  <a:schemeClr val="accent6"/>
                </a:solidFill>
              </a:rPr>
              <a:t> CEOS Plenary</a:t>
            </a:r>
            <a:endParaRPr/>
          </a:p>
          <a:p>
            <a:pPr indent="-355600" lvl="1" marL="914400" rtl="0" algn="l">
              <a:lnSpc>
                <a:spcPct val="100000"/>
              </a:lnSpc>
              <a:spcBef>
                <a:spcPts val="200"/>
              </a:spcBef>
              <a:spcAft>
                <a:spcPts val="0"/>
              </a:spcAft>
              <a:buSzPts val="2000"/>
              <a:buFont typeface="Courier New"/>
              <a:buChar char="o"/>
            </a:pPr>
            <a:r>
              <a:rPr lang="en-AU" sz="1100">
                <a:solidFill>
                  <a:srgbClr val="002060"/>
                </a:solidFill>
              </a:rPr>
              <a:t>EO4SDG and UN Habitat launched the </a:t>
            </a:r>
            <a:r>
              <a:rPr b="1" lang="en-AU" sz="1100">
                <a:solidFill>
                  <a:srgbClr val="002060"/>
                </a:solidFill>
              </a:rPr>
              <a:t>EO Toolkit for Sustainable Cities and Human Settlements</a:t>
            </a:r>
            <a:r>
              <a:rPr b="1" i="1" lang="en-AU" sz="1100">
                <a:solidFill>
                  <a:srgbClr val="002060"/>
                </a:solidFill>
              </a:rPr>
              <a:t> </a:t>
            </a:r>
            <a:r>
              <a:rPr lang="en-AU" sz="1100">
                <a:solidFill>
                  <a:srgbClr val="002060"/>
                </a:solidFill>
              </a:rPr>
              <a:t>at a UN Statistical Commission side event. </a:t>
            </a:r>
            <a:endParaRPr/>
          </a:p>
          <a:p>
            <a:pPr indent="-355600" lvl="1" marL="914400" rtl="0" algn="l">
              <a:lnSpc>
                <a:spcPct val="100000"/>
              </a:lnSpc>
              <a:spcBef>
                <a:spcPts val="200"/>
              </a:spcBef>
              <a:spcAft>
                <a:spcPts val="0"/>
              </a:spcAft>
              <a:buSzPts val="2000"/>
              <a:buFont typeface="Courier New"/>
              <a:buChar char="o"/>
            </a:pPr>
            <a:r>
              <a:rPr b="1" lang="en-AU" sz="1100">
                <a:solidFill>
                  <a:srgbClr val="002060"/>
                </a:solidFill>
              </a:rPr>
              <a:t>Hosted by UN Habitat</a:t>
            </a:r>
            <a:r>
              <a:rPr lang="en-AU" sz="1100">
                <a:solidFill>
                  <a:srgbClr val="002060"/>
                </a:solidFill>
              </a:rPr>
              <a:t>, with contributions from over 40 organizations. Includes EO data products, tools, country/city use cases on 4 themes: </a:t>
            </a:r>
            <a:r>
              <a:rPr b="1" lang="en-AU" sz="1100">
                <a:solidFill>
                  <a:srgbClr val="002060"/>
                </a:solidFill>
              </a:rPr>
              <a:t>adequate housing, open spaces for public use, access to public transport and spatial urbanization</a:t>
            </a:r>
            <a:r>
              <a:rPr lang="en-AU" sz="1100">
                <a:solidFill>
                  <a:srgbClr val="002060"/>
                </a:solidFill>
              </a:rPr>
              <a:t>. Visit: https://eo-toolkit-guo-un-habitat.opendata.arcgis.com/. </a:t>
            </a:r>
            <a:endParaRPr/>
          </a:p>
          <a:p>
            <a:pPr indent="-355600" lvl="0" marL="457200" rtl="0" algn="l">
              <a:lnSpc>
                <a:spcPct val="100000"/>
              </a:lnSpc>
              <a:spcBef>
                <a:spcPts val="200"/>
              </a:spcBef>
              <a:spcAft>
                <a:spcPts val="0"/>
              </a:spcAft>
              <a:buSzPts val="2000"/>
              <a:buFont typeface="Arial"/>
              <a:buChar char="•"/>
            </a:pPr>
            <a:r>
              <a:rPr b="1" lang="en-AU" sz="1100">
                <a:solidFill>
                  <a:schemeClr val="accent6"/>
                </a:solidFill>
              </a:rPr>
              <a:t>Plans for 2021</a:t>
            </a:r>
            <a:endParaRPr sz="1100"/>
          </a:p>
          <a:p>
            <a:pPr indent="-355600" lvl="1" marL="914400" rtl="0" algn="l">
              <a:lnSpc>
                <a:spcPct val="100000"/>
              </a:lnSpc>
              <a:spcBef>
                <a:spcPts val="200"/>
              </a:spcBef>
              <a:spcAft>
                <a:spcPts val="0"/>
              </a:spcAft>
              <a:buSzPts val="2000"/>
              <a:buChar char="o"/>
            </a:pPr>
            <a:r>
              <a:rPr lang="en-AU" sz="1100"/>
              <a:t>Finalize </a:t>
            </a:r>
            <a:r>
              <a:rPr b="1" lang="en-AU" sz="1100"/>
              <a:t>satellite data analysis </a:t>
            </a:r>
            <a:r>
              <a:rPr lang="en-AU" sz="1100"/>
              <a:t>and </a:t>
            </a:r>
            <a:r>
              <a:rPr b="1" lang="en-AU" sz="1100"/>
              <a:t>indicator support sheet </a:t>
            </a:r>
            <a:r>
              <a:rPr lang="en-AU" sz="1100"/>
              <a:t>with outreach to UN Habitat &amp; Toolkit contributors</a:t>
            </a:r>
            <a:endParaRPr/>
          </a:p>
          <a:p>
            <a:pPr indent="-355600" lvl="1" marL="914400" rtl="0" algn="l">
              <a:lnSpc>
                <a:spcPct val="100000"/>
              </a:lnSpc>
              <a:spcBef>
                <a:spcPts val="200"/>
              </a:spcBef>
              <a:spcAft>
                <a:spcPts val="0"/>
              </a:spcAft>
              <a:buSzPts val="2000"/>
              <a:buChar char="o"/>
            </a:pPr>
            <a:r>
              <a:rPr lang="en-AU" sz="1100"/>
              <a:t>Support Toolkit Steering Committee in </a:t>
            </a:r>
            <a:r>
              <a:rPr b="1" lang="en-AU" sz="1100"/>
              <a:t>suitability testing</a:t>
            </a:r>
            <a:r>
              <a:rPr lang="en-AU" sz="1100"/>
              <a:t> of urban EO data sets for application at local, city, and national level, and integration of new data sets/ tools as they become available</a:t>
            </a:r>
            <a:endParaRPr/>
          </a:p>
          <a:p>
            <a:pPr indent="-355600" lvl="1" marL="914400" rtl="0" algn="l">
              <a:lnSpc>
                <a:spcPct val="100000"/>
              </a:lnSpc>
              <a:spcBef>
                <a:spcPts val="200"/>
              </a:spcBef>
              <a:spcAft>
                <a:spcPts val="0"/>
              </a:spcAft>
              <a:buSzPts val="2000"/>
              <a:buChar char="o"/>
            </a:pPr>
            <a:r>
              <a:rPr lang="en-AU" sz="1100"/>
              <a:t>Support </a:t>
            </a:r>
            <a:r>
              <a:rPr b="1" lang="en-AU" sz="1100"/>
              <a:t>capacity development </a:t>
            </a:r>
            <a:r>
              <a:rPr lang="en-AU" sz="1100"/>
              <a:t>for urban EO Toolkit (introduction to toolkit portal, short tutorials on EO data &amp; tools) </a:t>
            </a:r>
            <a:endParaRPr/>
          </a:p>
          <a:p>
            <a:pPr indent="-228600" lvl="1" marL="914400" rtl="0" algn="l">
              <a:lnSpc>
                <a:spcPct val="100000"/>
              </a:lnSpc>
              <a:spcBef>
                <a:spcPts val="300"/>
              </a:spcBef>
              <a:spcAft>
                <a:spcPts val="0"/>
              </a:spcAft>
              <a:buSzPts val="2000"/>
              <a:buNone/>
            </a:pPr>
            <a:r>
              <a:t/>
            </a:r>
            <a:endParaRPr sz="1200"/>
          </a:p>
        </p:txBody>
      </p:sp>
      <p:sp>
        <p:nvSpPr>
          <p:cNvPr id="108" name="Google Shape;108;p18"/>
          <p:cNvSpPr txBox="1"/>
          <p:nvPr>
            <p:ph idx="2" type="body"/>
          </p:nvPr>
        </p:nvSpPr>
        <p:spPr>
          <a:xfrm>
            <a:off x="1561821" y="76200"/>
            <a:ext cx="6127147" cy="914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b="1" lang="en-AU"/>
              <a:t>URBAN sub-team</a:t>
            </a:r>
            <a:endParaRPr b="1"/>
          </a:p>
        </p:txBody>
      </p:sp>
      <p:pic>
        <p:nvPicPr>
          <p:cNvPr descr="Goal 11 | Department of Economic and Social Affairs" id="109" name="Google Shape;109;p18"/>
          <p:cNvPicPr preferRelativeResize="0"/>
          <p:nvPr/>
        </p:nvPicPr>
        <p:blipFill rotWithShape="1">
          <a:blip r:embed="rId3">
            <a:alphaModFix/>
          </a:blip>
          <a:srcRect b="0" l="0" r="0" t="0"/>
          <a:stretch/>
        </p:blipFill>
        <p:spPr>
          <a:xfrm>
            <a:off x="8152796" y="1136513"/>
            <a:ext cx="991204" cy="9912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p:nvPr/>
        </p:nvSpPr>
        <p:spPr>
          <a:xfrm>
            <a:off x="-1" y="1240687"/>
            <a:ext cx="8275899" cy="368193"/>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 name="Google Shape;115;p19"/>
          <p:cNvSpPr txBox="1"/>
          <p:nvPr>
            <p:ph idx="1" type="body"/>
          </p:nvPr>
        </p:nvSpPr>
        <p:spPr>
          <a:xfrm>
            <a:off x="64625" y="1188807"/>
            <a:ext cx="8366311" cy="5474438"/>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500"/>
              </a:spcBef>
              <a:spcAft>
                <a:spcPts val="0"/>
              </a:spcAft>
              <a:buSzPts val="2000"/>
              <a:buNone/>
            </a:pPr>
            <a:r>
              <a:rPr lang="en-AU" sz="1600">
                <a:solidFill>
                  <a:schemeClr val="lt1"/>
                </a:solidFill>
                <a:latin typeface="Arial"/>
                <a:ea typeface="Arial"/>
                <a:cs typeface="Arial"/>
                <a:sym typeface="Arial"/>
              </a:rPr>
              <a:t>Coastal</a:t>
            </a:r>
            <a:r>
              <a:rPr b="1" lang="en-AU" sz="1600">
                <a:solidFill>
                  <a:schemeClr val="lt1"/>
                </a:solidFill>
                <a:latin typeface="Arial"/>
                <a:ea typeface="Arial"/>
                <a:cs typeface="Arial"/>
                <a:sym typeface="Arial"/>
              </a:rPr>
              <a:t> eutrophication (14.1.1)</a:t>
            </a:r>
            <a:r>
              <a:rPr lang="en-AU" sz="1600">
                <a:solidFill>
                  <a:schemeClr val="lt1"/>
                </a:solidFill>
                <a:latin typeface="Arial"/>
                <a:ea typeface="Arial"/>
                <a:cs typeface="Arial"/>
                <a:sym typeface="Arial"/>
              </a:rPr>
              <a:t>: </a:t>
            </a:r>
            <a:r>
              <a:rPr b="0" lang="en-AU" sz="1600">
                <a:solidFill>
                  <a:schemeClr val="lt1"/>
                </a:solidFill>
                <a:latin typeface="Arial"/>
                <a:ea typeface="Arial"/>
                <a:cs typeface="Arial"/>
                <a:sym typeface="Arial"/>
              </a:rPr>
              <a:t>E. Smail/NOAA/CEOS-COAST</a:t>
            </a:r>
            <a:endParaRPr sz="1600">
              <a:solidFill>
                <a:schemeClr val="lt1"/>
              </a:solidFill>
              <a:latin typeface="Arial"/>
              <a:ea typeface="Arial"/>
              <a:cs typeface="Arial"/>
              <a:sym typeface="Arial"/>
            </a:endParaRPr>
          </a:p>
          <a:p>
            <a:pPr indent="-355600" lvl="0" marL="457200" rtl="0" algn="l">
              <a:lnSpc>
                <a:spcPct val="100000"/>
              </a:lnSpc>
              <a:spcBef>
                <a:spcPts val="1500"/>
              </a:spcBef>
              <a:spcAft>
                <a:spcPts val="0"/>
              </a:spcAft>
              <a:buSzPts val="2000"/>
              <a:buChar char="•"/>
            </a:pPr>
            <a:r>
              <a:rPr b="1" lang="en-AU" sz="1400">
                <a:solidFill>
                  <a:schemeClr val="accent6"/>
                </a:solidFill>
                <a:latin typeface="Arial"/>
                <a:ea typeface="Arial"/>
                <a:cs typeface="Arial"/>
                <a:sym typeface="Arial"/>
              </a:rPr>
              <a:t>Sub-Team members: </a:t>
            </a:r>
            <a:r>
              <a:rPr lang="en-AU" sz="1400">
                <a:latin typeface="Arial"/>
                <a:ea typeface="Arial"/>
                <a:cs typeface="Arial"/>
                <a:sym typeface="Arial"/>
              </a:rPr>
              <a:t>Led by CEOS COAST team and has participants from NOAA, JAXA, NASA, GEO Blue Planet and GEO AquaWatch  </a:t>
            </a:r>
            <a:endParaRPr sz="1400">
              <a:latin typeface="Arial"/>
              <a:ea typeface="Arial"/>
              <a:cs typeface="Arial"/>
              <a:sym typeface="Arial"/>
            </a:endParaRPr>
          </a:p>
          <a:p>
            <a:pPr indent="-355600" lvl="0" marL="457200" rtl="0" algn="l">
              <a:lnSpc>
                <a:spcPct val="100000"/>
              </a:lnSpc>
              <a:spcBef>
                <a:spcPts val="300"/>
              </a:spcBef>
              <a:spcAft>
                <a:spcPts val="0"/>
              </a:spcAft>
              <a:buSzPts val="2000"/>
              <a:buChar char="•"/>
            </a:pPr>
            <a:r>
              <a:rPr b="1" lang="en-AU" sz="1400">
                <a:solidFill>
                  <a:schemeClr val="accent6"/>
                </a:solidFill>
                <a:latin typeface="Arial"/>
                <a:ea typeface="Arial"/>
                <a:cs typeface="Arial"/>
                <a:sym typeface="Arial"/>
              </a:rPr>
              <a:t>Key findings</a:t>
            </a:r>
            <a:endParaRPr sz="1400">
              <a:latin typeface="Arial"/>
              <a:ea typeface="Arial"/>
              <a:cs typeface="Arial"/>
              <a:sym typeface="Arial"/>
            </a:endParaRPr>
          </a:p>
          <a:p>
            <a:pPr indent="-355600" lvl="1" marL="914400" rtl="0" algn="l">
              <a:lnSpc>
                <a:spcPct val="100000"/>
              </a:lnSpc>
              <a:spcBef>
                <a:spcPts val="300"/>
              </a:spcBef>
              <a:spcAft>
                <a:spcPts val="0"/>
              </a:spcAft>
              <a:buSzPts val="2000"/>
              <a:buChar char="o"/>
            </a:pPr>
            <a:r>
              <a:rPr b="1" lang="en-AU" sz="1400">
                <a:latin typeface="Arial"/>
                <a:ea typeface="Arial"/>
                <a:cs typeface="Arial"/>
                <a:sym typeface="Arial"/>
              </a:rPr>
              <a:t>Satellite data to be included in 2021 UN SDG report</a:t>
            </a:r>
            <a:r>
              <a:rPr lang="en-AU" sz="1400">
                <a:latin typeface="Arial"/>
                <a:ea typeface="Arial"/>
                <a:cs typeface="Arial"/>
                <a:sym typeface="Arial"/>
              </a:rPr>
              <a:t>: In collaboration with Esri and GEO Blue Planet, chlorophyll-a data for two global sub-indicators have been submitted to UN Environment and will be included in the 2021 UN SDG report.  </a:t>
            </a:r>
            <a:endParaRPr sz="1400">
              <a:latin typeface="Arial"/>
              <a:ea typeface="Arial"/>
              <a:cs typeface="Arial"/>
              <a:sym typeface="Arial"/>
            </a:endParaRPr>
          </a:p>
          <a:p>
            <a:pPr indent="-355600" lvl="1" marL="914400" rtl="0" algn="l">
              <a:lnSpc>
                <a:spcPct val="100000"/>
              </a:lnSpc>
              <a:spcBef>
                <a:spcPts val="300"/>
              </a:spcBef>
              <a:spcAft>
                <a:spcPts val="0"/>
              </a:spcAft>
              <a:buSzPts val="2000"/>
              <a:buChar char="o"/>
            </a:pPr>
            <a:r>
              <a:rPr b="1" lang="en-AU" sz="1400">
                <a:latin typeface="Arial"/>
                <a:ea typeface="Arial"/>
                <a:cs typeface="Arial"/>
                <a:sym typeface="Arial"/>
              </a:rPr>
              <a:t>Need for regional capacity development</a:t>
            </a:r>
            <a:r>
              <a:rPr lang="en-AU" sz="1400">
                <a:latin typeface="Arial"/>
                <a:ea typeface="Arial"/>
                <a:cs typeface="Arial"/>
                <a:sym typeface="Arial"/>
              </a:rPr>
              <a:t> for regional/national potential eutrophic zones based on chlorophyll-a concentrations to be developed for regions in collaboration with JAXA and the Northwest Region Environmental Cooperation.</a:t>
            </a:r>
            <a:endParaRPr sz="1400">
              <a:latin typeface="Arial"/>
              <a:ea typeface="Arial"/>
              <a:cs typeface="Arial"/>
              <a:sym typeface="Arial"/>
            </a:endParaRPr>
          </a:p>
          <a:p>
            <a:pPr indent="-355600" lvl="1" marL="914400" rtl="0" algn="l">
              <a:lnSpc>
                <a:spcPct val="100000"/>
              </a:lnSpc>
              <a:spcBef>
                <a:spcPts val="300"/>
              </a:spcBef>
              <a:spcAft>
                <a:spcPts val="0"/>
              </a:spcAft>
              <a:buSzPts val="2000"/>
              <a:buChar char="o"/>
            </a:pPr>
            <a:r>
              <a:rPr b="1" lang="en-AU" sz="1400">
                <a:latin typeface="Arial"/>
                <a:ea typeface="Arial"/>
                <a:cs typeface="Arial"/>
                <a:sym typeface="Arial"/>
              </a:rPr>
              <a:t>Using satellite data </a:t>
            </a:r>
            <a:r>
              <a:rPr lang="en-AU" sz="1400">
                <a:latin typeface="Arial"/>
                <a:ea typeface="Arial"/>
                <a:cs typeface="Arial"/>
                <a:sym typeface="Arial"/>
              </a:rPr>
              <a:t>for identifying changes over time in coastal areas that lack in situ data is resonating with stakeholders.</a:t>
            </a:r>
            <a:endParaRPr sz="1400">
              <a:latin typeface="Arial"/>
              <a:ea typeface="Arial"/>
              <a:cs typeface="Arial"/>
              <a:sym typeface="Arial"/>
            </a:endParaRPr>
          </a:p>
          <a:p>
            <a:pPr indent="-355600" lvl="0" marL="457200" rtl="0" algn="l">
              <a:lnSpc>
                <a:spcPct val="100000"/>
              </a:lnSpc>
              <a:spcBef>
                <a:spcPts val="600"/>
              </a:spcBef>
              <a:spcAft>
                <a:spcPts val="0"/>
              </a:spcAft>
              <a:buSzPts val="2000"/>
              <a:buChar char="•"/>
            </a:pPr>
            <a:r>
              <a:rPr b="1" lang="en-AU" sz="1400">
                <a:solidFill>
                  <a:schemeClr val="accent6"/>
                </a:solidFill>
                <a:latin typeface="Arial"/>
                <a:ea typeface="Arial"/>
                <a:cs typeface="Arial"/>
                <a:sym typeface="Arial"/>
              </a:rPr>
              <a:t>Key issues</a:t>
            </a:r>
            <a:endParaRPr sz="1400">
              <a:latin typeface="Arial"/>
              <a:ea typeface="Arial"/>
              <a:cs typeface="Arial"/>
              <a:sym typeface="Arial"/>
            </a:endParaRPr>
          </a:p>
          <a:p>
            <a:pPr indent="-355600" lvl="1" marL="914400" rtl="0" algn="l">
              <a:lnSpc>
                <a:spcPct val="100000"/>
              </a:lnSpc>
              <a:spcBef>
                <a:spcPts val="300"/>
              </a:spcBef>
              <a:spcAft>
                <a:spcPts val="0"/>
              </a:spcAft>
              <a:buSzPts val="2000"/>
              <a:buFont typeface="Courier New"/>
              <a:buChar char="o"/>
            </a:pPr>
            <a:r>
              <a:rPr lang="en-AU" sz="1400">
                <a:latin typeface="Arial"/>
                <a:ea typeface="Arial"/>
                <a:cs typeface="Arial"/>
                <a:sym typeface="Arial"/>
              </a:rPr>
              <a:t>Validated </a:t>
            </a:r>
            <a:r>
              <a:rPr b="1" lang="en-AU" sz="1400">
                <a:latin typeface="Arial"/>
                <a:ea typeface="Arial"/>
                <a:cs typeface="Arial"/>
                <a:sym typeface="Arial"/>
              </a:rPr>
              <a:t>higher resolution </a:t>
            </a:r>
            <a:r>
              <a:rPr lang="en-AU" sz="1400">
                <a:latin typeface="Arial"/>
                <a:ea typeface="Arial"/>
                <a:cs typeface="Arial"/>
                <a:sym typeface="Arial"/>
              </a:rPr>
              <a:t>products closer to the coastline are needed. </a:t>
            </a:r>
            <a:endParaRPr sz="1400">
              <a:latin typeface="Arial"/>
              <a:ea typeface="Arial"/>
              <a:cs typeface="Arial"/>
              <a:sym typeface="Arial"/>
            </a:endParaRPr>
          </a:p>
          <a:p>
            <a:pPr indent="-355600" lvl="1" marL="914400" rtl="0" algn="l">
              <a:lnSpc>
                <a:spcPct val="100000"/>
              </a:lnSpc>
              <a:spcBef>
                <a:spcPts val="300"/>
              </a:spcBef>
              <a:spcAft>
                <a:spcPts val="0"/>
              </a:spcAft>
              <a:buSzPts val="2000"/>
              <a:buFont typeface="Courier New"/>
              <a:buChar char="o"/>
            </a:pPr>
            <a:r>
              <a:rPr b="1" lang="en-AU" sz="1400">
                <a:latin typeface="Arial"/>
                <a:ea typeface="Arial"/>
                <a:cs typeface="Arial"/>
                <a:sym typeface="Arial"/>
              </a:rPr>
              <a:t>Uncertainty estimates </a:t>
            </a:r>
            <a:r>
              <a:rPr lang="en-AU" sz="1400">
                <a:latin typeface="Arial"/>
                <a:ea typeface="Arial"/>
                <a:cs typeface="Arial"/>
                <a:sym typeface="Arial"/>
              </a:rPr>
              <a:t>as important as measurements. Required by the statistical community.</a:t>
            </a:r>
            <a:endParaRPr sz="1400">
              <a:latin typeface="Arial"/>
              <a:ea typeface="Arial"/>
              <a:cs typeface="Arial"/>
              <a:sym typeface="Arial"/>
            </a:endParaRPr>
          </a:p>
          <a:p>
            <a:pPr indent="-355600" lvl="0" marL="457200" rtl="0" algn="l">
              <a:lnSpc>
                <a:spcPct val="100000"/>
              </a:lnSpc>
              <a:spcBef>
                <a:spcPts val="600"/>
              </a:spcBef>
              <a:spcAft>
                <a:spcPts val="0"/>
              </a:spcAft>
              <a:buSzPts val="2000"/>
              <a:buFont typeface="Arial"/>
              <a:buChar char="•"/>
            </a:pPr>
            <a:r>
              <a:rPr b="1" lang="en-AU" sz="1400">
                <a:solidFill>
                  <a:schemeClr val="accent6"/>
                </a:solidFill>
                <a:latin typeface="Arial"/>
                <a:ea typeface="Arial"/>
                <a:cs typeface="Arial"/>
                <a:sym typeface="Arial"/>
              </a:rPr>
              <a:t>Plan for 2021</a:t>
            </a:r>
            <a:endParaRPr sz="1400">
              <a:latin typeface="Arial"/>
              <a:ea typeface="Arial"/>
              <a:cs typeface="Arial"/>
              <a:sym typeface="Arial"/>
            </a:endParaRPr>
          </a:p>
          <a:p>
            <a:pPr indent="-355600" lvl="1" marL="914400" rtl="0" algn="l">
              <a:lnSpc>
                <a:spcPct val="100000"/>
              </a:lnSpc>
              <a:spcBef>
                <a:spcPts val="300"/>
              </a:spcBef>
              <a:spcAft>
                <a:spcPts val="0"/>
              </a:spcAft>
              <a:buSzPts val="2000"/>
              <a:buFont typeface="Courier New"/>
              <a:buChar char="o"/>
            </a:pPr>
            <a:r>
              <a:rPr lang="en-AU" sz="1400">
                <a:latin typeface="Arial"/>
                <a:ea typeface="Arial"/>
                <a:cs typeface="Arial"/>
                <a:sym typeface="Arial"/>
              </a:rPr>
              <a:t>Work with UN Environment and the </a:t>
            </a:r>
            <a:r>
              <a:rPr b="1" lang="en-AU" sz="1400">
                <a:latin typeface="Arial"/>
                <a:ea typeface="Arial"/>
                <a:cs typeface="Arial"/>
                <a:sym typeface="Arial"/>
              </a:rPr>
              <a:t>Regional Seas Programmes </a:t>
            </a:r>
            <a:r>
              <a:rPr lang="en-AU" sz="1400">
                <a:latin typeface="Arial"/>
                <a:ea typeface="Arial"/>
                <a:cs typeface="Arial"/>
                <a:sym typeface="Arial"/>
              </a:rPr>
              <a:t>to develop regional potential eutrophic zone analyses. </a:t>
            </a:r>
            <a:endParaRPr sz="1400">
              <a:latin typeface="Arial"/>
              <a:ea typeface="Arial"/>
              <a:cs typeface="Arial"/>
              <a:sym typeface="Arial"/>
            </a:endParaRPr>
          </a:p>
          <a:p>
            <a:pPr indent="-355600" lvl="1" marL="914400" rtl="0" algn="l">
              <a:lnSpc>
                <a:spcPct val="100000"/>
              </a:lnSpc>
              <a:spcBef>
                <a:spcPts val="300"/>
              </a:spcBef>
              <a:spcAft>
                <a:spcPts val="0"/>
              </a:spcAft>
              <a:buSzPts val="2000"/>
              <a:buFont typeface="Courier New"/>
              <a:buChar char="o"/>
            </a:pPr>
            <a:r>
              <a:rPr lang="en-AU" sz="1400">
                <a:latin typeface="Arial"/>
                <a:ea typeface="Arial"/>
                <a:cs typeface="Arial"/>
                <a:sym typeface="Arial"/>
              </a:rPr>
              <a:t>Identify ancillary data sets that can provide information about the drivers of eutrophication such as land use change and hydrography data. </a:t>
            </a:r>
            <a:endParaRPr sz="1400">
              <a:latin typeface="Arial"/>
              <a:ea typeface="Arial"/>
              <a:cs typeface="Arial"/>
              <a:sym typeface="Arial"/>
            </a:endParaRPr>
          </a:p>
          <a:p>
            <a:pPr indent="0" lvl="0" marL="101600" rtl="0" algn="l">
              <a:lnSpc>
                <a:spcPct val="100000"/>
              </a:lnSpc>
              <a:spcBef>
                <a:spcPts val="500"/>
              </a:spcBef>
              <a:spcAft>
                <a:spcPts val="0"/>
              </a:spcAft>
              <a:buSzPts val="2000"/>
              <a:buNone/>
            </a:pPr>
            <a:r>
              <a:t/>
            </a:r>
            <a:endParaRPr b="0" sz="1600"/>
          </a:p>
          <a:p>
            <a:pPr indent="-330200" lvl="0" marL="685800" rtl="0" algn="l">
              <a:lnSpc>
                <a:spcPct val="100000"/>
              </a:lnSpc>
              <a:spcBef>
                <a:spcPts val="500"/>
              </a:spcBef>
              <a:spcAft>
                <a:spcPts val="0"/>
              </a:spcAft>
              <a:buSzPts val="2000"/>
              <a:buFont typeface="Arial"/>
              <a:buNone/>
            </a:pPr>
            <a:r>
              <a:t/>
            </a:r>
            <a:endParaRPr/>
          </a:p>
          <a:p>
            <a:pPr indent="-228600" lvl="0" marL="457200" marR="0" rtl="0" algn="l">
              <a:lnSpc>
                <a:spcPct val="100000"/>
              </a:lnSpc>
              <a:spcBef>
                <a:spcPts val="500"/>
              </a:spcBef>
              <a:spcAft>
                <a:spcPts val="0"/>
              </a:spcAft>
              <a:buClr>
                <a:srgbClr val="002569"/>
              </a:buClr>
              <a:buSzPts val="2000"/>
              <a:buFont typeface="Arial"/>
              <a:buNone/>
            </a:pPr>
            <a:r>
              <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116" name="Google Shape;116;p19"/>
          <p:cNvSpPr txBox="1"/>
          <p:nvPr>
            <p:ph idx="2" type="body"/>
          </p:nvPr>
        </p:nvSpPr>
        <p:spPr>
          <a:xfrm>
            <a:off x="1981200" y="76200"/>
            <a:ext cx="4953000" cy="914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b="1" lang="en-AU"/>
              <a:t>COASTAL sub-team</a:t>
            </a:r>
            <a:endParaRPr b="1"/>
          </a:p>
        </p:txBody>
      </p:sp>
      <p:pic>
        <p:nvPicPr>
          <p:cNvPr descr="Goal 14 | Department of Economic and Social Affairs" id="117" name="Google Shape;117;p19"/>
          <p:cNvPicPr preferRelativeResize="0"/>
          <p:nvPr/>
        </p:nvPicPr>
        <p:blipFill rotWithShape="1">
          <a:blip r:embed="rId3">
            <a:alphaModFix/>
          </a:blip>
          <a:srcRect b="0" l="0" r="0" t="0"/>
          <a:stretch/>
        </p:blipFill>
        <p:spPr>
          <a:xfrm>
            <a:off x="8169196" y="1149750"/>
            <a:ext cx="991204" cy="9912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idx="1" type="body"/>
          </p:nvPr>
        </p:nvSpPr>
        <p:spPr>
          <a:xfrm>
            <a:off x="142300" y="1260783"/>
            <a:ext cx="7183917" cy="5327302"/>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500"/>
              <a:buFont typeface="Arial"/>
              <a:buChar char="•"/>
            </a:pPr>
            <a:r>
              <a:rPr b="1" lang="en-AU">
                <a:latin typeface="Helvetica Neue"/>
                <a:ea typeface="Helvetica Neue"/>
                <a:cs typeface="Helvetica Neue"/>
                <a:sym typeface="Helvetica Neue"/>
              </a:rPr>
              <a:t>Open Data Cube Sandbox </a:t>
            </a:r>
            <a:r>
              <a:rPr lang="en-AU">
                <a:latin typeface="Helvetica Neue"/>
                <a:ea typeface="Helvetica Neue"/>
                <a:cs typeface="Helvetica Neue"/>
                <a:sym typeface="Helvetica Neue"/>
              </a:rPr>
              <a:t>– A new ODC Sandbox is nearing release. This tool is a free and open programming interface that will connect users to common satellite datasets  (e.g., Landsat, Sentinel-2). Users can run Python application algorithms using Google's Colab notebook environment. This tool will be ideal for training and capacity building and can be used to support SDGs.</a:t>
            </a:r>
            <a:endParaRPr/>
          </a:p>
          <a:p>
            <a:pPr indent="-171450" lvl="0" marL="171450" rtl="0" algn="l">
              <a:lnSpc>
                <a:spcPct val="100000"/>
              </a:lnSpc>
              <a:spcBef>
                <a:spcPts val="600"/>
              </a:spcBef>
              <a:spcAft>
                <a:spcPts val="0"/>
              </a:spcAft>
              <a:buSzPts val="1500"/>
              <a:buFont typeface="Arial"/>
              <a:buChar char="•"/>
            </a:pPr>
            <a:r>
              <a:rPr b="1" lang="en-AU">
                <a:latin typeface="Helvetica Neue"/>
                <a:ea typeface="Helvetica Neue"/>
                <a:cs typeface="Helvetica Neue"/>
                <a:sym typeface="Helvetica Neue"/>
              </a:rPr>
              <a:t>Open Data Cube Users Forum </a:t>
            </a:r>
            <a:r>
              <a:rPr lang="en-AU">
                <a:latin typeface="Helvetica Neue"/>
                <a:ea typeface="Helvetica Neue"/>
                <a:cs typeface="Helvetica Neue"/>
                <a:sym typeface="Helvetica Neue"/>
              </a:rPr>
              <a:t>– The SEO has released a new ODC User Forum under the Open Earth Alliance (OEA) community activity to support several ODC initiatives (e.g., Americas, Pacific Islands) and the Earth Analytics Interoperability Lab (EAIL). This could also be used to support SDGs. (openearthalliance.org/forum) </a:t>
            </a:r>
            <a:endParaRPr/>
          </a:p>
          <a:p>
            <a:pPr indent="-171450" lvl="0" marL="171450" rtl="0" algn="l">
              <a:lnSpc>
                <a:spcPct val="100000"/>
              </a:lnSpc>
              <a:spcBef>
                <a:spcPts val="600"/>
              </a:spcBef>
              <a:spcAft>
                <a:spcPts val="0"/>
              </a:spcAft>
              <a:buSzPts val="1500"/>
              <a:buFont typeface="Arial"/>
              <a:buChar char="•"/>
            </a:pPr>
            <a:r>
              <a:rPr b="1" lang="en-AU">
                <a:latin typeface="Helvetica Neue"/>
                <a:ea typeface="Helvetica Neue"/>
                <a:cs typeface="Helvetica Neue"/>
                <a:sym typeface="Helvetica Neue"/>
              </a:rPr>
              <a:t>Water (SDG 6.6.1) </a:t>
            </a:r>
            <a:r>
              <a:rPr lang="en-AU">
                <a:latin typeface="Helvetica Neue"/>
                <a:ea typeface="Helvetica Neue"/>
                <a:cs typeface="Helvetica Neue"/>
                <a:sym typeface="Helvetica Neue"/>
              </a:rPr>
              <a:t>– The SEO plans to participate in the ESA WorldWater Surface Water Detection Algorithm Intercomparison Study. Open source algorithms from this study could be implemented in the ODC sandbox for global SDG users.</a:t>
            </a:r>
            <a:endParaRPr/>
          </a:p>
          <a:p>
            <a:pPr indent="-171450" lvl="0" marL="171450" rtl="0" algn="l">
              <a:lnSpc>
                <a:spcPct val="100000"/>
              </a:lnSpc>
              <a:spcBef>
                <a:spcPts val="600"/>
              </a:spcBef>
              <a:spcAft>
                <a:spcPts val="0"/>
              </a:spcAft>
              <a:buSzPts val="1500"/>
              <a:buFont typeface="Arial"/>
              <a:buChar char="•"/>
            </a:pPr>
            <a:r>
              <a:rPr b="1" lang="en-AU">
                <a:latin typeface="Helvetica Neue"/>
                <a:ea typeface="Helvetica Neue"/>
                <a:cs typeface="Helvetica Neue"/>
                <a:sym typeface="Helvetica Neue"/>
              </a:rPr>
              <a:t>Land Degradation (15.3.1)</a:t>
            </a:r>
            <a:r>
              <a:rPr lang="en-AU">
                <a:latin typeface="Helvetica Neue"/>
                <a:ea typeface="Helvetica Neue"/>
                <a:cs typeface="Helvetica Neue"/>
                <a:sym typeface="Helvetica Neue"/>
              </a:rPr>
              <a:t> – The SEO is working with Neil Sims and the LDN team to explore ODC contributions. Possible options include calculating the baseline land degradation in 2015 (state and trend) using historic Landsat data. This is critical information not currently addressed in the Good Practice Guidance Doc.</a:t>
            </a:r>
            <a:endParaRPr/>
          </a:p>
          <a:p>
            <a:pPr indent="-171450" lvl="0" marL="171450" rtl="0" algn="l">
              <a:lnSpc>
                <a:spcPct val="100000"/>
              </a:lnSpc>
              <a:spcBef>
                <a:spcPts val="600"/>
              </a:spcBef>
              <a:spcAft>
                <a:spcPts val="0"/>
              </a:spcAft>
              <a:buSzPts val="1500"/>
              <a:buFont typeface="Arial"/>
              <a:buChar char="•"/>
            </a:pPr>
            <a:r>
              <a:rPr b="1" lang="en-AU">
                <a:latin typeface="Helvetica Neue"/>
                <a:ea typeface="Helvetica Neue"/>
                <a:cs typeface="Helvetica Neue"/>
                <a:sym typeface="Helvetica Neue"/>
              </a:rPr>
              <a:t>Sentinel-1 ARD </a:t>
            </a:r>
            <a:r>
              <a:rPr lang="en-AU">
                <a:latin typeface="Helvetica Neue"/>
                <a:ea typeface="Helvetica Neue"/>
                <a:cs typeface="Helvetica Neue"/>
                <a:sym typeface="Helvetica Neue"/>
              </a:rPr>
              <a:t>– The SEO has collaborated with DE-Africa to develop a Sentinel-1 ARD processing tool to support ODC users. Such data could be ideal for SDG users in cloudy regions around the world</a:t>
            </a:r>
            <a:r>
              <a:rPr lang="en-AU">
                <a:latin typeface="Arial"/>
                <a:ea typeface="Arial"/>
                <a:cs typeface="Arial"/>
                <a:sym typeface="Arial"/>
              </a:rPr>
              <a:t>. </a:t>
            </a:r>
            <a:endParaRPr/>
          </a:p>
        </p:txBody>
      </p:sp>
      <p:sp>
        <p:nvSpPr>
          <p:cNvPr id="123" name="Google Shape;123;p20"/>
          <p:cNvSpPr txBox="1"/>
          <p:nvPr>
            <p:ph idx="2" type="body"/>
          </p:nvPr>
        </p:nvSpPr>
        <p:spPr>
          <a:xfrm>
            <a:off x="1943100" y="145953"/>
            <a:ext cx="5562600" cy="97920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b="1" lang="en-AU" sz="2800">
                <a:solidFill>
                  <a:schemeClr val="lt1"/>
                </a:solidFill>
                <a:latin typeface="Helvetica Neue"/>
                <a:ea typeface="Helvetica Neue"/>
                <a:cs typeface="Helvetica Neue"/>
                <a:sym typeface="Helvetica Neue"/>
              </a:rPr>
              <a:t>Open Data Cube (ODC) </a:t>
            </a:r>
            <a:br>
              <a:rPr b="1" lang="en-AU" sz="2800">
                <a:solidFill>
                  <a:schemeClr val="lt1"/>
                </a:solidFill>
                <a:latin typeface="Helvetica Neue"/>
                <a:ea typeface="Helvetica Neue"/>
                <a:cs typeface="Helvetica Neue"/>
                <a:sym typeface="Helvetica Neue"/>
              </a:rPr>
            </a:br>
            <a:r>
              <a:rPr i="1" lang="en-AU" sz="2000">
                <a:solidFill>
                  <a:schemeClr val="lt1"/>
                </a:solidFill>
                <a:latin typeface="Helvetica Neue"/>
                <a:ea typeface="Helvetica Neue"/>
                <a:cs typeface="Helvetica Neue"/>
                <a:sym typeface="Helvetica Neue"/>
              </a:rPr>
              <a:t>Contributions to SDGs</a:t>
            </a:r>
            <a:endParaRPr i="1" sz="2800">
              <a:solidFill>
                <a:schemeClr val="lt1"/>
              </a:solidFill>
              <a:latin typeface="Helvetica Neue"/>
              <a:ea typeface="Helvetica Neue"/>
              <a:cs typeface="Helvetica Neue"/>
              <a:sym typeface="Helvetica Neue"/>
            </a:endParaRPr>
          </a:p>
        </p:txBody>
      </p:sp>
      <p:pic>
        <p:nvPicPr>
          <p:cNvPr id="124" name="Google Shape;124;p20"/>
          <p:cNvPicPr preferRelativeResize="0"/>
          <p:nvPr/>
        </p:nvPicPr>
        <p:blipFill rotWithShape="1">
          <a:blip r:embed="rId3">
            <a:alphaModFix/>
          </a:blip>
          <a:srcRect b="0" l="0" r="0" t="0"/>
          <a:stretch/>
        </p:blipFill>
        <p:spPr>
          <a:xfrm>
            <a:off x="7676123" y="1389426"/>
            <a:ext cx="1108930" cy="1273094"/>
          </a:xfrm>
          <a:prstGeom prst="rect">
            <a:avLst/>
          </a:prstGeom>
          <a:noFill/>
          <a:ln>
            <a:noFill/>
          </a:ln>
        </p:spPr>
      </p:pic>
      <p:pic>
        <p:nvPicPr>
          <p:cNvPr id="125" name="Google Shape;125;p20"/>
          <p:cNvPicPr preferRelativeResize="0"/>
          <p:nvPr/>
        </p:nvPicPr>
        <p:blipFill rotWithShape="1">
          <a:blip r:embed="rId4">
            <a:alphaModFix/>
          </a:blip>
          <a:srcRect b="0" l="0" r="0" t="0"/>
          <a:stretch/>
        </p:blipFill>
        <p:spPr>
          <a:xfrm>
            <a:off x="7479881" y="2863157"/>
            <a:ext cx="1501414" cy="591214"/>
          </a:xfrm>
          <a:prstGeom prst="rect">
            <a:avLst/>
          </a:prstGeom>
          <a:noFill/>
          <a:ln>
            <a:noFill/>
          </a:ln>
        </p:spPr>
      </p:pic>
      <p:pic>
        <p:nvPicPr>
          <p:cNvPr id="126" name="Google Shape;126;p20"/>
          <p:cNvPicPr preferRelativeResize="0"/>
          <p:nvPr/>
        </p:nvPicPr>
        <p:blipFill rotWithShape="1">
          <a:blip r:embed="rId5">
            <a:alphaModFix/>
          </a:blip>
          <a:srcRect b="0" l="0" r="0" t="0"/>
          <a:stretch/>
        </p:blipFill>
        <p:spPr>
          <a:xfrm>
            <a:off x="7500285" y="3803971"/>
            <a:ext cx="1501415" cy="270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622789" y="2514600"/>
            <a:ext cx="5746243" cy="9931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200"/>
              <a:buFont typeface="Arial"/>
              <a:buNone/>
            </a:pPr>
            <a:r>
              <a:rPr b="1" i="0" lang="en-AU" sz="4200" u="none" cap="none" strike="noStrike">
                <a:solidFill>
                  <a:srgbClr val="FFFFFF"/>
                </a:solidFill>
                <a:latin typeface="Helvetica Neue"/>
                <a:ea typeface="Helvetica Neue"/>
                <a:cs typeface="Helvetica Neue"/>
                <a:sym typeface="Helvetica Neue"/>
              </a:rPr>
              <a:t>SDG Support Options Paper</a:t>
            </a:r>
            <a:endParaRPr b="0" i="0" sz="1400" u="none" cap="none" strike="noStrike">
              <a:solidFill>
                <a:srgbClr val="000000"/>
              </a:solidFill>
              <a:latin typeface="Arial"/>
              <a:ea typeface="Arial"/>
              <a:cs typeface="Arial"/>
              <a:sym typeface="Arial"/>
            </a:endParaRPr>
          </a:p>
        </p:txBody>
      </p:sp>
      <p:sp>
        <p:nvSpPr>
          <p:cNvPr id="132" name="Google Shape;132;p21"/>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Alex Held, CSIRO, CEOS SIT Co-Chair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CEOS SIT-36</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Session 4 / Agenda Item #4.2</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Virtual Meeting</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23-25 March 2021</a:t>
            </a:r>
            <a:endParaRPr b="0" i="0" sz="1400" u="none" cap="none" strike="noStrike">
              <a:solidFill>
                <a:srgbClr val="000000"/>
              </a:solidFill>
              <a:latin typeface="Arial"/>
              <a:ea typeface="Arial"/>
              <a:cs typeface="Arial"/>
              <a:sym typeface="Arial"/>
            </a:endParaRPr>
          </a:p>
        </p:txBody>
      </p:sp>
      <p:pic>
        <p:nvPicPr>
          <p:cNvPr id="133" name="Google Shape;133;p21"/>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134" name="Google Shape;134;p21"/>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1" i="0" lang="en-AU" sz="1050" u="none" cap="none" strike="noStrike">
                <a:solidFill>
                  <a:schemeClr val="lt1"/>
                </a:solidFill>
                <a:latin typeface="Helvetica Neue"/>
                <a:ea typeface="Helvetica Neue"/>
                <a:cs typeface="Helvetica Neue"/>
                <a:sym typeface="Helvetica Neue"/>
              </a:rPr>
              <a:t>Committee on Earth Observation Satellites</a:t>
            </a:r>
            <a:endParaRPr b="0" i="0" sz="1400" u="none" cap="none" strike="noStrike">
              <a:solidFill>
                <a:srgbClr val="000000"/>
              </a:solidFill>
              <a:latin typeface="Arial"/>
              <a:ea typeface="Arial"/>
              <a:cs typeface="Arial"/>
              <a:sym typeface="Arial"/>
            </a:endParaRPr>
          </a:p>
        </p:txBody>
      </p:sp>
      <p:sp>
        <p:nvSpPr>
          <p:cNvPr id="135" name="Google Shape;135;p21"/>
          <p:cNvSpPr txBox="1"/>
          <p:nvPr>
            <p:ph idx="12" type="sldNum"/>
          </p:nvPr>
        </p:nvSpPr>
        <p:spPr>
          <a:xfrm>
            <a:off x="8556784" y="6333134"/>
            <a:ext cx="548700" cy="5250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300"/>
              <a:buNone/>
            </a:pPr>
            <a:fld id="{00000000-1234-1234-1234-123412341234}" type="slidenum">
              <a:rPr lang="en-AU"/>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1" type="body"/>
          </p:nvPr>
        </p:nvSpPr>
        <p:spPr>
          <a:xfrm>
            <a:off x="148025" y="1312400"/>
            <a:ext cx="8462700" cy="50121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b="1" lang="en-AU">
                <a:latin typeface="Arial"/>
                <a:ea typeface="Arial"/>
                <a:cs typeface="Arial"/>
                <a:sym typeface="Arial"/>
              </a:rPr>
              <a:t>Informal SDG discussions (2015),</a:t>
            </a:r>
            <a:endParaRPr b="1">
              <a:latin typeface="Arial"/>
              <a:ea typeface="Arial"/>
              <a:cs typeface="Arial"/>
              <a:sym typeface="Arial"/>
            </a:endParaRPr>
          </a:p>
          <a:p>
            <a:pPr indent="-355600" lvl="0" marL="457200" rtl="0" algn="l">
              <a:lnSpc>
                <a:spcPct val="115000"/>
              </a:lnSpc>
              <a:spcBef>
                <a:spcPts val="1000"/>
              </a:spcBef>
              <a:spcAft>
                <a:spcPts val="0"/>
              </a:spcAft>
              <a:buSzPts val="2000"/>
              <a:buChar char="-"/>
            </a:pPr>
            <a:r>
              <a:rPr b="1" lang="en-AU">
                <a:latin typeface="Arial"/>
                <a:ea typeface="Arial"/>
                <a:cs typeface="Arial"/>
                <a:sym typeface="Arial"/>
              </a:rPr>
              <a:t>SDG AHT established at 2016 CEOS Plenary,</a:t>
            </a:r>
            <a:endParaRPr b="1">
              <a:latin typeface="Arial"/>
              <a:ea typeface="Arial"/>
              <a:cs typeface="Arial"/>
              <a:sym typeface="Arial"/>
            </a:endParaRPr>
          </a:p>
          <a:p>
            <a:pPr indent="-355600" lvl="0" marL="457200" rtl="0" algn="l">
              <a:lnSpc>
                <a:spcPct val="115000"/>
              </a:lnSpc>
              <a:spcBef>
                <a:spcPts val="1000"/>
              </a:spcBef>
              <a:spcAft>
                <a:spcPts val="0"/>
              </a:spcAft>
              <a:buSzPts val="2000"/>
              <a:buChar char="-"/>
            </a:pPr>
            <a:r>
              <a:rPr b="1" lang="en-AU">
                <a:latin typeface="Arial"/>
                <a:ea typeface="Arial"/>
                <a:cs typeface="Arial"/>
                <a:sym typeface="Arial"/>
              </a:rPr>
              <a:t>SDG AHT extension at 2017, 2018 and 2019 CEOS Plenaries,</a:t>
            </a:r>
            <a:endParaRPr b="1">
              <a:latin typeface="Arial"/>
              <a:ea typeface="Arial"/>
              <a:cs typeface="Arial"/>
              <a:sym typeface="Arial"/>
            </a:endParaRPr>
          </a:p>
          <a:p>
            <a:pPr indent="-355600" lvl="0" marL="457200" rtl="0" algn="l">
              <a:lnSpc>
                <a:spcPct val="115000"/>
              </a:lnSpc>
              <a:spcBef>
                <a:spcPts val="1000"/>
              </a:spcBef>
              <a:spcAft>
                <a:spcPts val="0"/>
              </a:spcAft>
              <a:buSzPts val="2000"/>
              <a:buChar char="-"/>
            </a:pPr>
            <a:r>
              <a:rPr b="1" lang="en-AU">
                <a:latin typeface="Arial"/>
                <a:ea typeface="Arial"/>
                <a:cs typeface="Arial"/>
                <a:sym typeface="Arial"/>
              </a:rPr>
              <a:t>SDG AHT subgroups created in 2020 focusing on water, urbanization, marine pollution and land degradation,</a:t>
            </a:r>
            <a:endParaRPr b="1">
              <a:latin typeface="Arial"/>
              <a:ea typeface="Arial"/>
              <a:cs typeface="Arial"/>
              <a:sym typeface="Arial"/>
            </a:endParaRPr>
          </a:p>
          <a:p>
            <a:pPr indent="-355600" lvl="0" marL="457200" rtl="0" algn="l">
              <a:lnSpc>
                <a:spcPct val="115000"/>
              </a:lnSpc>
              <a:spcBef>
                <a:spcPts val="1000"/>
              </a:spcBef>
              <a:spcAft>
                <a:spcPts val="0"/>
              </a:spcAft>
              <a:buSzPts val="2000"/>
              <a:buChar char="-"/>
            </a:pPr>
            <a:r>
              <a:rPr b="1" lang="en-AU">
                <a:latin typeface="Arial"/>
                <a:ea typeface="Arial"/>
                <a:cs typeface="Arial"/>
                <a:sym typeface="Arial"/>
              </a:rPr>
              <a:t>SDG AHT extension until end 2021 at 2020 CEOS Plenary (with Transition Roadmap) </a:t>
            </a:r>
            <a:endParaRPr b="1">
              <a:latin typeface="Arial"/>
              <a:ea typeface="Arial"/>
              <a:cs typeface="Arial"/>
              <a:sym typeface="Arial"/>
            </a:endParaRPr>
          </a:p>
          <a:p>
            <a:pPr indent="-355600" lvl="0" marL="457200" rtl="0" algn="l">
              <a:lnSpc>
                <a:spcPct val="115000"/>
              </a:lnSpc>
              <a:spcBef>
                <a:spcPts val="1000"/>
              </a:spcBef>
              <a:spcAft>
                <a:spcPts val="0"/>
              </a:spcAft>
              <a:buSzPts val="2000"/>
              <a:buChar char="-"/>
            </a:pPr>
            <a:r>
              <a:rPr b="1" lang="en-AU">
                <a:latin typeface="Arial"/>
                <a:ea typeface="Arial"/>
                <a:cs typeface="Arial"/>
                <a:sym typeface="Arial"/>
              </a:rPr>
              <a:t>SDG AHT Future Workshop (Feb 2021)</a:t>
            </a:r>
            <a:endParaRPr b="1">
              <a:latin typeface="Arial"/>
              <a:ea typeface="Arial"/>
              <a:cs typeface="Arial"/>
              <a:sym typeface="Arial"/>
            </a:endParaRPr>
          </a:p>
          <a:p>
            <a:pPr indent="0" lvl="0" marL="457200" rtl="0" algn="l">
              <a:lnSpc>
                <a:spcPct val="115000"/>
              </a:lnSpc>
              <a:spcBef>
                <a:spcPts val="1000"/>
              </a:spcBef>
              <a:spcAft>
                <a:spcPts val="1000"/>
              </a:spcAft>
              <a:buSzPts val="2000"/>
              <a:buNone/>
            </a:pPr>
            <a:r>
              <a:t/>
            </a:r>
            <a:endParaRPr/>
          </a:p>
        </p:txBody>
      </p:sp>
      <p:sp>
        <p:nvSpPr>
          <p:cNvPr id="141" name="Google Shape;141;p22"/>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400"/>
              <a:buNone/>
            </a:pPr>
            <a:r>
              <a:rPr b="1" lang="en-AU"/>
              <a:t>SDG AHT Background</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p:nvPr/>
        </p:nvSpPr>
        <p:spPr>
          <a:xfrm>
            <a:off x="139202" y="3048407"/>
            <a:ext cx="8952589" cy="1644316"/>
          </a:xfrm>
          <a:prstGeom prst="rightArrow">
            <a:avLst>
              <a:gd fmla="val 50000" name="adj1"/>
              <a:gd fmla="val 50000" name="adj2"/>
            </a:avLst>
          </a:prstGeom>
          <a:solidFill>
            <a:srgbClr val="D8D8D8"/>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147" name="Google Shape;147;p23"/>
          <p:cNvSpPr/>
          <p:nvPr>
            <p:ph idx="12" type="sldNum"/>
          </p:nvPr>
        </p:nvSpPr>
        <p:spPr>
          <a:xfrm>
            <a:off x="8763000" y="6629400"/>
            <a:ext cx="304800" cy="187285"/>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AU" sz="1000" u="none" cap="none" strike="noStrike">
                <a:solidFill>
                  <a:srgbClr val="000000"/>
                </a:solidFill>
                <a:latin typeface="Calibri"/>
                <a:ea typeface="Calibri"/>
                <a:cs typeface="Calibri"/>
                <a:sym typeface="Calibri"/>
              </a:rPr>
              <a:t>‹#›</a:t>
            </a:fld>
            <a:endParaRPr b="0" i="0" sz="1000" u="none" cap="none" strike="noStrike">
              <a:solidFill>
                <a:srgbClr val="000000"/>
              </a:solidFill>
              <a:latin typeface="Calibri"/>
              <a:ea typeface="Calibri"/>
              <a:cs typeface="Calibri"/>
              <a:sym typeface="Calibri"/>
            </a:endParaRPr>
          </a:p>
        </p:txBody>
      </p:sp>
      <p:sp>
        <p:nvSpPr>
          <p:cNvPr id="148" name="Google Shape;148;p23"/>
          <p:cNvSpPr txBox="1"/>
          <p:nvPr>
            <p:ph idx="2" type="body"/>
          </p:nvPr>
        </p:nvSpPr>
        <p:spPr>
          <a:xfrm>
            <a:off x="1619075" y="304800"/>
            <a:ext cx="5982020" cy="533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400"/>
              <a:buFont typeface="Arial"/>
              <a:buNone/>
            </a:pPr>
            <a:r>
              <a:rPr b="1" lang="en-AU"/>
              <a:t>SDG-AHT Transition Roadmap 2021</a:t>
            </a:r>
            <a:endParaRPr b="1"/>
          </a:p>
        </p:txBody>
      </p:sp>
      <p:sp>
        <p:nvSpPr>
          <p:cNvPr id="149" name="Google Shape;149;p23"/>
          <p:cNvSpPr/>
          <p:nvPr/>
        </p:nvSpPr>
        <p:spPr>
          <a:xfrm>
            <a:off x="875476"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50" name="Google Shape;150;p23"/>
          <p:cNvSpPr/>
          <p:nvPr/>
        </p:nvSpPr>
        <p:spPr>
          <a:xfrm>
            <a:off x="1452994"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1" name="Google Shape;151;p23"/>
          <p:cNvSpPr/>
          <p:nvPr/>
        </p:nvSpPr>
        <p:spPr>
          <a:xfrm>
            <a:off x="3205599"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2" name="Google Shape;152;p23"/>
          <p:cNvSpPr/>
          <p:nvPr/>
        </p:nvSpPr>
        <p:spPr>
          <a:xfrm>
            <a:off x="4400737"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3" name="Google Shape;153;p23"/>
          <p:cNvSpPr/>
          <p:nvPr/>
        </p:nvSpPr>
        <p:spPr>
          <a:xfrm>
            <a:off x="619341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4" name="Google Shape;154;p23"/>
          <p:cNvSpPr/>
          <p:nvPr/>
        </p:nvSpPr>
        <p:spPr>
          <a:xfrm>
            <a:off x="2608030"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5" name="Google Shape;155;p23"/>
          <p:cNvSpPr/>
          <p:nvPr/>
        </p:nvSpPr>
        <p:spPr>
          <a:xfrm>
            <a:off x="2030512"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6" name="Google Shape;156;p23"/>
          <p:cNvSpPr/>
          <p:nvPr/>
        </p:nvSpPr>
        <p:spPr>
          <a:xfrm>
            <a:off x="3803168"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7" name="Google Shape;157;p23"/>
          <p:cNvSpPr/>
          <p:nvPr/>
        </p:nvSpPr>
        <p:spPr>
          <a:xfrm>
            <a:off x="559585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8" name="Google Shape;158;p23"/>
          <p:cNvSpPr/>
          <p:nvPr/>
        </p:nvSpPr>
        <p:spPr>
          <a:xfrm>
            <a:off x="4998297"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59" name="Google Shape;159;p23"/>
          <p:cNvSpPr/>
          <p:nvPr/>
        </p:nvSpPr>
        <p:spPr>
          <a:xfrm>
            <a:off x="738853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60" name="Google Shape;160;p23"/>
          <p:cNvSpPr/>
          <p:nvPr/>
        </p:nvSpPr>
        <p:spPr>
          <a:xfrm>
            <a:off x="679097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61" name="Google Shape;161;p23"/>
          <p:cNvSpPr txBox="1"/>
          <p:nvPr/>
        </p:nvSpPr>
        <p:spPr>
          <a:xfrm>
            <a:off x="854192" y="3718165"/>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NOV</a:t>
            </a:r>
            <a:endParaRPr b="0" i="0" sz="1400" u="none" cap="none" strike="noStrike">
              <a:solidFill>
                <a:srgbClr val="000000"/>
              </a:solidFill>
              <a:latin typeface="Arial"/>
              <a:ea typeface="Arial"/>
              <a:cs typeface="Arial"/>
              <a:sym typeface="Arial"/>
            </a:endParaRPr>
          </a:p>
        </p:txBody>
      </p:sp>
      <p:sp>
        <p:nvSpPr>
          <p:cNvPr id="162" name="Google Shape;162;p23"/>
          <p:cNvSpPr txBox="1"/>
          <p:nvPr/>
        </p:nvSpPr>
        <p:spPr>
          <a:xfrm>
            <a:off x="1429699" y="3725806"/>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DEC</a:t>
            </a:r>
            <a:endParaRPr b="0" i="0" sz="1400" u="none" cap="none" strike="noStrike">
              <a:solidFill>
                <a:srgbClr val="000000"/>
              </a:solidFill>
              <a:latin typeface="Arial"/>
              <a:ea typeface="Arial"/>
              <a:cs typeface="Arial"/>
              <a:sym typeface="Arial"/>
            </a:endParaRPr>
          </a:p>
        </p:txBody>
      </p:sp>
      <p:sp>
        <p:nvSpPr>
          <p:cNvPr id="163" name="Google Shape;163;p23"/>
          <p:cNvSpPr txBox="1"/>
          <p:nvPr/>
        </p:nvSpPr>
        <p:spPr>
          <a:xfrm>
            <a:off x="2037275" y="3712339"/>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JAN</a:t>
            </a:r>
            <a:endParaRPr b="0" i="0" sz="1400" u="none" cap="none" strike="noStrike">
              <a:solidFill>
                <a:srgbClr val="000000"/>
              </a:solidFill>
              <a:latin typeface="Arial"/>
              <a:ea typeface="Arial"/>
              <a:cs typeface="Arial"/>
              <a:sym typeface="Arial"/>
            </a:endParaRPr>
          </a:p>
        </p:txBody>
      </p:sp>
      <p:sp>
        <p:nvSpPr>
          <p:cNvPr id="164" name="Google Shape;164;p23"/>
          <p:cNvSpPr txBox="1"/>
          <p:nvPr/>
        </p:nvSpPr>
        <p:spPr>
          <a:xfrm>
            <a:off x="2604761" y="3729437"/>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FEB</a:t>
            </a:r>
            <a:endParaRPr b="0" i="0" sz="1400" u="none" cap="none" strike="noStrike">
              <a:solidFill>
                <a:srgbClr val="000000"/>
              </a:solidFill>
              <a:latin typeface="Arial"/>
              <a:ea typeface="Arial"/>
              <a:cs typeface="Arial"/>
              <a:sym typeface="Arial"/>
            </a:endParaRPr>
          </a:p>
        </p:txBody>
      </p:sp>
      <p:sp>
        <p:nvSpPr>
          <p:cNvPr id="165" name="Google Shape;165;p23"/>
          <p:cNvSpPr txBox="1"/>
          <p:nvPr/>
        </p:nvSpPr>
        <p:spPr>
          <a:xfrm>
            <a:off x="3190298" y="3727621"/>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MAR</a:t>
            </a:r>
            <a:endParaRPr b="0" i="0" sz="1400" u="none" cap="none" strike="noStrike">
              <a:solidFill>
                <a:srgbClr val="000000"/>
              </a:solidFill>
              <a:latin typeface="Arial"/>
              <a:ea typeface="Arial"/>
              <a:cs typeface="Arial"/>
              <a:sym typeface="Arial"/>
            </a:endParaRPr>
          </a:p>
        </p:txBody>
      </p:sp>
      <p:sp>
        <p:nvSpPr>
          <p:cNvPr id="166" name="Google Shape;166;p23"/>
          <p:cNvSpPr txBox="1"/>
          <p:nvPr/>
        </p:nvSpPr>
        <p:spPr>
          <a:xfrm>
            <a:off x="3805949" y="3712339"/>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APR</a:t>
            </a:r>
            <a:endParaRPr b="0" i="0" sz="1400" u="none" cap="none" strike="noStrike">
              <a:solidFill>
                <a:srgbClr val="000000"/>
              </a:solidFill>
              <a:latin typeface="Arial"/>
              <a:ea typeface="Arial"/>
              <a:cs typeface="Arial"/>
              <a:sym typeface="Arial"/>
            </a:endParaRPr>
          </a:p>
        </p:txBody>
      </p:sp>
      <p:sp>
        <p:nvSpPr>
          <p:cNvPr id="167" name="Google Shape;167;p23"/>
          <p:cNvSpPr txBox="1"/>
          <p:nvPr/>
        </p:nvSpPr>
        <p:spPr>
          <a:xfrm>
            <a:off x="4391486" y="3725806"/>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MAY</a:t>
            </a:r>
            <a:endParaRPr b="0" i="0" sz="1400" u="none" cap="none" strike="noStrike">
              <a:solidFill>
                <a:srgbClr val="000000"/>
              </a:solidFill>
              <a:latin typeface="Arial"/>
              <a:ea typeface="Arial"/>
              <a:cs typeface="Arial"/>
              <a:sym typeface="Arial"/>
            </a:endParaRPr>
          </a:p>
        </p:txBody>
      </p:sp>
      <p:sp>
        <p:nvSpPr>
          <p:cNvPr id="168" name="Google Shape;168;p23"/>
          <p:cNvSpPr txBox="1"/>
          <p:nvPr/>
        </p:nvSpPr>
        <p:spPr>
          <a:xfrm>
            <a:off x="5016808" y="3725806"/>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JUN</a:t>
            </a:r>
            <a:endParaRPr b="0" i="0" sz="1400" u="none" cap="none" strike="noStrike">
              <a:solidFill>
                <a:srgbClr val="000000"/>
              </a:solidFill>
              <a:latin typeface="Arial"/>
              <a:ea typeface="Arial"/>
              <a:cs typeface="Arial"/>
              <a:sym typeface="Arial"/>
            </a:endParaRPr>
          </a:p>
        </p:txBody>
      </p:sp>
      <p:sp>
        <p:nvSpPr>
          <p:cNvPr id="169" name="Google Shape;169;p23"/>
          <p:cNvSpPr txBox="1"/>
          <p:nvPr/>
        </p:nvSpPr>
        <p:spPr>
          <a:xfrm>
            <a:off x="5631068" y="3700150"/>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JUL</a:t>
            </a:r>
            <a:endParaRPr b="0" i="0" sz="1400" u="none" cap="none" strike="noStrike">
              <a:solidFill>
                <a:srgbClr val="000000"/>
              </a:solidFill>
              <a:latin typeface="Arial"/>
              <a:ea typeface="Arial"/>
              <a:cs typeface="Arial"/>
              <a:sym typeface="Arial"/>
            </a:endParaRPr>
          </a:p>
        </p:txBody>
      </p:sp>
      <p:sp>
        <p:nvSpPr>
          <p:cNvPr id="170" name="Google Shape;170;p23"/>
          <p:cNvSpPr txBox="1"/>
          <p:nvPr/>
        </p:nvSpPr>
        <p:spPr>
          <a:xfrm>
            <a:off x="6188100" y="3713775"/>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AUG</a:t>
            </a:r>
            <a:endParaRPr b="0" i="0" sz="1400" u="none" cap="none" strike="noStrike">
              <a:solidFill>
                <a:srgbClr val="000000"/>
              </a:solidFill>
              <a:latin typeface="Arial"/>
              <a:ea typeface="Arial"/>
              <a:cs typeface="Arial"/>
              <a:sym typeface="Arial"/>
            </a:endParaRPr>
          </a:p>
        </p:txBody>
      </p:sp>
      <p:sp>
        <p:nvSpPr>
          <p:cNvPr id="171" name="Google Shape;171;p23"/>
          <p:cNvSpPr txBox="1"/>
          <p:nvPr/>
        </p:nvSpPr>
        <p:spPr>
          <a:xfrm>
            <a:off x="6799635" y="3707948"/>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SEP</a:t>
            </a:r>
            <a:endParaRPr b="0" i="0" sz="1400" u="none" cap="none" strike="noStrike">
              <a:solidFill>
                <a:srgbClr val="000000"/>
              </a:solidFill>
              <a:latin typeface="Arial"/>
              <a:ea typeface="Arial"/>
              <a:cs typeface="Arial"/>
              <a:sym typeface="Arial"/>
            </a:endParaRPr>
          </a:p>
        </p:txBody>
      </p:sp>
      <p:sp>
        <p:nvSpPr>
          <p:cNvPr id="172" name="Google Shape;172;p23"/>
          <p:cNvSpPr txBox="1"/>
          <p:nvPr/>
        </p:nvSpPr>
        <p:spPr>
          <a:xfrm>
            <a:off x="7385172" y="3707948"/>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OCT</a:t>
            </a:r>
            <a:endParaRPr b="0" i="0" sz="1400" u="none" cap="none" strike="noStrike">
              <a:solidFill>
                <a:srgbClr val="000000"/>
              </a:solidFill>
              <a:latin typeface="Arial"/>
              <a:ea typeface="Arial"/>
              <a:cs typeface="Arial"/>
              <a:sym typeface="Arial"/>
            </a:endParaRPr>
          </a:p>
        </p:txBody>
      </p:sp>
      <p:sp>
        <p:nvSpPr>
          <p:cNvPr id="173" name="Google Shape;173;p23"/>
          <p:cNvSpPr/>
          <p:nvPr/>
        </p:nvSpPr>
        <p:spPr>
          <a:xfrm>
            <a:off x="7960113" y="362993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74" name="Google Shape;174;p23"/>
          <p:cNvSpPr txBox="1"/>
          <p:nvPr/>
        </p:nvSpPr>
        <p:spPr>
          <a:xfrm>
            <a:off x="7936704" y="3703938"/>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NOV</a:t>
            </a:r>
            <a:endParaRPr b="0" i="0" sz="1400" u="none" cap="none" strike="noStrike">
              <a:solidFill>
                <a:srgbClr val="000000"/>
              </a:solidFill>
              <a:latin typeface="Arial"/>
              <a:ea typeface="Arial"/>
              <a:cs typeface="Arial"/>
              <a:sym typeface="Arial"/>
            </a:endParaRPr>
          </a:p>
        </p:txBody>
      </p:sp>
      <p:sp>
        <p:nvSpPr>
          <p:cNvPr id="175" name="Google Shape;175;p23"/>
          <p:cNvSpPr/>
          <p:nvPr/>
        </p:nvSpPr>
        <p:spPr>
          <a:xfrm>
            <a:off x="84374" y="1960532"/>
            <a:ext cx="1200209" cy="1228422"/>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34</a:t>
            </a:r>
            <a:r>
              <a:rPr b="1" baseline="30000" i="0" lang="en-AU" sz="1000" u="none" cap="none" strike="noStrike">
                <a:solidFill>
                  <a:srgbClr val="000000"/>
                </a:solidFill>
                <a:latin typeface="Calibri"/>
                <a:ea typeface="Calibri"/>
                <a:cs typeface="Calibri"/>
                <a:sym typeface="Calibri"/>
              </a:rPr>
              <a:t>th</a:t>
            </a:r>
            <a:r>
              <a:rPr b="1" i="0" lang="en-AU" sz="1000" u="none" cap="none" strike="noStrike">
                <a:solidFill>
                  <a:srgbClr val="000000"/>
                </a:solidFill>
                <a:latin typeface="Calibri"/>
                <a:ea typeface="Calibri"/>
                <a:cs typeface="Calibri"/>
                <a:sym typeface="Calibri"/>
              </a:rPr>
              <a:t> Plenary</a:t>
            </a:r>
            <a:br>
              <a:rPr b="1" i="0" lang="en-AU" sz="1000" u="none" cap="none" strike="noStrike">
                <a:solidFill>
                  <a:srgbClr val="000000"/>
                </a:solidFill>
                <a:latin typeface="Calibri"/>
                <a:ea typeface="Calibri"/>
                <a:cs typeface="Calibri"/>
                <a:sym typeface="Calibri"/>
              </a:rPr>
            </a:br>
            <a:r>
              <a:rPr b="1" i="0" lang="en-AU" sz="1000" u="none" cap="none" strike="noStrike">
                <a:solidFill>
                  <a:srgbClr val="000000"/>
                </a:solidFill>
                <a:latin typeface="Calibri"/>
                <a:ea typeface="Calibri"/>
                <a:cs typeface="Calibri"/>
                <a:sym typeface="Calibri"/>
              </a:rPr>
              <a:t> </a:t>
            </a:r>
            <a:r>
              <a:rPr b="0" i="0" lang="en-AU" sz="1000" u="none" cap="none" strike="noStrike">
                <a:solidFill>
                  <a:srgbClr val="000000"/>
                </a:solidFill>
                <a:latin typeface="Calibri"/>
                <a:ea typeface="Calibri"/>
                <a:cs typeface="Calibri"/>
                <a:sym typeface="Calibri"/>
              </a:rPr>
              <a:t>Approval of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SDG AHT extension until end 2021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(with Transition Roadmap)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by CEOS Principals</a:t>
            </a:r>
            <a:endParaRPr b="0" i="0" sz="1000" u="none" cap="none" strike="noStrike">
              <a:solidFill>
                <a:srgbClr val="000000"/>
              </a:solidFill>
              <a:latin typeface="Calibri"/>
              <a:ea typeface="Calibri"/>
              <a:cs typeface="Calibri"/>
              <a:sym typeface="Calibri"/>
            </a:endParaRPr>
          </a:p>
        </p:txBody>
      </p:sp>
      <p:sp>
        <p:nvSpPr>
          <p:cNvPr id="176" name="Google Shape;176;p23"/>
          <p:cNvSpPr/>
          <p:nvPr/>
        </p:nvSpPr>
        <p:spPr>
          <a:xfrm>
            <a:off x="427273" y="4526579"/>
            <a:ext cx="1308054" cy="1451431"/>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Synthesis Paper V1 </a:t>
            </a:r>
            <a:r>
              <a:rPr b="0" i="0" lang="en-AU" sz="1000" u="none" cap="none" strike="noStrike">
                <a:solidFill>
                  <a:srgbClr val="000000"/>
                </a:solidFill>
                <a:latin typeface="Calibri"/>
                <a:ea typeface="Calibri"/>
                <a:cs typeface="Calibri"/>
                <a:sym typeface="Calibri"/>
              </a:rPr>
              <a:t>substantive analysis of the pros and cons of the different future options (at least 4 options), recalling the results of the AHT survey (Sept. 2020)</a:t>
            </a:r>
            <a:endParaRPr b="0" i="0" sz="1400" u="none" cap="none" strike="noStrike">
              <a:solidFill>
                <a:srgbClr val="000000"/>
              </a:solidFill>
              <a:latin typeface="Arial"/>
              <a:ea typeface="Arial"/>
              <a:cs typeface="Arial"/>
              <a:sym typeface="Arial"/>
            </a:endParaRPr>
          </a:p>
        </p:txBody>
      </p:sp>
      <p:sp>
        <p:nvSpPr>
          <p:cNvPr id="177" name="Google Shape;177;p23"/>
          <p:cNvSpPr/>
          <p:nvPr/>
        </p:nvSpPr>
        <p:spPr>
          <a:xfrm>
            <a:off x="1902588" y="1738820"/>
            <a:ext cx="1149600" cy="1425900"/>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SDG AHT Future Workshop </a:t>
            </a:r>
            <a:br>
              <a:rPr b="1" i="0" lang="en-AU" sz="1000" u="none" cap="none" strike="noStrike">
                <a:solidFill>
                  <a:srgbClr val="C0504D"/>
                </a:solidFill>
                <a:latin typeface="Calibri"/>
                <a:ea typeface="Calibri"/>
                <a:cs typeface="Calibri"/>
                <a:sym typeface="Calibri"/>
              </a:rPr>
            </a:br>
            <a:r>
              <a:rPr b="1" i="0" lang="en-AU" sz="1000" u="none" cap="none" strike="noStrike">
                <a:solidFill>
                  <a:srgbClr val="C0504D"/>
                </a:solidFill>
                <a:latin typeface="Calibri"/>
                <a:ea typeface="Calibri"/>
                <a:cs typeface="Calibri"/>
                <a:sym typeface="Calibri"/>
              </a:rPr>
              <a:t>(1/2 day)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Review and discuss the future options, reduce to 2 scenarios (including variants if needed)</a:t>
            </a:r>
            <a:endParaRPr b="0" i="0" sz="1000" u="none" cap="none" strike="noStrike">
              <a:solidFill>
                <a:srgbClr val="C0504D"/>
              </a:solidFill>
              <a:latin typeface="Calibri"/>
              <a:ea typeface="Calibri"/>
              <a:cs typeface="Calibri"/>
              <a:sym typeface="Calibri"/>
            </a:endParaRPr>
          </a:p>
        </p:txBody>
      </p:sp>
      <p:sp>
        <p:nvSpPr>
          <p:cNvPr id="178" name="Google Shape;178;p23"/>
          <p:cNvSpPr/>
          <p:nvPr/>
        </p:nvSpPr>
        <p:spPr>
          <a:xfrm>
            <a:off x="1788825" y="4555622"/>
            <a:ext cx="1143430" cy="953453"/>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Synthesis Paper V2 </a:t>
            </a:r>
            <a:br>
              <a:rPr b="1"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incl. compelling justifications for the selection of the 2 best scenarios</a:t>
            </a:r>
            <a:endParaRPr b="0" i="0" sz="1000" u="none" cap="none" strike="noStrike">
              <a:solidFill>
                <a:srgbClr val="000000"/>
              </a:solidFill>
              <a:latin typeface="Calibri"/>
              <a:ea typeface="Calibri"/>
              <a:cs typeface="Calibri"/>
              <a:sym typeface="Calibri"/>
            </a:endParaRPr>
          </a:p>
        </p:txBody>
      </p:sp>
      <p:sp>
        <p:nvSpPr>
          <p:cNvPr id="179" name="Google Shape;179;p23"/>
          <p:cNvSpPr/>
          <p:nvPr/>
        </p:nvSpPr>
        <p:spPr>
          <a:xfrm>
            <a:off x="3169642" y="1750981"/>
            <a:ext cx="1091387" cy="1425833"/>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Extended discussions in CEOS and GEO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Develop the 2 scenarios in the synthesis paper, identifying resources</a:t>
            </a:r>
            <a:endParaRPr b="0" i="0" sz="1000" u="none" cap="none" strike="noStrike">
              <a:solidFill>
                <a:srgbClr val="000000"/>
              </a:solidFill>
              <a:latin typeface="Calibri"/>
              <a:ea typeface="Calibri"/>
              <a:cs typeface="Calibri"/>
              <a:sym typeface="Calibri"/>
            </a:endParaRPr>
          </a:p>
        </p:txBody>
      </p:sp>
      <p:sp>
        <p:nvSpPr>
          <p:cNvPr id="180" name="Google Shape;180;p23"/>
          <p:cNvSpPr/>
          <p:nvPr/>
        </p:nvSpPr>
        <p:spPr>
          <a:xfrm>
            <a:off x="2974787" y="4540145"/>
            <a:ext cx="1403751" cy="1240454"/>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SIT-36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SDG AHT side meeting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 Present conclusions of the extended discussions and choose the best scenario to be recommended to SIT-36</a:t>
            </a:r>
            <a:endParaRPr b="0" i="0" sz="1400" u="none" cap="none" strike="noStrike">
              <a:solidFill>
                <a:srgbClr val="000000"/>
              </a:solidFill>
              <a:latin typeface="Arial"/>
              <a:ea typeface="Arial"/>
              <a:cs typeface="Arial"/>
              <a:sym typeface="Arial"/>
            </a:endParaRPr>
          </a:p>
        </p:txBody>
      </p:sp>
      <p:sp>
        <p:nvSpPr>
          <p:cNvPr id="181" name="Google Shape;181;p23"/>
          <p:cNvSpPr/>
          <p:nvPr/>
        </p:nvSpPr>
        <p:spPr>
          <a:xfrm>
            <a:off x="4399440" y="2122301"/>
            <a:ext cx="1571354" cy="1067991"/>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Transfer Documentation V1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Draft the documentation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for the transfer to the permanent structure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(ToRs, work plan and strategy outline) </a:t>
            </a:r>
            <a:endParaRPr b="0" i="0" sz="1000" u="none" cap="none" strike="noStrike">
              <a:solidFill>
                <a:srgbClr val="000000"/>
              </a:solidFill>
              <a:latin typeface="Calibri"/>
              <a:ea typeface="Calibri"/>
              <a:cs typeface="Calibri"/>
              <a:sym typeface="Calibri"/>
            </a:endParaRPr>
          </a:p>
        </p:txBody>
      </p:sp>
      <p:sp>
        <p:nvSpPr>
          <p:cNvPr id="182" name="Google Shape;182;p23"/>
          <p:cNvSpPr/>
          <p:nvPr/>
        </p:nvSpPr>
        <p:spPr>
          <a:xfrm>
            <a:off x="5627001" y="4506226"/>
            <a:ext cx="1109235" cy="1274372"/>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Transfer Documentation V2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Develop a V2 documentation on the future permanent structure</a:t>
            </a:r>
            <a:endParaRPr b="0" i="0" sz="1000" u="none" cap="none" strike="noStrike">
              <a:solidFill>
                <a:srgbClr val="000000"/>
              </a:solidFill>
              <a:latin typeface="Calibri"/>
              <a:ea typeface="Calibri"/>
              <a:cs typeface="Calibri"/>
              <a:sym typeface="Calibri"/>
            </a:endParaRPr>
          </a:p>
        </p:txBody>
      </p:sp>
      <p:sp>
        <p:nvSpPr>
          <p:cNvPr id="183" name="Google Shape;183;p23"/>
          <p:cNvSpPr/>
          <p:nvPr/>
        </p:nvSpPr>
        <p:spPr>
          <a:xfrm>
            <a:off x="6008800" y="2329994"/>
            <a:ext cx="1219465" cy="851104"/>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Final round for comments + consolidation of the V2 documentation</a:t>
            </a:r>
            <a:endParaRPr b="0" i="0" sz="1000" u="none" cap="none" strike="noStrike">
              <a:solidFill>
                <a:srgbClr val="000000"/>
              </a:solidFill>
              <a:latin typeface="Calibri"/>
              <a:ea typeface="Calibri"/>
              <a:cs typeface="Calibri"/>
              <a:sym typeface="Calibri"/>
            </a:endParaRPr>
          </a:p>
        </p:txBody>
      </p:sp>
      <p:sp>
        <p:nvSpPr>
          <p:cNvPr id="184" name="Google Shape;184;p23"/>
          <p:cNvSpPr/>
          <p:nvPr/>
        </p:nvSpPr>
        <p:spPr>
          <a:xfrm>
            <a:off x="6800365" y="4518111"/>
            <a:ext cx="1172796" cy="1262487"/>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SIT TW</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Present and review details of the recommended option and relevant documentation</a:t>
            </a:r>
            <a:endParaRPr b="1" i="0" sz="1000" u="none" cap="none" strike="noStrike">
              <a:solidFill>
                <a:srgbClr val="C0504D"/>
              </a:solidFill>
              <a:latin typeface="Calibri"/>
              <a:ea typeface="Calibri"/>
              <a:cs typeface="Calibri"/>
              <a:sym typeface="Calibri"/>
            </a:endParaRPr>
          </a:p>
        </p:txBody>
      </p:sp>
      <p:sp>
        <p:nvSpPr>
          <p:cNvPr id="185" name="Google Shape;185;p23"/>
          <p:cNvSpPr/>
          <p:nvPr/>
        </p:nvSpPr>
        <p:spPr>
          <a:xfrm>
            <a:off x="7355161" y="1953035"/>
            <a:ext cx="1163085" cy="1228421"/>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35</a:t>
            </a:r>
            <a:r>
              <a:rPr b="1" baseline="30000" i="0" lang="en-AU" sz="1000" u="none" cap="none" strike="noStrike">
                <a:solidFill>
                  <a:srgbClr val="C0504D"/>
                </a:solidFill>
                <a:latin typeface="Calibri"/>
                <a:ea typeface="Calibri"/>
                <a:cs typeface="Calibri"/>
                <a:sym typeface="Calibri"/>
              </a:rPr>
              <a:t>th</a:t>
            </a:r>
            <a:r>
              <a:rPr b="1" i="0" lang="en-AU" sz="1000" u="none" cap="none" strike="noStrike">
                <a:solidFill>
                  <a:srgbClr val="C0504D"/>
                </a:solidFill>
                <a:latin typeface="Calibri"/>
                <a:ea typeface="Calibri"/>
                <a:cs typeface="Calibri"/>
                <a:sym typeface="Calibri"/>
              </a:rPr>
              <a:t> Plenary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Seek CEOS Principals endorsement of the recommended permanent mechanism</a:t>
            </a:r>
            <a:endParaRPr b="0" i="0" sz="1400" u="none" cap="none" strike="noStrike">
              <a:solidFill>
                <a:srgbClr val="000000"/>
              </a:solidFill>
              <a:latin typeface="Arial"/>
              <a:ea typeface="Arial"/>
              <a:cs typeface="Arial"/>
              <a:sym typeface="Arial"/>
            </a:endParaRPr>
          </a:p>
        </p:txBody>
      </p:sp>
      <p:cxnSp>
        <p:nvCxnSpPr>
          <p:cNvPr id="186" name="Google Shape;186;p23"/>
          <p:cNvCxnSpPr/>
          <p:nvPr/>
        </p:nvCxnSpPr>
        <p:spPr>
          <a:xfrm rot="10800000">
            <a:off x="2816169" y="3178309"/>
            <a:ext cx="6300" cy="456900"/>
          </a:xfrm>
          <a:prstGeom prst="straightConnector1">
            <a:avLst/>
          </a:prstGeom>
          <a:noFill/>
          <a:ln cap="flat" cmpd="sng" w="25400">
            <a:solidFill>
              <a:srgbClr val="C00000"/>
            </a:solidFill>
            <a:prstDash val="solid"/>
            <a:round/>
            <a:headEnd len="sm" w="sm" type="none"/>
            <a:tailEnd len="sm" w="sm" type="none"/>
          </a:ln>
        </p:spPr>
      </p:cxnSp>
      <p:cxnSp>
        <p:nvCxnSpPr>
          <p:cNvPr id="187" name="Google Shape;187;p23"/>
          <p:cNvCxnSpPr/>
          <p:nvPr/>
        </p:nvCxnSpPr>
        <p:spPr>
          <a:xfrm rot="10800000">
            <a:off x="3421450" y="4083125"/>
            <a:ext cx="0" cy="450642"/>
          </a:xfrm>
          <a:prstGeom prst="straightConnector1">
            <a:avLst/>
          </a:prstGeom>
          <a:noFill/>
          <a:ln cap="flat" cmpd="sng" w="25400">
            <a:solidFill>
              <a:srgbClr val="C00000"/>
            </a:solidFill>
            <a:prstDash val="solid"/>
            <a:round/>
            <a:headEnd len="sm" w="sm" type="none"/>
            <a:tailEnd len="sm" w="sm" type="none"/>
          </a:ln>
        </p:spPr>
      </p:cxnSp>
      <p:cxnSp>
        <p:nvCxnSpPr>
          <p:cNvPr id="188" name="Google Shape;188;p23"/>
          <p:cNvCxnSpPr>
            <a:endCxn id="160" idx="4"/>
          </p:cNvCxnSpPr>
          <p:nvPr/>
        </p:nvCxnSpPr>
        <p:spPr>
          <a:xfrm rot="10800000">
            <a:off x="7003535" y="4051038"/>
            <a:ext cx="0" cy="474900"/>
          </a:xfrm>
          <a:prstGeom prst="straightConnector1">
            <a:avLst/>
          </a:prstGeom>
          <a:noFill/>
          <a:ln cap="flat" cmpd="sng" w="25400">
            <a:solidFill>
              <a:srgbClr val="C00000"/>
            </a:solidFill>
            <a:prstDash val="solid"/>
            <a:round/>
            <a:headEnd len="sm" w="sm" type="none"/>
            <a:tailEnd len="sm" w="sm" type="none"/>
          </a:ln>
        </p:spPr>
      </p:cxnSp>
      <p:sp>
        <p:nvSpPr>
          <p:cNvPr id="189" name="Google Shape;189;p23"/>
          <p:cNvSpPr/>
          <p:nvPr/>
        </p:nvSpPr>
        <p:spPr>
          <a:xfrm>
            <a:off x="299159"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90" name="Google Shape;190;p23"/>
          <p:cNvSpPr txBox="1"/>
          <p:nvPr/>
        </p:nvSpPr>
        <p:spPr>
          <a:xfrm>
            <a:off x="295794" y="3723840"/>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OCT</a:t>
            </a:r>
            <a:endParaRPr b="0" i="0" sz="1400" u="none" cap="none" strike="noStrike">
              <a:solidFill>
                <a:srgbClr val="000000"/>
              </a:solidFill>
              <a:latin typeface="Arial"/>
              <a:ea typeface="Arial"/>
              <a:cs typeface="Arial"/>
              <a:sym typeface="Arial"/>
            </a:endParaRPr>
          </a:p>
        </p:txBody>
      </p:sp>
      <p:cxnSp>
        <p:nvCxnSpPr>
          <p:cNvPr id="191" name="Google Shape;191;p23"/>
          <p:cNvCxnSpPr/>
          <p:nvPr/>
        </p:nvCxnSpPr>
        <p:spPr>
          <a:xfrm rot="10800000">
            <a:off x="511717" y="3188953"/>
            <a:ext cx="0" cy="470146"/>
          </a:xfrm>
          <a:prstGeom prst="straightConnector1">
            <a:avLst/>
          </a:prstGeom>
          <a:noFill/>
          <a:ln cap="flat" cmpd="sng" w="25400">
            <a:solidFill>
              <a:srgbClr val="C00000"/>
            </a:solidFill>
            <a:prstDash val="solid"/>
            <a:round/>
            <a:headEnd len="sm" w="sm" type="none"/>
            <a:tailEnd len="sm" w="sm" type="none"/>
          </a:ln>
        </p:spPr>
      </p:cxnSp>
      <p:cxnSp>
        <p:nvCxnSpPr>
          <p:cNvPr id="192" name="Google Shape;192;p23"/>
          <p:cNvCxnSpPr/>
          <p:nvPr/>
        </p:nvCxnSpPr>
        <p:spPr>
          <a:xfrm rot="10800000">
            <a:off x="1347744" y="4290969"/>
            <a:ext cx="0" cy="242798"/>
          </a:xfrm>
          <a:prstGeom prst="straightConnector1">
            <a:avLst/>
          </a:prstGeom>
          <a:noFill/>
          <a:ln cap="flat" cmpd="sng" w="25400">
            <a:solidFill>
              <a:srgbClr val="7F7F7F"/>
            </a:solidFill>
            <a:prstDash val="solid"/>
            <a:round/>
            <a:headEnd len="sm" w="sm" type="none"/>
            <a:tailEnd len="sm" w="sm" type="none"/>
          </a:ln>
        </p:spPr>
      </p:cxnSp>
      <p:cxnSp>
        <p:nvCxnSpPr>
          <p:cNvPr id="193" name="Google Shape;193;p23"/>
          <p:cNvCxnSpPr/>
          <p:nvPr/>
        </p:nvCxnSpPr>
        <p:spPr>
          <a:xfrm rot="10800000">
            <a:off x="2597538" y="4290969"/>
            <a:ext cx="0" cy="227142"/>
          </a:xfrm>
          <a:prstGeom prst="straightConnector1">
            <a:avLst/>
          </a:prstGeom>
          <a:noFill/>
          <a:ln cap="flat" cmpd="sng" w="25400">
            <a:solidFill>
              <a:srgbClr val="7F7F7F"/>
            </a:solidFill>
            <a:prstDash val="solid"/>
            <a:round/>
            <a:headEnd len="sm" w="sm" type="none"/>
            <a:tailEnd len="sm" w="sm" type="none"/>
          </a:ln>
        </p:spPr>
      </p:cxnSp>
      <p:cxnSp>
        <p:nvCxnSpPr>
          <p:cNvPr id="194" name="Google Shape;194;p23"/>
          <p:cNvCxnSpPr/>
          <p:nvPr/>
        </p:nvCxnSpPr>
        <p:spPr>
          <a:xfrm rot="10800000">
            <a:off x="3387310" y="3188001"/>
            <a:ext cx="0" cy="258601"/>
          </a:xfrm>
          <a:prstGeom prst="straightConnector1">
            <a:avLst/>
          </a:prstGeom>
          <a:noFill/>
          <a:ln cap="flat" cmpd="sng" w="25400">
            <a:solidFill>
              <a:srgbClr val="7F7F7F"/>
            </a:solidFill>
            <a:prstDash val="solid"/>
            <a:round/>
            <a:headEnd len="sm" w="sm" type="none"/>
            <a:tailEnd len="sm" w="sm" type="none"/>
          </a:ln>
        </p:spPr>
      </p:cxnSp>
      <p:cxnSp>
        <p:nvCxnSpPr>
          <p:cNvPr id="195" name="Google Shape;195;p23"/>
          <p:cNvCxnSpPr/>
          <p:nvPr/>
        </p:nvCxnSpPr>
        <p:spPr>
          <a:xfrm rot="10800000">
            <a:off x="4825853" y="3188953"/>
            <a:ext cx="0" cy="258601"/>
          </a:xfrm>
          <a:prstGeom prst="straightConnector1">
            <a:avLst/>
          </a:prstGeom>
          <a:noFill/>
          <a:ln cap="flat" cmpd="sng" w="25400">
            <a:solidFill>
              <a:srgbClr val="7F7F7F"/>
            </a:solidFill>
            <a:prstDash val="solid"/>
            <a:round/>
            <a:headEnd len="sm" w="sm" type="none"/>
            <a:tailEnd len="sm" w="sm" type="none"/>
          </a:ln>
        </p:spPr>
      </p:cxnSp>
      <p:cxnSp>
        <p:nvCxnSpPr>
          <p:cNvPr id="196" name="Google Shape;196;p23"/>
          <p:cNvCxnSpPr/>
          <p:nvPr/>
        </p:nvCxnSpPr>
        <p:spPr>
          <a:xfrm rot="10800000">
            <a:off x="6401802" y="3188953"/>
            <a:ext cx="0" cy="258601"/>
          </a:xfrm>
          <a:prstGeom prst="straightConnector1">
            <a:avLst/>
          </a:prstGeom>
          <a:noFill/>
          <a:ln cap="flat" cmpd="sng" w="25400">
            <a:solidFill>
              <a:srgbClr val="7F7F7F"/>
            </a:solidFill>
            <a:prstDash val="solid"/>
            <a:round/>
            <a:headEnd len="sm" w="sm" type="none"/>
            <a:tailEnd len="sm" w="sm" type="none"/>
          </a:ln>
        </p:spPr>
      </p:cxnSp>
      <p:cxnSp>
        <p:nvCxnSpPr>
          <p:cNvPr id="197" name="Google Shape;197;p23"/>
          <p:cNvCxnSpPr/>
          <p:nvPr/>
        </p:nvCxnSpPr>
        <p:spPr>
          <a:xfrm rot="10800000">
            <a:off x="7601095" y="3188953"/>
            <a:ext cx="0" cy="419447"/>
          </a:xfrm>
          <a:prstGeom prst="straightConnector1">
            <a:avLst/>
          </a:prstGeom>
          <a:noFill/>
          <a:ln cap="flat" cmpd="sng" w="25400">
            <a:solidFill>
              <a:srgbClr val="C00000"/>
            </a:solidFill>
            <a:prstDash val="solid"/>
            <a:round/>
            <a:headEnd len="sm" w="sm" type="none"/>
            <a:tailEnd len="sm" w="sm" type="none"/>
          </a:ln>
        </p:spPr>
      </p:cxnSp>
      <p:cxnSp>
        <p:nvCxnSpPr>
          <p:cNvPr id="198" name="Google Shape;198;p23"/>
          <p:cNvCxnSpPr/>
          <p:nvPr/>
        </p:nvCxnSpPr>
        <p:spPr>
          <a:xfrm rot="10800000">
            <a:off x="6086714" y="4274526"/>
            <a:ext cx="0" cy="231700"/>
          </a:xfrm>
          <a:prstGeom prst="straightConnector1">
            <a:avLst/>
          </a:prstGeom>
          <a:noFill/>
          <a:ln cap="flat" cmpd="sng" w="25400">
            <a:solidFill>
              <a:srgbClr val="7F7F7F"/>
            </a:solidFill>
            <a:prstDash val="solid"/>
            <a:round/>
            <a:headEnd len="sm" w="sm" type="none"/>
            <a:tailEnd len="sm" w="sm" type="none"/>
          </a:ln>
        </p:spPr>
      </p:cxnSp>
      <p:cxnSp>
        <p:nvCxnSpPr>
          <p:cNvPr id="199" name="Google Shape;199;p23"/>
          <p:cNvCxnSpPr/>
          <p:nvPr/>
        </p:nvCxnSpPr>
        <p:spPr>
          <a:xfrm rot="10800000">
            <a:off x="5129328" y="4279084"/>
            <a:ext cx="0" cy="258601"/>
          </a:xfrm>
          <a:prstGeom prst="straightConnector1">
            <a:avLst/>
          </a:prstGeom>
          <a:noFill/>
          <a:ln cap="flat" cmpd="sng" w="25400">
            <a:solidFill>
              <a:srgbClr val="7F7F7F"/>
            </a:solidFill>
            <a:prstDash val="solid"/>
            <a:round/>
            <a:headEnd len="sm" w="sm" type="none"/>
            <a:tailEnd len="sm" w="sm" type="none"/>
          </a:ln>
        </p:spPr>
      </p:cxnSp>
      <p:sp>
        <p:nvSpPr>
          <p:cNvPr id="200" name="Google Shape;200;p23"/>
          <p:cNvSpPr/>
          <p:nvPr/>
        </p:nvSpPr>
        <p:spPr>
          <a:xfrm>
            <a:off x="4453635" y="4552178"/>
            <a:ext cx="1109235" cy="1123712"/>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Liaise with relevant CEOS/GEO entities to finalize arrangements for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 the recommended option </a:t>
            </a:r>
            <a:endParaRPr b="0" i="0" sz="1000" u="none" cap="none" strike="noStrike">
              <a:solidFill>
                <a:srgbClr val="000000"/>
              </a:solidFill>
              <a:latin typeface="Calibri"/>
              <a:ea typeface="Calibri"/>
              <a:cs typeface="Calibri"/>
              <a:sym typeface="Calibri"/>
            </a:endParaRPr>
          </a:p>
        </p:txBody>
      </p:sp>
      <p:sp>
        <p:nvSpPr>
          <p:cNvPr id="201" name="Google Shape;201;p23"/>
          <p:cNvSpPr/>
          <p:nvPr/>
        </p:nvSpPr>
        <p:spPr>
          <a:xfrm>
            <a:off x="2974787" y="5853060"/>
            <a:ext cx="1427332" cy="700140"/>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SIT-36 SDG session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seek CEOS Principals recommendation to Plenary</a:t>
            </a:r>
            <a:endParaRPr b="1" i="0" sz="1000" u="none" cap="none" strike="noStrike">
              <a:solidFill>
                <a:srgbClr val="C0504D"/>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idx="1" type="body"/>
          </p:nvPr>
        </p:nvSpPr>
        <p:spPr>
          <a:xfrm>
            <a:off x="187475" y="1361725"/>
            <a:ext cx="8541478" cy="49629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500"/>
              </a:spcBef>
              <a:spcAft>
                <a:spcPts val="0"/>
              </a:spcAft>
              <a:buSzPts val="2000"/>
              <a:buChar char="-"/>
            </a:pPr>
            <a:r>
              <a:rPr lang="en-AU">
                <a:latin typeface="Arial"/>
                <a:ea typeface="Arial"/>
                <a:cs typeface="Arial"/>
                <a:sym typeface="Arial"/>
              </a:rPr>
              <a:t>First draft, seeking to capture main elements for future options. </a:t>
            </a:r>
            <a:br>
              <a:rPr lang="en-AU">
                <a:latin typeface="Arial"/>
                <a:ea typeface="Arial"/>
                <a:cs typeface="Arial"/>
                <a:sym typeface="Arial"/>
              </a:rPr>
            </a:br>
            <a:r>
              <a:rPr lang="en-AU">
                <a:solidFill>
                  <a:srgbClr val="C00000"/>
                </a:solidFill>
                <a:latin typeface="Arial"/>
                <a:ea typeface="Arial"/>
                <a:cs typeface="Arial"/>
                <a:sym typeface="Arial"/>
              </a:rPr>
              <a:t>(Nov 2020)</a:t>
            </a:r>
            <a:endParaRPr>
              <a:solidFill>
                <a:srgbClr val="C00000"/>
              </a:solidFill>
              <a:latin typeface="Arial"/>
              <a:ea typeface="Arial"/>
              <a:cs typeface="Arial"/>
              <a:sym typeface="Arial"/>
            </a:endParaRPr>
          </a:p>
          <a:p>
            <a:pPr indent="-355600" lvl="0" marL="457200" rtl="0" algn="l">
              <a:lnSpc>
                <a:spcPct val="100000"/>
              </a:lnSpc>
              <a:spcBef>
                <a:spcPts val="1000"/>
              </a:spcBef>
              <a:spcAft>
                <a:spcPts val="0"/>
              </a:spcAft>
              <a:buSzPts val="2000"/>
              <a:buChar char="-"/>
            </a:pPr>
            <a:r>
              <a:rPr lang="en-AU">
                <a:latin typeface="Arial"/>
                <a:ea typeface="Arial"/>
                <a:cs typeface="Arial"/>
                <a:sym typeface="Arial"/>
              </a:rPr>
              <a:t>Refinement of pros and cons for proposed 6 (six) future options. </a:t>
            </a:r>
            <a:br>
              <a:rPr lang="en-AU">
                <a:latin typeface="Arial"/>
                <a:ea typeface="Arial"/>
                <a:cs typeface="Arial"/>
                <a:sym typeface="Arial"/>
              </a:rPr>
            </a:br>
            <a:r>
              <a:rPr lang="en-AU">
                <a:latin typeface="Arial"/>
                <a:ea typeface="Arial"/>
                <a:cs typeface="Arial"/>
                <a:sym typeface="Arial"/>
              </a:rPr>
              <a:t>(</a:t>
            </a:r>
            <a:r>
              <a:rPr lang="en-AU">
                <a:solidFill>
                  <a:srgbClr val="C00000"/>
                </a:solidFill>
                <a:latin typeface="Arial"/>
                <a:ea typeface="Arial"/>
                <a:cs typeface="Arial"/>
                <a:sym typeface="Arial"/>
              </a:rPr>
              <a:t>Dec 2020) </a:t>
            </a:r>
            <a:endParaRPr>
              <a:solidFill>
                <a:srgbClr val="C00000"/>
              </a:solidFill>
              <a:latin typeface="Arial"/>
              <a:ea typeface="Arial"/>
              <a:cs typeface="Arial"/>
              <a:sym typeface="Arial"/>
            </a:endParaRPr>
          </a:p>
          <a:p>
            <a:pPr indent="-355600" lvl="0" marL="457200" rtl="0" algn="l">
              <a:lnSpc>
                <a:spcPct val="100000"/>
              </a:lnSpc>
              <a:spcBef>
                <a:spcPts val="1000"/>
              </a:spcBef>
              <a:spcAft>
                <a:spcPts val="0"/>
              </a:spcAft>
              <a:buSzPts val="2000"/>
              <a:buChar char="-"/>
            </a:pPr>
            <a:r>
              <a:rPr lang="en-AU">
                <a:latin typeface="Arial"/>
                <a:ea typeface="Arial"/>
                <a:cs typeface="Arial"/>
                <a:sym typeface="Arial"/>
              </a:rPr>
              <a:t>Paper updated (version 1.2) following SDG AHT group meeting call on 21 December 2020 and decision to reduce the number of future options from 6 scenarios (as proposed in version 1.1) to 3 scenarios. </a:t>
            </a:r>
            <a:r>
              <a:rPr lang="en-AU">
                <a:solidFill>
                  <a:srgbClr val="C00000"/>
                </a:solidFill>
                <a:latin typeface="Arial"/>
                <a:ea typeface="Arial"/>
                <a:cs typeface="Arial"/>
                <a:sym typeface="Arial"/>
              </a:rPr>
              <a:t>(Jan 2021)</a:t>
            </a:r>
            <a:endParaRPr>
              <a:solidFill>
                <a:srgbClr val="C00000"/>
              </a:solidFill>
              <a:latin typeface="Arial"/>
              <a:ea typeface="Arial"/>
              <a:cs typeface="Arial"/>
              <a:sym typeface="Arial"/>
            </a:endParaRPr>
          </a:p>
          <a:p>
            <a:pPr indent="-355600" lvl="0" marL="457200" rtl="0" algn="l">
              <a:lnSpc>
                <a:spcPct val="100000"/>
              </a:lnSpc>
              <a:spcBef>
                <a:spcPts val="1000"/>
              </a:spcBef>
              <a:spcAft>
                <a:spcPts val="0"/>
              </a:spcAft>
              <a:buSzPts val="2000"/>
              <a:buChar char="-"/>
            </a:pPr>
            <a:r>
              <a:rPr lang="en-AU">
                <a:latin typeface="Arial"/>
                <a:ea typeface="Arial"/>
                <a:cs typeface="Arial"/>
                <a:sym typeface="Arial"/>
              </a:rPr>
              <a:t>Further refinement (version 1.3) on the 3 proposed options presented at the "</a:t>
            </a:r>
            <a:r>
              <a:rPr i="1" lang="en-AU">
                <a:latin typeface="Arial"/>
                <a:ea typeface="Arial"/>
                <a:cs typeface="Arial"/>
                <a:sym typeface="Arial"/>
              </a:rPr>
              <a:t>CEOS SDG-AHT Future workshop</a:t>
            </a:r>
            <a:r>
              <a:rPr lang="en-AU">
                <a:latin typeface="Arial"/>
                <a:ea typeface="Arial"/>
                <a:cs typeface="Arial"/>
                <a:sym typeface="Arial"/>
              </a:rPr>
              <a:t>”. </a:t>
            </a:r>
            <a:br>
              <a:rPr lang="en-AU">
                <a:latin typeface="Arial"/>
                <a:ea typeface="Arial"/>
                <a:cs typeface="Arial"/>
                <a:sym typeface="Arial"/>
              </a:rPr>
            </a:br>
            <a:r>
              <a:rPr lang="en-AU">
                <a:solidFill>
                  <a:srgbClr val="C00000"/>
                </a:solidFill>
                <a:latin typeface="Arial"/>
                <a:ea typeface="Arial"/>
                <a:cs typeface="Arial"/>
                <a:sym typeface="Arial"/>
              </a:rPr>
              <a:t>(Feb 2021)</a:t>
            </a:r>
            <a:endParaRPr>
              <a:solidFill>
                <a:srgbClr val="C00000"/>
              </a:solidFill>
              <a:latin typeface="Arial"/>
              <a:ea typeface="Arial"/>
              <a:cs typeface="Arial"/>
              <a:sym typeface="Arial"/>
            </a:endParaRPr>
          </a:p>
          <a:p>
            <a:pPr indent="-355600" lvl="0" marL="457200" rtl="0" algn="l">
              <a:lnSpc>
                <a:spcPct val="100000"/>
              </a:lnSpc>
              <a:spcBef>
                <a:spcPts val="1000"/>
              </a:spcBef>
              <a:spcAft>
                <a:spcPts val="0"/>
              </a:spcAft>
              <a:buSzPts val="2000"/>
              <a:buChar char="-"/>
            </a:pPr>
            <a:r>
              <a:rPr lang="en-AU">
                <a:latin typeface="Arial"/>
                <a:ea typeface="Arial"/>
                <a:cs typeface="Arial"/>
                <a:sym typeface="Arial"/>
              </a:rPr>
              <a:t>Further development (version 1.4) on the two most favorable (voted) options to be presented at SIT-36. </a:t>
            </a:r>
            <a:br>
              <a:rPr lang="en-AU">
                <a:latin typeface="Arial"/>
                <a:ea typeface="Arial"/>
                <a:cs typeface="Arial"/>
                <a:sym typeface="Arial"/>
              </a:rPr>
            </a:br>
            <a:r>
              <a:rPr lang="en-AU">
                <a:solidFill>
                  <a:srgbClr val="C00000"/>
                </a:solidFill>
                <a:latin typeface="Arial"/>
                <a:ea typeface="Arial"/>
                <a:cs typeface="Arial"/>
                <a:sym typeface="Arial"/>
              </a:rPr>
              <a:t>(Mar 2021)</a:t>
            </a:r>
            <a:endParaRPr>
              <a:solidFill>
                <a:srgbClr val="C00000"/>
              </a:solidFill>
              <a:latin typeface="Arial"/>
              <a:ea typeface="Arial"/>
              <a:cs typeface="Arial"/>
              <a:sym typeface="Arial"/>
            </a:endParaRPr>
          </a:p>
          <a:p>
            <a:pPr indent="0" lvl="0" marL="0" rtl="0" algn="l">
              <a:lnSpc>
                <a:spcPct val="100000"/>
              </a:lnSpc>
              <a:spcBef>
                <a:spcPts val="1000"/>
              </a:spcBef>
              <a:spcAft>
                <a:spcPts val="0"/>
              </a:spcAft>
              <a:buSzPts val="2000"/>
              <a:buNone/>
            </a:pPr>
            <a:r>
              <a:t/>
            </a:r>
            <a:endParaRPr/>
          </a:p>
          <a:p>
            <a:pPr indent="0" lvl="0" marL="0" rtl="0" algn="l">
              <a:lnSpc>
                <a:spcPct val="100000"/>
              </a:lnSpc>
              <a:spcBef>
                <a:spcPts val="500"/>
              </a:spcBef>
              <a:spcAft>
                <a:spcPts val="0"/>
              </a:spcAft>
              <a:buSzPts val="2000"/>
              <a:buNone/>
            </a:pPr>
            <a:r>
              <a:t/>
            </a:r>
            <a:endParaRPr/>
          </a:p>
        </p:txBody>
      </p:sp>
      <p:sp>
        <p:nvSpPr>
          <p:cNvPr id="207" name="Google Shape;207;p24"/>
          <p:cNvSpPr txBox="1"/>
          <p:nvPr>
            <p:ph idx="2" type="body"/>
          </p:nvPr>
        </p:nvSpPr>
        <p:spPr>
          <a:xfrm>
            <a:off x="1796375" y="304800"/>
            <a:ext cx="5823626" cy="53340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500"/>
              </a:spcBef>
              <a:spcAft>
                <a:spcPts val="0"/>
              </a:spcAft>
              <a:buSzPts val="2400"/>
              <a:buNone/>
            </a:pPr>
            <a:r>
              <a:rPr b="1" lang="en-AU"/>
              <a:t>SDG AHT Future Options </a:t>
            </a:r>
            <a:endParaRPr/>
          </a:p>
          <a:p>
            <a:pPr indent="-228600" lvl="0" marL="457200" rtl="0" algn="ctr">
              <a:lnSpc>
                <a:spcPct val="100000"/>
              </a:lnSpc>
              <a:spcBef>
                <a:spcPts val="500"/>
              </a:spcBef>
              <a:spcAft>
                <a:spcPts val="0"/>
              </a:spcAft>
              <a:buSzPts val="2400"/>
              <a:buNone/>
            </a:pPr>
            <a:r>
              <a:rPr i="1" lang="en-AU"/>
              <a:t>Synthesis Paper</a:t>
            </a:r>
            <a:endParaRPr i="1"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idx="2" type="body"/>
          </p:nvPr>
        </p:nvSpPr>
        <p:spPr>
          <a:xfrm>
            <a:off x="1796375" y="304800"/>
            <a:ext cx="5823626" cy="53340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500"/>
              </a:spcBef>
              <a:spcAft>
                <a:spcPts val="0"/>
              </a:spcAft>
              <a:buSzPts val="2400"/>
              <a:buNone/>
            </a:pPr>
            <a:r>
              <a:rPr b="1" lang="en-AU"/>
              <a:t>SDG AHT Future Options </a:t>
            </a:r>
            <a:endParaRPr/>
          </a:p>
          <a:p>
            <a:pPr indent="-228600" lvl="0" marL="457200" rtl="0" algn="ctr">
              <a:lnSpc>
                <a:spcPct val="100000"/>
              </a:lnSpc>
              <a:spcBef>
                <a:spcPts val="500"/>
              </a:spcBef>
              <a:spcAft>
                <a:spcPts val="0"/>
              </a:spcAft>
              <a:buSzPts val="2400"/>
              <a:buNone/>
            </a:pPr>
            <a:r>
              <a:rPr i="1" lang="en-AU"/>
              <a:t>Options presented at the workshop</a:t>
            </a:r>
            <a:endParaRPr i="1" sz="2000"/>
          </a:p>
        </p:txBody>
      </p:sp>
      <p:graphicFrame>
        <p:nvGraphicFramePr>
          <p:cNvPr id="213" name="Google Shape;213;p25"/>
          <p:cNvGraphicFramePr/>
          <p:nvPr/>
        </p:nvGraphicFramePr>
        <p:xfrm>
          <a:off x="1" y="1195120"/>
          <a:ext cx="3000000" cy="3000000"/>
        </p:xfrm>
        <a:graphic>
          <a:graphicData uri="http://schemas.openxmlformats.org/drawingml/2006/table">
            <a:tbl>
              <a:tblPr>
                <a:noFill/>
                <a:tableStyleId>{F60B6139-B587-4FA2-B285-ECB9E4F9169B}</a:tableStyleId>
              </a:tblPr>
              <a:tblGrid>
                <a:gridCol w="826550"/>
                <a:gridCol w="1061625"/>
                <a:gridCol w="2481950"/>
                <a:gridCol w="2291950"/>
                <a:gridCol w="2481950"/>
              </a:tblGrid>
              <a:tr h="558550">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rPr>
                        <a:t>#</a:t>
                      </a:r>
                      <a:endParaRPr b="1" sz="1300" u="none" cap="none" strike="noStrike">
                        <a:latin typeface="Arial"/>
                        <a:ea typeface="Arial"/>
                        <a:cs typeface="Arial"/>
                        <a:sym typeface="Aria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rPr>
                        <a:t>Future Options </a:t>
                      </a:r>
                      <a:endParaRPr b="1" sz="1300" u="none" cap="none" strike="noStrike">
                        <a:latin typeface="Arial"/>
                        <a:ea typeface="Arial"/>
                        <a:cs typeface="Arial"/>
                        <a:sym typeface="Aria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latin typeface="Arial"/>
                          <a:ea typeface="Arial"/>
                          <a:cs typeface="Arial"/>
                          <a:sym typeface="Arial"/>
                        </a:rPr>
                        <a:t>Description</a:t>
                      </a:r>
                      <a:endParaRPr sz="1400" u="none" cap="none" strike="noStrike">
                        <a:solidFill>
                          <a:srgbClr val="FFFFFF"/>
                        </a:solidFil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latin typeface="Arial"/>
                          <a:ea typeface="Arial"/>
                          <a:cs typeface="Arial"/>
                          <a:sym typeface="Arial"/>
                        </a:rPr>
                        <a:t>Coordination</a:t>
                      </a:r>
                      <a:endParaRPr sz="1400" u="none" cap="none" strike="noStrike">
                        <a:solidFill>
                          <a:srgbClr val="FFFFFF"/>
                        </a:solidFil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rPr>
                        <a:t>Work</a:t>
                      </a:r>
                      <a:endParaRPr b="1" sz="1300" u="none" cap="none" strike="noStrike">
                        <a:solidFill>
                          <a:srgbClr val="FFFFFF"/>
                        </a:solidFill>
                        <a:latin typeface="Arial"/>
                        <a:ea typeface="Arial"/>
                        <a:cs typeface="Arial"/>
                        <a:sym typeface="Aria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r>
              <a:tr h="1884900">
                <a:tc>
                  <a:txBody>
                    <a:bodyPr/>
                    <a:lstStyle/>
                    <a:p>
                      <a:pPr indent="0" lvl="0" marL="0" marR="0" rtl="0" algn="ctr">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OPTION 1</a:t>
                      </a:r>
                      <a:endParaRPr sz="1400" u="none" cap="none" strike="noStrike"/>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latin typeface="Arial"/>
                          <a:ea typeface="Arial"/>
                          <a:cs typeface="Arial"/>
                          <a:sym typeface="Arial"/>
                        </a:rPr>
                        <a:t>Full-scale option</a:t>
                      </a:r>
                      <a:endParaRPr b="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Create a new CEOS </a:t>
                      </a:r>
                      <a:r>
                        <a:rPr b="1" lang="en-AU" sz="1300" u="none" cap="none" strike="noStrike">
                          <a:latin typeface="Arial"/>
                          <a:ea typeface="Arial"/>
                          <a:cs typeface="Arial"/>
                          <a:sym typeface="Arial"/>
                        </a:rPr>
                        <a:t>Working Group </a:t>
                      </a:r>
                      <a:r>
                        <a:rPr b="0" lang="en-AU" sz="1300" u="none" cap="none" strike="noStrike">
                          <a:latin typeface="Arial"/>
                          <a:ea typeface="Arial"/>
                          <a:cs typeface="Arial"/>
                          <a:sym typeface="Arial"/>
                        </a:rPr>
                        <a:t>on SDGs.</a:t>
                      </a:r>
                      <a:endParaRPr b="0"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The Working Group would perform the full coordination function for CEOS support to GEO on SDGs, including the supervision of the CEOS Work Plan Deliverables and the detailed work plans of the new Working Group</a:t>
                      </a:r>
                      <a:endParaRPr b="0" i="1" sz="1300" u="none" cap="none" strike="noStrike">
                        <a:solidFill>
                          <a:schemeClr val="dk1"/>
                        </a:solidFill>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The new Working Group would have its own capacity and resources to perform SDG tasks, in coordination with other CEOS bodies when specific competencies are required and available.</a:t>
                      </a:r>
                      <a:endParaRPr b="0" i="1" sz="13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300"/>
                        <a:buFont typeface="Arial"/>
                        <a:buNone/>
                      </a:pPr>
                      <a:r>
                        <a:t/>
                      </a:r>
                      <a:endParaRPr i="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r h="1663850">
                <a:tc>
                  <a:txBody>
                    <a:bodyPr/>
                    <a:lstStyle/>
                    <a:p>
                      <a:pPr indent="0" lvl="0" marL="0" marR="0" rtl="0" algn="ctr">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OPTION 2</a:t>
                      </a:r>
                      <a:endParaRPr sz="1400" u="none" cap="none" strike="noStrike"/>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a:t>Federated</a:t>
                      </a:r>
                      <a:r>
                        <a:rPr b="1" lang="en-AU" sz="1300" u="none" cap="none" strike="noStrike">
                          <a:latin typeface="Arial"/>
                          <a:ea typeface="Arial"/>
                          <a:cs typeface="Arial"/>
                          <a:sym typeface="Arial"/>
                        </a:rPr>
                        <a:t> option</a:t>
                      </a:r>
                      <a:endParaRPr b="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Transfer the CEOS work on SDGs into </a:t>
                      </a:r>
                      <a:r>
                        <a:rPr b="1" lang="en-AU" sz="1300" u="none" cap="none" strike="noStrike">
                          <a:latin typeface="Arial"/>
                          <a:ea typeface="Arial"/>
                          <a:cs typeface="Arial"/>
                          <a:sym typeface="Arial"/>
                        </a:rPr>
                        <a:t>existing CEOS entities</a:t>
                      </a:r>
                      <a:r>
                        <a:rPr b="0" lang="en-AU" sz="1300" u="none" cap="none" strike="noStrike">
                          <a:latin typeface="Arial"/>
                          <a:ea typeface="Arial"/>
                          <a:cs typeface="Arial"/>
                          <a:sym typeface="Arial"/>
                        </a:rPr>
                        <a:t> under an internal CEOS coordination mechanism.</a:t>
                      </a:r>
                      <a:endParaRPr b="0"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There would be an identified SDG Coordinator or Coordination Team (single individual or group of persons) to which the CEOS coordination role on SDGs would be delegated.</a:t>
                      </a:r>
                      <a:endParaRPr b="0" i="1" sz="1300" u="none" cap="none" strike="noStrike">
                        <a:solidFill>
                          <a:schemeClr val="dk1"/>
                        </a:solidFill>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CEOS work in support of the SDGs would be fully decentralised and performed across existing CEOS working teams and entities.</a:t>
                      </a:r>
                      <a:endParaRPr b="0" i="1" sz="1300" u="none" cap="none" strike="noStrike">
                        <a:solidFill>
                          <a:schemeClr val="dk1"/>
                        </a:solidFill>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r h="1442775">
                <a:tc>
                  <a:txBody>
                    <a:bodyPr/>
                    <a:lstStyle/>
                    <a:p>
                      <a:pPr indent="0" lvl="0" marL="0" marR="0" rtl="0" algn="ctr">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OPTION 3</a:t>
                      </a:r>
                      <a:endParaRPr sz="1400" u="none" cap="none" strike="noStrike"/>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latin typeface="Arial"/>
                          <a:ea typeface="Arial"/>
                          <a:cs typeface="Arial"/>
                          <a:sym typeface="Arial"/>
                        </a:rPr>
                        <a:t>On-demand option</a:t>
                      </a:r>
                      <a:endParaRPr b="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Reduce the scope of CEOS support to GEO on SDGs to a </a:t>
                      </a:r>
                      <a:r>
                        <a:rPr b="1" lang="en-AU" sz="1300" u="none" cap="none" strike="noStrike">
                          <a:latin typeface="Arial"/>
                          <a:ea typeface="Arial"/>
                          <a:cs typeface="Arial"/>
                          <a:sym typeface="Arial"/>
                        </a:rPr>
                        <a:t>responsive model</a:t>
                      </a:r>
                      <a:r>
                        <a:rPr b="0" lang="en-AU" sz="1300" u="none" cap="none" strike="noStrike">
                          <a:latin typeface="Arial"/>
                          <a:ea typeface="Arial"/>
                          <a:cs typeface="Arial"/>
                          <a:sym typeface="Arial"/>
                        </a:rPr>
                        <a:t>, in line with CEOS External Request process.</a:t>
                      </a:r>
                      <a:endParaRPr b="0"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i="1" lang="en-AU" sz="1300" u="none" cap="none" strike="noStrike">
                          <a:latin typeface="Arial"/>
                          <a:ea typeface="Arial"/>
                          <a:cs typeface="Arial"/>
                          <a:sym typeface="Arial"/>
                        </a:rPr>
                        <a:t>The response coordination will be provided by CEOS, in accordance with the CEOS External Request Process Paper.</a:t>
                      </a:r>
                      <a:endParaRPr i="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i="1" lang="en-AU" sz="1300" u="none" cap="none" strike="noStrike">
                          <a:latin typeface="Arial"/>
                          <a:ea typeface="Arial"/>
                          <a:cs typeface="Arial"/>
                          <a:sym typeface="Arial"/>
                        </a:rPr>
                        <a:t>CEOS would only take action if requested by GEO or by the SDG community (e.g. UN agencies) and essentially for activities in line with the work plans of existing CEOS entities.</a:t>
                      </a:r>
                      <a:endParaRPr i="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idx="2" type="body"/>
          </p:nvPr>
        </p:nvSpPr>
        <p:spPr>
          <a:xfrm>
            <a:off x="1789889" y="304800"/>
            <a:ext cx="5836596" cy="53340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500"/>
              </a:spcBef>
              <a:spcAft>
                <a:spcPts val="0"/>
              </a:spcAft>
              <a:buSzPts val="2400"/>
              <a:buNone/>
            </a:pPr>
            <a:r>
              <a:rPr b="1" lang="en-AU"/>
              <a:t>SDG AHT Future Options </a:t>
            </a:r>
            <a:endParaRPr/>
          </a:p>
          <a:p>
            <a:pPr indent="-228600" lvl="0" marL="457200" rtl="0" algn="ctr">
              <a:lnSpc>
                <a:spcPct val="100000"/>
              </a:lnSpc>
              <a:spcBef>
                <a:spcPts val="500"/>
              </a:spcBef>
              <a:spcAft>
                <a:spcPts val="0"/>
              </a:spcAft>
              <a:buSzPts val="2400"/>
              <a:buNone/>
            </a:pPr>
            <a:r>
              <a:rPr i="1" lang="en-AU"/>
              <a:t>Workshop</a:t>
            </a:r>
            <a:endParaRPr i="1" sz="2000"/>
          </a:p>
        </p:txBody>
      </p:sp>
      <p:pic>
        <p:nvPicPr>
          <p:cNvPr id="219" name="Google Shape;219;p26"/>
          <p:cNvPicPr preferRelativeResize="0"/>
          <p:nvPr/>
        </p:nvPicPr>
        <p:blipFill rotWithShape="1">
          <a:blip r:embed="rId3">
            <a:alphaModFix/>
          </a:blip>
          <a:srcRect b="0" l="0" r="0" t="0"/>
          <a:stretch/>
        </p:blipFill>
        <p:spPr>
          <a:xfrm>
            <a:off x="118086" y="1483729"/>
            <a:ext cx="5608397" cy="5374271"/>
          </a:xfrm>
          <a:prstGeom prst="rect">
            <a:avLst/>
          </a:prstGeom>
          <a:noFill/>
          <a:ln>
            <a:noFill/>
          </a:ln>
        </p:spPr>
      </p:pic>
      <p:pic>
        <p:nvPicPr>
          <p:cNvPr id="220" name="Google Shape;220;p26"/>
          <p:cNvPicPr preferRelativeResize="0"/>
          <p:nvPr/>
        </p:nvPicPr>
        <p:blipFill rotWithShape="1">
          <a:blip r:embed="rId4">
            <a:alphaModFix/>
          </a:blip>
          <a:srcRect b="0" l="0" r="0" t="0"/>
          <a:stretch/>
        </p:blipFill>
        <p:spPr>
          <a:xfrm>
            <a:off x="5784881" y="1496699"/>
            <a:ext cx="3235902" cy="5354752"/>
          </a:xfrm>
          <a:prstGeom prst="rect">
            <a:avLst/>
          </a:prstGeom>
          <a:noFill/>
          <a:ln>
            <a:noFill/>
          </a:ln>
        </p:spPr>
      </p:pic>
      <p:sp>
        <p:nvSpPr>
          <p:cNvPr id="221" name="Google Shape;221;p26"/>
          <p:cNvSpPr txBox="1"/>
          <p:nvPr/>
        </p:nvSpPr>
        <p:spPr>
          <a:xfrm>
            <a:off x="118087" y="1175952"/>
            <a:ext cx="555969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Review Pros and Cons of the 3 proposed options</a:t>
            </a:r>
            <a:endParaRPr b="0" i="0" sz="1400" u="none" cap="none" strike="noStrike">
              <a:solidFill>
                <a:srgbClr val="000000"/>
              </a:solidFill>
              <a:latin typeface="Arial"/>
              <a:ea typeface="Arial"/>
              <a:cs typeface="Arial"/>
              <a:sym typeface="Arial"/>
            </a:endParaRPr>
          </a:p>
        </p:txBody>
      </p:sp>
      <p:sp>
        <p:nvSpPr>
          <p:cNvPr id="222" name="Google Shape;222;p26"/>
          <p:cNvSpPr txBox="1"/>
          <p:nvPr/>
        </p:nvSpPr>
        <p:spPr>
          <a:xfrm>
            <a:off x="5784881" y="1188922"/>
            <a:ext cx="323590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Vote for most appropriate options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idx="1" type="body"/>
          </p:nvPr>
        </p:nvSpPr>
        <p:spPr>
          <a:xfrm>
            <a:off x="177625" y="1312400"/>
            <a:ext cx="8433000" cy="50121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600"/>
              </a:spcBef>
              <a:spcAft>
                <a:spcPts val="0"/>
              </a:spcAft>
              <a:buSzPts val="2000"/>
              <a:buChar char="-"/>
            </a:pPr>
            <a:r>
              <a:rPr lang="en-AU"/>
              <a:t>Workshop participants were requested to express preferences from the available 3 options, with a maximum of 2 votes,</a:t>
            </a:r>
            <a:endParaRPr/>
          </a:p>
          <a:p>
            <a:pPr indent="-355600" lvl="0" marL="457200" rtl="0" algn="l">
              <a:lnSpc>
                <a:spcPct val="100000"/>
              </a:lnSpc>
              <a:spcBef>
                <a:spcPts val="600"/>
              </a:spcBef>
              <a:spcAft>
                <a:spcPts val="0"/>
              </a:spcAft>
              <a:buSzPts val="2000"/>
              <a:buChar char="-"/>
            </a:pPr>
            <a:r>
              <a:rPr lang="en-AU"/>
              <a:t>17 individuals from different agencies, including ESA, SIT Chair, GA, EC-JRC, JAXA, CEOS, CSIRO, CNES, NASA, GEO Secretariat,</a:t>
            </a:r>
            <a:endParaRPr/>
          </a:p>
          <a:p>
            <a:pPr indent="-355600" lvl="0" marL="457200" rtl="0" algn="l">
              <a:lnSpc>
                <a:spcPct val="100000"/>
              </a:lnSpc>
              <a:spcBef>
                <a:spcPts val="600"/>
              </a:spcBef>
              <a:spcAft>
                <a:spcPts val="0"/>
              </a:spcAft>
              <a:buSzPts val="2000"/>
              <a:buChar char="-"/>
            </a:pPr>
            <a:r>
              <a:rPr lang="en-AU"/>
              <a:t>Survey results:</a:t>
            </a:r>
            <a:endParaRPr/>
          </a:p>
          <a:p>
            <a:pPr indent="-355600" lvl="1" marL="914400" rtl="0" algn="l">
              <a:lnSpc>
                <a:spcPct val="100000"/>
              </a:lnSpc>
              <a:spcBef>
                <a:spcPts val="0"/>
              </a:spcBef>
              <a:spcAft>
                <a:spcPts val="0"/>
              </a:spcAft>
              <a:buSzPts val="2000"/>
              <a:buChar char="-"/>
            </a:pPr>
            <a:r>
              <a:rPr b="1" lang="en-AU"/>
              <a:t>Full-scale option:	70.6% </a:t>
            </a:r>
            <a:endParaRPr b="1"/>
          </a:p>
          <a:p>
            <a:pPr indent="-355600" lvl="1" marL="914400" rtl="0" algn="l">
              <a:lnSpc>
                <a:spcPct val="100000"/>
              </a:lnSpc>
              <a:spcBef>
                <a:spcPts val="0"/>
              </a:spcBef>
              <a:spcAft>
                <a:spcPts val="0"/>
              </a:spcAft>
              <a:buSzPts val="2000"/>
              <a:buChar char="-"/>
            </a:pPr>
            <a:r>
              <a:rPr b="1" lang="en-AU"/>
              <a:t>Federated option:	76.5% </a:t>
            </a:r>
            <a:endParaRPr b="1"/>
          </a:p>
          <a:p>
            <a:pPr indent="-355600" lvl="1" marL="914400" rtl="0" algn="l">
              <a:lnSpc>
                <a:spcPct val="100000"/>
              </a:lnSpc>
              <a:spcBef>
                <a:spcPts val="0"/>
              </a:spcBef>
              <a:spcAft>
                <a:spcPts val="0"/>
              </a:spcAft>
              <a:buSzPts val="2000"/>
              <a:buChar char="-"/>
            </a:pPr>
            <a:r>
              <a:rPr lang="en-AU"/>
              <a:t>On-demand option:	23.5 % </a:t>
            </a:r>
            <a:endParaRPr/>
          </a:p>
          <a:p>
            <a:pPr indent="0" lvl="0" marL="0" rtl="0" algn="l">
              <a:lnSpc>
                <a:spcPct val="100000"/>
              </a:lnSpc>
              <a:spcBef>
                <a:spcPts val="500"/>
              </a:spcBef>
              <a:spcAft>
                <a:spcPts val="0"/>
              </a:spcAft>
              <a:buSzPts val="2000"/>
              <a:buNone/>
            </a:pPr>
            <a:r>
              <a:t/>
            </a:r>
            <a:endParaRPr/>
          </a:p>
        </p:txBody>
      </p:sp>
      <p:pic>
        <p:nvPicPr>
          <p:cNvPr id="228" name="Google Shape;228;p27"/>
          <p:cNvPicPr preferRelativeResize="0"/>
          <p:nvPr/>
        </p:nvPicPr>
        <p:blipFill rotWithShape="1">
          <a:blip r:embed="rId3">
            <a:alphaModFix/>
          </a:blip>
          <a:srcRect b="0" l="0" r="0" t="0"/>
          <a:stretch/>
        </p:blipFill>
        <p:spPr>
          <a:xfrm>
            <a:off x="2665568" y="4177314"/>
            <a:ext cx="6170304" cy="2535975"/>
          </a:xfrm>
          <a:prstGeom prst="rect">
            <a:avLst/>
          </a:prstGeom>
          <a:noFill/>
          <a:ln>
            <a:noFill/>
          </a:ln>
        </p:spPr>
      </p:pic>
      <p:sp>
        <p:nvSpPr>
          <p:cNvPr id="229" name="Google Shape;229;p27"/>
          <p:cNvSpPr txBox="1"/>
          <p:nvPr>
            <p:ph idx="2" type="body"/>
          </p:nvPr>
        </p:nvSpPr>
        <p:spPr>
          <a:xfrm>
            <a:off x="1783404" y="304800"/>
            <a:ext cx="5856051" cy="53340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500"/>
              </a:spcBef>
              <a:spcAft>
                <a:spcPts val="0"/>
              </a:spcAft>
              <a:buSzPts val="2400"/>
              <a:buNone/>
            </a:pPr>
            <a:r>
              <a:rPr b="1" lang="en-AU"/>
              <a:t>SDG AHT Future Options </a:t>
            </a:r>
            <a:endParaRPr/>
          </a:p>
          <a:p>
            <a:pPr indent="-228600" lvl="0" marL="457200" rtl="0" algn="ctr">
              <a:lnSpc>
                <a:spcPct val="100000"/>
              </a:lnSpc>
              <a:spcBef>
                <a:spcPts val="500"/>
              </a:spcBef>
              <a:spcAft>
                <a:spcPts val="0"/>
              </a:spcAft>
              <a:buSzPts val="2400"/>
              <a:buNone/>
            </a:pPr>
            <a:r>
              <a:rPr lang="en-AU"/>
              <a:t>Survey</a:t>
            </a:r>
            <a:endParaRPr i="1"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0"/>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1200"/>
              </a:spcBef>
              <a:spcAft>
                <a:spcPts val="0"/>
              </a:spcAft>
              <a:buClr>
                <a:srgbClr val="002569"/>
              </a:buClr>
              <a:buSzPts val="2000"/>
              <a:buFont typeface="Arial"/>
              <a:buChar char="•"/>
            </a:pPr>
            <a:r>
              <a:rPr lang="en-AU">
                <a:latin typeface="Arial"/>
                <a:ea typeface="Arial"/>
                <a:cs typeface="Arial"/>
                <a:sym typeface="Arial"/>
              </a:rPr>
              <a:t>Welcome and overview of the session </a:t>
            </a:r>
            <a:endParaRPr>
              <a:latin typeface="Arial"/>
              <a:ea typeface="Arial"/>
              <a:cs typeface="Arial"/>
              <a:sym typeface="Arial"/>
            </a:endParaRPr>
          </a:p>
          <a:p>
            <a:pPr indent="-355600" lvl="0" marL="457200" marR="0" rtl="0" algn="l">
              <a:lnSpc>
                <a:spcPct val="100000"/>
              </a:lnSpc>
              <a:spcBef>
                <a:spcPts val="1200"/>
              </a:spcBef>
              <a:spcAft>
                <a:spcPts val="0"/>
              </a:spcAft>
              <a:buClr>
                <a:srgbClr val="002569"/>
              </a:buClr>
              <a:buSzPts val="2000"/>
              <a:buFont typeface="Arial"/>
              <a:buChar char="•"/>
            </a:pPr>
            <a:r>
              <a:rPr lang="en-AU">
                <a:latin typeface="Arial"/>
                <a:ea typeface="Arial"/>
                <a:cs typeface="Arial"/>
                <a:sym typeface="Arial"/>
              </a:rPr>
              <a:t>SDG Ad Hoc Team Current Work </a:t>
            </a:r>
            <a:r>
              <a:rPr b="0" lang="en-AU">
                <a:latin typeface="Arial"/>
                <a:ea typeface="Arial"/>
                <a:cs typeface="Arial"/>
                <a:sym typeface="Arial"/>
              </a:rPr>
              <a:t>(Marc Paganini/ESA)</a:t>
            </a:r>
            <a:endParaRPr>
              <a:latin typeface="Arial"/>
              <a:ea typeface="Arial"/>
              <a:cs typeface="Arial"/>
              <a:sym typeface="Arial"/>
            </a:endParaRPr>
          </a:p>
          <a:p>
            <a:pPr indent="-355600" lvl="1" marL="914400" rtl="0" algn="l">
              <a:lnSpc>
                <a:spcPct val="100000"/>
              </a:lnSpc>
              <a:spcBef>
                <a:spcPts val="1200"/>
              </a:spcBef>
              <a:spcAft>
                <a:spcPts val="0"/>
              </a:spcAft>
              <a:buSzPts val="2000"/>
              <a:buChar char="o"/>
            </a:pPr>
            <a:r>
              <a:rPr b="0" lang="en-AU">
                <a:latin typeface="Arial"/>
                <a:ea typeface="Arial"/>
                <a:cs typeface="Arial"/>
                <a:sym typeface="Arial"/>
              </a:rPr>
              <a:t>Summary of subgroup work</a:t>
            </a:r>
            <a:endParaRPr>
              <a:latin typeface="Arial"/>
              <a:ea typeface="Arial"/>
              <a:cs typeface="Arial"/>
              <a:sym typeface="Arial"/>
            </a:endParaRPr>
          </a:p>
          <a:p>
            <a:pPr indent="-355600" lvl="1" marL="914400" rtl="0" algn="l">
              <a:lnSpc>
                <a:spcPct val="100000"/>
              </a:lnSpc>
              <a:spcBef>
                <a:spcPts val="1200"/>
              </a:spcBef>
              <a:spcAft>
                <a:spcPts val="0"/>
              </a:spcAft>
              <a:buSzPts val="2000"/>
              <a:buChar char="o"/>
            </a:pPr>
            <a:r>
              <a:rPr b="0" lang="en-AU">
                <a:latin typeface="Arial"/>
                <a:ea typeface="Arial"/>
                <a:cs typeface="Arial"/>
                <a:sym typeface="Arial"/>
              </a:rPr>
              <a:t>SDG Indicators supported</a:t>
            </a:r>
            <a:endParaRPr>
              <a:latin typeface="Arial"/>
              <a:ea typeface="Arial"/>
              <a:cs typeface="Arial"/>
              <a:sym typeface="Arial"/>
            </a:endParaRPr>
          </a:p>
          <a:p>
            <a:pPr indent="-355600" lvl="0" marL="457200" marR="0" rtl="0" algn="l">
              <a:lnSpc>
                <a:spcPct val="100000"/>
              </a:lnSpc>
              <a:spcBef>
                <a:spcPts val="1200"/>
              </a:spcBef>
              <a:spcAft>
                <a:spcPts val="0"/>
              </a:spcAft>
              <a:buClr>
                <a:srgbClr val="002569"/>
              </a:buClr>
              <a:buSzPts val="2000"/>
              <a:buFont typeface="Arial"/>
              <a:buChar char="•"/>
            </a:pPr>
            <a:r>
              <a:rPr lang="en-AU">
                <a:latin typeface="Arial"/>
                <a:ea typeface="Arial"/>
                <a:cs typeface="Arial"/>
                <a:sym typeface="Arial"/>
              </a:rPr>
              <a:t>SDG Support Options Paper </a:t>
            </a:r>
            <a:r>
              <a:rPr b="0" lang="en-AU">
                <a:latin typeface="Arial"/>
                <a:ea typeface="Arial"/>
                <a:cs typeface="Arial"/>
                <a:sym typeface="Arial"/>
              </a:rPr>
              <a:t>(Alex Held/CSIRO)</a:t>
            </a:r>
            <a:endParaRPr>
              <a:latin typeface="Arial"/>
              <a:ea typeface="Arial"/>
              <a:cs typeface="Arial"/>
              <a:sym typeface="Arial"/>
            </a:endParaRPr>
          </a:p>
          <a:p>
            <a:pPr indent="-355600" lvl="1" marL="914400" rtl="0" algn="l">
              <a:lnSpc>
                <a:spcPct val="100000"/>
              </a:lnSpc>
              <a:spcBef>
                <a:spcPts val="1200"/>
              </a:spcBef>
              <a:spcAft>
                <a:spcPts val="0"/>
              </a:spcAft>
              <a:buSzPts val="2000"/>
              <a:buChar char="o"/>
            </a:pPr>
            <a:r>
              <a:rPr b="0" lang="en-AU">
                <a:latin typeface="Arial"/>
                <a:ea typeface="Arial"/>
                <a:cs typeface="Arial"/>
                <a:sym typeface="Arial"/>
              </a:rPr>
              <a:t>Brief review of process, participants, synthesis paper</a:t>
            </a:r>
            <a:endParaRPr>
              <a:latin typeface="Arial"/>
              <a:ea typeface="Arial"/>
              <a:cs typeface="Arial"/>
              <a:sym typeface="Arial"/>
            </a:endParaRPr>
          </a:p>
          <a:p>
            <a:pPr indent="-355600" lvl="1" marL="914400" rtl="0" algn="l">
              <a:lnSpc>
                <a:spcPct val="100000"/>
              </a:lnSpc>
              <a:spcBef>
                <a:spcPts val="1200"/>
              </a:spcBef>
              <a:spcAft>
                <a:spcPts val="0"/>
              </a:spcAft>
              <a:buSzPts val="2000"/>
              <a:buChar char="o"/>
            </a:pPr>
            <a:r>
              <a:rPr b="0" lang="en-AU">
                <a:latin typeface="Arial"/>
                <a:ea typeface="Arial"/>
                <a:cs typeface="Arial"/>
                <a:sym typeface="Arial"/>
              </a:rPr>
              <a:t>Overview on the two options “Full scale WG” and “Federated”</a:t>
            </a:r>
            <a:endParaRPr/>
          </a:p>
          <a:p>
            <a:pPr indent="-355600" lvl="1" marL="914400" rtl="0" algn="l">
              <a:lnSpc>
                <a:spcPct val="100000"/>
              </a:lnSpc>
              <a:spcBef>
                <a:spcPts val="1200"/>
              </a:spcBef>
              <a:spcAft>
                <a:spcPts val="0"/>
              </a:spcAft>
              <a:buSzPts val="2000"/>
              <a:buChar char="o"/>
            </a:pPr>
            <a:r>
              <a:rPr lang="en-AU">
                <a:latin typeface="Arial"/>
                <a:ea typeface="Arial"/>
                <a:cs typeface="Arial"/>
                <a:sym typeface="Arial"/>
              </a:rPr>
              <a:t>Discussions and decision</a:t>
            </a:r>
            <a:endParaRPr>
              <a:latin typeface="Arial"/>
              <a:ea typeface="Arial"/>
              <a:cs typeface="Arial"/>
              <a:sym typeface="Arial"/>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43" name="Google Shape;43;p10"/>
          <p:cNvSpPr txBox="1"/>
          <p:nvPr>
            <p:ph idx="2" type="body"/>
          </p:nvPr>
        </p:nvSpPr>
        <p:spPr>
          <a:xfrm>
            <a:off x="1556426" y="76200"/>
            <a:ext cx="6070059" cy="914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Session 4: SDGs</a:t>
            </a:r>
            <a:endParaRPr/>
          </a:p>
          <a:p>
            <a:pPr indent="-228600" lvl="0" marL="457200" marR="0" rtl="0" algn="ctr">
              <a:lnSpc>
                <a:spcPct val="100000"/>
              </a:lnSpc>
              <a:spcBef>
                <a:spcPts val="500"/>
              </a:spcBef>
              <a:spcAft>
                <a:spcPts val="0"/>
              </a:spcAft>
              <a:buClr>
                <a:schemeClr val="lt1"/>
              </a:buClr>
              <a:buSzPts val="2800"/>
              <a:buFont typeface="Arial"/>
              <a:buNone/>
            </a:pPr>
            <a:r>
              <a:rPr b="0" i="1" lang="en-AU"/>
              <a:t>Agenda</a:t>
            </a:r>
            <a:endParaRPr b="0" i="1"/>
          </a:p>
        </p:txBody>
      </p:sp>
      <p:sp>
        <p:nvSpPr>
          <p:cNvPr id="44" name="Google Shape;44;p10"/>
          <p:cNvSpPr txBox="1"/>
          <p:nvPr>
            <p:ph idx="12" type="sldNum"/>
          </p:nvPr>
        </p:nvSpPr>
        <p:spPr>
          <a:xfrm>
            <a:off x="8519109" y="6629409"/>
            <a:ext cx="548700" cy="5250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000"/>
              <a:buNone/>
            </a:pPr>
            <a:fld id="{00000000-1234-1234-1234-123412341234}" type="slidenum">
              <a:rPr lang="en-AU"/>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idx="1" type="body"/>
          </p:nvPr>
        </p:nvSpPr>
        <p:spPr>
          <a:xfrm>
            <a:off x="148025" y="1292650"/>
            <a:ext cx="8871000" cy="53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000"/>
              <a:buNone/>
            </a:pPr>
            <a:r>
              <a:rPr i="1" lang="en-AU">
                <a:latin typeface="Arial"/>
                <a:ea typeface="Arial"/>
                <a:cs typeface="Arial"/>
                <a:sym typeface="Arial"/>
              </a:rPr>
              <a:t>Create a new CEOS Working Group on SDGs</a:t>
            </a:r>
            <a:endParaRPr i="1">
              <a:latin typeface="Arial"/>
              <a:ea typeface="Arial"/>
              <a:cs typeface="Arial"/>
              <a:sym typeface="Arial"/>
            </a:endParaRPr>
          </a:p>
          <a:p>
            <a:pPr indent="0" lvl="0" marL="0" rtl="0" algn="l">
              <a:lnSpc>
                <a:spcPct val="100000"/>
              </a:lnSpc>
              <a:spcBef>
                <a:spcPts val="500"/>
              </a:spcBef>
              <a:spcAft>
                <a:spcPts val="0"/>
              </a:spcAft>
              <a:buSzPts val="2000"/>
              <a:buNone/>
            </a:pPr>
            <a:r>
              <a:t/>
            </a:r>
            <a:endParaRPr/>
          </a:p>
        </p:txBody>
      </p:sp>
      <p:sp>
        <p:nvSpPr>
          <p:cNvPr id="235" name="Google Shape;235;p28"/>
          <p:cNvSpPr txBox="1"/>
          <p:nvPr>
            <p:ph idx="2" type="body"/>
          </p:nvPr>
        </p:nvSpPr>
        <p:spPr>
          <a:xfrm>
            <a:off x="1560352" y="235725"/>
            <a:ext cx="6417578" cy="53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500"/>
              </a:spcBef>
              <a:spcAft>
                <a:spcPts val="0"/>
              </a:spcAft>
              <a:buSzPts val="2400"/>
              <a:buNone/>
            </a:pPr>
            <a:r>
              <a:rPr b="1" lang="en-AU"/>
              <a:t>Full Scale Option</a:t>
            </a:r>
            <a:endParaRPr/>
          </a:p>
          <a:p>
            <a:pPr indent="0" lvl="0" marL="0" rtl="0" algn="ctr">
              <a:lnSpc>
                <a:spcPct val="100000"/>
              </a:lnSpc>
              <a:spcBef>
                <a:spcPts val="500"/>
              </a:spcBef>
              <a:spcAft>
                <a:spcPts val="0"/>
              </a:spcAft>
              <a:buSzPts val="2400"/>
              <a:buNone/>
            </a:pPr>
            <a:r>
              <a:rPr i="1" lang="en-AU"/>
              <a:t>pros and cons</a:t>
            </a:r>
            <a:endParaRPr i="1"/>
          </a:p>
        </p:txBody>
      </p:sp>
      <p:graphicFrame>
        <p:nvGraphicFramePr>
          <p:cNvPr id="236" name="Google Shape;236;p28"/>
          <p:cNvGraphicFramePr/>
          <p:nvPr/>
        </p:nvGraphicFramePr>
        <p:xfrm>
          <a:off x="192700" y="1906100"/>
          <a:ext cx="3000000" cy="3000000"/>
        </p:xfrm>
        <a:graphic>
          <a:graphicData uri="http://schemas.openxmlformats.org/drawingml/2006/table">
            <a:tbl>
              <a:tblPr>
                <a:noFill/>
                <a:tableStyleId>{8CFA3AAE-CCCF-4229-B2C9-C237FA5808D3}</a:tableStyleId>
              </a:tblPr>
              <a:tblGrid>
                <a:gridCol w="4319550"/>
                <a:gridCol w="4319550"/>
              </a:tblGrid>
              <a:tr h="433150">
                <a:tc>
                  <a:txBody>
                    <a:bodyPr/>
                    <a:lstStyle/>
                    <a:p>
                      <a:pPr indent="0" lvl="0" marL="0" marR="0" rtl="0" algn="ctr">
                        <a:lnSpc>
                          <a:spcPct val="100000"/>
                        </a:lnSpc>
                        <a:spcBef>
                          <a:spcPts val="0"/>
                        </a:spcBef>
                        <a:spcAft>
                          <a:spcPts val="0"/>
                        </a:spcAft>
                        <a:buClr>
                          <a:srgbClr val="000000"/>
                        </a:buClr>
                        <a:buSzPts val="1400"/>
                        <a:buFont typeface="Arial"/>
                        <a:buNone/>
                      </a:pPr>
                      <a:r>
                        <a:rPr b="1" lang="en-AU" sz="1400" u="none" cap="none" strike="noStrike">
                          <a:solidFill>
                            <a:srgbClr val="FFFFFF"/>
                          </a:solidFill>
                        </a:rPr>
                        <a:t>Pros</a:t>
                      </a:r>
                      <a:endParaRPr b="1" sz="1400" u="none" cap="none" strike="noStrike">
                        <a:solidFill>
                          <a:srgbClr val="FFFFFF"/>
                        </a:solidFill>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AU" sz="1400" u="none" cap="none" strike="noStrike">
                          <a:solidFill>
                            <a:srgbClr val="FFFFFF"/>
                          </a:solidFill>
                        </a:rPr>
                        <a:t>Cons</a:t>
                      </a:r>
                      <a:endParaRPr b="1" sz="1400" u="none" cap="none" strike="noStrike">
                        <a:solidFill>
                          <a:srgbClr val="FFFFFF"/>
                        </a:solidFill>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r>
              <a:tr h="4398275">
                <a:tc>
                  <a:txBody>
                    <a:bodyPr/>
                    <a:lstStyle/>
                    <a:p>
                      <a:pPr indent="-175724" lvl="0" marL="179999" marR="0" rtl="0" algn="l">
                        <a:lnSpc>
                          <a:spcPct val="100000"/>
                        </a:lnSpc>
                        <a:spcBef>
                          <a:spcPts val="0"/>
                        </a:spcBef>
                        <a:spcAft>
                          <a:spcPts val="0"/>
                        </a:spcAft>
                        <a:buClr>
                          <a:srgbClr val="000000"/>
                        </a:buClr>
                        <a:buSzPts val="1350"/>
                        <a:buFont typeface="Arial"/>
                        <a:buChar char="-"/>
                      </a:pPr>
                      <a:r>
                        <a:rPr lang="en-AU" sz="1350" u="none" cap="none" strike="noStrike"/>
                        <a:t>CEOS will keep an </a:t>
                      </a:r>
                      <a:r>
                        <a:rPr b="1" lang="en-AU" sz="1350" u="none" cap="none" strike="noStrike"/>
                        <a:t>important role in the 2030 Agenda</a:t>
                      </a:r>
                      <a:r>
                        <a:rPr lang="en-AU" sz="1350" u="none" cap="none" strike="noStrike"/>
                        <a:t>, with </a:t>
                      </a:r>
                      <a:r>
                        <a:rPr b="1" lang="en-AU" sz="1350" u="none" cap="none" strike="noStrike"/>
                        <a:t>high visibility for CEOS </a:t>
                      </a:r>
                      <a:r>
                        <a:rPr lang="en-AU" sz="1350" u="none" cap="none" strike="noStrike"/>
                        <a:t>and its Agencies.</a:t>
                      </a:r>
                      <a:endParaRPr sz="1350" u="none" cap="none" strike="noStrike"/>
                    </a:p>
                    <a:p>
                      <a:pPr indent="-175724" lvl="0" marL="179999" marR="0" rtl="0" algn="l">
                        <a:lnSpc>
                          <a:spcPct val="100000"/>
                        </a:lnSpc>
                        <a:spcBef>
                          <a:spcPts val="1000"/>
                        </a:spcBef>
                        <a:spcAft>
                          <a:spcPts val="0"/>
                        </a:spcAft>
                        <a:buClr>
                          <a:srgbClr val="000000"/>
                        </a:buClr>
                        <a:buSzPts val="1350"/>
                        <a:buFont typeface="Arial"/>
                        <a:buChar char="-"/>
                      </a:pPr>
                      <a:r>
                        <a:rPr b="1" lang="en-AU" sz="1350" u="none" cap="none" strike="noStrike"/>
                        <a:t>Maximises the impact </a:t>
                      </a:r>
                      <a:r>
                        <a:rPr lang="en-AU" sz="1350" u="none" cap="none" strike="noStrike"/>
                        <a:t>on SDGs for CEOS and its Agencies.</a:t>
                      </a:r>
                      <a:endParaRPr sz="1350" u="none" cap="none" strike="noStrike"/>
                    </a:p>
                    <a:p>
                      <a:pPr indent="-175724" lvl="0" marL="179999" marR="0" rtl="0" algn="l">
                        <a:lnSpc>
                          <a:spcPct val="100000"/>
                        </a:lnSpc>
                        <a:spcBef>
                          <a:spcPts val="1000"/>
                        </a:spcBef>
                        <a:spcAft>
                          <a:spcPts val="0"/>
                        </a:spcAft>
                        <a:buClr>
                          <a:srgbClr val="000000"/>
                        </a:buClr>
                        <a:buSzPts val="1350"/>
                        <a:buFont typeface="Arial"/>
                        <a:buChar char="-"/>
                      </a:pPr>
                      <a:r>
                        <a:rPr lang="en-AU" sz="1350" u="none" cap="none" strike="noStrike"/>
                        <a:t>A Working Group on SDGs would be the </a:t>
                      </a:r>
                      <a:r>
                        <a:rPr b="1" lang="en-AU" sz="1350" u="none" cap="none" strike="noStrike"/>
                        <a:t>3rd thematic WG on the GEO Engagement Priorities</a:t>
                      </a:r>
                      <a:r>
                        <a:rPr lang="en-AU" sz="1350" u="none" cap="none" strike="noStrike"/>
                        <a:t>.</a:t>
                      </a:r>
                      <a:endParaRPr sz="1350" u="none" cap="none" strike="noStrike"/>
                    </a:p>
                    <a:p>
                      <a:pPr indent="-175724" lvl="0" marL="179999" marR="0" rtl="0" algn="l">
                        <a:lnSpc>
                          <a:spcPct val="100000"/>
                        </a:lnSpc>
                        <a:spcBef>
                          <a:spcPts val="1000"/>
                        </a:spcBef>
                        <a:spcAft>
                          <a:spcPts val="0"/>
                        </a:spcAft>
                        <a:buClr>
                          <a:srgbClr val="000000"/>
                        </a:buClr>
                        <a:buSzPts val="1350"/>
                        <a:buFont typeface="Arial"/>
                        <a:buChar char="-"/>
                      </a:pPr>
                      <a:r>
                        <a:rPr lang="en-AU" sz="1350" u="none" cap="none" strike="noStrike"/>
                        <a:t>The WG </a:t>
                      </a:r>
                      <a:r>
                        <a:rPr b="1" lang="en-AU" sz="1350" u="none" cap="none" strike="noStrike"/>
                        <a:t>membership can be built  with the right experts </a:t>
                      </a:r>
                      <a:r>
                        <a:rPr lang="en-AU" sz="1350" u="none" cap="none" strike="noStrike"/>
                        <a:t>(from both CEOS and non-CEOS agencies) to properly address each specific SDG target and indicator. </a:t>
                      </a:r>
                      <a:endParaRPr sz="1350" u="none" cap="none" strike="noStrike"/>
                    </a:p>
                    <a:p>
                      <a:pPr indent="-175724" lvl="0" marL="179999" marR="0" rtl="0" algn="l">
                        <a:lnSpc>
                          <a:spcPct val="100000"/>
                        </a:lnSpc>
                        <a:spcBef>
                          <a:spcPts val="1000"/>
                        </a:spcBef>
                        <a:spcAft>
                          <a:spcPts val="0"/>
                        </a:spcAft>
                        <a:buClr>
                          <a:srgbClr val="000000"/>
                        </a:buClr>
                        <a:buSzPts val="1350"/>
                        <a:buFont typeface="Arial"/>
                        <a:buChar char="-"/>
                      </a:pPr>
                      <a:r>
                        <a:rPr b="1" lang="en-AU" sz="1350" u="none" cap="none" strike="noStrike"/>
                        <a:t>Dependencies on other CEOS entities would be less important,</a:t>
                      </a:r>
                      <a:r>
                        <a:rPr lang="en-AU" sz="1350" u="none" cap="none" strike="noStrike"/>
                        <a:t> limiting the risk that some key SDG activities may not be addressed with the highest priorities.</a:t>
                      </a:r>
                      <a:endParaRPr sz="1350" u="none" cap="none" strike="noStrike"/>
                    </a:p>
                    <a:p>
                      <a:pPr indent="0" lvl="0" marL="0" marR="0" rtl="0" algn="l">
                        <a:lnSpc>
                          <a:spcPct val="100000"/>
                        </a:lnSpc>
                        <a:spcBef>
                          <a:spcPts val="100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173038" lvl="0" marL="179388" marR="0" rtl="0" algn="l">
                        <a:lnSpc>
                          <a:spcPct val="100000"/>
                        </a:lnSpc>
                        <a:spcBef>
                          <a:spcPts val="0"/>
                        </a:spcBef>
                        <a:spcAft>
                          <a:spcPts val="0"/>
                        </a:spcAft>
                        <a:buClr>
                          <a:srgbClr val="000000"/>
                        </a:buClr>
                        <a:buSzPts val="1350"/>
                        <a:buFont typeface="Arial"/>
                        <a:buChar char="-"/>
                      </a:pPr>
                      <a:r>
                        <a:rPr b="0" i="0" lang="en-AU" sz="1350" u="none" cap="none" strike="noStrike">
                          <a:solidFill>
                            <a:srgbClr val="000000"/>
                          </a:solidFill>
                          <a:latin typeface="Arial"/>
                          <a:ea typeface="Arial"/>
                          <a:cs typeface="Arial"/>
                          <a:sym typeface="Arial"/>
                        </a:rPr>
                        <a:t>More </a:t>
                      </a:r>
                      <a:r>
                        <a:rPr b="1" i="0" lang="en-AU" sz="1350" u="none" cap="none" strike="noStrike">
                          <a:solidFill>
                            <a:srgbClr val="000000"/>
                          </a:solidFill>
                          <a:latin typeface="Arial"/>
                          <a:ea typeface="Arial"/>
                          <a:cs typeface="Arial"/>
                          <a:sym typeface="Arial"/>
                        </a:rPr>
                        <a:t>sustained investment and efforts </a:t>
                      </a:r>
                      <a:r>
                        <a:rPr b="0" i="0" lang="en-AU" sz="1350" u="none" cap="none" strike="noStrike">
                          <a:solidFill>
                            <a:srgbClr val="000000"/>
                          </a:solidFill>
                          <a:latin typeface="Arial"/>
                          <a:ea typeface="Arial"/>
                          <a:cs typeface="Arial"/>
                          <a:sym typeface="Arial"/>
                        </a:rPr>
                        <a:t>are required by CEOS agencies, with a firm commitment to actively contribute to the WG work plan.</a:t>
                      </a:r>
                      <a:endParaRPr sz="1400" u="none" cap="none" strike="noStrike"/>
                    </a:p>
                    <a:p>
                      <a:pPr indent="-173038" lvl="0" marL="179388" marR="0" rtl="0" algn="l">
                        <a:lnSpc>
                          <a:spcPct val="100000"/>
                        </a:lnSpc>
                        <a:spcBef>
                          <a:spcPts val="600"/>
                        </a:spcBef>
                        <a:spcAft>
                          <a:spcPts val="0"/>
                        </a:spcAft>
                        <a:buClr>
                          <a:srgbClr val="000000"/>
                        </a:buClr>
                        <a:buSzPts val="1350"/>
                        <a:buFont typeface="Arial"/>
                        <a:buChar char="-"/>
                      </a:pPr>
                      <a:r>
                        <a:rPr b="0" i="0" lang="en-AU" sz="1350" u="none" cap="none" strike="noStrike">
                          <a:solidFill>
                            <a:srgbClr val="000000"/>
                          </a:solidFill>
                          <a:latin typeface="Arial"/>
                          <a:ea typeface="Arial"/>
                          <a:cs typeface="Arial"/>
                          <a:sym typeface="Arial"/>
                        </a:rPr>
                        <a:t>Requires a </a:t>
                      </a:r>
                      <a:r>
                        <a:rPr b="1" i="0" lang="en-AU" sz="1350" u="none" cap="none" strike="noStrike">
                          <a:solidFill>
                            <a:srgbClr val="000000"/>
                          </a:solidFill>
                          <a:latin typeface="Arial"/>
                          <a:ea typeface="Arial"/>
                          <a:cs typeface="Arial"/>
                          <a:sym typeface="Arial"/>
                        </a:rPr>
                        <a:t>solid governance structure </a:t>
                      </a:r>
                      <a:r>
                        <a:rPr b="0" i="0" lang="en-AU" sz="1350" u="none" cap="none" strike="noStrike">
                          <a:solidFill>
                            <a:srgbClr val="000000"/>
                          </a:solidFill>
                          <a:latin typeface="Arial"/>
                          <a:ea typeface="Arial"/>
                          <a:cs typeface="Arial"/>
                          <a:sym typeface="Arial"/>
                        </a:rPr>
                        <a:t>(including Lead and co-Lead and executive secretariat), an ambitious work plan and regular reporting mechanisms.</a:t>
                      </a:r>
                      <a:endParaRPr sz="1400" u="none" cap="none" strike="noStrike"/>
                    </a:p>
                    <a:p>
                      <a:pPr indent="-173038" lvl="0" marL="179388" marR="0" rtl="0" algn="l">
                        <a:lnSpc>
                          <a:spcPct val="100000"/>
                        </a:lnSpc>
                        <a:spcBef>
                          <a:spcPts val="600"/>
                        </a:spcBef>
                        <a:spcAft>
                          <a:spcPts val="0"/>
                        </a:spcAft>
                        <a:buClr>
                          <a:srgbClr val="000000"/>
                        </a:buClr>
                        <a:buSzPts val="1350"/>
                        <a:buFont typeface="Arial"/>
                        <a:buChar char="-"/>
                      </a:pPr>
                      <a:r>
                        <a:rPr b="1" i="0" lang="en-AU" sz="1350" u="none" cap="none" strike="noStrike">
                          <a:solidFill>
                            <a:srgbClr val="000000"/>
                          </a:solidFill>
                          <a:latin typeface="Arial"/>
                          <a:ea typeface="Arial"/>
                          <a:cs typeface="Arial"/>
                          <a:sym typeface="Arial"/>
                        </a:rPr>
                        <a:t>SDGs are very broad and cross-cutting, requiring a large range of EO competences</a:t>
                      </a:r>
                      <a:r>
                        <a:rPr b="0" i="0" lang="en-AU" sz="1350" u="none" cap="none" strike="noStrike">
                          <a:solidFill>
                            <a:srgbClr val="000000"/>
                          </a:solidFill>
                          <a:latin typeface="Arial"/>
                          <a:ea typeface="Arial"/>
                          <a:cs typeface="Arial"/>
                          <a:sym typeface="Arial"/>
                        </a:rPr>
                        <a:t>. The new WG on SDGs would need many experts to cover all the issues that the WG will address. </a:t>
                      </a:r>
                      <a:endParaRPr sz="1400" u="none" cap="none" strike="noStrike"/>
                    </a:p>
                    <a:p>
                      <a:pPr indent="-173038" lvl="0" marL="179388" marR="0" rtl="0" algn="l">
                        <a:lnSpc>
                          <a:spcPct val="100000"/>
                        </a:lnSpc>
                        <a:spcBef>
                          <a:spcPts val="600"/>
                        </a:spcBef>
                        <a:spcAft>
                          <a:spcPts val="0"/>
                        </a:spcAft>
                        <a:buClr>
                          <a:srgbClr val="000000"/>
                        </a:buClr>
                        <a:buSzPts val="1350"/>
                        <a:buFont typeface="Arial"/>
                        <a:buChar char="-"/>
                      </a:pPr>
                      <a:r>
                        <a:rPr b="0" i="0" lang="en-AU" sz="1350" u="none" cap="none" strike="noStrike">
                          <a:solidFill>
                            <a:srgbClr val="000000"/>
                          </a:solidFill>
                          <a:latin typeface="Arial"/>
                          <a:ea typeface="Arial"/>
                          <a:cs typeface="Arial"/>
                          <a:sym typeface="Arial"/>
                        </a:rPr>
                        <a:t>The new WG on SDGs will </a:t>
                      </a:r>
                      <a:r>
                        <a:rPr b="1" i="0" lang="en-AU" sz="1350" u="none" cap="none" strike="noStrike">
                          <a:solidFill>
                            <a:srgbClr val="000000"/>
                          </a:solidFill>
                          <a:latin typeface="Arial"/>
                          <a:ea typeface="Arial"/>
                          <a:cs typeface="Arial"/>
                          <a:sym typeface="Arial"/>
                        </a:rPr>
                        <a:t>still need to work closely with the other CEOS entities </a:t>
                      </a:r>
                      <a:r>
                        <a:rPr b="0" i="0" lang="en-AU" sz="1350" u="none" cap="none" strike="noStrike">
                          <a:solidFill>
                            <a:srgbClr val="000000"/>
                          </a:solidFill>
                          <a:latin typeface="Arial"/>
                          <a:ea typeface="Arial"/>
                          <a:cs typeface="Arial"/>
                          <a:sym typeface="Arial"/>
                        </a:rPr>
                        <a:t>(VCs, WGs, SEO) to benefit from their expertise.</a:t>
                      </a:r>
                      <a:endParaRPr b="0" i="0" sz="1350" u="none" cap="none" strike="noStrike">
                        <a:solidFill>
                          <a:srgbClr val="000000"/>
                        </a:solidFill>
                        <a:latin typeface="Arial"/>
                        <a:ea typeface="Arial"/>
                        <a:cs typeface="Arial"/>
                        <a:sym typeface="Arial"/>
                      </a:endParaRPr>
                    </a:p>
                  </a:txBody>
                  <a:tcPr marT="91425" marB="91425" marR="91425" marL="1800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idx="1" type="body"/>
          </p:nvPr>
        </p:nvSpPr>
        <p:spPr>
          <a:xfrm>
            <a:off x="148025" y="1292650"/>
            <a:ext cx="8871000" cy="53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000"/>
              <a:buNone/>
            </a:pPr>
            <a:r>
              <a:rPr i="1" lang="en-AU">
                <a:latin typeface="Arial"/>
                <a:ea typeface="Arial"/>
                <a:cs typeface="Arial"/>
                <a:sym typeface="Arial"/>
              </a:rPr>
              <a:t>Transfer the SDG work into existing CEOS entities under CEOS coordination</a:t>
            </a:r>
            <a:endParaRPr i="1">
              <a:latin typeface="Arial"/>
              <a:ea typeface="Arial"/>
              <a:cs typeface="Arial"/>
              <a:sym typeface="Arial"/>
            </a:endParaRPr>
          </a:p>
          <a:p>
            <a:pPr indent="0" lvl="0" marL="0" rtl="0" algn="l">
              <a:lnSpc>
                <a:spcPct val="100000"/>
              </a:lnSpc>
              <a:spcBef>
                <a:spcPts val="500"/>
              </a:spcBef>
              <a:spcAft>
                <a:spcPts val="0"/>
              </a:spcAft>
              <a:buSzPts val="2000"/>
              <a:buNone/>
            </a:pPr>
            <a:r>
              <a:t/>
            </a:r>
            <a:endParaRPr/>
          </a:p>
        </p:txBody>
      </p:sp>
      <p:graphicFrame>
        <p:nvGraphicFramePr>
          <p:cNvPr id="242" name="Google Shape;242;p29"/>
          <p:cNvGraphicFramePr/>
          <p:nvPr/>
        </p:nvGraphicFramePr>
        <p:xfrm>
          <a:off x="192700" y="1906100"/>
          <a:ext cx="3000000" cy="3000000"/>
        </p:xfrm>
        <a:graphic>
          <a:graphicData uri="http://schemas.openxmlformats.org/drawingml/2006/table">
            <a:tbl>
              <a:tblPr>
                <a:noFill/>
                <a:tableStyleId>{8CFA3AAE-CCCF-4229-B2C9-C237FA5808D3}</a:tableStyleId>
              </a:tblPr>
              <a:tblGrid>
                <a:gridCol w="4319550"/>
                <a:gridCol w="4319550"/>
              </a:tblGrid>
              <a:tr h="433150">
                <a:tc>
                  <a:txBody>
                    <a:bodyPr/>
                    <a:lstStyle/>
                    <a:p>
                      <a:pPr indent="0" lvl="0" marL="0" marR="0" rtl="0" algn="ctr">
                        <a:lnSpc>
                          <a:spcPct val="100000"/>
                        </a:lnSpc>
                        <a:spcBef>
                          <a:spcPts val="0"/>
                        </a:spcBef>
                        <a:spcAft>
                          <a:spcPts val="0"/>
                        </a:spcAft>
                        <a:buClr>
                          <a:srgbClr val="000000"/>
                        </a:buClr>
                        <a:buSzPts val="1400"/>
                        <a:buFont typeface="Arial"/>
                        <a:buNone/>
                      </a:pPr>
                      <a:r>
                        <a:rPr b="1" lang="en-AU" sz="1400" u="none" cap="none" strike="noStrike">
                          <a:solidFill>
                            <a:srgbClr val="FFFFFF"/>
                          </a:solidFill>
                        </a:rPr>
                        <a:t>Pros</a:t>
                      </a:r>
                      <a:endParaRPr b="1" sz="1400" u="none" cap="none" strike="noStrike">
                        <a:solidFill>
                          <a:srgbClr val="FFFFFF"/>
                        </a:solidFill>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AU" sz="1400" u="none" cap="none" strike="noStrike">
                          <a:solidFill>
                            <a:srgbClr val="FFFFFF"/>
                          </a:solidFill>
                        </a:rPr>
                        <a:t>Cons</a:t>
                      </a:r>
                      <a:endParaRPr b="1" sz="1400" u="none" cap="none" strike="noStrike">
                        <a:solidFill>
                          <a:srgbClr val="FFFFFF"/>
                        </a:solidFill>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r>
              <a:tr h="4398275">
                <a:tc>
                  <a:txBody>
                    <a:bodyPr/>
                    <a:lstStyle/>
                    <a:p>
                      <a:pPr indent="-175724" lvl="0" marL="179999" marR="0" rtl="0" algn="l">
                        <a:lnSpc>
                          <a:spcPct val="100000"/>
                        </a:lnSpc>
                        <a:spcBef>
                          <a:spcPts val="0"/>
                        </a:spcBef>
                        <a:spcAft>
                          <a:spcPts val="0"/>
                        </a:spcAft>
                        <a:buClr>
                          <a:srgbClr val="000000"/>
                        </a:buClr>
                        <a:buSzPts val="1350"/>
                        <a:buFont typeface="Arial"/>
                        <a:buChar char="-"/>
                      </a:pPr>
                      <a:r>
                        <a:rPr lang="en-AU" sz="1350" u="none" cap="none" strike="noStrike"/>
                        <a:t>Can be the </a:t>
                      </a:r>
                      <a:r>
                        <a:rPr b="1" lang="en-AU" sz="1350" u="none" cap="none" strike="noStrike"/>
                        <a:t>most flexible, cost-effective and practicable solution</a:t>
                      </a:r>
                      <a:r>
                        <a:rPr lang="en-AU" sz="1350" u="none" cap="none" strike="noStrike"/>
                        <a:t>, allowing CEOS to stay responsive, while best using resources and expertise available within existing CEOS bodies. </a:t>
                      </a:r>
                      <a:endParaRPr sz="1350" u="none" cap="none" strike="noStrike"/>
                    </a:p>
                    <a:p>
                      <a:pPr indent="-175724" lvl="0" marL="179999" marR="0" rtl="0" algn="l">
                        <a:lnSpc>
                          <a:spcPct val="100000"/>
                        </a:lnSpc>
                        <a:spcBef>
                          <a:spcPts val="1000"/>
                        </a:spcBef>
                        <a:spcAft>
                          <a:spcPts val="0"/>
                        </a:spcAft>
                        <a:buClr>
                          <a:srgbClr val="000000"/>
                        </a:buClr>
                        <a:buSzPts val="1350"/>
                        <a:buFont typeface="Arial"/>
                        <a:buChar char="-"/>
                      </a:pPr>
                      <a:r>
                        <a:rPr b="0" lang="en-AU" sz="1350" u="none" cap="none" strike="noStrike"/>
                        <a:t>Could be considered as a </a:t>
                      </a:r>
                      <a:r>
                        <a:rPr b="1" lang="en-AU" sz="1350" u="none" cap="none" strike="noStrike"/>
                        <a:t>transition solution towards the creation of a working group </a:t>
                      </a:r>
                      <a:r>
                        <a:rPr lang="en-AU" sz="1350" u="none" cap="none" strike="noStrike"/>
                        <a:t>on SDGs (option 1), should the interests grow within CEOS agencies.</a:t>
                      </a:r>
                      <a:endParaRPr sz="1350" u="none" cap="none" strike="noStrike"/>
                    </a:p>
                    <a:p>
                      <a:pPr indent="-175724" lvl="0" marL="179999" marR="0" rtl="0" algn="l">
                        <a:lnSpc>
                          <a:spcPct val="100000"/>
                        </a:lnSpc>
                        <a:spcBef>
                          <a:spcPts val="1000"/>
                        </a:spcBef>
                        <a:spcAft>
                          <a:spcPts val="0"/>
                        </a:spcAft>
                        <a:buClr>
                          <a:srgbClr val="000000"/>
                        </a:buClr>
                        <a:buSzPts val="1350"/>
                        <a:buFont typeface="Arial"/>
                        <a:buChar char="-"/>
                      </a:pPr>
                      <a:r>
                        <a:rPr lang="en-AU" sz="1350" u="none" cap="none" strike="noStrike"/>
                        <a:t>The </a:t>
                      </a:r>
                      <a:r>
                        <a:rPr b="1" lang="en-AU" sz="1350" u="none" cap="none" strike="noStrike"/>
                        <a:t>need for additional resources to be assigned by CEOS Agencies will be limited </a:t>
                      </a:r>
                      <a:r>
                        <a:rPr lang="en-AU" sz="1350" u="none" cap="none" strike="noStrike"/>
                        <a:t>since the work will be essentially done within existing CEOS entities, except for the coordination task.</a:t>
                      </a:r>
                      <a:endParaRPr sz="1350" u="none" cap="none" strike="noStrike"/>
                    </a:p>
                    <a:p>
                      <a:pPr indent="-175724" lvl="0" marL="179999" marR="0" rtl="0" algn="l">
                        <a:lnSpc>
                          <a:spcPct val="100000"/>
                        </a:lnSpc>
                        <a:spcBef>
                          <a:spcPts val="1000"/>
                        </a:spcBef>
                        <a:spcAft>
                          <a:spcPts val="0"/>
                        </a:spcAft>
                        <a:buClr>
                          <a:srgbClr val="000000"/>
                        </a:buClr>
                        <a:buSzPts val="1350"/>
                        <a:buFont typeface="Arial"/>
                        <a:buChar char="-"/>
                      </a:pPr>
                      <a:r>
                        <a:rPr lang="en-AU" sz="1350" u="none" cap="none" strike="noStrike"/>
                        <a:t>The </a:t>
                      </a:r>
                      <a:r>
                        <a:rPr b="1" lang="en-AU" sz="1350" u="none" cap="none" strike="noStrike"/>
                        <a:t>CEOS Work Plan will still reflect SDG deliverables and activities</a:t>
                      </a:r>
                      <a:r>
                        <a:rPr lang="en-AU" sz="1350" u="none" cap="none" strike="noStrike"/>
                        <a:t> defined and will still be managed through the CEOS annual processes.</a:t>
                      </a:r>
                      <a:endParaRPr sz="1350" u="none" cap="none" strike="noStrike"/>
                    </a:p>
                    <a:p>
                      <a:pPr indent="0" lvl="0" marL="0" marR="0" rtl="0" algn="l">
                        <a:lnSpc>
                          <a:spcPct val="100000"/>
                        </a:lnSpc>
                        <a:spcBef>
                          <a:spcPts val="100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173038" lvl="0" marL="179388" marR="0" rtl="0" algn="l">
                        <a:lnSpc>
                          <a:spcPct val="100000"/>
                        </a:lnSpc>
                        <a:spcBef>
                          <a:spcPts val="0"/>
                        </a:spcBef>
                        <a:spcAft>
                          <a:spcPts val="0"/>
                        </a:spcAft>
                        <a:buClr>
                          <a:srgbClr val="000000"/>
                        </a:buClr>
                        <a:buSzPts val="1250"/>
                        <a:buFont typeface="Arial"/>
                        <a:buChar char="-"/>
                      </a:pPr>
                      <a:r>
                        <a:rPr b="1" lang="en-AU" sz="1300" u="none" cap="none" strike="noStrike"/>
                        <a:t>Existing CEOS bodies (WGs and VCs) may be overcommitted already </a:t>
                      </a:r>
                      <a:r>
                        <a:rPr b="0" lang="en-AU" sz="1300" u="none" cap="none" strike="noStrike"/>
                        <a:t>and adding extra activities and deliverables on SDGs may be an unacceptable additional burden.</a:t>
                      </a:r>
                      <a:endParaRPr b="0" sz="1300" u="none" cap="none" strike="noStrike"/>
                    </a:p>
                    <a:p>
                      <a:pPr indent="-173038" lvl="0" marL="179388" marR="0" rtl="0" algn="l">
                        <a:lnSpc>
                          <a:spcPct val="100000"/>
                        </a:lnSpc>
                        <a:spcBef>
                          <a:spcPts val="1000"/>
                        </a:spcBef>
                        <a:spcAft>
                          <a:spcPts val="0"/>
                        </a:spcAft>
                        <a:buClr>
                          <a:srgbClr val="000000"/>
                        </a:buClr>
                        <a:buSzPts val="1250"/>
                        <a:buFont typeface="Arial"/>
                        <a:buChar char="-"/>
                      </a:pPr>
                      <a:r>
                        <a:rPr b="1" lang="en-AU" sz="1300" u="none" cap="none" strike="noStrike"/>
                        <a:t>Need to restrict the CEOS activities to a number of prioritized deliverables </a:t>
                      </a:r>
                      <a:r>
                        <a:rPr lang="en-AU" sz="1300" u="none" cap="none" strike="noStrike"/>
                        <a:t>achievable with the limited resources available to coordinate and perform the work.</a:t>
                      </a:r>
                      <a:endParaRPr sz="1300" u="none" cap="none" strike="noStrike"/>
                    </a:p>
                    <a:p>
                      <a:pPr indent="-173038" lvl="0" marL="179388" marR="0" rtl="0" algn="l">
                        <a:lnSpc>
                          <a:spcPct val="100000"/>
                        </a:lnSpc>
                        <a:spcBef>
                          <a:spcPts val="1000"/>
                        </a:spcBef>
                        <a:spcAft>
                          <a:spcPts val="0"/>
                        </a:spcAft>
                        <a:buClr>
                          <a:srgbClr val="000000"/>
                        </a:buClr>
                        <a:buSzPts val="1250"/>
                        <a:buFont typeface="Arial"/>
                        <a:buChar char="-"/>
                      </a:pPr>
                      <a:r>
                        <a:rPr lang="en-AU" sz="1300" u="none" cap="none" strike="noStrike"/>
                        <a:t>The </a:t>
                      </a:r>
                      <a:r>
                        <a:rPr b="1" lang="en-AU" sz="1300" u="none" cap="none" strike="noStrike"/>
                        <a:t>CEOS Governance and Processes paper does not address the concept of a coordination mechanism </a:t>
                      </a:r>
                      <a:r>
                        <a:rPr lang="en-AU" sz="1300" u="none" cap="none" strike="noStrike"/>
                        <a:t>which will need to be embedded in the CEOS processes.</a:t>
                      </a:r>
                      <a:endParaRPr sz="1300" u="none" cap="none" strike="noStrike"/>
                    </a:p>
                    <a:p>
                      <a:pPr indent="-173038" lvl="0" marL="179388" marR="0" rtl="0" algn="l">
                        <a:lnSpc>
                          <a:spcPct val="100000"/>
                        </a:lnSpc>
                        <a:spcBef>
                          <a:spcPts val="1000"/>
                        </a:spcBef>
                        <a:spcAft>
                          <a:spcPts val="0"/>
                        </a:spcAft>
                        <a:buClr>
                          <a:srgbClr val="000000"/>
                        </a:buClr>
                        <a:buSzPts val="1250"/>
                        <a:buFont typeface="Arial"/>
                        <a:buChar char="-"/>
                      </a:pPr>
                      <a:r>
                        <a:rPr lang="en-AU" sz="1300" u="none" cap="none" strike="noStrike"/>
                        <a:t>Requires a </a:t>
                      </a:r>
                      <a:r>
                        <a:rPr b="1" lang="en-AU" sz="1300" u="none" cap="none" strike="noStrike"/>
                        <a:t>commitment from CEOS Agencies to nominate an individual or a team of individuals </a:t>
                      </a:r>
                      <a:r>
                        <a:rPr lang="en-AU" sz="1300" u="none" cap="none" strike="noStrike"/>
                        <a:t>to be the SDG coordinator within CEOS.</a:t>
                      </a:r>
                      <a:endParaRPr sz="1300" u="none" cap="none" strike="noStrike"/>
                    </a:p>
                    <a:p>
                      <a:pPr indent="-173038" lvl="0" marL="179388" marR="0" rtl="0" algn="l">
                        <a:lnSpc>
                          <a:spcPct val="100000"/>
                        </a:lnSpc>
                        <a:spcBef>
                          <a:spcPts val="1000"/>
                        </a:spcBef>
                        <a:spcAft>
                          <a:spcPts val="0"/>
                        </a:spcAft>
                        <a:buClr>
                          <a:srgbClr val="000000"/>
                        </a:buClr>
                        <a:buSzPts val="1250"/>
                        <a:buFont typeface="Arial"/>
                        <a:buChar char="-"/>
                      </a:pPr>
                      <a:r>
                        <a:rPr lang="en-AU" sz="1300" u="none" cap="none" strike="noStrike"/>
                        <a:t>It is expected that </a:t>
                      </a:r>
                      <a:r>
                        <a:rPr b="1" lang="en-AU" sz="1300" u="none" cap="none" strike="noStrike"/>
                        <a:t>limited resources will be made available by the CEOS bodies </a:t>
                      </a:r>
                      <a:r>
                        <a:rPr lang="en-AU" sz="1300" u="none" cap="none" strike="noStrike"/>
                        <a:t>which will have to do the SDG activities in addition to their existing Work Plan responsibilities.</a:t>
                      </a:r>
                      <a:endParaRPr sz="1400" u="none" cap="none" strike="noStrike"/>
                    </a:p>
                  </a:txBody>
                  <a:tcPr marT="91425" marB="91425" marR="91425" marL="1800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bl>
          </a:graphicData>
        </a:graphic>
      </p:graphicFrame>
      <p:sp>
        <p:nvSpPr>
          <p:cNvPr id="243" name="Google Shape;243;p29"/>
          <p:cNvSpPr txBox="1"/>
          <p:nvPr>
            <p:ph idx="2" type="body"/>
          </p:nvPr>
        </p:nvSpPr>
        <p:spPr>
          <a:xfrm>
            <a:off x="1568741" y="235725"/>
            <a:ext cx="6409189" cy="53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500"/>
              </a:spcBef>
              <a:spcAft>
                <a:spcPts val="0"/>
              </a:spcAft>
              <a:buSzPts val="2400"/>
              <a:buNone/>
            </a:pPr>
            <a:r>
              <a:rPr b="1" lang="en-AU"/>
              <a:t>Federated Option</a:t>
            </a:r>
            <a:endParaRPr/>
          </a:p>
          <a:p>
            <a:pPr indent="0" lvl="0" marL="0" rtl="0" algn="ctr">
              <a:lnSpc>
                <a:spcPct val="100000"/>
              </a:lnSpc>
              <a:spcBef>
                <a:spcPts val="500"/>
              </a:spcBef>
              <a:spcAft>
                <a:spcPts val="0"/>
              </a:spcAft>
              <a:buSzPts val="2400"/>
              <a:buNone/>
            </a:pPr>
            <a:r>
              <a:rPr i="1" lang="en-AU"/>
              <a:t>pros and cons</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idx="1" type="body"/>
          </p:nvPr>
        </p:nvSpPr>
        <p:spPr>
          <a:xfrm>
            <a:off x="76200" y="1837188"/>
            <a:ext cx="8991600" cy="463981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rgbClr val="002569"/>
              </a:buClr>
              <a:buSzPts val="2000"/>
              <a:buFont typeface="Arial"/>
              <a:buNone/>
            </a:pPr>
            <a:r>
              <a:rPr lang="en-AU">
                <a:latin typeface="Arial"/>
                <a:ea typeface="Arial"/>
                <a:cs typeface="Arial"/>
                <a:sym typeface="Arial"/>
              </a:rPr>
              <a:t>The CEOS SDG AHT invites the CEOS Principals to:</a:t>
            </a:r>
            <a:endParaRPr>
              <a:latin typeface="Arial"/>
              <a:ea typeface="Arial"/>
              <a:cs typeface="Arial"/>
              <a:sym typeface="Arial"/>
            </a:endParaRPr>
          </a:p>
          <a:p>
            <a:pPr indent="-228600" lvl="0" marL="457200" marR="0" rtl="0" algn="l">
              <a:lnSpc>
                <a:spcPct val="100000"/>
              </a:lnSpc>
              <a:spcBef>
                <a:spcPts val="500"/>
              </a:spcBef>
              <a:spcAft>
                <a:spcPts val="0"/>
              </a:spcAft>
              <a:buClr>
                <a:srgbClr val="002569"/>
              </a:buClr>
              <a:buSzPts val="2000"/>
              <a:buFont typeface="Arial"/>
              <a:buNone/>
            </a:pPr>
            <a:r>
              <a:t/>
            </a:r>
            <a:endParaRPr>
              <a:latin typeface="Arial"/>
              <a:ea typeface="Arial"/>
              <a:cs typeface="Arial"/>
              <a:sym typeface="Arial"/>
            </a:endParaRPr>
          </a:p>
          <a:p>
            <a:pPr indent="0" lvl="0" marL="269999" marR="0" rtl="0" algn="l">
              <a:lnSpc>
                <a:spcPct val="100000"/>
              </a:lnSpc>
              <a:spcBef>
                <a:spcPts val="500"/>
              </a:spcBef>
              <a:spcAft>
                <a:spcPts val="0"/>
              </a:spcAft>
              <a:buClr>
                <a:srgbClr val="002569"/>
              </a:buClr>
              <a:buSzPts val="2000"/>
              <a:buFont typeface="Arial"/>
              <a:buNone/>
            </a:pPr>
            <a:r>
              <a:rPr b="0" i="1" lang="en-AU">
                <a:latin typeface="Arial"/>
                <a:ea typeface="Arial"/>
                <a:cs typeface="Arial"/>
                <a:sym typeface="Arial"/>
              </a:rPr>
              <a:t>“”</a:t>
            </a:r>
            <a:r>
              <a:rPr i="1" lang="en-AU">
                <a:latin typeface="Arial"/>
                <a:ea typeface="Arial"/>
                <a:cs typeface="Arial"/>
                <a:sym typeface="Arial"/>
              </a:rPr>
              <a:t>endorse</a:t>
            </a:r>
            <a:r>
              <a:rPr b="0" i="1" lang="en-AU">
                <a:latin typeface="Arial"/>
                <a:ea typeface="Arial"/>
                <a:cs typeface="Arial"/>
                <a:sym typeface="Arial"/>
              </a:rPr>
              <a:t> the request from the SDG AHT to further develop the two most favourable future scenarios (</a:t>
            </a:r>
            <a:r>
              <a:rPr i="1" lang="en-AU" u="sng">
                <a:latin typeface="Arial"/>
                <a:ea typeface="Arial"/>
                <a:cs typeface="Arial"/>
                <a:sym typeface="Arial"/>
              </a:rPr>
              <a:t>full scale option and federated option</a:t>
            </a:r>
            <a:r>
              <a:rPr b="0" i="1" lang="en-AU">
                <a:latin typeface="Arial"/>
                <a:ea typeface="Arial"/>
                <a:cs typeface="Arial"/>
                <a:sym typeface="Arial"/>
              </a:rPr>
              <a:t>), through extended discussions with all stakeholders in order to come with a substantiated proposal to be reviewed and finalised with all key stakeholders during the CEOS SIT Technical Workshop in September, before its formal submission for approval to CEOS Principals at the 35th CEOS Plenary.””</a:t>
            </a:r>
            <a:endParaRPr b="0" i="1">
              <a:latin typeface="Arial"/>
              <a:ea typeface="Arial"/>
              <a:cs typeface="Arial"/>
              <a:sym typeface="Arial"/>
            </a:endParaRPr>
          </a:p>
        </p:txBody>
      </p:sp>
      <p:sp>
        <p:nvSpPr>
          <p:cNvPr id="249" name="Google Shape;249;p30"/>
          <p:cNvSpPr txBox="1"/>
          <p:nvPr>
            <p:ph idx="2" type="body"/>
          </p:nvPr>
        </p:nvSpPr>
        <p:spPr>
          <a:xfrm>
            <a:off x="1560352" y="76200"/>
            <a:ext cx="6392411" cy="914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For SIT Endorsement</a:t>
            </a:r>
            <a:endParaRPr/>
          </a:p>
        </p:txBody>
      </p:sp>
      <p:sp>
        <p:nvSpPr>
          <p:cNvPr id="250" name="Google Shape;250;p30"/>
          <p:cNvSpPr txBox="1"/>
          <p:nvPr>
            <p:ph idx="12" type="sldNum"/>
          </p:nvPr>
        </p:nvSpPr>
        <p:spPr>
          <a:xfrm>
            <a:off x="8519109" y="6629409"/>
            <a:ext cx="548700" cy="5250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000"/>
              <a:buNone/>
            </a:pPr>
            <a:fld id="{00000000-1234-1234-1234-123412341234}" type="slidenum">
              <a:rPr lang="en-AU"/>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1"/>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1200"/>
              </a:spcBef>
              <a:spcAft>
                <a:spcPts val="0"/>
              </a:spcAft>
              <a:buClr>
                <a:srgbClr val="002569"/>
              </a:buClr>
              <a:buSzPts val="2000"/>
              <a:buFont typeface="Arial"/>
              <a:buChar char="•"/>
            </a:pPr>
            <a:r>
              <a:rPr lang="en-AU">
                <a:latin typeface="Arial"/>
                <a:ea typeface="Arial"/>
                <a:cs typeface="Arial"/>
                <a:sym typeface="Arial"/>
              </a:rPr>
              <a:t>Objectives: </a:t>
            </a:r>
            <a:endParaRPr>
              <a:latin typeface="Arial"/>
              <a:ea typeface="Arial"/>
              <a:cs typeface="Arial"/>
              <a:sym typeface="Arial"/>
            </a:endParaRPr>
          </a:p>
          <a:p>
            <a:pPr indent="-355600" lvl="1" marL="914400" rtl="0" algn="l">
              <a:lnSpc>
                <a:spcPct val="100000"/>
              </a:lnSpc>
              <a:spcBef>
                <a:spcPts val="1200"/>
              </a:spcBef>
              <a:spcAft>
                <a:spcPts val="0"/>
              </a:spcAft>
              <a:buSzPts val="2000"/>
              <a:buChar char="o"/>
            </a:pPr>
            <a:r>
              <a:rPr lang="en-AU">
                <a:latin typeface="Arial"/>
                <a:ea typeface="Arial"/>
                <a:cs typeface="Arial"/>
                <a:sym typeface="Arial"/>
              </a:rPr>
              <a:t>Detailed discussion on options for the future of CEOS engagement with the Sustainable Development Goals process including GEO’s activities in the area.</a:t>
            </a:r>
            <a:endParaRPr>
              <a:latin typeface="Arial"/>
              <a:ea typeface="Arial"/>
              <a:cs typeface="Arial"/>
              <a:sym typeface="Arial"/>
            </a:endParaRPr>
          </a:p>
          <a:p>
            <a:pPr indent="-355600" lvl="0" marL="457200" marR="0" rtl="0" algn="l">
              <a:lnSpc>
                <a:spcPct val="100000"/>
              </a:lnSpc>
              <a:spcBef>
                <a:spcPts val="1200"/>
              </a:spcBef>
              <a:spcAft>
                <a:spcPts val="0"/>
              </a:spcAft>
              <a:buClr>
                <a:srgbClr val="002569"/>
              </a:buClr>
              <a:buSzPts val="2000"/>
              <a:buFont typeface="Arial"/>
              <a:buChar char="•"/>
            </a:pPr>
            <a:r>
              <a:rPr lang="en-AU">
                <a:latin typeface="Arial"/>
                <a:ea typeface="Arial"/>
                <a:cs typeface="Arial"/>
                <a:sym typeface="Arial"/>
              </a:rPr>
              <a:t>Decision Points:</a:t>
            </a:r>
            <a:endParaRPr>
              <a:latin typeface="Arial"/>
              <a:ea typeface="Arial"/>
              <a:cs typeface="Arial"/>
              <a:sym typeface="Arial"/>
            </a:endParaRPr>
          </a:p>
          <a:p>
            <a:pPr indent="-355600" lvl="1" marL="914400" rtl="0" algn="l">
              <a:lnSpc>
                <a:spcPct val="100000"/>
              </a:lnSpc>
              <a:spcBef>
                <a:spcPts val="1200"/>
              </a:spcBef>
              <a:spcAft>
                <a:spcPts val="0"/>
              </a:spcAft>
              <a:buSzPts val="2000"/>
              <a:buChar char="o"/>
            </a:pPr>
            <a:r>
              <a:rPr lang="en-AU">
                <a:latin typeface="Arial"/>
                <a:ea typeface="Arial"/>
                <a:cs typeface="Arial"/>
                <a:sym typeface="Arial"/>
              </a:rPr>
              <a:t>CEOS Principals to make a decision on the request from the SDG AHT to further develop the two most favourable future scenarios in order to come with a substantiated proposal to be reviewed and finalised with all key stakeholders during the CEOS SIT Technical Workshop in September, before its formal submission for approval to CEOS Principals at the 35th CEOS Plenary.</a:t>
            </a:r>
            <a:endParaRPr>
              <a:latin typeface="Arial"/>
              <a:ea typeface="Arial"/>
              <a:cs typeface="Arial"/>
              <a:sym typeface="Arial"/>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50" name="Google Shape;50;p11"/>
          <p:cNvSpPr txBox="1"/>
          <p:nvPr>
            <p:ph idx="2" type="body"/>
          </p:nvPr>
        </p:nvSpPr>
        <p:spPr>
          <a:xfrm>
            <a:off x="1575881" y="76200"/>
            <a:ext cx="6037634" cy="91440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500"/>
              </a:spcBef>
              <a:spcAft>
                <a:spcPts val="0"/>
              </a:spcAft>
              <a:buSzPts val="2800"/>
              <a:buNone/>
            </a:pPr>
            <a:r>
              <a:rPr lang="en-AU"/>
              <a:t>Session 4: SDGs</a:t>
            </a:r>
            <a:endParaRPr/>
          </a:p>
          <a:p>
            <a:pPr indent="-228600" lvl="0" marL="457200" rtl="0" algn="ctr">
              <a:lnSpc>
                <a:spcPct val="100000"/>
              </a:lnSpc>
              <a:spcBef>
                <a:spcPts val="500"/>
              </a:spcBef>
              <a:spcAft>
                <a:spcPts val="0"/>
              </a:spcAft>
              <a:buSzPts val="2800"/>
              <a:buNone/>
            </a:pPr>
            <a:r>
              <a:rPr b="0" i="1" lang="en-AU"/>
              <a:t>Objectives and expected outcomes</a:t>
            </a:r>
            <a:endParaRPr b="0" i="1"/>
          </a:p>
        </p:txBody>
      </p:sp>
      <p:sp>
        <p:nvSpPr>
          <p:cNvPr id="51" name="Google Shape;51;p11"/>
          <p:cNvSpPr txBox="1"/>
          <p:nvPr>
            <p:ph idx="12" type="sldNum"/>
          </p:nvPr>
        </p:nvSpPr>
        <p:spPr>
          <a:xfrm>
            <a:off x="8519109" y="6629409"/>
            <a:ext cx="548700" cy="5250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000"/>
              <a:buNone/>
            </a:pPr>
            <a:fld id="{00000000-1234-1234-1234-123412341234}" type="slidenum">
              <a:rPr lang="en-AU"/>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title"/>
          </p:nvPr>
        </p:nvSpPr>
        <p:spPr>
          <a:xfrm>
            <a:off x="622789" y="2514600"/>
            <a:ext cx="5746243" cy="9931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200"/>
              <a:buFont typeface="Arial"/>
              <a:buNone/>
            </a:pPr>
            <a:r>
              <a:rPr b="1" i="0" lang="en-AU" sz="4200" u="none" cap="none" strike="noStrike">
                <a:solidFill>
                  <a:srgbClr val="FFFFFF"/>
                </a:solidFill>
                <a:latin typeface="Helvetica Neue"/>
                <a:ea typeface="Helvetica Neue"/>
                <a:cs typeface="Helvetica Neue"/>
                <a:sym typeface="Helvetica Neue"/>
              </a:rPr>
              <a:t>SDG Ad Hoc Team Current Work</a:t>
            </a:r>
            <a:endParaRPr b="0" i="0" sz="1400" u="none" cap="none" strike="noStrike">
              <a:solidFill>
                <a:srgbClr val="000000"/>
              </a:solidFill>
              <a:latin typeface="Arial"/>
              <a:ea typeface="Arial"/>
              <a:cs typeface="Arial"/>
              <a:sym typeface="Arial"/>
            </a:endParaRPr>
          </a:p>
        </p:txBody>
      </p:sp>
      <p:sp>
        <p:nvSpPr>
          <p:cNvPr id="57" name="Google Shape;57;p12"/>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Marc Paganini, ESA, SDG AHT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CEOS SIT-36</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Session 4 / Agenda Item #4.1</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Virtual Meeting</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Arial"/>
                <a:ea typeface="Arial"/>
                <a:cs typeface="Arial"/>
                <a:sym typeface="Arial"/>
              </a:rPr>
              <a:t>23-25 March 2021</a:t>
            </a:r>
            <a:endParaRPr b="0" i="0" sz="1400" u="none" cap="none" strike="noStrike">
              <a:solidFill>
                <a:srgbClr val="000000"/>
              </a:solidFill>
              <a:latin typeface="Arial"/>
              <a:ea typeface="Arial"/>
              <a:cs typeface="Arial"/>
              <a:sym typeface="Arial"/>
            </a:endParaRPr>
          </a:p>
        </p:txBody>
      </p:sp>
      <p:pic>
        <p:nvPicPr>
          <p:cNvPr id="58" name="Google Shape;58;p12"/>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59" name="Google Shape;59;p12"/>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1" i="0" lang="en-AU" sz="1050" u="none" cap="none" strike="noStrike">
                <a:solidFill>
                  <a:schemeClr val="lt1"/>
                </a:solidFill>
                <a:latin typeface="Helvetica Neue"/>
                <a:ea typeface="Helvetica Neue"/>
                <a:cs typeface="Helvetica Neue"/>
                <a:sym typeface="Helvetica Neue"/>
              </a:rPr>
              <a:t>Committee on Earth Observation Satellites</a:t>
            </a:r>
            <a:endParaRPr b="0" i="0" sz="1400" u="none" cap="none" strike="noStrike">
              <a:solidFill>
                <a:srgbClr val="000000"/>
              </a:solidFill>
              <a:latin typeface="Arial"/>
              <a:ea typeface="Arial"/>
              <a:cs typeface="Arial"/>
              <a:sym typeface="Arial"/>
            </a:endParaRPr>
          </a:p>
        </p:txBody>
      </p:sp>
      <p:sp>
        <p:nvSpPr>
          <p:cNvPr id="60" name="Google Shape;60;p12"/>
          <p:cNvSpPr txBox="1"/>
          <p:nvPr>
            <p:ph idx="12" type="sldNum"/>
          </p:nvPr>
        </p:nvSpPr>
        <p:spPr>
          <a:xfrm>
            <a:off x="8556784" y="6333134"/>
            <a:ext cx="548700" cy="5250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300"/>
              <a:buNone/>
            </a:pPr>
            <a:fld id="{00000000-1234-1234-1234-123412341234}" type="slidenum">
              <a:rPr lang="en-AU"/>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Goal 6 | Department of Economic and Social Affairs" id="65" name="Google Shape;65;p13"/>
          <p:cNvPicPr preferRelativeResize="0"/>
          <p:nvPr/>
        </p:nvPicPr>
        <p:blipFill rotWithShape="1">
          <a:blip r:embed="rId3">
            <a:alphaModFix/>
          </a:blip>
          <a:srcRect b="0" l="0" r="0" t="0"/>
          <a:stretch/>
        </p:blipFill>
        <p:spPr>
          <a:xfrm>
            <a:off x="7867401" y="1391984"/>
            <a:ext cx="991205" cy="991205"/>
          </a:xfrm>
          <a:prstGeom prst="rect">
            <a:avLst/>
          </a:prstGeom>
          <a:noFill/>
          <a:ln>
            <a:noFill/>
          </a:ln>
        </p:spPr>
      </p:pic>
      <p:pic>
        <p:nvPicPr>
          <p:cNvPr descr="Goal 14 | Department of Economic and Social Affairs" id="66" name="Google Shape;66;p13"/>
          <p:cNvPicPr preferRelativeResize="0"/>
          <p:nvPr/>
        </p:nvPicPr>
        <p:blipFill rotWithShape="1">
          <a:blip r:embed="rId4">
            <a:alphaModFix/>
          </a:blip>
          <a:srcRect b="0" l="0" r="0" t="0"/>
          <a:stretch/>
        </p:blipFill>
        <p:spPr>
          <a:xfrm>
            <a:off x="7867402" y="3944809"/>
            <a:ext cx="991204" cy="991204"/>
          </a:xfrm>
          <a:prstGeom prst="rect">
            <a:avLst/>
          </a:prstGeom>
          <a:noFill/>
          <a:ln>
            <a:noFill/>
          </a:ln>
        </p:spPr>
      </p:pic>
      <p:pic>
        <p:nvPicPr>
          <p:cNvPr descr="SDG 15 Life on land | Open Development Mekong" id="67" name="Google Shape;67;p13"/>
          <p:cNvPicPr preferRelativeResize="0"/>
          <p:nvPr/>
        </p:nvPicPr>
        <p:blipFill rotWithShape="1">
          <a:blip r:embed="rId5">
            <a:alphaModFix/>
          </a:blip>
          <a:srcRect b="0" l="0" r="0" t="0"/>
          <a:stretch/>
        </p:blipFill>
        <p:spPr>
          <a:xfrm>
            <a:off x="7867402" y="5221221"/>
            <a:ext cx="991204" cy="991204"/>
          </a:xfrm>
          <a:prstGeom prst="rect">
            <a:avLst/>
          </a:prstGeom>
          <a:noFill/>
          <a:ln>
            <a:noFill/>
          </a:ln>
        </p:spPr>
      </p:pic>
      <p:pic>
        <p:nvPicPr>
          <p:cNvPr descr="Goal 11 | Department of Economic and Social Affairs" id="68" name="Google Shape;68;p13"/>
          <p:cNvPicPr preferRelativeResize="0"/>
          <p:nvPr/>
        </p:nvPicPr>
        <p:blipFill rotWithShape="1">
          <a:blip r:embed="rId6">
            <a:alphaModFix/>
          </a:blip>
          <a:srcRect b="0" l="0" r="0" t="0"/>
          <a:stretch/>
        </p:blipFill>
        <p:spPr>
          <a:xfrm>
            <a:off x="7867402" y="2668397"/>
            <a:ext cx="991204" cy="991204"/>
          </a:xfrm>
          <a:prstGeom prst="rect">
            <a:avLst/>
          </a:prstGeom>
          <a:noFill/>
          <a:ln>
            <a:noFill/>
          </a:ln>
        </p:spPr>
      </p:pic>
      <p:sp>
        <p:nvSpPr>
          <p:cNvPr id="69" name="Google Shape;69;p13"/>
          <p:cNvSpPr txBox="1"/>
          <p:nvPr/>
        </p:nvSpPr>
        <p:spPr>
          <a:xfrm>
            <a:off x="0" y="1286010"/>
            <a:ext cx="7867402" cy="5267190"/>
          </a:xfrm>
          <a:prstGeom prst="rect">
            <a:avLst/>
          </a:prstGeom>
          <a:noFill/>
          <a:ln>
            <a:noFill/>
          </a:ln>
        </p:spPr>
        <p:txBody>
          <a:bodyPr anchorCtr="0" anchor="t" bIns="45700" lIns="91425" spcFirstLastPara="1" rIns="91425" wrap="square" tIns="45700">
            <a:noAutofit/>
          </a:bodyPr>
          <a:lstStyle/>
          <a:p>
            <a:pPr indent="0" lvl="1" marL="180975" marR="0" rtl="0" algn="l">
              <a:lnSpc>
                <a:spcPct val="120000"/>
              </a:lnSpc>
              <a:spcBef>
                <a:spcPts val="0"/>
              </a:spcBef>
              <a:spcAft>
                <a:spcPts val="0"/>
              </a:spcAft>
              <a:buClr>
                <a:schemeClr val="dk1"/>
              </a:buClr>
              <a:buSzPts val="1600"/>
              <a:buFont typeface="Arial"/>
              <a:buNone/>
            </a:pPr>
            <a:r>
              <a:rPr b="1" i="0" lang="en-AU" sz="1600" u="none" cap="none" strike="noStrike">
                <a:solidFill>
                  <a:srgbClr val="002060"/>
                </a:solidFill>
                <a:latin typeface="Arial"/>
                <a:ea typeface="Arial"/>
                <a:cs typeface="Arial"/>
                <a:sym typeface="Arial"/>
              </a:rPr>
              <a:t>Starting with an analysis of the satellite data needs for 4 SDG Indicators : </a:t>
            </a:r>
            <a:endParaRPr b="0" i="0" sz="1400" u="none" cap="none" strike="noStrike">
              <a:solidFill>
                <a:srgbClr val="000000"/>
              </a:solidFill>
              <a:latin typeface="Arial"/>
              <a:ea typeface="Arial"/>
              <a:cs typeface="Arial"/>
              <a:sym typeface="Arial"/>
            </a:endParaRPr>
          </a:p>
          <a:p>
            <a:pPr indent="-271463" lvl="2" marL="627063" marR="0" rtl="0" algn="l">
              <a:lnSpc>
                <a:spcPct val="120000"/>
              </a:lnSpc>
              <a:spcBef>
                <a:spcPts val="500"/>
              </a:spcBef>
              <a:spcAft>
                <a:spcPts val="0"/>
              </a:spcAft>
              <a:buClr>
                <a:schemeClr val="dk1"/>
              </a:buClr>
              <a:buSzPts val="1600"/>
              <a:buFont typeface="Arial"/>
              <a:buChar char="•"/>
            </a:pPr>
            <a:r>
              <a:rPr b="0" i="0" lang="en-AU" sz="1600" u="none" cap="none" strike="noStrike">
                <a:solidFill>
                  <a:schemeClr val="dk1"/>
                </a:solidFill>
                <a:latin typeface="Arial"/>
                <a:ea typeface="Arial"/>
                <a:cs typeface="Arial"/>
                <a:sym typeface="Arial"/>
              </a:rPr>
              <a:t>6.6.1 (water-related ecosystems) 	in partnership with GEO Wetlands, 	GEO AquaWatch, GEO GLOWS</a:t>
            </a:r>
            <a:endParaRPr b="0" i="0" sz="1400" u="none" cap="none" strike="noStrike">
              <a:solidFill>
                <a:srgbClr val="000000"/>
              </a:solidFill>
              <a:latin typeface="Arial"/>
              <a:ea typeface="Arial"/>
              <a:cs typeface="Arial"/>
              <a:sym typeface="Arial"/>
            </a:endParaRPr>
          </a:p>
          <a:p>
            <a:pPr indent="-271463" lvl="2" marL="627063" marR="0" rtl="0" algn="l">
              <a:lnSpc>
                <a:spcPct val="120000"/>
              </a:lnSpc>
              <a:spcBef>
                <a:spcPts val="500"/>
              </a:spcBef>
              <a:spcAft>
                <a:spcPts val="0"/>
              </a:spcAft>
              <a:buClr>
                <a:schemeClr val="dk1"/>
              </a:buClr>
              <a:buSzPts val="1600"/>
              <a:buFont typeface="Arial"/>
              <a:buChar char="•"/>
            </a:pPr>
            <a:r>
              <a:rPr b="0" i="0" lang="en-AU" sz="1600" u="none" cap="none" strike="noStrike">
                <a:solidFill>
                  <a:schemeClr val="dk1"/>
                </a:solidFill>
                <a:latin typeface="Arial"/>
                <a:ea typeface="Arial"/>
                <a:cs typeface="Arial"/>
                <a:sym typeface="Arial"/>
              </a:rPr>
              <a:t>11.3.1 (urban land consumption) 	in partnership with GEO HPI, </a:t>
            </a:r>
            <a:br>
              <a:rPr b="0" i="0" lang="en-AU" sz="1600" u="none" cap="none" strike="noStrike">
                <a:solidFill>
                  <a:schemeClr val="dk1"/>
                </a:solidFill>
                <a:latin typeface="Arial"/>
                <a:ea typeface="Arial"/>
                <a:cs typeface="Arial"/>
                <a:sym typeface="Arial"/>
              </a:rPr>
            </a:br>
            <a:r>
              <a:rPr b="0" i="0" lang="en-AU" sz="1600" u="none" cap="none" strike="noStrike">
                <a:solidFill>
                  <a:schemeClr val="dk1"/>
                </a:solidFill>
                <a:latin typeface="Arial"/>
                <a:ea typeface="Arial"/>
                <a:cs typeface="Arial"/>
                <a:sym typeface="Arial"/>
              </a:rPr>
              <a:t>	GEO GUOI</a:t>
            </a:r>
            <a:endParaRPr b="0" i="0" sz="1400" u="none" cap="none" strike="noStrike">
              <a:solidFill>
                <a:srgbClr val="000000"/>
              </a:solidFill>
              <a:latin typeface="Arial"/>
              <a:ea typeface="Arial"/>
              <a:cs typeface="Arial"/>
              <a:sym typeface="Arial"/>
            </a:endParaRPr>
          </a:p>
          <a:p>
            <a:pPr indent="-271463" lvl="2" marL="627063" marR="0" rtl="0" algn="l">
              <a:lnSpc>
                <a:spcPct val="120000"/>
              </a:lnSpc>
              <a:spcBef>
                <a:spcPts val="500"/>
              </a:spcBef>
              <a:spcAft>
                <a:spcPts val="0"/>
              </a:spcAft>
              <a:buClr>
                <a:schemeClr val="dk1"/>
              </a:buClr>
              <a:buSzPts val="1600"/>
              <a:buFont typeface="Arial"/>
              <a:buChar char="•"/>
            </a:pPr>
            <a:r>
              <a:rPr b="0" i="0" lang="en-AU" sz="1600" u="none" cap="none" strike="noStrike">
                <a:solidFill>
                  <a:schemeClr val="dk1"/>
                </a:solidFill>
                <a:latin typeface="Arial"/>
                <a:ea typeface="Arial"/>
                <a:cs typeface="Arial"/>
                <a:sym typeface="Arial"/>
              </a:rPr>
              <a:t>14.1.1 (coastal eutrophication)	in partnership with GEO Blue Planet</a:t>
            </a:r>
            <a:br>
              <a:rPr b="0" i="0" lang="en-AU" sz="1600" u="none" cap="none" strike="noStrike">
                <a:solidFill>
                  <a:schemeClr val="dk1"/>
                </a:solidFill>
                <a:latin typeface="Arial"/>
                <a:ea typeface="Arial"/>
                <a:cs typeface="Arial"/>
                <a:sym typeface="Arial"/>
              </a:rPr>
            </a:br>
            <a:r>
              <a:rPr b="0" i="0" lang="en-AU" sz="1600" u="none" cap="none" strike="noStrike">
                <a:solidFill>
                  <a:schemeClr val="dk1"/>
                </a:solidFill>
                <a:latin typeface="Arial"/>
                <a:ea typeface="Arial"/>
                <a:cs typeface="Arial"/>
                <a:sym typeface="Arial"/>
              </a:rPr>
              <a:t>	GEO AquaWatch</a:t>
            </a:r>
            <a:endParaRPr b="0" i="0" sz="1600" u="none" cap="none" strike="noStrike">
              <a:solidFill>
                <a:schemeClr val="dk1"/>
              </a:solidFill>
              <a:latin typeface="Arial"/>
              <a:ea typeface="Arial"/>
              <a:cs typeface="Arial"/>
              <a:sym typeface="Arial"/>
            </a:endParaRPr>
          </a:p>
          <a:p>
            <a:pPr indent="-271463" lvl="2" marL="627063" marR="0" rtl="0" algn="l">
              <a:lnSpc>
                <a:spcPct val="120000"/>
              </a:lnSpc>
              <a:spcBef>
                <a:spcPts val="500"/>
              </a:spcBef>
              <a:spcAft>
                <a:spcPts val="0"/>
              </a:spcAft>
              <a:buClr>
                <a:schemeClr val="dk1"/>
              </a:buClr>
              <a:buSzPts val="1600"/>
              <a:buFont typeface="Arial"/>
              <a:buChar char="•"/>
            </a:pPr>
            <a:r>
              <a:rPr b="0" i="0" lang="en-AU" sz="1600" u="none" cap="none" strike="noStrike">
                <a:solidFill>
                  <a:schemeClr val="dk1"/>
                </a:solidFill>
                <a:latin typeface="Arial"/>
                <a:ea typeface="Arial"/>
                <a:cs typeface="Arial"/>
                <a:sym typeface="Arial"/>
              </a:rPr>
              <a:t>15.3.1 (land degradation)	in partnership with GEO LDN</a:t>
            </a:r>
            <a:endParaRPr b="0" i="0" sz="1400" u="none" cap="none" strike="noStrike">
              <a:solidFill>
                <a:srgbClr val="000000"/>
              </a:solidFill>
              <a:latin typeface="Arial"/>
              <a:ea typeface="Arial"/>
              <a:cs typeface="Arial"/>
              <a:sym typeface="Arial"/>
            </a:endParaRPr>
          </a:p>
          <a:p>
            <a:pPr indent="0" lvl="1" marL="180975" marR="0" rtl="0" algn="l">
              <a:lnSpc>
                <a:spcPct val="120000"/>
              </a:lnSpc>
              <a:spcBef>
                <a:spcPts val="1800"/>
              </a:spcBef>
              <a:spcAft>
                <a:spcPts val="0"/>
              </a:spcAft>
              <a:buClr>
                <a:schemeClr val="dk1"/>
              </a:buClr>
              <a:buSzPts val="1600"/>
              <a:buFont typeface="Arial"/>
              <a:buNone/>
            </a:pPr>
            <a:r>
              <a:rPr b="1" i="0" lang="en-AU" sz="1600" u="none" cap="none" strike="noStrike">
                <a:solidFill>
                  <a:srgbClr val="002060"/>
                </a:solidFill>
                <a:latin typeface="Arial"/>
                <a:ea typeface="Arial"/>
                <a:cs typeface="Arial"/>
                <a:sym typeface="Arial"/>
              </a:rPr>
              <a:t>Selected by SDG-AHT because:</a:t>
            </a:r>
            <a:endParaRPr b="0" i="0" sz="1400" u="none" cap="none" strike="noStrike">
              <a:solidFill>
                <a:srgbClr val="000000"/>
              </a:solidFill>
              <a:latin typeface="Arial"/>
              <a:ea typeface="Arial"/>
              <a:cs typeface="Arial"/>
              <a:sym typeface="Arial"/>
            </a:endParaRPr>
          </a:p>
          <a:p>
            <a:pPr indent="-317500" lvl="2" marL="673100" marR="0" rtl="0" algn="l">
              <a:lnSpc>
                <a:spcPct val="100000"/>
              </a:lnSpc>
              <a:spcBef>
                <a:spcPts val="500"/>
              </a:spcBef>
              <a:spcAft>
                <a:spcPts val="0"/>
              </a:spcAft>
              <a:buClr>
                <a:schemeClr val="dk1"/>
              </a:buClr>
              <a:buSzPts val="1600"/>
              <a:buFont typeface="Arial"/>
              <a:buChar char="•"/>
            </a:pPr>
            <a:r>
              <a:rPr b="1" i="0" lang="en-AU" sz="1600" u="none" cap="none" strike="noStrike">
                <a:solidFill>
                  <a:schemeClr val="dk1"/>
                </a:solidFill>
                <a:latin typeface="Arial"/>
                <a:ea typeface="Arial"/>
                <a:cs typeface="Arial"/>
                <a:sym typeface="Arial"/>
              </a:rPr>
              <a:t>need to focus on a limited number of SDG indicators.</a:t>
            </a:r>
            <a:br>
              <a:rPr b="1" i="0" lang="en-AU" sz="1600" u="none" cap="none" strike="noStrike">
                <a:solidFill>
                  <a:schemeClr val="dk1"/>
                </a:solidFill>
                <a:latin typeface="Arial"/>
                <a:ea typeface="Arial"/>
                <a:cs typeface="Arial"/>
                <a:sym typeface="Arial"/>
              </a:rPr>
            </a:br>
            <a:r>
              <a:rPr b="0" i="0" lang="en-AU" sz="1600" u="none" cap="none" strike="noStrike">
                <a:solidFill>
                  <a:schemeClr val="dk1"/>
                </a:solidFill>
                <a:latin typeface="Arial"/>
                <a:ea typeface="Arial"/>
                <a:cs typeface="Arial"/>
                <a:sym typeface="Arial"/>
              </a:rPr>
              <a:t>“</a:t>
            </a:r>
            <a:r>
              <a:rPr b="0" i="1" lang="en-AU" sz="1600" u="none" cap="none" strike="noStrike">
                <a:solidFill>
                  <a:schemeClr val="dk1"/>
                </a:solidFill>
                <a:latin typeface="Arial"/>
                <a:ea typeface="Arial"/>
                <a:cs typeface="Arial"/>
                <a:sym typeface="Arial"/>
              </a:rPr>
              <a:t>Start small, Think big” </a:t>
            </a:r>
            <a:endParaRPr b="0" i="0" sz="1400" u="none" cap="none" strike="noStrike">
              <a:solidFill>
                <a:srgbClr val="000000"/>
              </a:solidFill>
              <a:latin typeface="Arial"/>
              <a:ea typeface="Arial"/>
              <a:cs typeface="Arial"/>
              <a:sym typeface="Arial"/>
            </a:endParaRPr>
          </a:p>
          <a:p>
            <a:pPr indent="-317500" lvl="2" marL="673100" marR="0" rtl="0" algn="l">
              <a:lnSpc>
                <a:spcPct val="100000"/>
              </a:lnSpc>
              <a:spcBef>
                <a:spcPts val="500"/>
              </a:spcBef>
              <a:spcAft>
                <a:spcPts val="0"/>
              </a:spcAft>
              <a:buClr>
                <a:schemeClr val="dk1"/>
              </a:buClr>
              <a:buSzPts val="1600"/>
              <a:buFont typeface="Arial"/>
              <a:buChar char="•"/>
            </a:pPr>
            <a:r>
              <a:rPr b="1" i="0" lang="en-AU" sz="1600" u="none" cap="none" strike="noStrike">
                <a:solidFill>
                  <a:schemeClr val="dk1"/>
                </a:solidFill>
                <a:latin typeface="Arial"/>
                <a:ea typeface="Arial"/>
                <a:cs typeface="Arial"/>
                <a:sym typeface="Arial"/>
              </a:rPr>
              <a:t>selected by UN IAEG-SDGs WGGI as primary indicators for EO uptake.</a:t>
            </a:r>
            <a:br>
              <a:rPr b="1" i="0" lang="en-AU" sz="1600" u="none" cap="none" strike="noStrike">
                <a:solidFill>
                  <a:schemeClr val="dk1"/>
                </a:solidFill>
                <a:latin typeface="Arial"/>
                <a:ea typeface="Arial"/>
                <a:cs typeface="Arial"/>
                <a:sym typeface="Arial"/>
              </a:rPr>
            </a:br>
            <a:r>
              <a:rPr b="0" i="0" lang="en-AU" sz="1600" u="none" cap="none" strike="noStrike">
                <a:solidFill>
                  <a:schemeClr val="dk1"/>
                </a:solidFill>
                <a:latin typeface="Arial"/>
                <a:ea typeface="Arial"/>
                <a:cs typeface="Arial"/>
                <a:sym typeface="Arial"/>
              </a:rPr>
              <a:t>“</a:t>
            </a:r>
            <a:r>
              <a:rPr b="0" i="1" lang="en-AU" sz="1600" u="none" cap="none" strike="noStrike">
                <a:solidFill>
                  <a:schemeClr val="dk1"/>
                </a:solidFill>
                <a:latin typeface="Arial"/>
                <a:ea typeface="Arial"/>
                <a:cs typeface="Arial"/>
                <a:sym typeface="Arial"/>
              </a:rPr>
              <a:t>Use SDG channels to maximise Impact</a:t>
            </a:r>
            <a:r>
              <a:rPr b="0" i="0" lang="en-AU"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17500" lvl="2" marL="673100" marR="0" rtl="0" algn="l">
              <a:lnSpc>
                <a:spcPct val="100000"/>
              </a:lnSpc>
              <a:spcBef>
                <a:spcPts val="500"/>
              </a:spcBef>
              <a:spcAft>
                <a:spcPts val="0"/>
              </a:spcAft>
              <a:buClr>
                <a:schemeClr val="dk1"/>
              </a:buClr>
              <a:buSzPts val="1600"/>
              <a:buFont typeface="Arial"/>
              <a:buChar char="•"/>
            </a:pPr>
            <a:r>
              <a:rPr b="1" i="0" lang="en-AU" sz="1600" u="none" cap="none" strike="noStrike">
                <a:solidFill>
                  <a:schemeClr val="dk1"/>
                </a:solidFill>
                <a:latin typeface="Arial"/>
                <a:ea typeface="Arial"/>
                <a:cs typeface="Arial"/>
                <a:sym typeface="Arial"/>
              </a:rPr>
              <a:t>EO recognised as data sources by UN custodian Agencies in the indicator monitoring guidelines.</a:t>
            </a:r>
            <a:br>
              <a:rPr b="1" i="0" lang="en-AU" sz="1600" u="none" cap="none" strike="noStrike">
                <a:solidFill>
                  <a:schemeClr val="dk1"/>
                </a:solidFill>
                <a:latin typeface="Arial"/>
                <a:ea typeface="Arial"/>
                <a:cs typeface="Arial"/>
                <a:sym typeface="Arial"/>
              </a:rPr>
            </a:br>
            <a:r>
              <a:rPr b="0" i="0" lang="en-AU" sz="1600" u="none" cap="none" strike="noStrike">
                <a:solidFill>
                  <a:schemeClr val="dk1"/>
                </a:solidFill>
                <a:latin typeface="Arial"/>
                <a:ea typeface="Arial"/>
                <a:cs typeface="Arial"/>
                <a:sym typeface="Arial"/>
              </a:rPr>
              <a:t>“</a:t>
            </a:r>
            <a:r>
              <a:rPr b="0" i="1" lang="en-AU" sz="1600" u="none" cap="none" strike="noStrike">
                <a:solidFill>
                  <a:schemeClr val="dk1"/>
                </a:solidFill>
                <a:latin typeface="Arial"/>
                <a:ea typeface="Arial"/>
                <a:cs typeface="Arial"/>
                <a:sym typeface="Arial"/>
              </a:rPr>
              <a:t>Build on proven EO technologies</a:t>
            </a:r>
            <a:r>
              <a:rPr b="0" i="0" lang="en-AU"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2" marL="1016000" marR="0" rtl="0" algn="l">
              <a:lnSpc>
                <a:spcPct val="120000"/>
              </a:lnSpc>
              <a:spcBef>
                <a:spcPts val="500"/>
              </a:spcBef>
              <a:spcAft>
                <a:spcPts val="0"/>
              </a:spcAft>
              <a:buClr>
                <a:schemeClr val="dk1"/>
              </a:buClr>
              <a:buSzPts val="1600"/>
              <a:buFont typeface="Arial"/>
              <a:buNone/>
            </a:pPr>
            <a:r>
              <a:t/>
            </a:r>
            <a:endParaRPr b="0" i="0" sz="1600" u="none" cap="none" strike="noStrike">
              <a:solidFill>
                <a:schemeClr val="dk1"/>
              </a:solidFill>
              <a:latin typeface="Lustria"/>
              <a:ea typeface="Lustria"/>
              <a:cs typeface="Lustria"/>
              <a:sym typeface="Lustria"/>
            </a:endParaRPr>
          </a:p>
        </p:txBody>
      </p:sp>
      <p:sp>
        <p:nvSpPr>
          <p:cNvPr id="70" name="Google Shape;70;p13"/>
          <p:cNvSpPr txBox="1"/>
          <p:nvPr/>
        </p:nvSpPr>
        <p:spPr>
          <a:xfrm>
            <a:off x="2057400" y="304800"/>
            <a:ext cx="49530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chemeClr val="lt1"/>
                </a:solidFill>
                <a:latin typeface="Helvetica Neue"/>
                <a:ea typeface="Helvetica Neue"/>
                <a:cs typeface="Helvetica Neue"/>
                <a:sym typeface="Helvetica Neue"/>
              </a:rPr>
              <a:t>SDG AHT Work Plan 2020-2021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Helvetica Neue"/>
                <a:ea typeface="Helvetica Neue"/>
                <a:cs typeface="Helvetica Neue"/>
                <a:sym typeface="Helvetica Neue"/>
              </a:rPr>
              <a:t>Work organisation</a:t>
            </a:r>
            <a:endParaRPr b="0" i="1" sz="2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graphicFrame>
        <p:nvGraphicFramePr>
          <p:cNvPr id="75" name="Google Shape;75;p14"/>
          <p:cNvGraphicFramePr/>
          <p:nvPr/>
        </p:nvGraphicFramePr>
        <p:xfrm>
          <a:off x="59376" y="1197426"/>
          <a:ext cx="3000000" cy="3000000"/>
        </p:xfrm>
        <a:graphic>
          <a:graphicData uri="http://schemas.openxmlformats.org/drawingml/2006/table">
            <a:tbl>
              <a:tblPr>
                <a:noFill/>
                <a:tableStyleId>{F60B6139-B587-4FA2-B285-ECB9E4F9169B}</a:tableStyleId>
              </a:tblPr>
              <a:tblGrid>
                <a:gridCol w="1386600"/>
                <a:gridCol w="3838550"/>
                <a:gridCol w="1223150"/>
                <a:gridCol w="2576950"/>
              </a:tblGrid>
              <a:tr h="405875">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Number</a:t>
                      </a:r>
                      <a:endParaRPr sz="1400" u="none" cap="none" strike="noStrike"/>
                    </a:p>
                  </a:txBody>
                  <a:tcPr marT="45725" marB="45725" marR="91450" marL="91450" anchor="ctr">
                    <a:solidFill>
                      <a:srgbClr val="24406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Objective / Deliverable</a:t>
                      </a:r>
                      <a:endParaRPr sz="1400" u="none" cap="none" strike="noStrike"/>
                    </a:p>
                  </a:txBody>
                  <a:tcPr marT="45725" marB="45725" marR="91450" marL="91450" anchor="ctr">
                    <a:solidFill>
                      <a:srgbClr val="24406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Completion</a:t>
                      </a:r>
                      <a:endParaRPr sz="1400" u="none" cap="none" strike="noStrike"/>
                    </a:p>
                  </a:txBody>
                  <a:tcPr marT="45725" marB="45725" marR="91450" marL="91450" anchor="ctr">
                    <a:solidFill>
                      <a:srgbClr val="24406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Responsible Entity</a:t>
                      </a:r>
                      <a:endParaRPr sz="1400" u="none" cap="none" strike="noStrike"/>
                    </a:p>
                  </a:txBody>
                  <a:tcPr marT="45725" marB="45725" marR="91450" marL="91450" anchor="ctr">
                    <a:solidFill>
                      <a:srgbClr val="244061"/>
                    </a:solidFill>
                  </a:tcP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SDG-19-02</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Open Data Cube algorithms for the SDGs  </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SEO</a:t>
                      </a:r>
                      <a:endParaRPr sz="1400" u="none" cap="none" strike="noStrike">
                        <a:latin typeface="Helvetica Neue"/>
                        <a:ea typeface="Helvetica Neue"/>
                        <a:cs typeface="Helvetica Neue"/>
                        <a:sym typeface="Helvetica Neue"/>
                      </a:endParaRPr>
                    </a:p>
                  </a:txBody>
                  <a:tcPr marT="0" marB="0" marR="68575" marL="68575" anchor="ct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lt1"/>
                          </a:solidFill>
                          <a:latin typeface="Helvetica Neue"/>
                          <a:ea typeface="Helvetica Neue"/>
                          <a:cs typeface="Helvetica Neue"/>
                          <a:sym typeface="Helvetica Neue"/>
                        </a:rPr>
                        <a:t>SDG-20-01</a:t>
                      </a:r>
                      <a:endParaRPr b="1" i="0"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GEO Federated Approach on SDGs</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2020 Q1</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SDG AHT</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lt1"/>
                          </a:solidFill>
                          <a:latin typeface="Helvetica Neue"/>
                          <a:ea typeface="Helvetica Neue"/>
                          <a:cs typeface="Helvetica Neue"/>
                          <a:sym typeface="Helvetica Neue"/>
                        </a:rPr>
                        <a:t>SDG-20-02</a:t>
                      </a:r>
                      <a:endParaRPr b="1" i="0"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SDG EO Toolkit Specification</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2020 Q1</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SDG AHT</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SDG-20-03</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Satellite data requirements for SDG Indicator 6.6.1 (Water-related ecosystems)</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SDG AHT</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(Water Sub-team)</a:t>
                      </a:r>
                      <a:endParaRPr sz="1400" u="none" cap="none" strike="noStrike">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SDG-20-04</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Satellite data requirements for SDG Indicator 11.3.1 (Sustainable urbanization)</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SDG AHT</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(Urban Sub-team)</a:t>
                      </a:r>
                      <a:endParaRPr sz="1400" u="none" cap="none" strike="noStrike">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SDG-20-05</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Satellite data requirements for SDG Indicator 14.1.1 (Marine Pollution)</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COAST</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(with the support of SDG AHT)</a:t>
                      </a:r>
                      <a:endParaRPr sz="1400" u="none" cap="none" strike="noStrike">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SDG-20-06</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Satellite data requirements for SDG Indicator 15.3.1 (Land Degradation)</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SDG AHT</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(Land Degradation Sub-team)</a:t>
                      </a:r>
                      <a:endParaRPr sz="1400" u="none" cap="none" strike="noStrike">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SDG-20-07</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FFC000"/>
                    </a:solidFill>
                  </a:tcPr>
                </a:tc>
                <a:tc>
                  <a:txBody>
                    <a:bodyPr/>
                    <a:lstStyle/>
                    <a:p>
                      <a:pPr indent="0" lvl="0" marL="0"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EO Enabling Infrastructures for SDGs </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(for SDG EO Toolkits)</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SDG AHT|</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(with support of WGISS, SEO)</a:t>
                      </a:r>
                      <a:endParaRPr sz="1400" u="none" cap="none" strike="noStrike">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SDG-20-08</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FFC000"/>
                    </a:solidFill>
                  </a:tcPr>
                </a:tc>
                <a:tc>
                  <a:txBody>
                    <a:bodyPr/>
                    <a:lstStyle/>
                    <a:p>
                      <a:pPr indent="0" lvl="0" marL="0"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EO Good Practice Guidance </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(for SDG EO Toolkits)</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SDG AHT</a:t>
                      </a:r>
                      <a:endParaRPr sz="1400" u="none" cap="none" strike="noStrike">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Helvetica Neue"/>
                          <a:ea typeface="Helvetica Neue"/>
                          <a:cs typeface="Helvetica Neue"/>
                          <a:sym typeface="Helvetica Neue"/>
                        </a:rPr>
                        <a:t>SDG-20-09</a:t>
                      </a:r>
                      <a:endParaRPr b="1" i="0" sz="1400" u="none" cap="none" strike="noStrike">
                        <a:solidFill>
                          <a:schemeClr val="dk1"/>
                        </a:solidFill>
                        <a:latin typeface="Helvetica Neue"/>
                        <a:ea typeface="Helvetica Neue"/>
                        <a:cs typeface="Helvetica Neue"/>
                        <a:sym typeface="Helvetica Neue"/>
                      </a:endParaRPr>
                    </a:p>
                  </a:txBody>
                  <a:tcPr marT="0" marB="0" marR="68575" marL="68575" anchor="ctr">
                    <a:solidFill>
                      <a:srgbClr val="FFC000"/>
                    </a:solidFill>
                  </a:tcPr>
                </a:tc>
                <a:tc>
                  <a:txBody>
                    <a:bodyPr/>
                    <a:lstStyle/>
                    <a:p>
                      <a:pPr indent="0" lvl="0" marL="0" marR="27305" rtl="0" algn="l">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EO Demonstration Cases for SDGs </a:t>
                      </a:r>
                      <a:br>
                        <a:rPr lang="en-AU" sz="1400" u="none" cap="none" strike="noStrike">
                          <a:latin typeface="Helvetica Neue"/>
                          <a:ea typeface="Helvetica Neue"/>
                          <a:cs typeface="Helvetica Neue"/>
                          <a:sym typeface="Helvetica Neue"/>
                        </a:rPr>
                      </a:br>
                      <a:r>
                        <a:rPr lang="en-AU" sz="1400" u="none" cap="none" strike="noStrike">
                          <a:latin typeface="Helvetica Neue"/>
                          <a:ea typeface="Helvetica Neue"/>
                          <a:cs typeface="Helvetica Neue"/>
                          <a:sym typeface="Helvetica Neue"/>
                        </a:rPr>
                        <a:t>(for SDG EO Toolkits)</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2021 Q4</a:t>
                      </a:r>
                      <a:endParaRPr sz="1400" u="none" cap="none" strike="noStrike">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latin typeface="Helvetica Neue"/>
                          <a:ea typeface="Helvetica Neue"/>
                          <a:cs typeface="Helvetica Neue"/>
                          <a:sym typeface="Helvetica Neue"/>
                        </a:rPr>
                        <a:t>SDG AHT, SEO</a:t>
                      </a:r>
                      <a:endParaRPr sz="1400" u="none" cap="none" strike="noStrike">
                        <a:latin typeface="Helvetica Neue"/>
                        <a:ea typeface="Helvetica Neue"/>
                        <a:cs typeface="Helvetica Neue"/>
                        <a:sym typeface="Helvetica Neue"/>
                      </a:endParaRPr>
                    </a:p>
                  </a:txBody>
                  <a:tcPr marT="0" marB="0" marR="68575" marL="68575" anchor="ct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lang="en-AU" sz="1400" u="none" cap="none" strike="noStrike">
                          <a:solidFill>
                            <a:schemeClr val="lt1"/>
                          </a:solidFill>
                          <a:latin typeface="Helvetica Neue"/>
                          <a:ea typeface="Helvetica Neue"/>
                          <a:cs typeface="Helvetica Neue"/>
                          <a:sym typeface="Helvetica Neue"/>
                        </a:rPr>
                        <a:t>SDG-20-10</a:t>
                      </a:r>
                      <a:endParaRPr b="1"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Data Supply Analysis and Strategy Document</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2020 Q2</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chemeClr val="lt1"/>
                          </a:solidFill>
                          <a:latin typeface="Helvetica Neue"/>
                          <a:ea typeface="Helvetica Neue"/>
                          <a:cs typeface="Helvetica Neue"/>
                          <a:sym typeface="Helvetica Neue"/>
                        </a:rPr>
                        <a:t>SDG AHT, SIT Chair</a:t>
                      </a:r>
                      <a:endParaRPr sz="1400" u="none" cap="none" strike="noStrike">
                        <a:solidFill>
                          <a:schemeClr val="lt1"/>
                        </a:solidFill>
                        <a:latin typeface="Helvetica Neue"/>
                        <a:ea typeface="Helvetica Neue"/>
                        <a:cs typeface="Helvetica Neue"/>
                        <a:sym typeface="Helvetica Neue"/>
                      </a:endParaRPr>
                    </a:p>
                  </a:txBody>
                  <a:tcPr marT="0" marB="0" marR="68575" marL="68575" anchor="ctr">
                    <a:solidFill>
                      <a:srgbClr val="366092"/>
                    </a:solidFill>
                  </a:tcPr>
                </a:tc>
              </a:tr>
            </a:tbl>
          </a:graphicData>
        </a:graphic>
      </p:graphicFrame>
      <p:sp>
        <p:nvSpPr>
          <p:cNvPr id="76" name="Google Shape;76;p14"/>
          <p:cNvSpPr txBox="1"/>
          <p:nvPr/>
        </p:nvSpPr>
        <p:spPr>
          <a:xfrm>
            <a:off x="2057400" y="304800"/>
            <a:ext cx="49530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chemeClr val="lt1"/>
                </a:solidFill>
                <a:latin typeface="Helvetica Neue"/>
                <a:ea typeface="Helvetica Neue"/>
                <a:cs typeface="Helvetica Neue"/>
                <a:sym typeface="Helvetica Neue"/>
              </a:rPr>
              <a:t>SDG AHT Work Plan 2020-2021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Helvetica Neue"/>
                <a:ea typeface="Helvetica Neue"/>
                <a:cs typeface="Helvetica Neue"/>
                <a:sym typeface="Helvetica Neue"/>
              </a:rPr>
              <a:t>Deliverables</a:t>
            </a:r>
            <a:endParaRPr b="0" i="1" sz="2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p:nvPr/>
        </p:nvSpPr>
        <p:spPr>
          <a:xfrm>
            <a:off x="-1" y="1240687"/>
            <a:ext cx="8275899" cy="368193"/>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oal 6 | Department of Economic and Social Affairs" id="82" name="Google Shape;82;p15"/>
          <p:cNvPicPr preferRelativeResize="0"/>
          <p:nvPr/>
        </p:nvPicPr>
        <p:blipFill rotWithShape="1">
          <a:blip r:embed="rId3">
            <a:alphaModFix/>
          </a:blip>
          <a:srcRect b="0" l="0" r="0" t="0"/>
          <a:stretch/>
        </p:blipFill>
        <p:spPr>
          <a:xfrm>
            <a:off x="8157620" y="1126600"/>
            <a:ext cx="991205" cy="991205"/>
          </a:xfrm>
          <a:prstGeom prst="rect">
            <a:avLst/>
          </a:prstGeom>
          <a:noFill/>
          <a:ln>
            <a:noFill/>
          </a:ln>
        </p:spPr>
      </p:pic>
      <p:sp>
        <p:nvSpPr>
          <p:cNvPr id="83" name="Google Shape;83;p15"/>
          <p:cNvSpPr/>
          <p:nvPr>
            <p:ph idx="4294967295" type="sldNum"/>
          </p:nvPr>
        </p:nvSpPr>
        <p:spPr>
          <a:xfrm>
            <a:off x="12131233" y="9437226"/>
            <a:ext cx="304800" cy="187285"/>
          </a:xfrm>
          <a:prstGeom prst="roundRect">
            <a:avLst>
              <a:gd fmla="val 16667" name="adj"/>
            </a:avLst>
          </a:prstGeom>
          <a:solidFill>
            <a:schemeClr val="lt1">
              <a:alpha val="47058"/>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84" name="Google Shape;84;p15"/>
          <p:cNvSpPr txBox="1"/>
          <p:nvPr>
            <p:ph idx="2" type="body"/>
          </p:nvPr>
        </p:nvSpPr>
        <p:spPr>
          <a:xfrm>
            <a:off x="1548473" y="76200"/>
            <a:ext cx="6133822" cy="914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b="1" lang="en-AU"/>
              <a:t>WATER sub-team</a:t>
            </a:r>
            <a:endParaRPr b="1"/>
          </a:p>
        </p:txBody>
      </p:sp>
      <p:sp>
        <p:nvSpPr>
          <p:cNvPr id="85" name="Google Shape;85;p15"/>
          <p:cNvSpPr txBox="1"/>
          <p:nvPr/>
        </p:nvSpPr>
        <p:spPr>
          <a:xfrm>
            <a:off x="76200" y="1240686"/>
            <a:ext cx="8686800" cy="5331563"/>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2569"/>
              </a:buClr>
              <a:buSzPts val="2000"/>
              <a:buFont typeface="Arial"/>
              <a:buNone/>
            </a:pPr>
            <a:r>
              <a:rPr b="1" i="0" lang="en-AU" sz="1600" u="none" cap="none" strike="noStrike">
                <a:solidFill>
                  <a:schemeClr val="lt1"/>
                </a:solidFill>
                <a:latin typeface="Arial"/>
                <a:ea typeface="Arial"/>
                <a:cs typeface="Arial"/>
                <a:sym typeface="Arial"/>
              </a:rPr>
              <a:t>Water-related ecosystems (6.6.1): </a:t>
            </a:r>
            <a:r>
              <a:rPr b="0" i="0" lang="en-AU" sz="1600" u="none" cap="none" strike="noStrike">
                <a:solidFill>
                  <a:schemeClr val="lt1"/>
                </a:solidFill>
                <a:latin typeface="Arial"/>
                <a:ea typeface="Arial"/>
                <a:cs typeface="Arial"/>
                <a:sym typeface="Arial"/>
              </a:rPr>
              <a:t>M. Paganini/ESA, A. Carbonniere/CNES</a:t>
            </a:r>
            <a:endParaRPr b="1" i="0" sz="1200" u="none" cap="none" strike="noStrike">
              <a:solidFill>
                <a:schemeClr val="accent6"/>
              </a:solidFill>
              <a:latin typeface="Arial"/>
              <a:ea typeface="Arial"/>
              <a:cs typeface="Arial"/>
              <a:sym typeface="Arial"/>
            </a:endParaRPr>
          </a:p>
          <a:p>
            <a:pPr indent="-355600" lvl="0" marL="457200" marR="0" rtl="0" algn="l">
              <a:lnSpc>
                <a:spcPct val="100000"/>
              </a:lnSpc>
              <a:spcBef>
                <a:spcPts val="1500"/>
              </a:spcBef>
              <a:spcAft>
                <a:spcPts val="0"/>
              </a:spcAft>
              <a:buClr>
                <a:srgbClr val="002569"/>
              </a:buClr>
              <a:buSzPts val="2000"/>
              <a:buFont typeface="Arial"/>
              <a:buChar char="•"/>
            </a:pPr>
            <a:r>
              <a:rPr b="1" i="0" lang="en-AU" sz="1400" u="none" cap="none" strike="noStrike">
                <a:solidFill>
                  <a:schemeClr val="accent6"/>
                </a:solidFill>
                <a:latin typeface="Arial"/>
                <a:ea typeface="Arial"/>
                <a:cs typeface="Arial"/>
                <a:sym typeface="Arial"/>
              </a:rPr>
              <a:t>Sub-Team members: </a:t>
            </a:r>
            <a:r>
              <a:rPr b="0" i="0" lang="en-AU" sz="1200" u="none" cap="none" strike="noStrike">
                <a:solidFill>
                  <a:srgbClr val="002569"/>
                </a:solidFill>
                <a:latin typeface="Arial"/>
                <a:ea typeface="Arial"/>
                <a:cs typeface="Arial"/>
                <a:sym typeface="Arial"/>
              </a:rPr>
              <a:t>M. Paganini/ESA, A. Carbonnière/CNES, Alice Andral/CNES, </a:t>
            </a:r>
            <a:br>
              <a:rPr b="0" i="0" lang="en-AU" sz="1200" u="none" cap="none" strike="noStrike">
                <a:solidFill>
                  <a:srgbClr val="002569"/>
                </a:solidFill>
                <a:latin typeface="Arial"/>
                <a:ea typeface="Arial"/>
                <a:cs typeface="Arial"/>
                <a:sym typeface="Arial"/>
              </a:rPr>
            </a:br>
            <a:r>
              <a:rPr b="0" i="0" lang="en-AU" sz="1200" u="none" cap="none" strike="noStrike">
                <a:solidFill>
                  <a:srgbClr val="002569"/>
                </a:solidFill>
                <a:latin typeface="Arial"/>
                <a:ea typeface="Arial"/>
                <a:cs typeface="Arial"/>
                <a:sym typeface="Arial"/>
              </a:rPr>
              <a:t>A. Kavvada/NASA, Nima Pahlevan/NASA, B. Killough/NASA, Luca De Felice/COM JRC</a:t>
            </a:r>
            <a:br>
              <a:rPr b="0" i="0" lang="en-AU" sz="1200" u="none" cap="none" strike="noStrike">
                <a:solidFill>
                  <a:srgbClr val="002569"/>
                </a:solidFill>
                <a:latin typeface="Arial"/>
                <a:ea typeface="Arial"/>
                <a:cs typeface="Arial"/>
                <a:sym typeface="Arial"/>
              </a:rPr>
            </a:br>
            <a:r>
              <a:rPr b="0" i="0" lang="en-AU" sz="1200" u="none" cap="none" strike="noStrike">
                <a:solidFill>
                  <a:srgbClr val="002569"/>
                </a:solidFill>
                <a:latin typeface="Arial"/>
                <a:ea typeface="Arial"/>
                <a:cs typeface="Arial"/>
                <a:sym typeface="Arial"/>
              </a:rPr>
              <a:t>C. Ishida/JAXA, K. Hamamoto/ JAXA, Norman Muller/GA, F. Kerblat/CSIRO, E. Smail (NOAA)</a:t>
            </a:r>
            <a:br>
              <a:rPr b="0" i="0" lang="en-AU" sz="1200" u="none" cap="none" strike="noStrike">
                <a:solidFill>
                  <a:srgbClr val="002569"/>
                </a:solidFill>
                <a:latin typeface="Arial"/>
                <a:ea typeface="Arial"/>
                <a:cs typeface="Arial"/>
                <a:sym typeface="Arial"/>
              </a:rPr>
            </a:br>
            <a:r>
              <a:rPr b="0" i="0" lang="en-AU" sz="1200" u="none" cap="none" strike="noStrike">
                <a:solidFill>
                  <a:srgbClr val="002569"/>
                </a:solidFill>
                <a:latin typeface="Arial"/>
                <a:ea typeface="Arial"/>
                <a:cs typeface="Arial"/>
                <a:sym typeface="Arial"/>
              </a:rPr>
              <a:t>H. Kim/WMO, D. Cripe/GEO, GEO Wetlands (9 experts), AQUAWATCH (2 experts), GEO GLOWS</a:t>
            </a:r>
            <a:endParaRPr b="0" i="0" sz="12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1" i="0" lang="en-AU" sz="1400" u="none" cap="none" strike="noStrike">
                <a:solidFill>
                  <a:schemeClr val="accent6"/>
                </a:solidFill>
                <a:latin typeface="Arial"/>
                <a:ea typeface="Arial"/>
                <a:cs typeface="Arial"/>
                <a:sym typeface="Arial"/>
              </a:rPr>
              <a:t>Key findings</a:t>
            </a:r>
            <a:endParaRPr b="0" i="0" sz="14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1" i="0" lang="en-AU" sz="1200" u="none" cap="none" strike="noStrike">
                <a:solidFill>
                  <a:srgbClr val="002569"/>
                </a:solidFill>
                <a:latin typeface="Arial"/>
                <a:ea typeface="Arial"/>
                <a:cs typeface="Arial"/>
                <a:sym typeface="Arial"/>
              </a:rPr>
              <a:t>Two pathways</a:t>
            </a:r>
            <a:r>
              <a:rPr b="0" i="0" lang="en-AU" sz="1200" u="none" cap="none" strike="noStrike">
                <a:solidFill>
                  <a:srgbClr val="002569"/>
                </a:solidFill>
                <a:latin typeface="Arial"/>
                <a:ea typeface="Arial"/>
                <a:cs typeface="Arial"/>
                <a:sym typeface="Arial"/>
              </a:rPr>
              <a:t>: production of global datasets and development of national capacities.</a:t>
            </a:r>
            <a:endParaRPr b="0" i="0" sz="12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1" i="0" lang="en-AU" sz="1200" u="none" cap="none" strike="noStrike">
                <a:solidFill>
                  <a:srgbClr val="002569"/>
                </a:solidFill>
                <a:latin typeface="Arial"/>
                <a:ea typeface="Arial"/>
                <a:cs typeface="Arial"/>
                <a:sym typeface="Arial"/>
              </a:rPr>
              <a:t>Strong contribution from EO to many 6.6.1 sub-indicators </a:t>
            </a:r>
            <a:r>
              <a:rPr b="0" i="0" lang="en-AU" sz="1200" u="none" cap="none" strike="noStrike">
                <a:solidFill>
                  <a:srgbClr val="002569"/>
                </a:solidFill>
                <a:latin typeface="Arial"/>
                <a:ea typeface="Arial"/>
                <a:cs typeface="Arial"/>
                <a:sym typeface="Arial"/>
              </a:rPr>
              <a:t>and associated variables (GSWE, GMW, CLMS).</a:t>
            </a:r>
            <a:endParaRPr b="0" i="0" sz="12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0" i="0" lang="en-AU" sz="1200" u="none" cap="none" strike="noStrike">
                <a:solidFill>
                  <a:srgbClr val="002569"/>
                </a:solidFill>
                <a:latin typeface="Arial"/>
                <a:ea typeface="Arial"/>
                <a:cs typeface="Arial"/>
                <a:sym typeface="Arial"/>
              </a:rPr>
              <a:t>Progress in EO solutions for </a:t>
            </a:r>
            <a:r>
              <a:rPr b="1" i="0" lang="en-AU" sz="1200" u="none" cap="none" strike="noStrike">
                <a:solidFill>
                  <a:srgbClr val="002569"/>
                </a:solidFill>
                <a:latin typeface="Arial"/>
                <a:ea typeface="Arial"/>
                <a:cs typeface="Arial"/>
                <a:sym typeface="Arial"/>
              </a:rPr>
              <a:t>wetland mapping</a:t>
            </a:r>
            <a:r>
              <a:rPr b="0" i="0" lang="en-AU" sz="1200" u="none" cap="none" strike="noStrike">
                <a:solidFill>
                  <a:srgbClr val="002569"/>
                </a:solidFill>
                <a:latin typeface="Arial"/>
                <a:ea typeface="Arial"/>
                <a:cs typeface="Arial"/>
                <a:sym typeface="Arial"/>
              </a:rPr>
              <a:t>. Transferability/generalisation studies on-going.</a:t>
            </a:r>
            <a:endParaRPr b="0" i="0" sz="12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1" i="0" lang="en-AU" sz="1200" u="none" cap="none" strike="noStrike">
                <a:solidFill>
                  <a:srgbClr val="002569"/>
                </a:solidFill>
                <a:latin typeface="Arial"/>
                <a:ea typeface="Arial"/>
                <a:cs typeface="Arial"/>
                <a:sym typeface="Arial"/>
              </a:rPr>
              <a:t>Multi-sensor approaches </a:t>
            </a:r>
            <a:r>
              <a:rPr b="0" i="0" lang="en-AU" sz="1200" u="none" cap="none" strike="noStrike">
                <a:solidFill>
                  <a:srgbClr val="002569"/>
                </a:solidFill>
                <a:latin typeface="Arial"/>
                <a:ea typeface="Arial"/>
                <a:cs typeface="Arial"/>
                <a:sym typeface="Arial"/>
              </a:rPr>
              <a:t>needed for most sub-indicators (e.g. water, wetlands, mangroves, WQ) to address limitation of single sensor approaches and better capture temporal dynamics.</a:t>
            </a:r>
            <a:endParaRPr b="0" i="0" sz="12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0" i="0" lang="en-AU" sz="1200" u="none" cap="none" strike="noStrike">
                <a:solidFill>
                  <a:srgbClr val="002569"/>
                </a:solidFill>
                <a:latin typeface="Arial"/>
                <a:ea typeface="Arial"/>
                <a:cs typeface="Arial"/>
                <a:sym typeface="Arial"/>
              </a:rPr>
              <a:t>Advances in the integration of WSE from Radar Altimetry to infer </a:t>
            </a:r>
            <a:r>
              <a:rPr b="1" i="0" lang="en-AU" sz="1200" u="none" cap="none" strike="noStrike">
                <a:solidFill>
                  <a:srgbClr val="002569"/>
                </a:solidFill>
                <a:latin typeface="Arial"/>
                <a:ea typeface="Arial"/>
                <a:cs typeface="Arial"/>
                <a:sym typeface="Arial"/>
              </a:rPr>
              <a:t>changes in lake volumes</a:t>
            </a:r>
            <a:r>
              <a:rPr b="0" i="0" lang="en-AU" sz="1200" u="none" cap="none" strike="noStrike">
                <a:solidFill>
                  <a:srgbClr val="002569"/>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1" i="0" lang="en-AU" sz="1200" u="none" cap="none" strike="noStrike">
                <a:solidFill>
                  <a:srgbClr val="002569"/>
                </a:solidFill>
                <a:latin typeface="Arial"/>
                <a:ea typeface="Arial"/>
                <a:cs typeface="Arial"/>
                <a:sym typeface="Arial"/>
              </a:rPr>
              <a:t>OCR sensors </a:t>
            </a:r>
            <a:r>
              <a:rPr b="0" i="0" lang="en-AU" sz="1200" u="none" cap="none" strike="noStrike">
                <a:solidFill>
                  <a:srgbClr val="002569"/>
                </a:solidFill>
                <a:latin typeface="Arial"/>
                <a:ea typeface="Arial"/>
                <a:cs typeface="Arial"/>
                <a:sym typeface="Arial"/>
              </a:rPr>
              <a:t>provide good data basis for Eutrophic/Turbidity state at 300m resolution but too coarse for smaller water bodies and rivers. Need to integrate multi-spectral sensor data (L8/S2).</a:t>
            </a:r>
            <a:endParaRPr b="0" i="0" sz="12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1" i="0" lang="en-AU" sz="1400" u="none" cap="none" strike="noStrike">
                <a:solidFill>
                  <a:schemeClr val="accent6"/>
                </a:solidFill>
                <a:latin typeface="Arial"/>
                <a:ea typeface="Arial"/>
                <a:cs typeface="Arial"/>
                <a:sym typeface="Arial"/>
              </a:rPr>
              <a:t>Key issues</a:t>
            </a:r>
            <a:endParaRPr b="0" i="0" sz="14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0" i="0" lang="en-AU" sz="1200" u="none" cap="none" strike="noStrike">
                <a:solidFill>
                  <a:srgbClr val="002569"/>
                </a:solidFill>
                <a:latin typeface="Arial"/>
                <a:ea typeface="Arial"/>
                <a:cs typeface="Arial"/>
                <a:sym typeface="Arial"/>
              </a:rPr>
              <a:t>Needs for a </a:t>
            </a:r>
            <a:r>
              <a:rPr b="1" i="0" lang="en-AU" sz="1200" u="none" cap="none" strike="noStrike">
                <a:solidFill>
                  <a:srgbClr val="002569"/>
                </a:solidFill>
                <a:latin typeface="Arial"/>
                <a:ea typeface="Arial"/>
                <a:cs typeface="Arial"/>
                <a:sym typeface="Arial"/>
              </a:rPr>
              <a:t>Research agenda, </a:t>
            </a:r>
            <a:r>
              <a:rPr b="0" i="0" lang="en-AU" sz="1200" u="none" cap="none" strike="noStrike">
                <a:solidFill>
                  <a:srgbClr val="002569"/>
                </a:solidFill>
                <a:latin typeface="Arial"/>
                <a:ea typeface="Arial"/>
                <a:cs typeface="Arial"/>
                <a:sym typeface="Arial"/>
              </a:rPr>
              <a:t>e.g. integration of WSE in hydrological models to infer changes in river flow discharge, use of TIR (e.g. wetland mapping and WQ), changes in aquifer content. </a:t>
            </a:r>
            <a:endParaRPr b="0" i="0" sz="1200" u="none" cap="none" strike="noStrike">
              <a:solidFill>
                <a:srgbClr val="000000"/>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1" i="0" lang="en-AU" sz="1200" u="none" cap="none" strike="noStrike">
                <a:solidFill>
                  <a:srgbClr val="002569"/>
                </a:solidFill>
                <a:latin typeface="Arial"/>
                <a:ea typeface="Arial"/>
                <a:cs typeface="Arial"/>
                <a:sym typeface="Arial"/>
              </a:rPr>
              <a:t>Uncertainty estimates </a:t>
            </a:r>
            <a:r>
              <a:rPr b="0" i="0" lang="en-AU" sz="1200" u="none" cap="none" strike="noStrike">
                <a:solidFill>
                  <a:srgbClr val="002569"/>
                </a:solidFill>
                <a:latin typeface="Arial"/>
                <a:ea typeface="Arial"/>
                <a:cs typeface="Arial"/>
                <a:sym typeface="Arial"/>
              </a:rPr>
              <a:t>as important as measurements. Required by the statistical community.</a:t>
            </a:r>
            <a:endParaRPr b="0" i="0" sz="12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1" i="0" lang="en-AU" sz="1400" u="none" cap="none" strike="noStrike">
                <a:solidFill>
                  <a:schemeClr val="accent6"/>
                </a:solidFill>
                <a:latin typeface="Arial"/>
                <a:ea typeface="Arial"/>
                <a:cs typeface="Arial"/>
                <a:sym typeface="Arial"/>
              </a:rPr>
              <a:t>Key Updates since 34th CEOS Plenary</a:t>
            </a:r>
            <a:endParaRPr b="1" i="0" sz="1400" u="none" cap="none" strike="noStrike">
              <a:solidFill>
                <a:schemeClr val="accent6"/>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0" i="0" lang="en-AU" sz="1200" u="none" cap="none" strike="noStrike">
                <a:solidFill>
                  <a:srgbClr val="002569"/>
                </a:solidFill>
                <a:latin typeface="Arial"/>
                <a:ea typeface="Arial"/>
                <a:cs typeface="Arial"/>
                <a:sym typeface="Arial"/>
              </a:rPr>
              <a:t>Launch of a </a:t>
            </a:r>
            <a:r>
              <a:rPr b="1" i="0" lang="en-AU" sz="1200" u="none" cap="none" strike="noStrike">
                <a:solidFill>
                  <a:srgbClr val="002569"/>
                </a:solidFill>
                <a:latin typeface="Arial"/>
                <a:ea typeface="Arial"/>
                <a:cs typeface="Arial"/>
                <a:sym typeface="Arial"/>
              </a:rPr>
              <a:t>Round Robin intercomparison of Surface Water Detection algorithms at 10m spatial resolution </a:t>
            </a:r>
            <a:r>
              <a:rPr b="0" i="0" lang="en-AU" sz="1200" u="none" cap="none" strike="noStrike">
                <a:solidFill>
                  <a:srgbClr val="002569"/>
                </a:solidFill>
                <a:latin typeface="Arial"/>
                <a:ea typeface="Arial"/>
                <a:cs typeface="Arial"/>
                <a:sym typeface="Arial"/>
              </a:rPr>
              <a:t>(2 years, permanent and seasonal waters, 5 sites) organised by the ESA WordWater project. </a:t>
            </a:r>
            <a:endParaRPr b="0" i="0" sz="1200" u="none" cap="none" strike="noStrike">
              <a:solidFill>
                <a:srgbClr val="002569"/>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1" i="0" lang="en-AU" sz="1400" u="none" cap="none" strike="noStrike">
                <a:solidFill>
                  <a:schemeClr val="accent6"/>
                </a:solidFill>
                <a:latin typeface="Arial"/>
                <a:ea typeface="Arial"/>
                <a:cs typeface="Arial"/>
                <a:sym typeface="Arial"/>
              </a:rPr>
              <a:t>Plan for 2021</a:t>
            </a:r>
            <a:endParaRPr b="1" i="0" sz="1400" u="none" cap="none" strike="noStrike">
              <a:solidFill>
                <a:schemeClr val="accent6"/>
              </a:solidFill>
              <a:latin typeface="Arial"/>
              <a:ea typeface="Arial"/>
              <a:cs typeface="Arial"/>
              <a:sym typeface="Arial"/>
            </a:endParaRPr>
          </a:p>
          <a:p>
            <a:pPr indent="-355600" lvl="1" marL="914400" marR="0" rtl="0" algn="l">
              <a:lnSpc>
                <a:spcPct val="100000"/>
              </a:lnSpc>
              <a:spcBef>
                <a:spcPts val="300"/>
              </a:spcBef>
              <a:spcAft>
                <a:spcPts val="0"/>
              </a:spcAft>
              <a:buClr>
                <a:srgbClr val="002569"/>
              </a:buClr>
              <a:buSzPts val="2000"/>
              <a:buFont typeface="Courier New"/>
              <a:buChar char="o"/>
            </a:pPr>
            <a:r>
              <a:rPr b="1" i="0" lang="en-AU" sz="1200" u="none" cap="none" strike="noStrike">
                <a:solidFill>
                  <a:srgbClr val="002569"/>
                </a:solidFill>
                <a:latin typeface="Arial"/>
                <a:ea typeface="Arial"/>
                <a:cs typeface="Arial"/>
                <a:sym typeface="Arial"/>
              </a:rPr>
              <a:t>Complete satellite data analysis </a:t>
            </a:r>
            <a:r>
              <a:rPr b="0" i="0" lang="en-AU" sz="1200" u="none" cap="none" strike="noStrike">
                <a:solidFill>
                  <a:srgbClr val="002569"/>
                </a:solidFill>
                <a:latin typeface="Arial"/>
                <a:ea typeface="Arial"/>
                <a:cs typeface="Arial"/>
                <a:sym typeface="Arial"/>
              </a:rPr>
              <a:t>with outreach to custodian agencies (UNEP and Ramsar</a:t>
            </a:r>
            <a:r>
              <a:rPr b="0" i="0" lang="en-AU" sz="1200" u="none" cap="none" strike="noStrike">
                <a:solidFill>
                  <a:srgbClr val="002569"/>
                </a:solidFill>
                <a:latin typeface="Helvetica Neue"/>
                <a:ea typeface="Helvetica Neue"/>
                <a:cs typeface="Helvetica Neue"/>
                <a:sym typeface="Helvetica Neue"/>
              </a:rPr>
              <a:t>).</a:t>
            </a:r>
            <a:endParaRPr b="0" i="0" sz="1200" u="none" cap="none" strike="noStrike">
              <a:solidFill>
                <a:srgbClr val="002569"/>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p:nvPr/>
        </p:nvSpPr>
        <p:spPr>
          <a:xfrm>
            <a:off x="-1" y="1240687"/>
            <a:ext cx="8275899" cy="368193"/>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 name="Google Shape;91;p16"/>
          <p:cNvSpPr txBox="1"/>
          <p:nvPr>
            <p:ph idx="2" type="body"/>
          </p:nvPr>
        </p:nvSpPr>
        <p:spPr>
          <a:xfrm>
            <a:off x="1548473" y="76200"/>
            <a:ext cx="6180543" cy="91440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500"/>
              </a:spcBef>
              <a:spcAft>
                <a:spcPts val="0"/>
              </a:spcAft>
              <a:buSzPts val="2800"/>
              <a:buNone/>
            </a:pPr>
            <a:r>
              <a:rPr b="1" lang="en-AU"/>
              <a:t>LAND DEGRADATION sub-team</a:t>
            </a:r>
            <a:endParaRPr b="1"/>
          </a:p>
        </p:txBody>
      </p:sp>
      <p:pic>
        <p:nvPicPr>
          <p:cNvPr descr="SDG 15 Life on land | Open Development Mekong" id="92" name="Google Shape;92;p16"/>
          <p:cNvPicPr preferRelativeResize="0"/>
          <p:nvPr/>
        </p:nvPicPr>
        <p:blipFill rotWithShape="1">
          <a:blip r:embed="rId3">
            <a:alphaModFix/>
          </a:blip>
          <a:srcRect b="0" l="0" r="0" t="0"/>
          <a:stretch/>
        </p:blipFill>
        <p:spPr>
          <a:xfrm>
            <a:off x="8157621" y="1148492"/>
            <a:ext cx="991204" cy="991204"/>
          </a:xfrm>
          <a:prstGeom prst="rect">
            <a:avLst/>
          </a:prstGeom>
          <a:noFill/>
          <a:ln>
            <a:noFill/>
          </a:ln>
        </p:spPr>
      </p:pic>
      <p:sp>
        <p:nvSpPr>
          <p:cNvPr id="93" name="Google Shape;93;p16"/>
          <p:cNvSpPr txBox="1"/>
          <p:nvPr>
            <p:ph idx="1" type="body"/>
          </p:nvPr>
        </p:nvSpPr>
        <p:spPr>
          <a:xfrm>
            <a:off x="76200" y="1240686"/>
            <a:ext cx="8991600" cy="5236313"/>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0"/>
              </a:spcBef>
              <a:spcAft>
                <a:spcPts val="0"/>
              </a:spcAft>
              <a:buSzPts val="2000"/>
              <a:buNone/>
            </a:pPr>
            <a:r>
              <a:rPr lang="en-AU" sz="1600">
                <a:solidFill>
                  <a:schemeClr val="lt1"/>
                </a:solidFill>
                <a:latin typeface="Arial"/>
                <a:ea typeface="Arial"/>
                <a:cs typeface="Arial"/>
                <a:sym typeface="Arial"/>
              </a:rPr>
              <a:t>Land</a:t>
            </a:r>
            <a:r>
              <a:rPr b="1" lang="en-AU" sz="1600">
                <a:solidFill>
                  <a:schemeClr val="lt1"/>
                </a:solidFill>
                <a:latin typeface="Arial"/>
                <a:ea typeface="Arial"/>
                <a:cs typeface="Arial"/>
                <a:sym typeface="Arial"/>
              </a:rPr>
              <a:t> degradation (15.3.1)</a:t>
            </a:r>
            <a:r>
              <a:rPr lang="en-AU" sz="1600">
                <a:solidFill>
                  <a:schemeClr val="lt1"/>
                </a:solidFill>
                <a:latin typeface="Arial"/>
                <a:ea typeface="Arial"/>
                <a:cs typeface="Arial"/>
                <a:sym typeface="Arial"/>
              </a:rPr>
              <a:t>: </a:t>
            </a:r>
            <a:r>
              <a:rPr b="0" lang="en-AU" sz="1600">
                <a:solidFill>
                  <a:schemeClr val="lt1"/>
                </a:solidFill>
                <a:latin typeface="Arial"/>
                <a:ea typeface="Arial"/>
                <a:cs typeface="Arial"/>
                <a:sym typeface="Arial"/>
              </a:rPr>
              <a:t>N. Sims/CSIRO, U. Heiden/DLR</a:t>
            </a:r>
            <a:endParaRPr b="1" sz="1600">
              <a:solidFill>
                <a:schemeClr val="accent6"/>
              </a:solidFill>
              <a:latin typeface="Arial"/>
              <a:ea typeface="Arial"/>
              <a:cs typeface="Arial"/>
              <a:sym typeface="Arial"/>
            </a:endParaRPr>
          </a:p>
          <a:p>
            <a:pPr indent="-355600" lvl="0" marL="457200" rtl="0" algn="l">
              <a:lnSpc>
                <a:spcPct val="100000"/>
              </a:lnSpc>
              <a:spcBef>
                <a:spcPts val="1500"/>
              </a:spcBef>
              <a:spcAft>
                <a:spcPts val="0"/>
              </a:spcAft>
              <a:buSzPts val="2000"/>
              <a:buChar char="•"/>
            </a:pPr>
            <a:r>
              <a:rPr b="1" lang="en-AU" sz="1400">
                <a:solidFill>
                  <a:schemeClr val="accent6"/>
                </a:solidFill>
                <a:latin typeface="Arial"/>
                <a:ea typeface="Arial"/>
                <a:cs typeface="Arial"/>
                <a:sym typeface="Arial"/>
              </a:rPr>
              <a:t>Sub-Team members: </a:t>
            </a:r>
            <a:br>
              <a:rPr lang="en-AU" sz="1400">
                <a:solidFill>
                  <a:schemeClr val="accent6"/>
                </a:solidFill>
                <a:latin typeface="Arial"/>
                <a:ea typeface="Arial"/>
                <a:cs typeface="Arial"/>
                <a:sym typeface="Arial"/>
              </a:rPr>
            </a:br>
            <a:r>
              <a:rPr lang="en-AU" sz="1400">
                <a:latin typeface="Arial"/>
                <a:ea typeface="Arial"/>
                <a:cs typeface="Arial"/>
                <a:sym typeface="Arial"/>
              </a:rPr>
              <a:t>N. Sims/CSIRO, U. Heiden/DLR, F. Kerblat/CSIRO, </a:t>
            </a:r>
            <a:br>
              <a:rPr lang="en-AU" sz="1400">
                <a:latin typeface="Arial"/>
                <a:ea typeface="Arial"/>
                <a:cs typeface="Arial"/>
                <a:sym typeface="Arial"/>
              </a:rPr>
            </a:br>
            <a:r>
              <a:rPr lang="en-AU" sz="1400">
                <a:latin typeface="Arial"/>
                <a:ea typeface="Arial"/>
                <a:cs typeface="Arial"/>
                <a:sym typeface="Arial"/>
              </a:rPr>
              <a:t>B. Killough (NASA), N. Mueller (GA), M. Paganini (ESA), C. Ishida (JAXA), </a:t>
            </a:r>
            <a:br>
              <a:rPr lang="en-AU" sz="1400">
                <a:latin typeface="Arial"/>
                <a:ea typeface="Arial"/>
                <a:cs typeface="Arial"/>
                <a:sym typeface="Arial"/>
              </a:rPr>
            </a:br>
            <a:r>
              <a:rPr lang="en-AU" sz="1400">
                <a:latin typeface="Arial"/>
                <a:ea typeface="Arial"/>
                <a:cs typeface="Arial"/>
                <a:sym typeface="Arial"/>
              </a:rPr>
              <a:t>K. Hamamoto (JAXA)</a:t>
            </a:r>
            <a:endParaRPr sz="1800">
              <a:latin typeface="Arial"/>
              <a:ea typeface="Arial"/>
              <a:cs typeface="Arial"/>
              <a:sym typeface="Arial"/>
            </a:endParaRPr>
          </a:p>
          <a:p>
            <a:pPr indent="-355600" lvl="0" marL="457200" rtl="0" algn="l">
              <a:lnSpc>
                <a:spcPct val="100000"/>
              </a:lnSpc>
              <a:spcBef>
                <a:spcPts val="600"/>
              </a:spcBef>
              <a:spcAft>
                <a:spcPts val="0"/>
              </a:spcAft>
              <a:buSzPts val="2000"/>
              <a:buChar char="•"/>
            </a:pPr>
            <a:r>
              <a:rPr b="1" lang="en-AU" sz="1400">
                <a:solidFill>
                  <a:schemeClr val="accent6"/>
                </a:solidFill>
                <a:latin typeface="Arial"/>
                <a:ea typeface="Arial"/>
                <a:cs typeface="Arial"/>
                <a:sym typeface="Arial"/>
              </a:rPr>
              <a:t>Key findings:</a:t>
            </a:r>
            <a:endParaRPr sz="1800">
              <a:latin typeface="Arial"/>
              <a:ea typeface="Arial"/>
              <a:cs typeface="Arial"/>
              <a:sym typeface="Arial"/>
            </a:endParaRPr>
          </a:p>
          <a:p>
            <a:pPr indent="-355600" lvl="1" marL="914400" rtl="0" algn="l">
              <a:lnSpc>
                <a:spcPct val="100000"/>
              </a:lnSpc>
              <a:spcBef>
                <a:spcPts val="300"/>
              </a:spcBef>
              <a:spcAft>
                <a:spcPts val="0"/>
              </a:spcAft>
              <a:buSzPts val="2000"/>
              <a:buChar char="o"/>
            </a:pPr>
            <a:r>
              <a:rPr lang="en-AU" sz="1400">
                <a:latin typeface="Arial"/>
                <a:ea typeface="Arial"/>
                <a:cs typeface="Arial"/>
                <a:sym typeface="Arial"/>
              </a:rPr>
              <a:t>GEO LDN minimum data quality standards provide useful guidance on user needs</a:t>
            </a:r>
            <a:endParaRPr sz="1800">
              <a:latin typeface="Arial"/>
              <a:ea typeface="Arial"/>
              <a:cs typeface="Arial"/>
              <a:sym typeface="Arial"/>
            </a:endParaRPr>
          </a:p>
          <a:p>
            <a:pPr indent="-355600" lvl="1" marL="914400" rtl="0" algn="l">
              <a:lnSpc>
                <a:spcPct val="100000"/>
              </a:lnSpc>
              <a:spcBef>
                <a:spcPts val="300"/>
              </a:spcBef>
              <a:spcAft>
                <a:spcPts val="0"/>
              </a:spcAft>
              <a:buSzPts val="2000"/>
              <a:buChar char="o"/>
            </a:pPr>
            <a:r>
              <a:rPr lang="en-AU" sz="1400">
                <a:latin typeface="Arial"/>
                <a:ea typeface="Arial"/>
                <a:cs typeface="Arial"/>
                <a:sym typeface="Arial"/>
              </a:rPr>
              <a:t>Development of new products for C stocks above and below ground required</a:t>
            </a:r>
            <a:endParaRPr sz="1800">
              <a:latin typeface="Arial"/>
              <a:ea typeface="Arial"/>
              <a:cs typeface="Arial"/>
              <a:sym typeface="Arial"/>
            </a:endParaRPr>
          </a:p>
          <a:p>
            <a:pPr indent="-355600" lvl="1" marL="914400" rtl="0" algn="l">
              <a:lnSpc>
                <a:spcPct val="100000"/>
              </a:lnSpc>
              <a:spcBef>
                <a:spcPts val="300"/>
              </a:spcBef>
              <a:spcAft>
                <a:spcPts val="0"/>
              </a:spcAft>
              <a:buSzPts val="2000"/>
              <a:buChar char="o"/>
            </a:pPr>
            <a:r>
              <a:rPr lang="en-AU" sz="1400">
                <a:latin typeface="Arial"/>
                <a:ea typeface="Arial"/>
                <a:cs typeface="Arial"/>
                <a:sym typeface="Arial"/>
              </a:rPr>
              <a:t>Consistent &amp; frequent observations for all sub-indicators is still a challenge</a:t>
            </a:r>
            <a:endParaRPr sz="1800">
              <a:latin typeface="Arial"/>
              <a:ea typeface="Arial"/>
              <a:cs typeface="Arial"/>
              <a:sym typeface="Arial"/>
            </a:endParaRPr>
          </a:p>
          <a:p>
            <a:pPr indent="-355600" lvl="0" marL="457200" rtl="0" algn="l">
              <a:lnSpc>
                <a:spcPct val="100000"/>
              </a:lnSpc>
              <a:spcBef>
                <a:spcPts val="600"/>
              </a:spcBef>
              <a:spcAft>
                <a:spcPts val="0"/>
              </a:spcAft>
              <a:buSzPts val="2000"/>
              <a:buChar char="•"/>
            </a:pPr>
            <a:r>
              <a:rPr b="1" lang="en-AU" sz="1400">
                <a:solidFill>
                  <a:schemeClr val="accent6"/>
                </a:solidFill>
                <a:latin typeface="Arial"/>
                <a:ea typeface="Arial"/>
                <a:cs typeface="Arial"/>
                <a:sym typeface="Arial"/>
              </a:rPr>
              <a:t>Key issues</a:t>
            </a:r>
            <a:endParaRPr sz="1800">
              <a:latin typeface="Arial"/>
              <a:ea typeface="Arial"/>
              <a:cs typeface="Arial"/>
              <a:sym typeface="Arial"/>
            </a:endParaRPr>
          </a:p>
          <a:p>
            <a:pPr indent="-355600" lvl="1" marL="914400" rtl="0" algn="l">
              <a:lnSpc>
                <a:spcPct val="100000"/>
              </a:lnSpc>
              <a:spcBef>
                <a:spcPts val="300"/>
              </a:spcBef>
              <a:spcAft>
                <a:spcPts val="0"/>
              </a:spcAft>
              <a:buSzPts val="2000"/>
              <a:buChar char="o"/>
            </a:pPr>
            <a:r>
              <a:rPr lang="en-AU" sz="1400">
                <a:latin typeface="Arial"/>
                <a:ea typeface="Arial"/>
                <a:cs typeface="Arial"/>
                <a:sym typeface="Arial"/>
              </a:rPr>
              <a:t>Improved coverage globally is needed (e.g.Pacific Islands)</a:t>
            </a:r>
            <a:endParaRPr sz="1800">
              <a:latin typeface="Arial"/>
              <a:ea typeface="Arial"/>
              <a:cs typeface="Arial"/>
              <a:sym typeface="Arial"/>
            </a:endParaRPr>
          </a:p>
          <a:p>
            <a:pPr indent="-355600" lvl="1" marL="914400" rtl="0" algn="l">
              <a:lnSpc>
                <a:spcPct val="100000"/>
              </a:lnSpc>
              <a:spcBef>
                <a:spcPts val="300"/>
              </a:spcBef>
              <a:spcAft>
                <a:spcPts val="0"/>
              </a:spcAft>
              <a:buSzPts val="2000"/>
              <a:buChar char="o"/>
            </a:pPr>
            <a:r>
              <a:rPr lang="en-AU" sz="1400">
                <a:latin typeface="Arial"/>
                <a:ea typeface="Arial"/>
                <a:cs typeface="Arial"/>
                <a:sym typeface="Arial"/>
              </a:rPr>
              <a:t>Higher spatial resolution – larger pixels OK at continental scale</a:t>
            </a:r>
            <a:endParaRPr sz="1800">
              <a:latin typeface="Arial"/>
              <a:ea typeface="Arial"/>
              <a:cs typeface="Arial"/>
              <a:sym typeface="Arial"/>
            </a:endParaRPr>
          </a:p>
          <a:p>
            <a:pPr indent="-355600" lvl="1" marL="914400" rtl="0" algn="l">
              <a:lnSpc>
                <a:spcPct val="100000"/>
              </a:lnSpc>
              <a:spcBef>
                <a:spcPts val="300"/>
              </a:spcBef>
              <a:spcAft>
                <a:spcPts val="0"/>
              </a:spcAft>
              <a:buSzPts val="2000"/>
              <a:buChar char="o"/>
            </a:pPr>
            <a:r>
              <a:rPr lang="en-AU" sz="1400">
                <a:latin typeface="Arial"/>
                <a:ea typeface="Arial"/>
                <a:cs typeface="Arial"/>
                <a:sym typeface="Arial"/>
              </a:rPr>
              <a:t>Structural information for quantifying SOC stock (SAR, Lidar, integration with optical)</a:t>
            </a:r>
            <a:endParaRPr sz="1800">
              <a:latin typeface="Arial"/>
              <a:ea typeface="Arial"/>
              <a:cs typeface="Arial"/>
              <a:sym typeface="Arial"/>
            </a:endParaRPr>
          </a:p>
          <a:p>
            <a:pPr indent="-355600" lvl="0" marL="457200" rtl="0" algn="l">
              <a:lnSpc>
                <a:spcPct val="100000"/>
              </a:lnSpc>
              <a:spcBef>
                <a:spcPts val="600"/>
              </a:spcBef>
              <a:spcAft>
                <a:spcPts val="0"/>
              </a:spcAft>
              <a:buSzPts val="2000"/>
              <a:buChar char="•"/>
            </a:pPr>
            <a:r>
              <a:rPr b="1" lang="en-AU" sz="1400">
                <a:solidFill>
                  <a:schemeClr val="accent6"/>
                </a:solidFill>
                <a:latin typeface="Arial"/>
                <a:ea typeface="Arial"/>
                <a:cs typeface="Arial"/>
                <a:sym typeface="Arial"/>
              </a:rPr>
              <a:t>Plan for 2021</a:t>
            </a:r>
            <a:endParaRPr sz="1800">
              <a:latin typeface="Arial"/>
              <a:ea typeface="Arial"/>
              <a:cs typeface="Arial"/>
              <a:sym typeface="Arial"/>
            </a:endParaRPr>
          </a:p>
          <a:p>
            <a:pPr indent="-355600" lvl="1" marL="914400" rtl="0" algn="l">
              <a:lnSpc>
                <a:spcPct val="100000"/>
              </a:lnSpc>
              <a:spcBef>
                <a:spcPts val="300"/>
              </a:spcBef>
              <a:spcAft>
                <a:spcPts val="0"/>
              </a:spcAft>
              <a:buSzPts val="2000"/>
              <a:buChar char="o"/>
            </a:pPr>
            <a:r>
              <a:rPr lang="en-AU" sz="1400">
                <a:latin typeface="Arial"/>
                <a:ea typeface="Arial"/>
                <a:cs typeface="Arial"/>
                <a:sym typeface="Arial"/>
              </a:rPr>
              <a:t>Finalisation of the Satellite data and observation requirements documents in light of revisions to the Good Practice Guidance document for SDG Indicator 15.3.1 and outcomes from activities in the GEO LDN Initiative</a:t>
            </a:r>
            <a:endParaRPr sz="1400">
              <a:latin typeface="Arial"/>
              <a:ea typeface="Arial"/>
              <a:cs typeface="Arial"/>
              <a:sym typeface="Arial"/>
            </a:endParaRPr>
          </a:p>
          <a:p>
            <a:pPr indent="0" lvl="0" marL="101600" rtl="0" algn="l">
              <a:lnSpc>
                <a:spcPct val="100000"/>
              </a:lnSpc>
              <a:spcBef>
                <a:spcPts val="500"/>
              </a:spcBef>
              <a:spcAft>
                <a:spcPts val="0"/>
              </a:spcAft>
              <a:buSzPts val="2000"/>
              <a:buNone/>
            </a:pPr>
            <a:r>
              <a:t/>
            </a:r>
            <a:endParaRPr>
              <a:latin typeface="Arial"/>
              <a:ea typeface="Arial"/>
              <a:cs typeface="Arial"/>
              <a:sym typeface="Arial"/>
            </a:endParaRPr>
          </a:p>
          <a:p>
            <a:pPr indent="-228600" lvl="0" marL="457200" marR="0" rtl="0" algn="l">
              <a:lnSpc>
                <a:spcPct val="100000"/>
              </a:lnSpc>
              <a:spcBef>
                <a:spcPts val="500"/>
              </a:spcBef>
              <a:spcAft>
                <a:spcPts val="0"/>
              </a:spcAft>
              <a:buClr>
                <a:srgbClr val="002569"/>
              </a:buClr>
              <a:buSzPts val="2000"/>
              <a:buFont typeface="Arial"/>
              <a:buNone/>
            </a:pPr>
            <a:r>
              <a:t/>
            </a:r>
            <a:endParaRPr/>
          </a:p>
          <a:p>
            <a:pPr indent="-228600" lvl="0" marL="457200" marR="0" rtl="0" algn="l">
              <a:lnSpc>
                <a:spcPct val="100000"/>
              </a:lnSpc>
              <a:spcBef>
                <a:spcPts val="500"/>
              </a:spcBef>
              <a:spcAft>
                <a:spcPts val="0"/>
              </a:spcAft>
              <a:buClr>
                <a:srgbClr val="002569"/>
              </a:buClr>
              <a:buSzPts val="2000"/>
              <a:buFont typeface="Arial"/>
              <a:buNone/>
            </a:pPr>
            <a:r>
              <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 name="Shape 97"/>
        <p:cNvGrpSpPr/>
        <p:nvPr/>
      </p:nvGrpSpPr>
      <p:grpSpPr>
        <a:xfrm>
          <a:off x="0" y="0"/>
          <a:ext cx="0" cy="0"/>
          <a:chOff x="0" y="0"/>
          <a:chExt cx="0" cy="0"/>
        </a:xfrm>
      </p:grpSpPr>
      <p:sp>
        <p:nvSpPr>
          <p:cNvPr id="98" name="Google Shape;98;p17"/>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600"/>
              </a:spcBef>
              <a:spcAft>
                <a:spcPts val="0"/>
              </a:spcAft>
              <a:buSzPts val="2000"/>
              <a:buChar char="•"/>
            </a:pPr>
            <a:r>
              <a:rPr lang="en-AU" sz="1800">
                <a:latin typeface="Arial"/>
                <a:ea typeface="Arial"/>
                <a:cs typeface="Arial"/>
                <a:sym typeface="Arial"/>
              </a:rPr>
              <a:t>15.3.1 sub-indicators’ calculation methods updated </a:t>
            </a:r>
            <a:r>
              <a:rPr b="0" lang="en-AU" sz="1800">
                <a:latin typeface="Arial"/>
                <a:ea typeface="Arial"/>
                <a:cs typeface="Arial"/>
                <a:sym typeface="Arial"/>
              </a:rPr>
              <a:t>to provide more detailed information on land productivity condition and trend for LDN analysis:</a:t>
            </a:r>
            <a:endParaRPr/>
          </a:p>
          <a:p>
            <a:pPr indent="-355600" lvl="1" marL="914400" rtl="0" algn="l">
              <a:lnSpc>
                <a:spcPct val="100000"/>
              </a:lnSpc>
              <a:spcBef>
                <a:spcPts val="600"/>
              </a:spcBef>
              <a:spcAft>
                <a:spcPts val="0"/>
              </a:spcAft>
              <a:buSzPts val="2000"/>
              <a:buChar char="o"/>
            </a:pPr>
            <a:r>
              <a:rPr lang="en-AU" sz="1800">
                <a:latin typeface="Arial"/>
                <a:ea typeface="Arial"/>
                <a:cs typeface="Arial"/>
                <a:sym typeface="Arial"/>
              </a:rPr>
              <a:t>More detailed z-score analysis for land productivity state and trend.</a:t>
            </a:r>
            <a:endParaRPr/>
          </a:p>
          <a:p>
            <a:pPr indent="-355600" lvl="1" marL="914400" rtl="0" algn="l">
              <a:lnSpc>
                <a:spcPct val="100000"/>
              </a:lnSpc>
              <a:spcBef>
                <a:spcPts val="600"/>
              </a:spcBef>
              <a:spcAft>
                <a:spcPts val="0"/>
              </a:spcAft>
              <a:buSzPts val="2000"/>
              <a:buChar char="o"/>
            </a:pPr>
            <a:r>
              <a:rPr b="0" lang="en-AU" sz="1800">
                <a:latin typeface="Arial"/>
                <a:ea typeface="Arial"/>
                <a:cs typeface="Arial"/>
                <a:sym typeface="Arial"/>
              </a:rPr>
              <a:t>Spatial aggregation for calculating </a:t>
            </a:r>
            <a:r>
              <a:rPr lang="en-AU" sz="1800">
                <a:latin typeface="Arial"/>
                <a:ea typeface="Arial"/>
                <a:cs typeface="Arial"/>
                <a:sym typeface="Arial"/>
              </a:rPr>
              <a:t>l</a:t>
            </a:r>
            <a:r>
              <a:rPr b="0" lang="en-AU" sz="1800">
                <a:latin typeface="Arial"/>
                <a:ea typeface="Arial"/>
                <a:cs typeface="Arial"/>
                <a:sym typeface="Arial"/>
              </a:rPr>
              <a:t>and p</a:t>
            </a:r>
            <a:r>
              <a:rPr lang="en-AU" sz="1800">
                <a:latin typeface="Arial"/>
                <a:ea typeface="Arial"/>
                <a:cs typeface="Arial"/>
                <a:sym typeface="Arial"/>
              </a:rPr>
              <a:t>roductivity p</a:t>
            </a:r>
            <a:r>
              <a:rPr b="0" lang="en-AU" sz="1800">
                <a:latin typeface="Arial"/>
                <a:ea typeface="Arial"/>
                <a:cs typeface="Arial"/>
                <a:sym typeface="Arial"/>
              </a:rPr>
              <a:t>erformance using Land Cover/Ecosystem Functional Unit (LCEU) spatial data.</a:t>
            </a:r>
            <a:endParaRPr/>
          </a:p>
          <a:p>
            <a:pPr indent="-355600" lvl="0" marL="457200" rtl="0" algn="l">
              <a:lnSpc>
                <a:spcPct val="100000"/>
              </a:lnSpc>
              <a:spcBef>
                <a:spcPts val="600"/>
              </a:spcBef>
              <a:spcAft>
                <a:spcPts val="0"/>
              </a:spcAft>
              <a:buSzPts val="2000"/>
              <a:buChar char="•"/>
            </a:pPr>
            <a:r>
              <a:rPr lang="en-AU" sz="1800">
                <a:latin typeface="Arial"/>
                <a:ea typeface="Arial"/>
                <a:cs typeface="Arial"/>
                <a:sym typeface="Arial"/>
              </a:rPr>
              <a:t>Recommended</a:t>
            </a:r>
            <a:r>
              <a:rPr b="0" lang="en-AU" sz="1800">
                <a:latin typeface="Arial"/>
                <a:ea typeface="Arial"/>
                <a:cs typeface="Arial"/>
                <a:sym typeface="Arial"/>
              </a:rPr>
              <a:t> </a:t>
            </a:r>
            <a:r>
              <a:rPr lang="en-AU" sz="1800">
                <a:latin typeface="Arial"/>
                <a:ea typeface="Arial"/>
                <a:cs typeface="Arial"/>
                <a:sym typeface="Arial"/>
              </a:rPr>
              <a:t>land cover default data </a:t>
            </a:r>
            <a:r>
              <a:rPr b="0" lang="en-AU" sz="1800">
                <a:latin typeface="Arial"/>
                <a:ea typeface="Arial"/>
                <a:cs typeface="Arial"/>
                <a:sym typeface="Arial"/>
              </a:rPr>
              <a:t>remains CCI-LC but now also includes Copernicus CGLS –LC100</a:t>
            </a:r>
            <a:endParaRPr/>
          </a:p>
          <a:p>
            <a:pPr indent="-355600" lvl="0" marL="457200" rtl="0" algn="l">
              <a:lnSpc>
                <a:spcPct val="100000"/>
              </a:lnSpc>
              <a:spcBef>
                <a:spcPts val="600"/>
              </a:spcBef>
              <a:spcAft>
                <a:spcPts val="0"/>
              </a:spcAft>
              <a:buSzPts val="2000"/>
              <a:buChar char="•"/>
            </a:pPr>
            <a:r>
              <a:rPr lang="en-AU" sz="1800">
                <a:latin typeface="Arial"/>
                <a:ea typeface="Arial"/>
                <a:cs typeface="Arial"/>
                <a:sym typeface="Arial"/>
              </a:rPr>
              <a:t>Includes new guidance </a:t>
            </a:r>
            <a:r>
              <a:rPr b="0" lang="en-AU" sz="1800">
                <a:latin typeface="Arial"/>
                <a:ea typeface="Arial"/>
                <a:cs typeface="Arial"/>
                <a:sym typeface="Arial"/>
              </a:rPr>
              <a:t>on: </a:t>
            </a:r>
            <a:endParaRPr/>
          </a:p>
          <a:p>
            <a:pPr indent="-355600" lvl="1" marL="914400" rtl="0" algn="l">
              <a:lnSpc>
                <a:spcPct val="100000"/>
              </a:lnSpc>
              <a:spcBef>
                <a:spcPts val="600"/>
              </a:spcBef>
              <a:spcAft>
                <a:spcPts val="0"/>
              </a:spcAft>
              <a:buSzPts val="2000"/>
              <a:buChar char="o"/>
            </a:pPr>
            <a:r>
              <a:rPr lang="en-AU" sz="1800">
                <a:latin typeface="Arial"/>
                <a:ea typeface="Arial"/>
                <a:cs typeface="Arial"/>
                <a:sym typeface="Arial"/>
              </a:rPr>
              <a:t>R</a:t>
            </a:r>
            <a:r>
              <a:rPr b="0" lang="en-AU" sz="1800">
                <a:latin typeface="Arial"/>
                <a:ea typeface="Arial"/>
                <a:cs typeface="Arial"/>
                <a:sym typeface="Arial"/>
              </a:rPr>
              <a:t>eporting degradation and identifying false positives</a:t>
            </a:r>
            <a:endParaRPr/>
          </a:p>
          <a:p>
            <a:pPr indent="-355600" lvl="1" marL="914400" rtl="0" algn="l">
              <a:lnSpc>
                <a:spcPct val="100000"/>
              </a:lnSpc>
              <a:spcBef>
                <a:spcPts val="600"/>
              </a:spcBef>
              <a:spcAft>
                <a:spcPts val="0"/>
              </a:spcAft>
              <a:buSzPts val="2000"/>
              <a:buChar char="o"/>
            </a:pPr>
            <a:r>
              <a:rPr lang="en-AU" sz="1800">
                <a:latin typeface="Arial"/>
                <a:ea typeface="Arial"/>
                <a:cs typeface="Arial"/>
                <a:sym typeface="Arial"/>
              </a:rPr>
              <a:t>Recalculating the time series to accommodate new methods and/or datasets</a:t>
            </a:r>
            <a:endParaRPr/>
          </a:p>
          <a:p>
            <a:pPr indent="-355600" lvl="1" marL="914400" rtl="0" algn="l">
              <a:lnSpc>
                <a:spcPct val="100000"/>
              </a:lnSpc>
              <a:spcBef>
                <a:spcPts val="600"/>
              </a:spcBef>
              <a:spcAft>
                <a:spcPts val="0"/>
              </a:spcAft>
              <a:buSzPts val="2000"/>
              <a:buChar char="o"/>
            </a:pPr>
            <a:r>
              <a:rPr b="0" lang="en-AU" sz="1800">
                <a:latin typeface="Arial"/>
                <a:ea typeface="Arial"/>
                <a:cs typeface="Arial"/>
                <a:sym typeface="Arial"/>
              </a:rPr>
              <a:t>Assessing the magnitude (not just extent) of degradation</a:t>
            </a:r>
            <a:endParaRPr/>
          </a:p>
          <a:p>
            <a:pPr indent="-355600" lvl="0" marL="457200" rtl="0" algn="l">
              <a:lnSpc>
                <a:spcPct val="100000"/>
              </a:lnSpc>
              <a:spcBef>
                <a:spcPts val="600"/>
              </a:spcBef>
              <a:spcAft>
                <a:spcPts val="0"/>
              </a:spcAft>
              <a:buSzPts val="2000"/>
              <a:buChar char="•"/>
            </a:pPr>
            <a:r>
              <a:rPr b="0" lang="en-AU" sz="1800">
                <a:latin typeface="Arial"/>
                <a:ea typeface="Arial"/>
                <a:cs typeface="Arial"/>
                <a:sym typeface="Arial"/>
              </a:rPr>
              <a:t>Mentions </a:t>
            </a:r>
            <a:r>
              <a:rPr lang="en-AU" sz="1800">
                <a:latin typeface="Arial"/>
                <a:ea typeface="Arial"/>
                <a:cs typeface="Arial"/>
                <a:sym typeface="Arial"/>
              </a:rPr>
              <a:t>Water Use Efficiency methods </a:t>
            </a:r>
            <a:r>
              <a:rPr b="0" lang="en-AU" sz="1800">
                <a:latin typeface="Arial"/>
                <a:ea typeface="Arial"/>
                <a:cs typeface="Arial"/>
                <a:sym typeface="Arial"/>
              </a:rPr>
              <a:t>by Andrea Markos &amp; Greg Giuliani </a:t>
            </a:r>
            <a:br>
              <a:rPr b="0" lang="en-AU" sz="1800">
                <a:latin typeface="Arial"/>
                <a:ea typeface="Arial"/>
                <a:cs typeface="Arial"/>
                <a:sym typeface="Arial"/>
              </a:rPr>
            </a:br>
            <a:r>
              <a:rPr b="0" lang="en-AU" sz="1800">
                <a:latin typeface="Arial"/>
                <a:ea typeface="Arial"/>
                <a:cs typeface="Arial"/>
                <a:sym typeface="Arial"/>
              </a:rPr>
              <a:t>(paper in press)</a:t>
            </a:r>
            <a:endParaRPr/>
          </a:p>
          <a:p>
            <a:pPr indent="-228600" lvl="1" marL="914400" rtl="0" algn="l">
              <a:lnSpc>
                <a:spcPct val="100000"/>
              </a:lnSpc>
              <a:spcBef>
                <a:spcPts val="500"/>
              </a:spcBef>
              <a:spcAft>
                <a:spcPts val="0"/>
              </a:spcAft>
              <a:buSzPts val="2000"/>
              <a:buNone/>
            </a:pPr>
            <a:r>
              <a:t/>
            </a:r>
            <a:endParaRPr b="0">
              <a:latin typeface="Arial"/>
              <a:ea typeface="Arial"/>
              <a:cs typeface="Arial"/>
              <a:sym typeface="Arial"/>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99" name="Google Shape;99;p17"/>
          <p:cNvSpPr txBox="1"/>
          <p:nvPr>
            <p:ph idx="2" type="body"/>
          </p:nvPr>
        </p:nvSpPr>
        <p:spPr>
          <a:xfrm>
            <a:off x="1657350" y="76200"/>
            <a:ext cx="600075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sz="2400"/>
              <a:t>SDG 15.3.1 Good Practice Guidance updates</a:t>
            </a:r>
            <a:endParaRPr/>
          </a:p>
        </p:txBody>
      </p:sp>
      <p:sp>
        <p:nvSpPr>
          <p:cNvPr id="100" name="Google Shape;100;p17"/>
          <p:cNvSpPr txBox="1"/>
          <p:nvPr>
            <p:ph idx="12" type="sldNum"/>
          </p:nvPr>
        </p:nvSpPr>
        <p:spPr>
          <a:xfrm>
            <a:off x="8519109" y="6629409"/>
            <a:ext cx="548700" cy="5250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000"/>
              <a:buNone/>
            </a:pPr>
            <a:fld id="{00000000-1234-1234-1234-123412341234}" type="slidenum">
              <a:rPr lang="en-AU"/>
              <a:t>‹#›</a:t>
            </a:fld>
            <a:endParaRPr/>
          </a:p>
        </p:txBody>
      </p:sp>
      <p:sp>
        <p:nvSpPr>
          <p:cNvPr id="101" name="Google Shape;101;p17"/>
          <p:cNvSpPr/>
          <p:nvPr/>
        </p:nvSpPr>
        <p:spPr>
          <a:xfrm>
            <a:off x="1506538" y="2422239"/>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AU"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