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28"/>
  </p:notesMasterIdLst>
  <p:sldIdLst>
    <p:sldId id="256" r:id="rId2"/>
    <p:sldId id="259" r:id="rId3"/>
    <p:sldId id="8557" r:id="rId4"/>
    <p:sldId id="8551" r:id="rId5"/>
    <p:sldId id="8568" r:id="rId6"/>
    <p:sldId id="263" r:id="rId7"/>
    <p:sldId id="264" r:id="rId8"/>
    <p:sldId id="262" r:id="rId9"/>
    <p:sldId id="268" r:id="rId10"/>
    <p:sldId id="265" r:id="rId11"/>
    <p:sldId id="261" r:id="rId12"/>
    <p:sldId id="8553" r:id="rId13"/>
    <p:sldId id="8563" r:id="rId14"/>
    <p:sldId id="8558" r:id="rId15"/>
    <p:sldId id="8556" r:id="rId16"/>
    <p:sldId id="8554" r:id="rId17"/>
    <p:sldId id="8552" r:id="rId18"/>
    <p:sldId id="8564" r:id="rId19"/>
    <p:sldId id="8567" r:id="rId20"/>
    <p:sldId id="8566" r:id="rId21"/>
    <p:sldId id="266" r:id="rId22"/>
    <p:sldId id="8561" r:id="rId23"/>
    <p:sldId id="8560" r:id="rId24"/>
    <p:sldId id="8562" r:id="rId25"/>
    <p:sldId id="8555" r:id="rId26"/>
    <p:sldId id="8565"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25" autoAdjust="0"/>
  </p:normalViewPr>
  <p:slideViewPr>
    <p:cSldViewPr snapToGrid="0">
      <p:cViewPr varScale="1">
        <p:scale>
          <a:sx n="87" d="100"/>
          <a:sy n="87" d="100"/>
        </p:scale>
        <p:origin x="1734" y="78"/>
      </p:cViewPr>
      <p:guideLst>
        <p:guide orient="horz" pos="2160"/>
        <p:guide pos="2880"/>
      </p:guideLst>
    </p:cSldViewPr>
  </p:slideViewPr>
  <p:notesTextViewPr>
    <p:cViewPr>
      <p:scale>
        <a:sx n="1" d="1"/>
        <a:sy n="1" d="1"/>
      </p:scale>
      <p:origin x="0" y="0"/>
    </p:cViewPr>
  </p:notesTextViewPr>
  <p:notesViewPr>
    <p:cSldViewPr snapToGrid="0">
      <p:cViewPr varScale="1">
        <p:scale>
          <a:sx n="69" d="100"/>
          <a:sy n="69" d="100"/>
        </p:scale>
        <p:origin x="188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txBody>
          <a:bodyPr/>
          <a:lstStyle/>
          <a:p>
            <a:r>
              <a:rPr lang="en-US" dirty="0"/>
              <a:t>ttext</a:t>
            </a:r>
          </a:p>
        </p:txBody>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1pPr>
            <a:lvl2pPr marL="914400" marR="0" lvl="1"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2pPr>
            <a:lvl3pPr marL="1371600" marR="0" lvl="2"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3pPr>
            <a:lvl4pPr marL="1828800" marR="0" lvl="3"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4pPr>
            <a:lvl5pPr marL="2286000" marR="0" lvl="4"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5pPr>
            <a:lvl6pPr marL="2743200" marR="0" lvl="5"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6pPr>
            <a:lvl7pPr marL="3200400" marR="0" lvl="6"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7pPr>
            <a:lvl8pPr marL="3657600" marR="0" lvl="7"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8pPr>
            <a:lvl9pPr marL="4114800" marR="0" lvl="8" indent="-228600" algn="l" rtl="0">
              <a:lnSpc>
                <a:spcPct val="125000"/>
              </a:lnSpc>
              <a:spcBef>
                <a:spcPts val="0"/>
              </a:spcBef>
              <a:spcAft>
                <a:spcPts val="0"/>
              </a:spcAft>
              <a:buSzPts val="1400"/>
              <a:buNone/>
              <a:defRPr sz="2400" b="0" i="0" u="none" strike="noStrike" cap="none">
                <a:latin typeface="Avenir"/>
                <a:ea typeface="Avenir"/>
                <a:cs typeface="Avenir"/>
                <a:sym typeface="Avenir"/>
              </a:defRPr>
            </a:lvl9pPr>
          </a:lstStyle>
          <a:p>
            <a:r>
              <a:rPr lang="en-US" dirty="0">
                <a:latin typeface="Helvetica Neue" panose="020B0604020202020204" charset="0"/>
              </a:rPr>
              <a:t>text</a:t>
            </a:r>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Neue" panose="020B0604020202020204" charset="0"/>
        <a:ea typeface="Helvetica Neue" panose="020B060402020202020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25000"/>
              </a:lnSpc>
              <a:spcBef>
                <a:spcPts val="0"/>
              </a:spcBef>
              <a:spcAft>
                <a:spcPts val="0"/>
              </a:spcAft>
              <a:buClr>
                <a:srgbClr val="000000"/>
              </a:buClr>
              <a:buSzPts val="1400"/>
              <a:buFont typeface="Arial"/>
              <a:buNone/>
              <a:tabLst/>
              <a:defRPr/>
            </a:pPr>
            <a:r>
              <a:rPr lang="en-US" sz="2400" b="0" i="0" u="none" strike="noStrike" cap="none" dirty="0">
                <a:solidFill>
                  <a:srgbClr val="000000"/>
                </a:solidFill>
                <a:effectLst/>
                <a:latin typeface="Avenir"/>
                <a:ea typeface="Avenir"/>
                <a:cs typeface="Avenir"/>
                <a:sym typeface="Avenir"/>
              </a:rPr>
              <a:t>Greetings.  This is Dave Crisp. I am honored to represent the Greenhouse Gas Task team of the joint CEOS/CGMS Working Group on Climate to give an update on our progress in the implementation of the Greenhouse Gas Roadmap</a:t>
            </a:r>
          </a:p>
          <a:p>
            <a:pPr marL="0" lvl="0" indent="0" algn="l" rtl="0">
              <a:spcBef>
                <a:spcPts val="0"/>
              </a:spcBef>
              <a:spcAft>
                <a:spcPts val="0"/>
              </a:spcAft>
              <a:buNone/>
            </a:pPr>
            <a:endParaRPr dirty="0">
              <a:latin typeface="+mn-lt"/>
            </a:endParaRPr>
          </a:p>
        </p:txBody>
      </p:sp>
      <p:sp>
        <p:nvSpPr>
          <p:cNvPr id="16" name="Google Shape;1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Here we show examples of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methane fluxes derived using a variety of methods.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top plot shows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emissions estimates from a power plant plume, derived by combining TROPOMI NO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measurements and OCO-2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data.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bottom plot shows spatial variations in methane emissions over the oil fields in Western Texas and New Mexico.</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These and other products from individual teams are being reviewed for use as demonstration products for local emission hot spots for the GST.</a:t>
            </a:r>
          </a:p>
          <a:p>
            <a:endParaRPr lang="en-US" dirty="0">
              <a:latin typeface="+mn-lt"/>
            </a:endParaRPr>
          </a:p>
        </p:txBody>
      </p:sp>
    </p:spTree>
    <p:extLst>
      <p:ext uri="{BB962C8B-B14F-4D97-AF65-F5344CB8AC3E}">
        <p14:creationId xmlns:p14="http://schemas.microsoft.com/office/powerpoint/2010/main" val="1757027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top-down atmospheric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CH</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dirty="0">
                <a:effectLst/>
                <a:latin typeface="Calibri" panose="020F0502020204030204" pitchFamily="34" charset="0"/>
                <a:ea typeface="Calibri" panose="020F0502020204030204" pitchFamily="34" charset="0"/>
                <a:cs typeface="Times New Roman" panose="02020603050405020304" pitchFamily="18" charset="0"/>
              </a:rPr>
              <a:t> inventory development process summarized at the 2020 CEOS Plenary continues on schedule.</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OCO Flux MIP team has adopted the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inventory development effort for the GST as a major focus of its work this year.</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John Worden (NASA/JPL) has volunteered to lead the development of the CMS methane flux products for the GST.</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We are working with individual PIs on the OCO, GOSAT and TROPOMI teams to develop example local flux products as demonstration products for the GST.</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We plan to present initial products from these efforts at the SIT-Technical Workshop in September.</a:t>
            </a:r>
          </a:p>
          <a:p>
            <a:endParaRPr lang="en-US" dirty="0">
              <a:latin typeface="+mn-lt"/>
            </a:endParaRPr>
          </a:p>
        </p:txBody>
      </p:sp>
    </p:spTree>
    <p:extLst>
      <p:ext uri="{BB962C8B-B14F-4D97-AF65-F5344CB8AC3E}">
        <p14:creationId xmlns:p14="http://schemas.microsoft.com/office/powerpoint/2010/main" val="359833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While we have been focusing primarily on our deliverables to the Global Stocktake, the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WGCllimate</a:t>
            </a:r>
            <a:r>
              <a:rPr lang="en-US" sz="2400" dirty="0">
                <a:effectLst/>
                <a:latin typeface="Calibri" panose="020F0502020204030204" pitchFamily="34" charset="0"/>
                <a:ea typeface="Calibri" panose="020F0502020204030204" pitchFamily="34" charset="0"/>
                <a:cs typeface="Times New Roman" panose="02020603050405020304" pitchFamily="18" charset="0"/>
              </a:rPr>
              <a:t> Greenhouse Gas Task Team has been collaborating with the ongoing efforts by the CEOS LSI-VC AFOLU initiative and the CEOS Strategy to Support the Global Stocktake.</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For both efforts, we have attempted help identify the primary GST methodologies, customers and requirements for the Global Stocktake. We have also highlighted the contributions that CEOS can make by clearly identifying both the best available space-based products for use in the inventories and the best practices for their integration with conventional bottom-up inventories.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Finally, we have helped to identify potential synergies between the GHG and AFOLU contributions to the mitigation efforts. In this context, we hope to start a discussion of possible closure experiments that combine these products to improve the Terrestrial Biospheric models (TBMs) and Dynamic Global Vegetation Models (DGVMs) that are being used diagnose the natural carbon cycle and predict its response to disturbances and climate change.</a:t>
            </a:r>
          </a:p>
          <a:p>
            <a:endParaRPr lang="en-US" dirty="0">
              <a:latin typeface="+mn-lt"/>
            </a:endParaRPr>
          </a:p>
        </p:txBody>
      </p:sp>
    </p:spTree>
    <p:extLst>
      <p:ext uri="{BB962C8B-B14F-4D97-AF65-F5344CB8AC3E}">
        <p14:creationId xmlns:p14="http://schemas.microsoft.com/office/powerpoint/2010/main" val="312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As announced at the Plenary, Jeff Privette,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Jörg</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Shulz</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I were nominated to represent WGClimate on the UNFCCC Ad Hoc Coordination Group on Systematic Observations. Other CEOS colleagues who are working with this group include Mark Dowell and Osamu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Ochiai</a:t>
            </a:r>
            <a:r>
              <a:rPr lang="en-US" sz="2400" dirty="0">
                <a:effectLst/>
                <a:latin typeface="Calibri" panose="020F0502020204030204" pitchFamily="34" charset="0"/>
                <a:ea typeface="Calibri" panose="020F0502020204030204" pitchFamily="34" charset="0"/>
                <a:cs typeface="Times New Roman" panose="02020603050405020304" pitchFamily="18" charset="0"/>
              </a:rPr>
              <a:t>. We have participated actively in the initial meetings of this group and are now contributing to the outline of a synthesis paper on systematic observations.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GHG Task Team was also invited to participate in the 2020 Earth Information Day on 30 November 2020.  We participated in a panel, and contributed a poster describing our atmospheric greenhouse gas inventory development efforts. This coming year, we are hoping to present a series of posters, describing the regional scale, national scale and local scale inventory products. </a:t>
            </a:r>
          </a:p>
          <a:p>
            <a:endParaRPr lang="en-US" dirty="0">
              <a:latin typeface="+mn-lt"/>
            </a:endParaRPr>
          </a:p>
        </p:txBody>
      </p:sp>
    </p:spTree>
    <p:extLst>
      <p:ext uri="{BB962C8B-B14F-4D97-AF65-F5344CB8AC3E}">
        <p14:creationId xmlns:p14="http://schemas.microsoft.com/office/powerpoint/2010/main" val="335601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At this time, the greenhouse gas inventory development activities are on track and we are not requesting any additional Decisions, Outcomes or new Actions by CEOS Principals, but we very much appreciate your continuing support for our ongoing efforts.</a:t>
            </a:r>
          </a:p>
          <a:p>
            <a:endParaRPr lang="en-US" dirty="0">
              <a:latin typeface="+mn-lt"/>
            </a:endParaRPr>
          </a:p>
        </p:txBody>
      </p:sp>
    </p:spTree>
    <p:extLst>
      <p:ext uri="{BB962C8B-B14F-4D97-AF65-F5344CB8AC3E}">
        <p14:creationId xmlns:p14="http://schemas.microsoft.com/office/powerpoint/2010/main" val="1866957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Finally, besides the CEOS SIT, SIT Technical Workshop and Plenary, and Earth Information Day, there are a number of opportunities to meet with stakeholders and members of the science community. Some are listed here.</a:t>
            </a:r>
          </a:p>
          <a:p>
            <a:endParaRPr lang="en-US" dirty="0">
              <a:latin typeface="+mn-lt"/>
            </a:endParaRPr>
          </a:p>
        </p:txBody>
      </p:sp>
    </p:spTree>
    <p:extLst>
      <p:ext uri="{BB962C8B-B14F-4D97-AF65-F5344CB8AC3E}">
        <p14:creationId xmlns:p14="http://schemas.microsoft.com/office/powerpoint/2010/main" val="3150784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4151108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1737113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2240192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Growing Atmospheric Greenhouse Gas Measurement Capabilities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Frequent, high-resolution, global measurements of carbon dioxide and methane are essential for creating atmospheric inventories.  Since 1958, atmospheric carbon dioxide, methane and other greenhouse gases have been routinely measured from a growing network of ground-based, airborne and space based sensors.  Ground-based and airborne measurements of GHGs from the World Meteorological Organization’s Global Atmospheric Watch (GAW) Network and its partners provide the most accurate estimates of these greenhouse gas concentrations and their trends on global scales. The capabilities of these ground-based and airborne systems are improving as they incorporate new technologies, but this network still does not provide the resolution and coverage needed track emissions on sub-national to national scales.</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Next timestep.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Meanwhile, space-based measurements of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CH</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dirty="0">
                <a:effectLst/>
                <a:latin typeface="Calibri" panose="020F0502020204030204" pitchFamily="34" charset="0"/>
                <a:ea typeface="Calibri" panose="020F0502020204030204" pitchFamily="34" charset="0"/>
                <a:cs typeface="Times New Roman" panose="02020603050405020304" pitchFamily="18" charset="0"/>
              </a:rPr>
              <a:t> are now being collected from a growing fleet of satellite sensors operated by CEOS and CGMS agencies. Currently Japan’s GOSAT and GOSAT-2, NASA’s Orbiting Carbon Observatories 2 and 3, and the European Copernicus Sentinel 5 Precursor TROPOMI spectrometers are returning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CH</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dirty="0">
                <a:effectLst/>
                <a:latin typeface="Calibri" panose="020F0502020204030204" pitchFamily="34" charset="0"/>
                <a:ea typeface="Calibri" panose="020F0502020204030204" pitchFamily="34" charset="0"/>
                <a:cs typeface="Times New Roman" panose="02020603050405020304" pitchFamily="18" charset="0"/>
              </a:rPr>
              <a:t> measurements. These space-based measurements are less precise and accurate that their ground-based counterparts, but complement those data with much higher spatial and temporal resolution and much greater coverage of the globe.</a:t>
            </a:r>
          </a:p>
          <a:p>
            <a:endParaRPr lang="en-US" dirty="0"/>
          </a:p>
        </p:txBody>
      </p:sp>
    </p:spTree>
    <p:extLst>
      <p:ext uri="{BB962C8B-B14F-4D97-AF65-F5344CB8AC3E}">
        <p14:creationId xmlns:p14="http://schemas.microsoft.com/office/powerpoint/2010/main" val="199956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overall objectives and approach described in the Greenhouse Gas Roadmap were presented at last year’s SIT and Plenary and are summarized in the backup slides. Here, we will focus primarily on our progress in the development of the near-term deliverables to the 2023 Global Stocktake, the pilot, space-based carbon dioxide and methane inventories that will be delivered later this year at COP-26.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 will also quickly highlight some interactions between the Greenhouse Gas Task Team and other activities within CEOS that are supporting the Global Stocktake. These include the LSI-VC Agriculture Forestry and Other Land Use (AFOLU) Initiative and the strategy developed by the CEOS-SIT chair and Vice Chair to coordinate all CEOS contributions to the Global Stocktake. You will hear much more about those efforts later in the Carbon and Biomass Session.</a:t>
            </a:r>
          </a:p>
          <a:p>
            <a:endParaRPr lang="en-US" dirty="0">
              <a:latin typeface="+mn-lt"/>
            </a:endParaRPr>
          </a:p>
        </p:txBody>
      </p:sp>
    </p:spTree>
    <p:extLst>
      <p:ext uri="{BB962C8B-B14F-4D97-AF65-F5344CB8AC3E}">
        <p14:creationId xmlns:p14="http://schemas.microsoft.com/office/powerpoint/2010/main" val="414105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2936316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2888814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2168346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p:txBody>
      </p:sp>
    </p:spTree>
    <p:extLst>
      <p:ext uri="{BB962C8B-B14F-4D97-AF65-F5344CB8AC3E}">
        <p14:creationId xmlns:p14="http://schemas.microsoft.com/office/powerpoint/2010/main" val="2727450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266443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WGClimate Greenhouse Gas Task Team is coordinating efforts among member agencies to address three objectives:  We will:</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work with the atmospheric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measurement and modeling communities, stakeholders and national inventory compilers to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define requirements </a:t>
            </a:r>
            <a:r>
              <a:rPr lang="en-US" sz="2400" dirty="0">
                <a:effectLst/>
                <a:latin typeface="Calibri" panose="020F0502020204030204" pitchFamily="34" charset="0"/>
                <a:ea typeface="Calibri" panose="020F0502020204030204" pitchFamily="34" charset="0"/>
                <a:cs typeface="Times New Roman" panose="02020603050405020304" pitchFamily="18" charset="0"/>
              </a:rPr>
              <a:t>and plans for top-down atmospheric flux inventories designed to support the global stocktakes;</a:t>
            </a:r>
          </a:p>
          <a:p>
            <a:pPr marL="342900" marR="0" lvl="0" indent="-342900">
              <a:lnSpc>
                <a:spcPct val="107000"/>
              </a:lnSpc>
              <a:spcBef>
                <a:spcPts val="0"/>
              </a:spcBef>
              <a:spcAft>
                <a:spcPts val="800"/>
              </a:spcAft>
              <a:buFont typeface="+mj-lt"/>
              <a:buAutoNum type="arabicPeriod"/>
              <a:tabLst>
                <a:tab pos="45720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develop and deliver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pilot atmospheric carbon dioxide (CO</a:t>
            </a:r>
            <a:r>
              <a:rPr lang="en-US" sz="24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and methane (CH</a:t>
            </a:r>
            <a:r>
              <a:rPr lang="en-US" sz="2400" b="1"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flux inventories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COP-26 in 2021 to inform the 2023 Global Stocktake (GST);</a:t>
            </a:r>
          </a:p>
          <a:p>
            <a:pPr marL="342900" marR="0" lvl="0" indent="-342900">
              <a:lnSpc>
                <a:spcPct val="107000"/>
              </a:lnSpc>
              <a:spcBef>
                <a:spcPts val="0"/>
              </a:spcBef>
              <a:spcAft>
                <a:spcPts val="800"/>
              </a:spcAft>
              <a:buFont typeface="+mj-lt"/>
              <a:buAutoNum type="arabicPeriod"/>
              <a:tabLst>
                <a:tab pos="45720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 use the lessons learned from these pilot inventory products to refine the requirements for a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purpose-built, operational, atmospheric inventory system</a:t>
            </a:r>
            <a:r>
              <a:rPr lang="en-US" sz="2400" dirty="0">
                <a:effectLst/>
                <a:latin typeface="Calibri" panose="020F0502020204030204" pitchFamily="34" charset="0"/>
                <a:ea typeface="Calibri" panose="020F0502020204030204" pitchFamily="34" charset="0"/>
                <a:cs typeface="Times New Roman" panose="02020603050405020304" pitchFamily="18" charset="0"/>
              </a:rPr>
              <a:t> to support future Global Stocktakes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mj-lt"/>
              <a:buAutoNum type="arabicPeriod"/>
              <a:tabLst>
                <a:tab pos="45720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Here, we report progress since the 2020 Plenary on steps 1 and 2.</a:t>
            </a:r>
          </a:p>
          <a:p>
            <a:endParaRPr lang="en-US" dirty="0">
              <a:latin typeface="+mn-lt"/>
            </a:endParaRPr>
          </a:p>
        </p:txBody>
      </p:sp>
    </p:spTree>
    <p:extLst>
      <p:ext uri="{BB962C8B-B14F-4D97-AF65-F5344CB8AC3E}">
        <p14:creationId xmlns:p14="http://schemas.microsoft.com/office/powerpoint/2010/main" val="224393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 will start with a quick review of the requirements for the greenhouse gas inventories delivered to support the global stocktake, and explain were CEOS might contribute.</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As you all know, starting in 2021, the Parties to the Paris Agreement will start to compile inventories of greenhouse gas emissions to assess their progress toward their Nationally Determined Contributions (NDCs) for the first Global Stocktake.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These inventories will be based primarily on Bottom-up statistical methods specified by the 2006 and 2019 Intergovernmental Panel on Climate Change (IPCC) Guidelines for Greenhouse Gas inventories.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2006 and 2019 IPCC Guidelines divide all anthropogenic greenhouse gas emissions into 5 sectors: Energy, Industrial Processes and Product Use (IPPU), Agriculture, Forestry and Other Land Use (AFOLU), Waste and a sector simply called “Other.” Each sector is subdivided into categories. For example, transportation is a category within the Energy sector.</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Bottom-up statistical inventories estimate greenhouse gas emissions from the number tons of coal or barrels of oil consumed by specific categories. They estimate AFOLU emissions using statistics such as the number of acres converted from forest to crops or vice versa, but only consider changes on managed land. </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Additional details on the inventory reporting process are summarized in the backup slides.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In the developed world, these bottom-up techniques usually provide accurate estimates for fossil fuel emissions, but are somewhat less reliable for tracking changes in emissions from AFOLU. They also sometimes miss emissions in regions experiencing rapid economic changes or land areas responding to disturbance or climate change. </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Next timestep: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Top-down atmosphere inventories estimate emissions from direct measurements of the carbon dioxide or methane concentrations in the atmosphere at high spatial and temporal resolution, and then use an inverse modeling system to derive the emissions distribution needed to maintain the observed concentrations in the presence of the winds.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These top-down atmospheric inventories complement the conventional bottom-up statistical inventories to provide a more complete and transparent assessment of emissions.</a:t>
            </a:r>
          </a:p>
          <a:p>
            <a:endParaRPr lang="en-US" dirty="0">
              <a:latin typeface="+mn-lt"/>
            </a:endParaRPr>
          </a:p>
        </p:txBody>
      </p:sp>
    </p:spTree>
    <p:extLst>
      <p:ext uri="{BB962C8B-B14F-4D97-AF65-F5344CB8AC3E}">
        <p14:creationId xmlns:p14="http://schemas.microsoft.com/office/powerpoint/2010/main" val="268825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Here, we propose to use a state-of-the art, global, inverse modeling system to generate top-down atmospheric inventories from ground-based and space-based data. This approach assimilates greenhouse gas measurements into a modeling architecture that incorporates atmospheric transport from state-of-the-art meteorological models with an inverse system that optimizes the distribution of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CH</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dirty="0">
                <a:effectLst/>
                <a:latin typeface="Calibri" panose="020F0502020204030204" pitchFamily="34" charset="0"/>
                <a:ea typeface="Calibri" panose="020F0502020204030204" pitchFamily="34" charset="0"/>
                <a:cs typeface="Times New Roman" panose="02020603050405020304" pitchFamily="18" charset="0"/>
              </a:rPr>
              <a:t> emissions and uptake needed to simulate the observed distribution of these gases in the presence of the wind field.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This approach produces spatially resolved maps of greenhouse gas fluxes. These maps form the primary input for the top-down atmospheric greenhouse gas inventories that we will be delivering for use in the Global Stocktake.  </a:t>
            </a:r>
          </a:p>
          <a:p>
            <a:endParaRPr lang="en-US" dirty="0"/>
          </a:p>
        </p:txBody>
      </p:sp>
    </p:spTree>
    <p:extLst>
      <p:ext uri="{BB962C8B-B14F-4D97-AF65-F5344CB8AC3E}">
        <p14:creationId xmlns:p14="http://schemas.microsoft.com/office/powerpoint/2010/main" val="69223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For the 2023 Global Stocktake, the information content of our pilot top-down inventories is limited by the available space based measurements and inverse modeling capabilities.  However, we can still generate three types of inventory products will be developed to support this Global Stocktake:</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first includes regional to global scale products that can be used by the IPCC to assess how well the combined efforts by all nations are meeting the overall greenhouse gas emission reduction goals. For this application, we will deliver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CH</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dirty="0">
                <a:effectLst/>
                <a:latin typeface="Calibri" panose="020F0502020204030204" pitchFamily="34" charset="0"/>
                <a:ea typeface="Calibri" panose="020F0502020204030204" pitchFamily="34" charset="0"/>
                <a:cs typeface="Times New Roman" panose="02020603050405020304" pitchFamily="18" charset="0"/>
              </a:rPr>
              <a:t> Flux maps with uncertainties at 4°x5° resolution at monthly intervals.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second set of inventories are nation-scale products for use by inventory developers to compile their bottom-up inventories and assess their progress toward their Nationally-Determined Contributions (NDCs). For this application, we will deliver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CH</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4</a:t>
            </a:r>
            <a:r>
              <a:rPr lang="en-US" sz="2400" dirty="0">
                <a:effectLst/>
                <a:latin typeface="Calibri" panose="020F0502020204030204" pitchFamily="34" charset="0"/>
                <a:ea typeface="Calibri" panose="020F0502020204030204" pitchFamily="34" charset="0"/>
                <a:cs typeface="Times New Roman" panose="02020603050405020304" pitchFamily="18" charset="0"/>
              </a:rPr>
              <a:t> flux maps at 1°x1° resolution at monthly intervals. These maps should provide insight into the emissions from medium to large countries (countries larger than France or Turkey). Future space-based systems, such as the Copernicus CO2M constellation will provide the data needed to support higher resolution products.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third set of inventory products will be derived from observations of emission plumes from a few localized sources, such as large urban areas or power plants.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These regional, national, and local inventories will quantify three classes of emissions:</a:t>
            </a:r>
          </a:p>
          <a:p>
            <a:pPr marL="342900" marR="0" lvl="0" indent="-342900">
              <a:lnSpc>
                <a:spcPct val="107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first is optimized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emissions</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400" dirty="0">
                <a:effectLst/>
                <a:latin typeface="Calibri" panose="020F0502020204030204" pitchFamily="34" charset="0"/>
                <a:ea typeface="Calibri" panose="020F0502020204030204" pitchFamily="34" charset="0"/>
                <a:cs typeface="Calibri" panose="020F0502020204030204" pitchFamily="34" charset="0"/>
              </a:rPr>
              <a:t>CH</a:t>
            </a:r>
            <a:r>
              <a:rPr lang="en-US" sz="2400" baseline="-25000" dirty="0">
                <a:effectLst/>
                <a:latin typeface="Calibri" panose="020F0502020204030204" pitchFamily="34" charset="0"/>
                <a:ea typeface="Calibri" panose="020F0502020204030204" pitchFamily="34" charset="0"/>
                <a:cs typeface="Calibri" panose="020F0502020204030204" pitchFamily="34" charset="0"/>
              </a:rPr>
              <a:t>4</a:t>
            </a:r>
            <a:r>
              <a:rPr lang="en-US" sz="2400" dirty="0">
                <a:effectLst/>
                <a:latin typeface="Calibri" panose="020F0502020204030204" pitchFamily="34" charset="0"/>
                <a:ea typeface="Calibri" panose="020F0502020204030204" pitchFamily="34" charset="0"/>
                <a:cs typeface="Calibri" panose="020F0502020204030204" pitchFamily="34" charset="0"/>
              </a:rPr>
              <a:t> with their uncertainties for regional-scale verification efforts;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second will include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fossil fuel emissions</a:t>
            </a:r>
            <a:r>
              <a:rPr lang="en-US" sz="2400" dirty="0">
                <a:effectLst/>
                <a:latin typeface="Calibri" panose="020F0502020204030204" pitchFamily="34" charset="0"/>
                <a:ea typeface="Calibri" panose="020F0502020204030204" pitchFamily="34" charset="0"/>
                <a:cs typeface="Times New Roman" panose="02020603050405020304" pitchFamily="18" charset="0"/>
              </a:rPr>
              <a:t> – These emissions will be prescribed in the flux inversion experiment and will not be optimized, but will be reported with their uncertainties. Future atmospheric inventory systems will optimize fossil fuel emissions;</a:t>
            </a:r>
          </a:p>
          <a:p>
            <a:pPr marL="342900" marR="0" lvl="0" indent="-342900">
              <a:lnSpc>
                <a:spcPct val="107000"/>
              </a:lnSpc>
              <a:spcBef>
                <a:spcPts val="0"/>
              </a:spcBef>
              <a:spcAft>
                <a:spcPts val="800"/>
              </a:spcAft>
              <a:buFont typeface="Calibri" panose="020F050202020403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Finally, we will report non-fossil fuel emissions – These estimates will incorporate AFOLU as well as emissions and uptake by the natural biosphere.</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As we prepare these inventory products, we will collaborate with the CEOS AFOLU group to determine how we might use their emission inventories to attribute AFOLU contributions to the non-fossil fuel emissions.  </a:t>
            </a:r>
          </a:p>
          <a:p>
            <a:endParaRPr lang="en-US" dirty="0">
              <a:latin typeface="+mn-lt"/>
            </a:endParaRPr>
          </a:p>
        </p:txBody>
      </p:sp>
    </p:spTree>
    <p:extLst>
      <p:ext uri="{BB962C8B-B14F-4D97-AF65-F5344CB8AC3E}">
        <p14:creationId xmlns:p14="http://schemas.microsoft.com/office/powerpoint/2010/main" val="12339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global flux input products for regional and national inventories have been selected.</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For carbon dioxide, the global, regional-scale and national-scale inventories will be based on flux estimates being developed by the Orbiting Carbon Observatory Flux Multi-model Intercomparison Project (OCO Flux MIP). This international effort currently includes participation by a dozen modeling teams from the US, Europe, and Australia. These teams use a broad range of transport model architectures, meteorological inputs, and flux optimization methods to assess the impact of these choices on the estimated fluxes and their uncertainties.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team derives flux maps based on ground-based in situ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measurements alone, and combinations of these measurements with estimates of the column average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dry air mole fraction from the Orbiting Carbon Observatory-2 mission.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We have flux products based on the OCO-2 version 9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products. These fluxes are adequate for supporting tool development activities, but only cover 2014-2019 and have known biases over the ocean.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Flux MIP team has started deriving fluxes from the OCO-2 version 10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products. Those products have improved accuracy and extend over the full mission duration, from September 2014 to present. Version 10 MIP products through 2020 will be delivered in late summer of 2021 for use in the inventories presented at COP-26. This product will be extended through 2021 during the GST Information Collection period in 2022.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For Methane, the global, regional-scale and national inventories will be based on flux estimates produced by the NASA Carbon Monitoring System Flux group (CMS-Flux). This team will combine ground-based in situ measurements of methane with column average methane dry air mole fraction estimates from the Copernicus TROPOMI mission.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CMS-Flux team is developing inversion algorithms that incorporated advanced methods for attributing top-down emissions to known surface emission sources. This approach is especially useful for methane because of its diverse range of sources, including fossil fuel extraction activities, leaky pipes, wetlands, wet agriculture, livestock, landfills, etc.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Space-based measurements of carbon dioxide and methane do not yet have the spatial resolution and coverage to track all local hot spots. However, they can provide numerous examples including large urban areas, individual power plants, and oil and gas extraction areas. Products developed by several individual PI teams are being reviewed to provide examples of the utility of space-based measurements for monitoring emission hot spots.</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current plan is to generate initial examples of regional, national and local products in time for review at the SIT Technical Workshop in September. These products will then be refined between the SIT-TW and the Plenary. The next three slides show examples of each of these product types.</a:t>
            </a:r>
            <a:endParaRPr lang="en-US" dirty="0">
              <a:latin typeface="+mn-lt"/>
            </a:endParaRPr>
          </a:p>
        </p:txBody>
      </p:sp>
    </p:spTree>
    <p:extLst>
      <p:ext uri="{BB962C8B-B14F-4D97-AF65-F5344CB8AC3E}">
        <p14:creationId xmlns:p14="http://schemas.microsoft.com/office/powerpoint/2010/main" val="1545261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Here, we show examples of the non-fossil fuel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flux maps from the OCO-2 v9 Flux MIP system. These maps show the median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fluxes from the 10-model ensemble used in this MIP. The uncertainties were derived from variance among the model outputs.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top two plots show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fluxes and their uncertainties that were derived using only ground-based in situ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measurements. In some parts of the world, such as the tropics, the uncertainties are as large as the fluxes because there are very few in situ measurements there.  The lower pair of plots show fluxes derived using the OCO-2 v9 land nadir observations. OCO-2 collects about a half million CO</a:t>
            </a:r>
            <a:r>
              <a:rPr lang="en-US" sz="24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 estimates over tropics each month. These experiments indicate that tropical regions are now a net source of carbon dioxide.</a:t>
            </a:r>
          </a:p>
          <a:p>
            <a:endParaRPr lang="en-US" dirty="0">
              <a:latin typeface="+mn-lt"/>
            </a:endParaRPr>
          </a:p>
        </p:txBody>
      </p:sp>
    </p:spTree>
    <p:extLst>
      <p:ext uri="{BB962C8B-B14F-4D97-AF65-F5344CB8AC3E}">
        <p14:creationId xmlns:p14="http://schemas.microsoft.com/office/powerpoint/2010/main" val="349207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Here, we show examples of methane flux maps from the CMS Flux project, assimilating TROPOMI methane products. Some of the largest fluxes are seen over fossil fuel extraction areas, such as the Permian Basin in West Texas.  The CMS Flux team is evaluating methods for attributing these and other methane emissions to specific sources.</a:t>
            </a:r>
          </a:p>
          <a:p>
            <a:endParaRPr lang="en-US" dirty="0">
              <a:latin typeface="+mn-lt"/>
            </a:endParaRPr>
          </a:p>
        </p:txBody>
      </p:sp>
    </p:spTree>
    <p:extLst>
      <p:ext uri="{BB962C8B-B14F-4D97-AF65-F5344CB8AC3E}">
        <p14:creationId xmlns:p14="http://schemas.microsoft.com/office/powerpoint/2010/main" val="2026516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9"/>
        <p:cNvGrpSpPr/>
        <p:nvPr/>
      </p:nvGrpSpPr>
      <p:grpSpPr>
        <a:xfrm>
          <a:off x="0" y="0"/>
          <a:ext cx="0" cy="0"/>
          <a:chOff x="0" y="0"/>
          <a:chExt cx="0" cy="0"/>
        </a:xfrm>
      </p:grpSpPr>
      <p:sp>
        <p:nvSpPr>
          <p:cNvPr id="10" name="Google Shape;10;p3"/>
          <p:cNvSpPr txBox="1">
            <a:spLocks noGrp="1"/>
          </p:cNvSpPr>
          <p:nvPr>
            <p:ph type="body" idx="1"/>
          </p:nvPr>
        </p:nvSpPr>
        <p:spPr>
          <a:xfrm>
            <a:off x="76200" y="1219200"/>
            <a:ext cx="8991600" cy="52578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500"/>
              </a:spcBef>
              <a:spcAft>
                <a:spcPts val="0"/>
              </a:spcAft>
              <a:buClr>
                <a:srgbClr val="002569"/>
              </a:buClr>
              <a:buSzPts val="2000"/>
              <a:buFont typeface="Arial"/>
              <a:buChar char="•"/>
              <a:defRPr sz="2000" b="1" i="0" u="none" strike="noStrike" cap="none">
                <a:solidFill>
                  <a:srgbClr val="002569"/>
                </a:solidFill>
                <a:latin typeface="Helvetica Neue" panose="020B0604020202020204" charset="0"/>
                <a:ea typeface="Helvetica Neue" panose="020B0604020202020204" charset="0"/>
                <a:cs typeface="Helvetica Neue" panose="020B0604020202020204" charset="0"/>
                <a:sym typeface="Helvetica Neue"/>
              </a:defRPr>
            </a:lvl1pPr>
            <a:lvl2pPr marL="914400" marR="0" lvl="1" indent="-355600" algn="l" rtl="0">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dirty="0"/>
          </a:p>
        </p:txBody>
      </p:sp>
      <p:sp>
        <p:nvSpPr>
          <p:cNvPr id="11" name="Google Shape;11;p3"/>
          <p:cNvSpPr/>
          <p:nvPr/>
        </p:nvSpPr>
        <p:spPr>
          <a:xfrm>
            <a:off x="76200" y="6629400"/>
            <a:ext cx="4500300" cy="187200"/>
          </a:xfrm>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r>
              <a:rPr lang="en-US" sz="1100" i="1" dirty="0">
                <a:solidFill>
                  <a:schemeClr val="dk2"/>
                </a:solidFill>
                <a:latin typeface="Helvetica Neue" panose="020B0604020202020204" charset="0"/>
                <a:ea typeface="Calibri"/>
                <a:cs typeface="Calibri"/>
                <a:sym typeface="Calibri"/>
              </a:rPr>
              <a:t>SIT-36, 23-25 March 2021, Virtual (GA/CSIRO SIT Chair)</a:t>
            </a:r>
            <a:endParaRPr sz="1100" i="1" u="none" strike="noStrike" cap="none" dirty="0">
              <a:solidFill>
                <a:schemeClr val="dk2"/>
              </a:solidFill>
              <a:latin typeface="Helvetica Neue" panose="020B0604020202020204" charset="0"/>
              <a:ea typeface="Calibri"/>
              <a:cs typeface="Calibri"/>
              <a:sym typeface="Calibri"/>
            </a:endParaRPr>
          </a:p>
        </p:txBody>
      </p:sp>
      <p:sp>
        <p:nvSpPr>
          <p:cNvPr id="12" name="Google Shape;12;p3"/>
          <p:cNvSpPr txBox="1">
            <a:spLocks noGrp="1"/>
          </p:cNvSpPr>
          <p:nvPr>
            <p:ph type="body" idx="2"/>
          </p:nvPr>
        </p:nvSpPr>
        <p:spPr>
          <a:xfrm>
            <a:off x="1981200" y="76200"/>
            <a:ext cx="4953000" cy="9144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500"/>
              </a:spcBef>
              <a:spcAft>
                <a:spcPts val="0"/>
              </a:spcAft>
              <a:buClr>
                <a:schemeClr val="lt1"/>
              </a:buClr>
              <a:buSzPts val="2800"/>
              <a:buFont typeface="Arial"/>
              <a:buNone/>
              <a:defRPr sz="2800" b="1" i="0" u="none" strike="noStrike" cap="none">
                <a:solidFill>
                  <a:schemeClr val="lt1"/>
                </a:solidFill>
                <a:latin typeface="Helvetica Neue" panose="020B0604020202020204" charset="0"/>
                <a:ea typeface="Helvetica Neue" panose="020B0604020202020204" charset="0"/>
                <a:cs typeface="Helvetica Neue" panose="020B0604020202020204" charset="0"/>
                <a:sym typeface="Helvetica Neue"/>
              </a:defRPr>
            </a:lvl1pPr>
            <a:lvl2pPr marL="914400" marR="0" lvl="1"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2pPr>
            <a:lvl3pPr marL="1371600" marR="0" lvl="2" indent="-381000" algn="l" rtl="0">
              <a:spcBef>
                <a:spcPts val="500"/>
              </a:spcBef>
              <a:spcAft>
                <a:spcPts val="0"/>
              </a:spcAft>
              <a:buClr>
                <a:srgbClr val="002569"/>
              </a:buClr>
              <a:buSzPts val="2400"/>
              <a:buFont typeface="Arial"/>
              <a:buChar char="o"/>
              <a:defRPr sz="2400" b="0" i="0" u="none" strike="noStrike" cap="none">
                <a:solidFill>
                  <a:srgbClr val="002569"/>
                </a:solidFill>
                <a:latin typeface="Arial"/>
                <a:ea typeface="Arial"/>
                <a:cs typeface="Arial"/>
                <a:sym typeface="Arial"/>
              </a:defRPr>
            </a:lvl3pPr>
            <a:lvl4pPr marL="1828800" marR="0" lvl="3"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4pPr>
            <a:lvl5pPr marL="2286000" marR="0" lvl="4" indent="-381000" algn="l" rtl="0">
              <a:spcBef>
                <a:spcPts val="500"/>
              </a:spcBef>
              <a:spcAft>
                <a:spcPts val="0"/>
              </a:spcAft>
              <a:buClr>
                <a:srgbClr val="002569"/>
              </a:buClr>
              <a:buSzPts val="2400"/>
              <a:buFont typeface="Arial"/>
              <a:buChar char="•"/>
              <a:defRPr sz="2400" b="0" i="0" u="none" strike="noStrike" cap="none">
                <a:solidFill>
                  <a:srgbClr val="002569"/>
                </a:solidFill>
                <a:latin typeface="Arial"/>
                <a:ea typeface="Arial"/>
                <a:cs typeface="Arial"/>
                <a:sym typeface="Arial"/>
              </a:defRPr>
            </a:lvl5pPr>
            <a:lvl6pPr marL="2743200" marR="0" lvl="5"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6pPr>
            <a:lvl7pPr marL="3200400" marR="0" lvl="6"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7pPr>
            <a:lvl8pPr marL="3657600" marR="0" lvl="7"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8pPr>
            <a:lvl9pPr marL="4114800" marR="0" lvl="8" indent="-228600" algn="l" rtl="0">
              <a:spcBef>
                <a:spcPts val="500"/>
              </a:spcBef>
              <a:spcAft>
                <a:spcPts val="0"/>
              </a:spcAft>
              <a:buSzPts val="1400"/>
              <a:buNone/>
              <a:defRPr sz="2400" b="0" i="0" u="none" strike="noStrike" cap="none">
                <a:solidFill>
                  <a:srgbClr val="002569"/>
                </a:solidFill>
                <a:latin typeface="Arial"/>
                <a:ea typeface="Arial"/>
                <a:cs typeface="Arial"/>
                <a:sym typeface="Arial"/>
              </a:defRPr>
            </a:lvl9pPr>
          </a:lstStyle>
          <a:p>
            <a:endParaRPr dirty="0"/>
          </a:p>
        </p:txBody>
      </p:sp>
      <p:sp>
        <p:nvSpPr>
          <p:cNvPr id="13" name="Google Shape;13;p3"/>
          <p:cNvSpPr txBox="1">
            <a:spLocks noGrp="1"/>
          </p:cNvSpPr>
          <p:nvPr>
            <p:ph type="sldNum" idx="12"/>
          </p:nvPr>
        </p:nvSpPr>
        <p:spPr>
          <a:xfrm>
            <a:off x="8519109" y="6629409"/>
            <a:ext cx="548700" cy="228591"/>
          </a:xfrm>
          <a:prstGeom prst="rect">
            <a:avLst/>
          </a:prstGeom>
        </p:spPr>
        <p:txBody>
          <a:bodyPr spcFirstLastPara="1" wrap="square" lIns="45700" tIns="45700" rIns="45700" bIns="45700" anchor="t" anchorCtr="0">
            <a:noAutofit/>
          </a:bodyPr>
          <a:lstStyle>
            <a:lvl1pPr lvl="0">
              <a:buNone/>
              <a:defRPr>
                <a:latin typeface="Helvetica Neue" panose="020B0604020202020204" charset="0"/>
                <a:ea typeface="Helvetica Neue" panose="020B0604020202020204" charset="0"/>
                <a:cs typeface="Helvetica Neue" panose="020B0604020202020204" charset="0"/>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239000" y="6546850"/>
            <a:ext cx="1905000" cy="256540"/>
          </a:xfrm>
          <a:prstGeom prst="rect">
            <a:avLst/>
          </a:prstGeom>
          <a:noFill/>
          <a:ln>
            <a:noFill/>
          </a:ln>
        </p:spPr>
        <p:txBody>
          <a:bodyPr spcFirstLastPara="1" wrap="square" lIns="45700" tIns="45700" rIns="45700" bIns="45700" anchor="t" anchorCtr="0">
            <a:noAutofit/>
          </a:bodyPr>
          <a:lstStyle>
            <a:lvl1pPr marL="0" marR="0" lvl="0" indent="0" algn="r" rtl="0">
              <a:spcBef>
                <a:spcPts val="0"/>
              </a:spcBef>
              <a:buNone/>
              <a:defRPr sz="1000" b="0" i="0" u="none" strike="noStrike" cap="none">
                <a:solidFill>
                  <a:srgbClr val="002569"/>
                </a:solidFill>
                <a:latin typeface="Helvetica Neue" panose="020B0604020202020204" charset="0"/>
                <a:ea typeface="Helvetica Neue" panose="020B0604020202020204" charset="0"/>
                <a:cs typeface="Calibri"/>
                <a:sym typeface="Calibri"/>
              </a:defRPr>
            </a:lvl1pPr>
            <a:lvl2pPr marL="0" marR="0" lvl="1" indent="0" algn="r" rtl="0">
              <a:spcBef>
                <a:spcPts val="0"/>
              </a:spcBef>
              <a:buNone/>
              <a:defRPr sz="1000" b="0" i="0" u="none" strike="noStrike" cap="none">
                <a:solidFill>
                  <a:srgbClr val="002569"/>
                </a:solidFill>
                <a:latin typeface="Calibri"/>
                <a:ea typeface="Calibri"/>
                <a:cs typeface="Calibri"/>
                <a:sym typeface="Calibri"/>
              </a:defRPr>
            </a:lvl2pPr>
            <a:lvl3pPr marL="0" marR="0" lvl="2" indent="0" algn="r" rtl="0">
              <a:spcBef>
                <a:spcPts val="0"/>
              </a:spcBef>
              <a:buNone/>
              <a:defRPr sz="1000" b="0" i="0" u="none" strike="noStrike" cap="none">
                <a:solidFill>
                  <a:srgbClr val="002569"/>
                </a:solidFill>
                <a:latin typeface="Calibri"/>
                <a:ea typeface="Calibri"/>
                <a:cs typeface="Calibri"/>
                <a:sym typeface="Calibri"/>
              </a:defRPr>
            </a:lvl3pPr>
            <a:lvl4pPr marL="0" marR="0" lvl="3" indent="0" algn="r" rtl="0">
              <a:spcBef>
                <a:spcPts val="0"/>
              </a:spcBef>
              <a:buNone/>
              <a:defRPr sz="1000" b="0" i="0" u="none" strike="noStrike" cap="none">
                <a:solidFill>
                  <a:srgbClr val="002569"/>
                </a:solidFill>
                <a:latin typeface="Calibri"/>
                <a:ea typeface="Calibri"/>
                <a:cs typeface="Calibri"/>
                <a:sym typeface="Calibri"/>
              </a:defRPr>
            </a:lvl4pPr>
            <a:lvl5pPr marL="0" marR="0" lvl="4" indent="0" algn="r" rtl="0">
              <a:spcBef>
                <a:spcPts val="0"/>
              </a:spcBef>
              <a:buNone/>
              <a:defRPr sz="1000" b="0" i="0" u="none" strike="noStrike" cap="none">
                <a:solidFill>
                  <a:srgbClr val="002569"/>
                </a:solidFill>
                <a:latin typeface="Calibri"/>
                <a:ea typeface="Calibri"/>
                <a:cs typeface="Calibri"/>
                <a:sym typeface="Calibri"/>
              </a:defRPr>
            </a:lvl5pPr>
            <a:lvl6pPr marL="0" marR="0" lvl="5" indent="0" algn="r" rtl="0">
              <a:spcBef>
                <a:spcPts val="0"/>
              </a:spcBef>
              <a:buNone/>
              <a:defRPr sz="1000" b="0" i="0" u="none" strike="noStrike" cap="none">
                <a:solidFill>
                  <a:srgbClr val="002569"/>
                </a:solidFill>
                <a:latin typeface="Calibri"/>
                <a:ea typeface="Calibri"/>
                <a:cs typeface="Calibri"/>
                <a:sym typeface="Calibri"/>
              </a:defRPr>
            </a:lvl6pPr>
            <a:lvl7pPr marL="0" marR="0" lvl="6" indent="0" algn="r" rtl="0">
              <a:spcBef>
                <a:spcPts val="0"/>
              </a:spcBef>
              <a:buNone/>
              <a:defRPr sz="1000" b="0" i="0" u="none" strike="noStrike" cap="none">
                <a:solidFill>
                  <a:srgbClr val="002569"/>
                </a:solidFill>
                <a:latin typeface="Calibri"/>
                <a:ea typeface="Calibri"/>
                <a:cs typeface="Calibri"/>
                <a:sym typeface="Calibri"/>
              </a:defRPr>
            </a:lvl7pPr>
            <a:lvl8pPr marL="0" marR="0" lvl="7" indent="0" algn="r" rtl="0">
              <a:spcBef>
                <a:spcPts val="0"/>
              </a:spcBef>
              <a:buNone/>
              <a:defRPr sz="1000" b="0" i="0" u="none" strike="noStrike" cap="none">
                <a:solidFill>
                  <a:srgbClr val="002569"/>
                </a:solidFill>
                <a:latin typeface="Calibri"/>
                <a:ea typeface="Calibri"/>
                <a:cs typeface="Calibri"/>
                <a:sym typeface="Calibri"/>
              </a:defRPr>
            </a:lvl8pPr>
            <a:lvl9pPr marL="0" marR="0" lvl="8" indent="0" algn="r" rtl="0">
              <a:spcBef>
                <a:spcPts val="0"/>
              </a:spcBef>
              <a:buNone/>
              <a:defRPr sz="1000" b="0" i="0" u="none" strike="noStrike" cap="none">
                <a:solidFill>
                  <a:srgbClr val="002569"/>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openxmlformats.org/officeDocument/2006/relationships/image" Target="../media/image46.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5.jpeg"/><Relationship Id="rId2" Type="http://schemas.openxmlformats.org/officeDocument/2006/relationships/notesSlide" Target="../notesSlides/notesSlide19.xml"/><Relationship Id="rId16"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emf"/><Relationship Id="rId5" Type="http://schemas.openxmlformats.org/officeDocument/2006/relationships/image" Target="../media/image34.jpeg"/><Relationship Id="rId15" Type="http://schemas.openxmlformats.org/officeDocument/2006/relationships/image" Target="../media/image43.png"/><Relationship Id="rId10" Type="http://schemas.openxmlformats.org/officeDocument/2006/relationships/image" Target="../media/image39.emf"/><Relationship Id="rId4" Type="http://schemas.openxmlformats.org/officeDocument/2006/relationships/image" Target="../media/image33.jpeg"/><Relationship Id="rId9" Type="http://schemas.openxmlformats.org/officeDocument/2006/relationships/image" Target="../media/image38.jpe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srl.noaa.gov/gmd/ccgg/OCO2_v9mi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audio" Target="../media/media4.m4a"/><Relationship Id="rId7" Type="http://schemas.openxmlformats.org/officeDocument/2006/relationships/image" Target="../media/image6.png"/><Relationship Id="rId12" Type="http://schemas.openxmlformats.org/officeDocument/2006/relationships/image" Target="../media/image11.e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 Id="rId1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22789" y="2514600"/>
            <a:ext cx="6319878" cy="993131"/>
          </a:xfrm>
          <a:prstGeom prst="rect">
            <a:avLst/>
          </a:prstGeom>
          <a:noFill/>
          <a:ln>
            <a:noFill/>
          </a:ln>
        </p:spPr>
        <p:txBody>
          <a:bodyPr spcFirstLastPara="1" wrap="square" lIns="0" tIns="0" rIns="0" bIns="0" anchor="t" anchorCtr="0">
            <a:noAutofit/>
          </a:bodyPr>
          <a:lstStyle/>
          <a:p>
            <a:pPr lvl="0"/>
            <a:r>
              <a:rPr lang="en-US" sz="4200" b="1" dirty="0">
                <a:solidFill>
                  <a:srgbClr val="FFFFFF"/>
                </a:solidFill>
                <a:latin typeface="Helvetica Neue" panose="020B0604020202020204" charset="0"/>
                <a:ea typeface="Helvetica Neue"/>
                <a:cs typeface="Helvetica Neue"/>
                <a:sym typeface="Helvetica Neue"/>
              </a:rPr>
              <a:t>GHG Roadmap Update</a:t>
            </a:r>
            <a:endParaRPr dirty="0">
              <a:latin typeface="Helvetica Neue" panose="020B0604020202020204" charset="0"/>
            </a:endParaRPr>
          </a:p>
        </p:txBody>
      </p:sp>
      <p:sp>
        <p:nvSpPr>
          <p:cNvPr id="19" name="Google Shape;19;p4"/>
          <p:cNvSpPr/>
          <p:nvPr/>
        </p:nvSpPr>
        <p:spPr>
          <a:xfrm>
            <a:off x="622789" y="3759200"/>
            <a:ext cx="4810858" cy="2541589"/>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US" sz="1800" b="0" i="0" u="none" strike="noStrike" cap="none" dirty="0">
                <a:solidFill>
                  <a:srgbClr val="FFFFFF"/>
                </a:solidFill>
              </a:rPr>
              <a:t>David Crisp, NASA JPL, Mark Dowell, EC</a:t>
            </a:r>
          </a:p>
          <a:p>
            <a:pPr marL="0" marR="0" lvl="0" indent="0" algn="l" rtl="0">
              <a:lnSpc>
                <a:spcPct val="150000"/>
              </a:lnSpc>
              <a:spcBef>
                <a:spcPts val="0"/>
              </a:spcBef>
              <a:spcAft>
                <a:spcPts val="0"/>
              </a:spcAft>
              <a:buNone/>
            </a:pPr>
            <a:r>
              <a:rPr lang="en-US" sz="1800" b="0" i="0" u="none" strike="noStrike" cap="none" dirty="0">
                <a:solidFill>
                  <a:srgbClr val="FFFFFF"/>
                </a:solidFill>
              </a:rPr>
              <a:t>WGClimate Greenhouse Gas Task Team</a:t>
            </a:r>
            <a:endParaRPr dirty="0"/>
          </a:p>
          <a:p>
            <a:pPr marL="0" marR="0" lvl="0" indent="0" algn="l" rtl="0">
              <a:lnSpc>
                <a:spcPct val="150000"/>
              </a:lnSpc>
              <a:spcBef>
                <a:spcPts val="0"/>
              </a:spcBef>
              <a:spcAft>
                <a:spcPts val="0"/>
              </a:spcAft>
              <a:buNone/>
            </a:pPr>
            <a:r>
              <a:rPr lang="en-US" sz="1800" b="0" i="0" u="none" strike="noStrike" cap="none" dirty="0">
                <a:solidFill>
                  <a:srgbClr val="FFFFFF"/>
                </a:solidFill>
              </a:rPr>
              <a:t>CEOS SIT</a:t>
            </a:r>
            <a:r>
              <a:rPr lang="en-US" sz="1800" dirty="0">
                <a:solidFill>
                  <a:srgbClr val="FFFFFF"/>
                </a:solidFill>
              </a:rPr>
              <a:t>-36</a:t>
            </a:r>
            <a:endParaRPr dirty="0"/>
          </a:p>
          <a:p>
            <a:pPr marL="0" marR="0" lvl="0" indent="0" algn="l" rtl="0">
              <a:lnSpc>
                <a:spcPct val="150000"/>
              </a:lnSpc>
              <a:spcBef>
                <a:spcPts val="0"/>
              </a:spcBef>
              <a:spcAft>
                <a:spcPts val="0"/>
              </a:spcAft>
              <a:buNone/>
            </a:pPr>
            <a:r>
              <a:rPr lang="en-US" sz="1800" b="0" i="0" u="none" strike="noStrike" cap="none" dirty="0">
                <a:solidFill>
                  <a:srgbClr val="FFFFFF"/>
                </a:solidFill>
              </a:rPr>
              <a:t>Session 3: Carbon and Biomass, Item #3.1</a:t>
            </a:r>
            <a:endParaRPr dirty="0"/>
          </a:p>
          <a:p>
            <a:pPr marL="0" marR="0" lvl="0" indent="0" algn="l" rtl="0">
              <a:lnSpc>
                <a:spcPct val="150000"/>
              </a:lnSpc>
              <a:spcBef>
                <a:spcPts val="0"/>
              </a:spcBef>
              <a:spcAft>
                <a:spcPts val="0"/>
              </a:spcAft>
              <a:buNone/>
            </a:pPr>
            <a:r>
              <a:rPr lang="en-US" sz="1800" dirty="0">
                <a:solidFill>
                  <a:srgbClr val="FFFFFF"/>
                </a:solidFill>
              </a:rPr>
              <a:t>Virtual Meeting</a:t>
            </a:r>
            <a:endParaRPr dirty="0"/>
          </a:p>
          <a:p>
            <a:pPr marL="0" marR="0" lvl="0" indent="0" algn="l" rtl="0">
              <a:lnSpc>
                <a:spcPct val="150000"/>
              </a:lnSpc>
              <a:spcBef>
                <a:spcPts val="0"/>
              </a:spcBef>
              <a:spcAft>
                <a:spcPts val="0"/>
              </a:spcAft>
              <a:buNone/>
            </a:pPr>
            <a:r>
              <a:rPr lang="en-US" sz="1800" dirty="0">
                <a:solidFill>
                  <a:srgbClr val="FFFFFF"/>
                </a:solidFill>
              </a:rPr>
              <a:t>23-25 March</a:t>
            </a:r>
            <a:r>
              <a:rPr lang="en-US" sz="1800" b="0" i="0" u="none" strike="noStrike" cap="none" dirty="0">
                <a:solidFill>
                  <a:srgbClr val="FFFFFF"/>
                </a:solidFill>
              </a:rPr>
              <a:t> 202</a:t>
            </a:r>
            <a:r>
              <a:rPr lang="en-US" sz="1800" dirty="0">
                <a:solidFill>
                  <a:srgbClr val="FFFFFF"/>
                </a:solidFill>
              </a:rPr>
              <a:t>1</a:t>
            </a:r>
            <a:endParaRPr dirty="0"/>
          </a:p>
        </p:txBody>
      </p:sp>
      <p:pic>
        <p:nvPicPr>
          <p:cNvPr id="20" name="Google Shape;20;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2789" y="1217405"/>
            <a:ext cx="2507906" cy="993132"/>
          </a:xfrm>
          <a:prstGeom prst="rect">
            <a:avLst/>
          </a:prstGeom>
          <a:noFill/>
          <a:ln>
            <a:noFill/>
          </a:ln>
        </p:spPr>
      </p:pic>
      <p:sp>
        <p:nvSpPr>
          <p:cNvPr id="21" name="Google Shape;21;p4"/>
          <p:cNvSpPr txBox="1"/>
          <p:nvPr/>
        </p:nvSpPr>
        <p:spPr>
          <a:xfrm>
            <a:off x="622789" y="2246634"/>
            <a:ext cx="2806211" cy="2101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0" b="1" i="0" u="none" strike="noStrike" cap="none" dirty="0">
                <a:solidFill>
                  <a:schemeClr val="lt1"/>
                </a:solidFill>
                <a:latin typeface="Helvetica Neue"/>
                <a:ea typeface="Helvetica Neue"/>
                <a:cs typeface="Helvetica Neue"/>
                <a:sym typeface="Helvetica Neue"/>
              </a:rPr>
              <a:t>Committee on Earth Observation Satellites</a:t>
            </a:r>
            <a:endParaRPr dirty="0"/>
          </a:p>
        </p:txBody>
      </p:sp>
      <p:sp>
        <p:nvSpPr>
          <p:cNvPr id="22" name="Google Shape;22;p4"/>
          <p:cNvSpPr txBox="1">
            <a:spLocks noGrp="1"/>
          </p:cNvSpPr>
          <p:nvPr>
            <p:ph type="sldNum" idx="4294967295"/>
          </p:nvPr>
        </p:nvSpPr>
        <p:spPr>
          <a:xfrm>
            <a:off x="8556784" y="6333134"/>
            <a:ext cx="548700" cy="525000"/>
          </a:xfrm>
          <a:prstGeom prst="rect">
            <a:avLst/>
          </a:prstGeom>
        </p:spPr>
        <p:txBody>
          <a:bodyPr spcFirstLastPara="1" wrap="square" lIns="45700" tIns="45700" rIns="45700" bIns="45700" anchor="t" anchorCtr="0">
            <a:noAutofit/>
          </a:bodyPr>
          <a:lstStyle/>
          <a:p>
            <a:pPr marL="0" lvl="0" indent="0" algn="r" rtl="0">
              <a:spcBef>
                <a:spcPts val="0"/>
              </a:spcBef>
              <a:spcAft>
                <a:spcPts val="0"/>
              </a:spcAft>
              <a:buNone/>
            </a:pPr>
            <a:fld id="{00000000-1234-1234-1234-123412341234}" type="slidenum">
              <a:rPr lang="en-US"/>
              <a:t>1</a:t>
            </a:fld>
            <a:endParaRPr dirty="0"/>
          </a:p>
        </p:txBody>
      </p:sp>
      <p:pic>
        <p:nvPicPr>
          <p:cNvPr id="6" name="Audio 5">
            <a:hlinkClick r:id="" action="ppaction://media"/>
            <a:extLst>
              <a:ext uri="{FF2B5EF4-FFF2-40B4-BE49-F238E27FC236}">
                <a16:creationId xmlns:a16="http://schemas.microsoft.com/office/drawing/2014/main" id="{258CDFC7-127C-4FBD-82D6-2E428235A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82"/>
    </mc:Choice>
    <mc:Fallback>
      <p:transition spd="slow" advTm="1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841C31-BECF-46C7-A05D-DEDD9FF3075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dirty="0"/>
          </a:p>
        </p:txBody>
      </p:sp>
      <p:sp>
        <p:nvSpPr>
          <p:cNvPr id="3" name="Text Placeholder 2">
            <a:extLst>
              <a:ext uri="{FF2B5EF4-FFF2-40B4-BE49-F238E27FC236}">
                <a16:creationId xmlns:a16="http://schemas.microsoft.com/office/drawing/2014/main" id="{E6D10F2F-8469-4059-9E1F-4D7EDEBDD48E}"/>
              </a:ext>
            </a:extLst>
          </p:cNvPr>
          <p:cNvSpPr>
            <a:spLocks noGrp="1"/>
          </p:cNvSpPr>
          <p:nvPr>
            <p:ph type="body" idx="1"/>
          </p:nvPr>
        </p:nvSpPr>
        <p:spPr>
          <a:xfrm>
            <a:off x="169130" y="2338555"/>
            <a:ext cx="3943727" cy="4059497"/>
          </a:xfrm>
        </p:spPr>
        <p:txBody>
          <a:bodyPr/>
          <a:lstStyle/>
          <a:p>
            <a:r>
              <a:rPr lang="en-US" b="0" dirty="0"/>
              <a:t>OCO-2 and TROPOMI observations are combined to quantify emissions from powerplants and large urban areas</a:t>
            </a:r>
          </a:p>
          <a:p>
            <a:pPr marL="101600" indent="0">
              <a:buNone/>
            </a:pPr>
            <a:endParaRPr lang="en-US" sz="1000" b="0" dirty="0"/>
          </a:p>
          <a:p>
            <a:r>
              <a:rPr lang="en-US" b="0" dirty="0"/>
              <a:t>The CMS-Flux team is tacking methane emissions from fossil fuel extraction</a:t>
            </a:r>
          </a:p>
          <a:p>
            <a:endParaRPr lang="en-US" sz="1000" b="0" dirty="0"/>
          </a:p>
          <a:p>
            <a:pPr marL="101600" indent="0">
              <a:buNone/>
            </a:pPr>
            <a:r>
              <a:rPr lang="en-US" b="1" dirty="0"/>
              <a:t>These products illustrate methods for tracking hot spots for future GST’s</a:t>
            </a:r>
          </a:p>
        </p:txBody>
      </p:sp>
      <p:sp>
        <p:nvSpPr>
          <p:cNvPr id="4" name="Text Placeholder 3">
            <a:extLst>
              <a:ext uri="{FF2B5EF4-FFF2-40B4-BE49-F238E27FC236}">
                <a16:creationId xmlns:a16="http://schemas.microsoft.com/office/drawing/2014/main" id="{FEAEC6CA-5584-4FEE-B291-3D08DC0B7F57}"/>
              </a:ext>
            </a:extLst>
          </p:cNvPr>
          <p:cNvSpPr>
            <a:spLocks noGrp="1"/>
          </p:cNvSpPr>
          <p:nvPr>
            <p:ph type="body" idx="2"/>
          </p:nvPr>
        </p:nvSpPr>
        <p:spPr>
          <a:xfrm>
            <a:off x="2057399" y="135467"/>
            <a:ext cx="4990697" cy="936977"/>
          </a:xfrm>
        </p:spPr>
        <p:txBody>
          <a:bodyPr/>
          <a:lstStyle/>
          <a:p>
            <a:r>
              <a:rPr lang="en-US" dirty="0"/>
              <a:t>Pilot Products for Localized Hot  Spots</a:t>
            </a:r>
          </a:p>
        </p:txBody>
      </p:sp>
      <p:sp>
        <p:nvSpPr>
          <p:cNvPr id="10" name="TextBox 9">
            <a:extLst>
              <a:ext uri="{FF2B5EF4-FFF2-40B4-BE49-F238E27FC236}">
                <a16:creationId xmlns:a16="http://schemas.microsoft.com/office/drawing/2014/main" id="{32ECD518-62F2-4EDB-B431-1EA661599965}"/>
              </a:ext>
            </a:extLst>
          </p:cNvPr>
          <p:cNvSpPr txBox="1"/>
          <p:nvPr/>
        </p:nvSpPr>
        <p:spPr>
          <a:xfrm>
            <a:off x="4957590" y="3672561"/>
            <a:ext cx="4017280" cy="523220"/>
          </a:xfrm>
          <a:prstGeom prst="rect">
            <a:avLst/>
          </a:prstGeom>
          <a:noFill/>
        </p:spPr>
        <p:txBody>
          <a:bodyPr wrap="square" rtlCol="0">
            <a:spAutoFit/>
          </a:bodyPr>
          <a:lstStyle/>
          <a:p>
            <a:r>
              <a:rPr lang="en-US" dirty="0"/>
              <a:t>OCO-2 XCO</a:t>
            </a:r>
            <a:r>
              <a:rPr lang="en-US" baseline="-25000" dirty="0"/>
              <a:t>2</a:t>
            </a:r>
            <a:r>
              <a:rPr lang="en-US" dirty="0"/>
              <a:t> and TROPOMI NO</a:t>
            </a:r>
            <a:r>
              <a:rPr lang="en-US" baseline="-25000" dirty="0"/>
              <a:t>2</a:t>
            </a:r>
            <a:r>
              <a:rPr lang="en-US" dirty="0"/>
              <a:t> quantify CO</a:t>
            </a:r>
            <a:r>
              <a:rPr lang="en-US" baseline="-25000" dirty="0"/>
              <a:t>2</a:t>
            </a:r>
            <a:r>
              <a:rPr lang="en-US" dirty="0"/>
              <a:t> emission by large South African power plants</a:t>
            </a:r>
          </a:p>
        </p:txBody>
      </p:sp>
      <p:grpSp>
        <p:nvGrpSpPr>
          <p:cNvPr id="14" name="Group 13">
            <a:extLst>
              <a:ext uri="{FF2B5EF4-FFF2-40B4-BE49-F238E27FC236}">
                <a16:creationId xmlns:a16="http://schemas.microsoft.com/office/drawing/2014/main" id="{0973B132-88E9-4171-B72A-27AB312D75A0}"/>
              </a:ext>
            </a:extLst>
          </p:cNvPr>
          <p:cNvGrpSpPr/>
          <p:nvPr/>
        </p:nvGrpSpPr>
        <p:grpSpPr>
          <a:xfrm>
            <a:off x="4246799" y="2238501"/>
            <a:ext cx="4804271" cy="1458576"/>
            <a:chOff x="4907210" y="3864856"/>
            <a:chExt cx="4236790" cy="1286289"/>
          </a:xfrm>
        </p:grpSpPr>
        <p:pic>
          <p:nvPicPr>
            <p:cNvPr id="9" name="Picture 8">
              <a:extLst>
                <a:ext uri="{FF2B5EF4-FFF2-40B4-BE49-F238E27FC236}">
                  <a16:creationId xmlns:a16="http://schemas.microsoft.com/office/drawing/2014/main" id="{46689947-8715-4177-9E6F-840B6C095D9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07210" y="3864856"/>
              <a:ext cx="4236790" cy="1286289"/>
            </a:xfrm>
            <a:prstGeom prst="rect">
              <a:avLst/>
            </a:prstGeom>
            <a:noFill/>
          </p:spPr>
        </p:pic>
        <p:sp>
          <p:nvSpPr>
            <p:cNvPr id="11" name="TextBox 10">
              <a:extLst>
                <a:ext uri="{FF2B5EF4-FFF2-40B4-BE49-F238E27FC236}">
                  <a16:creationId xmlns:a16="http://schemas.microsoft.com/office/drawing/2014/main" id="{E202016E-6EC5-4067-BECF-58AB5DA51FE5}"/>
                </a:ext>
              </a:extLst>
            </p:cNvPr>
            <p:cNvSpPr txBox="1"/>
            <p:nvPr/>
          </p:nvSpPr>
          <p:spPr>
            <a:xfrm>
              <a:off x="7188530" y="4738828"/>
              <a:ext cx="1672253" cy="261610"/>
            </a:xfrm>
            <a:prstGeom prst="rect">
              <a:avLst/>
            </a:prstGeom>
            <a:noFill/>
          </p:spPr>
          <p:txBody>
            <a:bodyPr wrap="none" rtlCol="0">
              <a:spAutoFit/>
            </a:bodyPr>
            <a:lstStyle/>
            <a:p>
              <a:r>
                <a:rPr lang="en-US" sz="1100" i="1" dirty="0">
                  <a:solidFill>
                    <a:schemeClr val="bg2">
                      <a:lumMod val="75000"/>
                    </a:schemeClr>
                  </a:solidFill>
                </a:rPr>
                <a:t>Reuter et al., ACP 2020</a:t>
              </a:r>
            </a:p>
          </p:txBody>
        </p:sp>
      </p:grpSp>
      <p:sp>
        <p:nvSpPr>
          <p:cNvPr id="13" name="TextBox 12">
            <a:extLst>
              <a:ext uri="{FF2B5EF4-FFF2-40B4-BE49-F238E27FC236}">
                <a16:creationId xmlns:a16="http://schemas.microsoft.com/office/drawing/2014/main" id="{D6358288-A4FC-4BC9-A51E-884E20F0AB1F}"/>
              </a:ext>
            </a:extLst>
          </p:cNvPr>
          <p:cNvSpPr txBox="1"/>
          <p:nvPr/>
        </p:nvSpPr>
        <p:spPr>
          <a:xfrm>
            <a:off x="4822703" y="6384337"/>
            <a:ext cx="3801746" cy="307777"/>
          </a:xfrm>
          <a:prstGeom prst="rect">
            <a:avLst/>
          </a:prstGeom>
          <a:noFill/>
        </p:spPr>
        <p:txBody>
          <a:bodyPr wrap="square" rtlCol="0">
            <a:spAutoFit/>
          </a:bodyPr>
          <a:lstStyle/>
          <a:p>
            <a:r>
              <a:rPr lang="en-US" dirty="0"/>
              <a:t>CH</a:t>
            </a:r>
            <a:r>
              <a:rPr lang="en-US" baseline="-25000" dirty="0"/>
              <a:t>4</a:t>
            </a:r>
            <a:r>
              <a:rPr lang="en-US" dirty="0"/>
              <a:t> emissions changes over Texas oil fields</a:t>
            </a:r>
          </a:p>
        </p:txBody>
      </p:sp>
      <p:pic>
        <p:nvPicPr>
          <p:cNvPr id="20" name="Picture 19">
            <a:extLst>
              <a:ext uri="{FF2B5EF4-FFF2-40B4-BE49-F238E27FC236}">
                <a16:creationId xmlns:a16="http://schemas.microsoft.com/office/drawing/2014/main" id="{FFAC6047-4F49-489E-A7E4-7688E7FABF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45" t="17192" r="51569" b="40315"/>
          <a:stretch/>
        </p:blipFill>
        <p:spPr>
          <a:xfrm>
            <a:off x="4776483" y="4239557"/>
            <a:ext cx="3714024" cy="2144779"/>
          </a:xfrm>
          <a:prstGeom prst="rect">
            <a:avLst/>
          </a:prstGeom>
        </p:spPr>
      </p:pic>
      <p:sp>
        <p:nvSpPr>
          <p:cNvPr id="21" name="TextBox 20">
            <a:extLst>
              <a:ext uri="{FF2B5EF4-FFF2-40B4-BE49-F238E27FC236}">
                <a16:creationId xmlns:a16="http://schemas.microsoft.com/office/drawing/2014/main" id="{51E560CA-83C2-417D-84EC-95BE07CA4E91}"/>
              </a:ext>
            </a:extLst>
          </p:cNvPr>
          <p:cNvSpPr txBox="1"/>
          <p:nvPr/>
        </p:nvSpPr>
        <p:spPr>
          <a:xfrm>
            <a:off x="214490" y="1246473"/>
            <a:ext cx="8662172" cy="1323439"/>
          </a:xfrm>
          <a:prstGeom prst="rect">
            <a:avLst/>
          </a:prstGeom>
          <a:noFill/>
        </p:spPr>
        <p:txBody>
          <a:bodyPr wrap="square" rtlCol="0">
            <a:spAutoFit/>
          </a:bodyPr>
          <a:lstStyle/>
          <a:p>
            <a:r>
              <a:rPr lang="en-US" sz="2000" b="1" dirty="0">
                <a:solidFill>
                  <a:srgbClr val="002569"/>
                </a:solidFill>
                <a:latin typeface="Helvetica Neue" panose="020B0604020202020204" charset="0"/>
                <a:sym typeface="Helvetica Neue"/>
              </a:rPr>
              <a:t>In addition to global, national-scale atmospheric inventories, we are developing pilot products for localized sources including large urban areas, power plants and oil fields </a:t>
            </a:r>
          </a:p>
          <a:p>
            <a:endParaRPr lang="en-US" sz="2000" dirty="0"/>
          </a:p>
        </p:txBody>
      </p:sp>
      <p:sp>
        <p:nvSpPr>
          <p:cNvPr id="22" name="TextBox 21">
            <a:extLst>
              <a:ext uri="{FF2B5EF4-FFF2-40B4-BE49-F238E27FC236}">
                <a16:creationId xmlns:a16="http://schemas.microsoft.com/office/drawing/2014/main" id="{A05E96EB-65A8-4DE2-B363-2C1938D1494E}"/>
              </a:ext>
            </a:extLst>
          </p:cNvPr>
          <p:cNvSpPr txBox="1"/>
          <p:nvPr/>
        </p:nvSpPr>
        <p:spPr>
          <a:xfrm>
            <a:off x="5283947" y="5820040"/>
            <a:ext cx="1168910" cy="261610"/>
          </a:xfrm>
          <a:prstGeom prst="rect">
            <a:avLst/>
          </a:prstGeom>
          <a:noFill/>
        </p:spPr>
        <p:txBody>
          <a:bodyPr wrap="none" rtlCol="0">
            <a:spAutoFit/>
          </a:bodyPr>
          <a:lstStyle/>
          <a:p>
            <a:r>
              <a:rPr lang="en-US" sz="1100" i="1" dirty="0">
                <a:solidFill>
                  <a:schemeClr val="tx1">
                    <a:lumMod val="75000"/>
                    <a:lumOff val="25000"/>
                  </a:schemeClr>
                </a:solidFill>
              </a:rPr>
              <a:t>J. Worden et al.</a:t>
            </a:r>
          </a:p>
        </p:txBody>
      </p:sp>
      <p:pic>
        <p:nvPicPr>
          <p:cNvPr id="7" name="Audio 6">
            <a:hlinkClick r:id="" action="ppaction://media"/>
            <a:extLst>
              <a:ext uri="{FF2B5EF4-FFF2-40B4-BE49-F238E27FC236}">
                <a16:creationId xmlns:a16="http://schemas.microsoft.com/office/drawing/2014/main" id="{D7A65077-1242-4F1E-8BE8-4CC2F0804A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0251857"/>
      </p:ext>
    </p:extLst>
  </p:cSld>
  <p:clrMapOvr>
    <a:masterClrMapping/>
  </p:clrMapOvr>
  <mc:AlternateContent xmlns:mc="http://schemas.openxmlformats.org/markup-compatibility/2006">
    <mc:Choice xmlns:p14="http://schemas.microsoft.com/office/powerpoint/2010/main" Requires="p14">
      <p:transition spd="slow" p14:dur="2000" advTm="34017"/>
    </mc:Choice>
    <mc:Fallback>
      <p:transition spd="slow" advTm="3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75741B-A8EC-4FF6-8084-EE57E82DC311}"/>
              </a:ext>
            </a:extLst>
          </p:cNvPr>
          <p:cNvSpPr>
            <a:spLocks noGrp="1"/>
          </p:cNvSpPr>
          <p:nvPr>
            <p:ph type="body" idx="1"/>
          </p:nvPr>
        </p:nvSpPr>
        <p:spPr/>
        <p:txBody>
          <a:bodyPr/>
          <a:lstStyle/>
          <a:p>
            <a:pPr marL="101600" indent="0">
              <a:buNone/>
            </a:pPr>
            <a:r>
              <a:rPr lang="en-US" dirty="0"/>
              <a:t>The top-down atmospheric CO</a:t>
            </a:r>
            <a:r>
              <a:rPr lang="en-US" baseline="-25000" dirty="0"/>
              <a:t>2</a:t>
            </a:r>
            <a:r>
              <a:rPr lang="en-US" dirty="0"/>
              <a:t> and CH</a:t>
            </a:r>
            <a:r>
              <a:rPr lang="en-US" baseline="-25000" dirty="0"/>
              <a:t>4</a:t>
            </a:r>
            <a:r>
              <a:rPr lang="en-US" dirty="0"/>
              <a:t> inventory development process summarized at the 2020 CEOS Plenary continues on schedule</a:t>
            </a:r>
          </a:p>
          <a:p>
            <a:endParaRPr lang="en-US" sz="1000" dirty="0"/>
          </a:p>
          <a:p>
            <a:r>
              <a:rPr lang="en-US" dirty="0"/>
              <a:t>Global carbon dioxide (CO</a:t>
            </a:r>
            <a:r>
              <a:rPr lang="en-US" baseline="-25000" dirty="0"/>
              <a:t>2</a:t>
            </a:r>
            <a:r>
              <a:rPr lang="en-US" dirty="0"/>
              <a:t>) products from the OCO-2 Flux Multi-model Intercomparison Project (Flux MIP) have been adopted as the baseline input for the 2023 Global Stocktake (GST)</a:t>
            </a:r>
          </a:p>
          <a:p>
            <a:pPr lvl="1"/>
            <a:r>
              <a:rPr lang="en-US" dirty="0"/>
              <a:t>Combine in situ CO</a:t>
            </a:r>
            <a:r>
              <a:rPr lang="en-US" baseline="-25000" dirty="0"/>
              <a:t>2</a:t>
            </a:r>
            <a:r>
              <a:rPr lang="en-US" dirty="0"/>
              <a:t> measurements with space-based estimates of the column-averaged CO</a:t>
            </a:r>
            <a:r>
              <a:rPr lang="en-US" baseline="-25000" dirty="0"/>
              <a:t>2</a:t>
            </a:r>
            <a:r>
              <a:rPr lang="en-US" dirty="0"/>
              <a:t> dry air mole fraction (XCO</a:t>
            </a:r>
            <a:r>
              <a:rPr lang="en-US" baseline="-25000" dirty="0"/>
              <a:t>2</a:t>
            </a:r>
            <a:r>
              <a:rPr lang="en-US" dirty="0"/>
              <a:t>) from OCO-2 v10 product to predict fluxes and stock changes</a:t>
            </a:r>
          </a:p>
          <a:p>
            <a:endParaRPr lang="en-US" sz="1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Global methane (CH</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product from the NASA Carbon Monitoring System (CMS) team adopted for 2023 GST</a:t>
            </a:r>
          </a:p>
          <a:p>
            <a:pPr lvl="1"/>
            <a:r>
              <a:rPr lang="en-US" sz="1800" dirty="0">
                <a:latin typeface="Arial" panose="020B0604020202020204" pitchFamily="34" charset="0"/>
                <a:cs typeface="Arial" panose="020B0604020202020204" pitchFamily="34" charset="0"/>
              </a:rPr>
              <a:t>Uses in situ CH</a:t>
            </a:r>
            <a:r>
              <a:rPr lang="en-US" sz="1800" baseline="-25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and GOSAT and TROPOMI products</a:t>
            </a:r>
            <a:endParaRPr lang="en-US" sz="1800" dirty="0"/>
          </a:p>
          <a:p>
            <a:endParaRPr lang="en-US" sz="1000" dirty="0"/>
          </a:p>
          <a:p>
            <a:r>
              <a:rPr lang="en-US" dirty="0"/>
              <a:t>Urban-scale emission products from OCO-2, GOSAT, and TROPOMI teams are being considered for demonstration products</a:t>
            </a:r>
          </a:p>
        </p:txBody>
      </p:sp>
      <p:sp>
        <p:nvSpPr>
          <p:cNvPr id="3" name="Text Placeholder 2">
            <a:extLst>
              <a:ext uri="{FF2B5EF4-FFF2-40B4-BE49-F238E27FC236}">
                <a16:creationId xmlns:a16="http://schemas.microsoft.com/office/drawing/2014/main" id="{29578BAD-33E4-4A21-A15F-63490974FEAC}"/>
              </a:ext>
            </a:extLst>
          </p:cNvPr>
          <p:cNvSpPr>
            <a:spLocks noGrp="1"/>
          </p:cNvSpPr>
          <p:nvPr>
            <p:ph type="body" idx="2"/>
          </p:nvPr>
        </p:nvSpPr>
        <p:spPr/>
        <p:txBody>
          <a:bodyPr/>
          <a:lstStyle/>
          <a:p>
            <a:r>
              <a:rPr lang="en-US" dirty="0"/>
              <a:t>CEOS GHG Pilot Inventory Development Progress</a:t>
            </a:r>
          </a:p>
        </p:txBody>
      </p:sp>
      <p:sp>
        <p:nvSpPr>
          <p:cNvPr id="4" name="Slide Number Placeholder 3">
            <a:extLst>
              <a:ext uri="{FF2B5EF4-FFF2-40B4-BE49-F238E27FC236}">
                <a16:creationId xmlns:a16="http://schemas.microsoft.com/office/drawing/2014/main" id="{D513752A-903B-4FA2-A63D-598326295B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dirty="0"/>
          </a:p>
        </p:txBody>
      </p:sp>
      <p:sp>
        <p:nvSpPr>
          <p:cNvPr id="5" name="Rectangle 4">
            <a:extLst>
              <a:ext uri="{FF2B5EF4-FFF2-40B4-BE49-F238E27FC236}">
                <a16:creationId xmlns:a16="http://schemas.microsoft.com/office/drawing/2014/main" id="{DD8A6428-30DB-48E8-8AFB-F4F6D0F32EFD}"/>
              </a:ext>
            </a:extLst>
          </p:cNvPr>
          <p:cNvSpPr/>
          <p:nvPr/>
        </p:nvSpPr>
        <p:spPr>
          <a:xfrm>
            <a:off x="7573253" y="6160114"/>
            <a:ext cx="1220206" cy="307777"/>
          </a:xfrm>
          <a:prstGeom prst="rect">
            <a:avLst/>
          </a:prstGeom>
          <a:solidFill>
            <a:srgbClr val="00B050"/>
          </a:solidFill>
        </p:spPr>
        <p:txBody>
          <a:bodyPr wrap="none">
            <a:spAutoFit/>
          </a:bodyPr>
          <a:lstStyle/>
          <a:p>
            <a:r>
              <a:rPr lang="en-US" b="1" dirty="0">
                <a:solidFill>
                  <a:schemeClr val="bg1"/>
                </a:solidFill>
              </a:rPr>
              <a:t>CARB-21-01</a:t>
            </a:r>
          </a:p>
        </p:txBody>
      </p:sp>
      <p:pic>
        <p:nvPicPr>
          <p:cNvPr id="6" name="Audio 5">
            <a:hlinkClick r:id="" action="ppaction://media"/>
            <a:extLst>
              <a:ext uri="{FF2B5EF4-FFF2-40B4-BE49-F238E27FC236}">
                <a16:creationId xmlns:a16="http://schemas.microsoft.com/office/drawing/2014/main" id="{4A27D5F7-7BA6-457B-90CC-3594294E92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680458"/>
      </p:ext>
    </p:extLst>
  </p:cSld>
  <p:clrMapOvr>
    <a:masterClrMapping/>
  </p:clrMapOvr>
  <mc:AlternateContent xmlns:mc="http://schemas.openxmlformats.org/markup-compatibility/2006">
    <mc:Choice xmlns:p14="http://schemas.microsoft.com/office/powerpoint/2010/main" Requires="p14">
      <p:transition spd="slow" p14:dur="2000" advTm="49012"/>
    </mc:Choice>
    <mc:Fallback>
      <p:transition spd="slow" advTm="4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86B91-A96D-477F-A712-EA00C62DD549}"/>
              </a:ext>
            </a:extLst>
          </p:cNvPr>
          <p:cNvSpPr>
            <a:spLocks noGrp="1"/>
          </p:cNvSpPr>
          <p:nvPr>
            <p:ph type="body" idx="1"/>
          </p:nvPr>
        </p:nvSpPr>
        <p:spPr/>
        <p:txBody>
          <a:bodyPr/>
          <a:lstStyle/>
          <a:p>
            <a:r>
              <a:rPr lang="en-US" dirty="0"/>
              <a:t>Collaboration with the CEOS AFOLU team to identify target audiences, refine requirements, and coordinate products</a:t>
            </a:r>
          </a:p>
          <a:p>
            <a:pPr lvl="1"/>
            <a:r>
              <a:rPr lang="en-US" sz="1800" dirty="0"/>
              <a:t>Comparisons of the CEOS GHG and AFOLU inventories could:</a:t>
            </a:r>
          </a:p>
          <a:p>
            <a:pPr lvl="2"/>
            <a:r>
              <a:rPr lang="en-US" sz="1800" dirty="0"/>
              <a:t>Facilitate attribution of GHG fluxes to specific sectors</a:t>
            </a:r>
          </a:p>
          <a:p>
            <a:pPr lvl="2"/>
            <a:r>
              <a:rPr lang="en-US" sz="1800" dirty="0"/>
              <a:t>Quantify relative roles of AFOLU and natural fluxes on regional scales</a:t>
            </a:r>
          </a:p>
          <a:p>
            <a:pPr lvl="2"/>
            <a:r>
              <a:rPr lang="en-US" sz="1800" dirty="0"/>
              <a:t>Provide a closure experiment to improve the accuracy and reliability of Terrestrial Biospheric models (TBMs) and Dynamic Global Vegetation Models (DGVMs) used diagnose the natural carbon cycle and predict its response to disturbances and climate change</a:t>
            </a:r>
          </a:p>
          <a:p>
            <a:r>
              <a:rPr lang="en-US" dirty="0"/>
              <a:t>CEOS Strategy to Support the Global Stocktake </a:t>
            </a:r>
          </a:p>
          <a:p>
            <a:pPr lvl="1"/>
            <a:r>
              <a:rPr lang="en-US" sz="1800" dirty="0"/>
              <a:t>Contributed to discussion of IPCC methodology, products and uses of the space based contributions to the GST</a:t>
            </a:r>
          </a:p>
          <a:p>
            <a:pPr lvl="2"/>
            <a:r>
              <a:rPr lang="en-US" sz="1800" dirty="0"/>
              <a:t>GHG inventories more directly relevant to IPPC Stocktake validation</a:t>
            </a:r>
          </a:p>
          <a:p>
            <a:pPr lvl="2"/>
            <a:r>
              <a:rPr lang="en-US" sz="1800" dirty="0"/>
              <a:t>AFOLU products more directly relevant to national inventory development </a:t>
            </a:r>
          </a:p>
          <a:p>
            <a:pPr lvl="1"/>
            <a:r>
              <a:rPr lang="en-US" sz="1800" dirty="0"/>
              <a:t>Identified potential synergies between the GHG and AFOLU contributions to the mitigation efforts</a:t>
            </a:r>
          </a:p>
          <a:p>
            <a:endParaRPr lang="en-US" sz="1800" dirty="0"/>
          </a:p>
        </p:txBody>
      </p:sp>
      <p:sp>
        <p:nvSpPr>
          <p:cNvPr id="3" name="Text Placeholder 2">
            <a:extLst>
              <a:ext uri="{FF2B5EF4-FFF2-40B4-BE49-F238E27FC236}">
                <a16:creationId xmlns:a16="http://schemas.microsoft.com/office/drawing/2014/main" id="{D5DE505A-B9F2-4E27-BFC8-C44529DBD25F}"/>
              </a:ext>
            </a:extLst>
          </p:cNvPr>
          <p:cNvSpPr>
            <a:spLocks noGrp="1"/>
          </p:cNvSpPr>
          <p:nvPr>
            <p:ph type="body" idx="2"/>
          </p:nvPr>
        </p:nvSpPr>
        <p:spPr/>
        <p:txBody>
          <a:bodyPr/>
          <a:lstStyle/>
          <a:p>
            <a:r>
              <a:rPr lang="en-US" dirty="0"/>
              <a:t>Interactions with Other CEOS GST Activities</a:t>
            </a:r>
          </a:p>
        </p:txBody>
      </p:sp>
      <p:sp>
        <p:nvSpPr>
          <p:cNvPr id="4" name="Slide Number Placeholder 3">
            <a:extLst>
              <a:ext uri="{FF2B5EF4-FFF2-40B4-BE49-F238E27FC236}">
                <a16:creationId xmlns:a16="http://schemas.microsoft.com/office/drawing/2014/main" id="{3861EB85-983F-4132-8006-CF70596BD3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
        <p:nvSpPr>
          <p:cNvPr id="5" name="TextBox 4">
            <a:extLst>
              <a:ext uri="{FF2B5EF4-FFF2-40B4-BE49-F238E27FC236}">
                <a16:creationId xmlns:a16="http://schemas.microsoft.com/office/drawing/2014/main" id="{5779B703-79A3-4E26-9146-EC2F3919B835}"/>
              </a:ext>
            </a:extLst>
          </p:cNvPr>
          <p:cNvSpPr txBox="1"/>
          <p:nvPr/>
        </p:nvSpPr>
        <p:spPr>
          <a:xfrm>
            <a:off x="7817137" y="1657350"/>
            <a:ext cx="1220206" cy="307777"/>
          </a:xfrm>
          <a:prstGeom prst="rect">
            <a:avLst/>
          </a:prstGeom>
          <a:solidFill>
            <a:srgbClr val="00B050"/>
          </a:solidFill>
        </p:spPr>
        <p:txBody>
          <a:bodyPr wrap="none" rtlCol="0">
            <a:spAutoFit/>
          </a:bodyPr>
          <a:lstStyle/>
          <a:p>
            <a:r>
              <a:rPr lang="en-US" b="1" dirty="0">
                <a:solidFill>
                  <a:schemeClr val="bg1"/>
                </a:solidFill>
              </a:rPr>
              <a:t>CARB-20-01</a:t>
            </a:r>
          </a:p>
        </p:txBody>
      </p:sp>
      <p:sp>
        <p:nvSpPr>
          <p:cNvPr id="6" name="TextBox 5">
            <a:extLst>
              <a:ext uri="{FF2B5EF4-FFF2-40B4-BE49-F238E27FC236}">
                <a16:creationId xmlns:a16="http://schemas.microsoft.com/office/drawing/2014/main" id="{B2154111-7026-4B27-9CFE-CF91511BA9AC}"/>
              </a:ext>
            </a:extLst>
          </p:cNvPr>
          <p:cNvSpPr txBox="1"/>
          <p:nvPr/>
        </p:nvSpPr>
        <p:spPr>
          <a:xfrm>
            <a:off x="7338889" y="6169223"/>
            <a:ext cx="1220206" cy="307777"/>
          </a:xfrm>
          <a:prstGeom prst="rect">
            <a:avLst/>
          </a:prstGeom>
          <a:solidFill>
            <a:srgbClr val="00B050"/>
          </a:solidFill>
        </p:spPr>
        <p:txBody>
          <a:bodyPr wrap="none" rtlCol="0">
            <a:spAutoFit/>
          </a:bodyPr>
          <a:lstStyle/>
          <a:p>
            <a:r>
              <a:rPr lang="en-US" b="1" dirty="0">
                <a:solidFill>
                  <a:schemeClr val="bg1"/>
                </a:solidFill>
              </a:rPr>
              <a:t>CARB-20-02</a:t>
            </a:r>
          </a:p>
        </p:txBody>
      </p:sp>
      <p:sp>
        <p:nvSpPr>
          <p:cNvPr id="7" name="TextBox 6">
            <a:extLst>
              <a:ext uri="{FF2B5EF4-FFF2-40B4-BE49-F238E27FC236}">
                <a16:creationId xmlns:a16="http://schemas.microsoft.com/office/drawing/2014/main" id="{84C01971-22F5-4D42-AD5B-147E2F4507E0}"/>
              </a:ext>
            </a:extLst>
          </p:cNvPr>
          <p:cNvSpPr txBox="1"/>
          <p:nvPr/>
        </p:nvSpPr>
        <p:spPr>
          <a:xfrm>
            <a:off x="7318139" y="6515933"/>
            <a:ext cx="1220206" cy="307777"/>
          </a:xfrm>
          <a:prstGeom prst="rect">
            <a:avLst/>
          </a:prstGeom>
          <a:solidFill>
            <a:srgbClr val="00B050"/>
          </a:solidFill>
        </p:spPr>
        <p:txBody>
          <a:bodyPr wrap="none" rtlCol="0">
            <a:spAutoFit/>
          </a:bodyPr>
          <a:lstStyle/>
          <a:p>
            <a:r>
              <a:rPr lang="en-US" b="1" dirty="0">
                <a:solidFill>
                  <a:schemeClr val="bg1"/>
                </a:solidFill>
              </a:rPr>
              <a:t>CARB-21-04</a:t>
            </a:r>
          </a:p>
        </p:txBody>
      </p:sp>
      <p:pic>
        <p:nvPicPr>
          <p:cNvPr id="9" name="Audio 8">
            <a:hlinkClick r:id="" action="ppaction://media"/>
            <a:extLst>
              <a:ext uri="{FF2B5EF4-FFF2-40B4-BE49-F238E27FC236}">
                <a16:creationId xmlns:a16="http://schemas.microsoft.com/office/drawing/2014/main" id="{D617F423-0734-48D3-BEE1-6F50AE1467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5304142"/>
      </p:ext>
    </p:extLst>
  </p:cSld>
  <p:clrMapOvr>
    <a:masterClrMapping/>
  </p:clrMapOvr>
  <mc:AlternateContent xmlns:mc="http://schemas.openxmlformats.org/markup-compatibility/2006">
    <mc:Choice xmlns:p14="http://schemas.microsoft.com/office/powerpoint/2010/main" Requires="p14">
      <p:transition spd="slow" p14:dur="2000" advTm="72508"/>
    </mc:Choice>
    <mc:Fallback>
      <p:transition spd="slow" advTm="7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86B91-A96D-477F-A712-EA00C62DD549}"/>
              </a:ext>
            </a:extLst>
          </p:cNvPr>
          <p:cNvSpPr>
            <a:spLocks noGrp="1"/>
          </p:cNvSpPr>
          <p:nvPr>
            <p:ph type="body" idx="1"/>
          </p:nvPr>
        </p:nvSpPr>
        <p:spPr/>
        <p:txBody>
          <a:bodyPr/>
          <a:lstStyle/>
          <a:p>
            <a:r>
              <a:rPr lang="en-US" dirty="0"/>
              <a:t>UNFCCC Ad Hoc Coordination Group on Systematic Observations</a:t>
            </a:r>
          </a:p>
          <a:p>
            <a:pPr lvl="1"/>
            <a:r>
              <a:rPr lang="en-US" dirty="0"/>
              <a:t>Jeff Privette, </a:t>
            </a:r>
            <a:r>
              <a:rPr lang="en-US" dirty="0" err="1"/>
              <a:t>Jörg</a:t>
            </a:r>
            <a:r>
              <a:rPr lang="en-US" dirty="0"/>
              <a:t> </a:t>
            </a:r>
            <a:r>
              <a:rPr lang="en-US" dirty="0" err="1"/>
              <a:t>Shulz</a:t>
            </a:r>
            <a:r>
              <a:rPr lang="en-US" dirty="0"/>
              <a:t>, and I were nominated to represent WGClimate </a:t>
            </a:r>
          </a:p>
          <a:p>
            <a:pPr lvl="1"/>
            <a:r>
              <a:rPr lang="en-US" dirty="0"/>
              <a:t>Mark Dowell and Osamu </a:t>
            </a:r>
            <a:r>
              <a:rPr lang="en-US" dirty="0" err="1"/>
              <a:t>Ochiai</a:t>
            </a:r>
            <a:r>
              <a:rPr lang="en-US" dirty="0"/>
              <a:t> are also serving on this group</a:t>
            </a:r>
          </a:p>
          <a:p>
            <a:pPr lvl="1"/>
            <a:r>
              <a:rPr lang="en-US" dirty="0"/>
              <a:t>Participated in planning meetings </a:t>
            </a:r>
          </a:p>
          <a:p>
            <a:pPr lvl="1"/>
            <a:r>
              <a:rPr lang="en-US" dirty="0"/>
              <a:t>Participated in 2020 Earth Information Day</a:t>
            </a:r>
          </a:p>
          <a:p>
            <a:pPr marL="1196975" lvl="2" indent="-282575"/>
            <a:r>
              <a:rPr lang="en-US" dirty="0"/>
              <a:t>Contributed a poster describing CEOS GHG inventories</a:t>
            </a:r>
          </a:p>
          <a:p>
            <a:pPr marL="1196975" lvl="2" indent="-282575"/>
            <a:r>
              <a:rPr lang="en-US" dirty="0"/>
              <a:t>Participated in panel: “Recent advances in Earth observation technology and data processing to support decision making.” </a:t>
            </a:r>
          </a:p>
          <a:p>
            <a:pPr lvl="1"/>
            <a:r>
              <a:rPr lang="en-US" dirty="0"/>
              <a:t>Coordinating contributions to Synthesis Paper on Systematic Observations</a:t>
            </a:r>
          </a:p>
        </p:txBody>
      </p:sp>
      <p:sp>
        <p:nvSpPr>
          <p:cNvPr id="3" name="Text Placeholder 2">
            <a:extLst>
              <a:ext uri="{FF2B5EF4-FFF2-40B4-BE49-F238E27FC236}">
                <a16:creationId xmlns:a16="http://schemas.microsoft.com/office/drawing/2014/main" id="{D5DE505A-B9F2-4E27-BFC8-C44529DBD25F}"/>
              </a:ext>
            </a:extLst>
          </p:cNvPr>
          <p:cNvSpPr>
            <a:spLocks noGrp="1"/>
          </p:cNvSpPr>
          <p:nvPr>
            <p:ph type="body" idx="2"/>
          </p:nvPr>
        </p:nvSpPr>
        <p:spPr/>
        <p:txBody>
          <a:bodyPr/>
          <a:lstStyle/>
          <a:p>
            <a:r>
              <a:rPr lang="en-US" dirty="0"/>
              <a:t>Interactions with Stakeholders</a:t>
            </a:r>
          </a:p>
        </p:txBody>
      </p:sp>
      <p:sp>
        <p:nvSpPr>
          <p:cNvPr id="4" name="Slide Number Placeholder 3">
            <a:extLst>
              <a:ext uri="{FF2B5EF4-FFF2-40B4-BE49-F238E27FC236}">
                <a16:creationId xmlns:a16="http://schemas.microsoft.com/office/drawing/2014/main" id="{3861EB85-983F-4132-8006-CF70596BD3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sp>
        <p:nvSpPr>
          <p:cNvPr id="5" name="TextBox 4">
            <a:extLst>
              <a:ext uri="{FF2B5EF4-FFF2-40B4-BE49-F238E27FC236}">
                <a16:creationId xmlns:a16="http://schemas.microsoft.com/office/drawing/2014/main" id="{8590850D-8C47-4284-9AB1-65F0FC2B859D}"/>
              </a:ext>
            </a:extLst>
          </p:cNvPr>
          <p:cNvSpPr txBox="1"/>
          <p:nvPr/>
        </p:nvSpPr>
        <p:spPr>
          <a:xfrm>
            <a:off x="7573253" y="5153000"/>
            <a:ext cx="1220206" cy="307777"/>
          </a:xfrm>
          <a:prstGeom prst="rect">
            <a:avLst/>
          </a:prstGeom>
          <a:solidFill>
            <a:srgbClr val="00B050"/>
          </a:solidFill>
        </p:spPr>
        <p:txBody>
          <a:bodyPr wrap="none" rtlCol="0">
            <a:spAutoFit/>
          </a:bodyPr>
          <a:lstStyle/>
          <a:p>
            <a:r>
              <a:rPr lang="en-US" b="1" dirty="0">
                <a:solidFill>
                  <a:schemeClr val="bg1"/>
                </a:solidFill>
              </a:rPr>
              <a:t>CARB-20-02</a:t>
            </a:r>
          </a:p>
        </p:txBody>
      </p:sp>
      <p:pic>
        <p:nvPicPr>
          <p:cNvPr id="7" name="Audio 6">
            <a:hlinkClick r:id="" action="ppaction://media"/>
            <a:extLst>
              <a:ext uri="{FF2B5EF4-FFF2-40B4-BE49-F238E27FC236}">
                <a16:creationId xmlns:a16="http://schemas.microsoft.com/office/drawing/2014/main" id="{A394059D-8A46-4DFF-B399-64F97C2F32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35839063"/>
      </p:ext>
    </p:extLst>
  </p:cSld>
  <p:clrMapOvr>
    <a:masterClrMapping/>
  </p:clrMapOvr>
  <mc:AlternateContent xmlns:mc="http://schemas.openxmlformats.org/markup-compatibility/2006">
    <mc:Choice xmlns:p14="http://schemas.microsoft.com/office/powerpoint/2010/main" Requires="p14">
      <p:transition spd="slow" p14:dur="2000" advTm="61306"/>
    </mc:Choice>
    <mc:Fallback>
      <p:transition spd="slow" advTm="6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C4708-904C-4D05-A4D8-23C37DEB1E7E}"/>
              </a:ext>
            </a:extLst>
          </p:cNvPr>
          <p:cNvSpPr>
            <a:spLocks noGrp="1"/>
          </p:cNvSpPr>
          <p:nvPr>
            <p:ph type="body" idx="1"/>
          </p:nvPr>
        </p:nvSpPr>
        <p:spPr/>
        <p:txBody>
          <a:bodyPr/>
          <a:lstStyle/>
          <a:p>
            <a:r>
              <a:rPr lang="en-US" dirty="0"/>
              <a:t>Decisions</a:t>
            </a:r>
          </a:p>
          <a:p>
            <a:pPr lvl="1"/>
            <a:r>
              <a:rPr lang="en-US" dirty="0"/>
              <a:t>None requested at this time.</a:t>
            </a:r>
          </a:p>
          <a:p>
            <a:endParaRPr lang="en-US" dirty="0"/>
          </a:p>
          <a:p>
            <a:r>
              <a:rPr lang="en-US" dirty="0"/>
              <a:t>Outcomes</a:t>
            </a:r>
          </a:p>
          <a:p>
            <a:pPr lvl="1"/>
            <a:r>
              <a:rPr lang="en-US" dirty="0"/>
              <a:t>Recognize the growing connections between CEOS GHG, AFOLU and other efforts in support of the Global Stocktake</a:t>
            </a:r>
          </a:p>
          <a:p>
            <a:pPr marL="558800" lvl="1" indent="0">
              <a:buNone/>
            </a:pPr>
            <a:endParaRPr lang="en-US" dirty="0"/>
          </a:p>
          <a:p>
            <a:r>
              <a:rPr lang="en-US" dirty="0"/>
              <a:t>Actions</a:t>
            </a:r>
          </a:p>
          <a:p>
            <a:pPr lvl="1"/>
            <a:r>
              <a:rPr lang="en-US" dirty="0"/>
              <a:t>Continuing support for inventory development activities</a:t>
            </a:r>
          </a:p>
          <a:p>
            <a:pPr marL="558800" lvl="1" indent="0">
              <a:buNone/>
            </a:pPr>
            <a:endParaRPr lang="en-US" dirty="0"/>
          </a:p>
        </p:txBody>
      </p:sp>
      <p:sp>
        <p:nvSpPr>
          <p:cNvPr id="3" name="Text Placeholder 2">
            <a:extLst>
              <a:ext uri="{FF2B5EF4-FFF2-40B4-BE49-F238E27FC236}">
                <a16:creationId xmlns:a16="http://schemas.microsoft.com/office/drawing/2014/main" id="{A8EB2D54-F530-40CA-AF14-8CA8A8CA58E8}"/>
              </a:ext>
            </a:extLst>
          </p:cNvPr>
          <p:cNvSpPr>
            <a:spLocks noGrp="1"/>
          </p:cNvSpPr>
          <p:nvPr>
            <p:ph type="body" idx="2"/>
          </p:nvPr>
        </p:nvSpPr>
        <p:spPr/>
        <p:txBody>
          <a:bodyPr/>
          <a:lstStyle/>
          <a:p>
            <a:r>
              <a:rPr lang="en-US" dirty="0"/>
              <a:t>Decisions, Outcomes and Action</a:t>
            </a:r>
          </a:p>
        </p:txBody>
      </p:sp>
      <p:sp>
        <p:nvSpPr>
          <p:cNvPr id="4" name="Slide Number Placeholder 3">
            <a:extLst>
              <a:ext uri="{FF2B5EF4-FFF2-40B4-BE49-F238E27FC236}">
                <a16:creationId xmlns:a16="http://schemas.microsoft.com/office/drawing/2014/main" id="{A353A40F-5268-45DD-B4EC-E3238FC034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pic>
        <p:nvPicPr>
          <p:cNvPr id="6" name="Audio 5">
            <a:hlinkClick r:id="" action="ppaction://media"/>
            <a:extLst>
              <a:ext uri="{FF2B5EF4-FFF2-40B4-BE49-F238E27FC236}">
                <a16:creationId xmlns:a16="http://schemas.microsoft.com/office/drawing/2014/main" id="{C150D6C7-0DC2-4C6B-A4A6-56D63F814B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6602938"/>
      </p:ext>
    </p:extLst>
  </p:cSld>
  <p:clrMapOvr>
    <a:masterClrMapping/>
  </p:clrMapOvr>
  <mc:AlternateContent xmlns:mc="http://schemas.openxmlformats.org/markup-compatibility/2006">
    <mc:Choice xmlns:p14="http://schemas.microsoft.com/office/powerpoint/2010/main" Requires="p14">
      <p:transition spd="slow" p14:dur="2000" advTm="19665"/>
    </mc:Choice>
    <mc:Fallback>
      <p:transition spd="slow" advTm="1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3E2729-812D-49C8-BFE8-3FDA881E85F8}"/>
              </a:ext>
            </a:extLst>
          </p:cNvPr>
          <p:cNvSpPr>
            <a:spLocks noGrp="1"/>
          </p:cNvSpPr>
          <p:nvPr>
            <p:ph type="body" idx="1"/>
          </p:nvPr>
        </p:nvSpPr>
        <p:spPr/>
        <p:txBody>
          <a:bodyPr/>
          <a:lstStyle/>
          <a:p>
            <a:pPr>
              <a:spcAft>
                <a:spcPts val="600"/>
              </a:spcAft>
            </a:pPr>
            <a:r>
              <a:rPr lang="en-US" dirty="0"/>
              <a:t>19-30 Apr: EGU - </a:t>
            </a:r>
            <a:r>
              <a:rPr lang="en-US" sz="1800" dirty="0"/>
              <a:t>Science-based Greenhouse Gas Emission Estimates in Support of National and Sub-National Climate Change Mitigation</a:t>
            </a:r>
          </a:p>
          <a:p>
            <a:pPr lvl="1">
              <a:spcAft>
                <a:spcPts val="600"/>
              </a:spcAft>
            </a:pPr>
            <a:r>
              <a:rPr lang="en-US" sz="1800" dirty="0"/>
              <a:t>Crisp and Dowell - Top-down Atmospheric Inventories of CO</a:t>
            </a:r>
            <a:r>
              <a:rPr lang="en-US" sz="1800" baseline="-25000" dirty="0"/>
              <a:t>2</a:t>
            </a:r>
            <a:r>
              <a:rPr lang="en-US" sz="1800" dirty="0"/>
              <a:t> and CH</a:t>
            </a:r>
            <a:r>
              <a:rPr lang="en-US" sz="1800" baseline="-25000" dirty="0"/>
              <a:t>4</a:t>
            </a:r>
            <a:r>
              <a:rPr lang="en-US" sz="1800" dirty="0"/>
              <a:t> to Support the Global Stocktakes</a:t>
            </a:r>
          </a:p>
          <a:p>
            <a:pPr>
              <a:spcAft>
                <a:spcPts val="600"/>
              </a:spcAft>
            </a:pPr>
            <a:r>
              <a:rPr lang="en-US" dirty="0"/>
              <a:t>7-11 June: AC-VC Annual Meeting</a:t>
            </a:r>
          </a:p>
          <a:p>
            <a:pPr lvl="1">
              <a:spcAft>
                <a:spcPts val="600"/>
              </a:spcAft>
            </a:pPr>
            <a:r>
              <a:rPr lang="en-US" sz="1800" dirty="0"/>
              <a:t>Opportunity to report progress and review inventory development activities</a:t>
            </a:r>
          </a:p>
          <a:p>
            <a:pPr>
              <a:spcAft>
                <a:spcPts val="600"/>
              </a:spcAft>
            </a:pPr>
            <a:r>
              <a:rPr lang="en-US" dirty="0"/>
              <a:t>15-18 June: 17</a:t>
            </a:r>
            <a:r>
              <a:rPr lang="en-US" baseline="30000" dirty="0"/>
              <a:t>th</a:t>
            </a:r>
            <a:r>
              <a:rPr lang="en-US" dirty="0"/>
              <a:t> International Workshop on Greenhouse Gas Measurements from Space (IWGGMS-17)</a:t>
            </a:r>
          </a:p>
          <a:p>
            <a:pPr lvl="1">
              <a:spcAft>
                <a:spcPts val="600"/>
              </a:spcAft>
            </a:pPr>
            <a:r>
              <a:rPr lang="en-US" sz="1800" dirty="0"/>
              <a:t>Meeting with 200-300 members of the science community, spanning space-based GHG measurement, analysis and flux inversion </a:t>
            </a:r>
          </a:p>
          <a:p>
            <a:pPr>
              <a:spcAft>
                <a:spcPts val="600"/>
              </a:spcAft>
            </a:pPr>
            <a:r>
              <a:rPr lang="en-US" dirty="0"/>
              <a:t>22-24 June: Earth Observation contributions on GHG and AFOLU in support of the Paris Agreement: Synergies  and Opportunities</a:t>
            </a:r>
          </a:p>
          <a:p>
            <a:pPr lvl="1">
              <a:spcAft>
                <a:spcPts val="600"/>
              </a:spcAft>
            </a:pPr>
            <a:r>
              <a:rPr lang="en-US" sz="1800" dirty="0"/>
              <a:t>Opportunity to coordinate GHG and AFOLU inputs across the carbon cycle, national inventory, and stakeholder communities</a:t>
            </a:r>
          </a:p>
          <a:p>
            <a:pPr>
              <a:spcAft>
                <a:spcPts val="600"/>
              </a:spcAft>
            </a:pPr>
            <a:endParaRPr lang="en-US" dirty="0"/>
          </a:p>
        </p:txBody>
      </p:sp>
      <p:sp>
        <p:nvSpPr>
          <p:cNvPr id="3" name="Text Placeholder 2">
            <a:extLst>
              <a:ext uri="{FF2B5EF4-FFF2-40B4-BE49-F238E27FC236}">
                <a16:creationId xmlns:a16="http://schemas.microsoft.com/office/drawing/2014/main" id="{6D02FFAD-7833-47F3-A04D-97904C4F5CA8}"/>
              </a:ext>
            </a:extLst>
          </p:cNvPr>
          <p:cNvSpPr>
            <a:spLocks noGrp="1"/>
          </p:cNvSpPr>
          <p:nvPr>
            <p:ph type="body" idx="2"/>
          </p:nvPr>
        </p:nvSpPr>
        <p:spPr>
          <a:xfrm>
            <a:off x="1682044" y="76200"/>
            <a:ext cx="5813778" cy="914400"/>
          </a:xfrm>
        </p:spPr>
        <p:txBody>
          <a:bodyPr/>
          <a:lstStyle/>
          <a:p>
            <a:r>
              <a:rPr lang="en-US" dirty="0"/>
              <a:t>Upcoming Meetings and Interaction Opportunities </a:t>
            </a:r>
          </a:p>
        </p:txBody>
      </p:sp>
      <p:sp>
        <p:nvSpPr>
          <p:cNvPr id="4" name="Slide Number Placeholder 3">
            <a:extLst>
              <a:ext uri="{FF2B5EF4-FFF2-40B4-BE49-F238E27FC236}">
                <a16:creationId xmlns:a16="http://schemas.microsoft.com/office/drawing/2014/main" id="{0531F8AC-FC99-4509-9FE3-F088DA2177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pic>
        <p:nvPicPr>
          <p:cNvPr id="5" name="Audio 4">
            <a:hlinkClick r:id="" action="ppaction://media"/>
            <a:extLst>
              <a:ext uri="{FF2B5EF4-FFF2-40B4-BE49-F238E27FC236}">
                <a16:creationId xmlns:a16="http://schemas.microsoft.com/office/drawing/2014/main" id="{E0EF2F55-1A8A-4622-BE2D-D66B1A7B13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8390384"/>
      </p:ext>
    </p:extLst>
  </p:cSld>
  <p:clrMapOvr>
    <a:masterClrMapping/>
  </p:clrMapOvr>
  <mc:AlternateContent xmlns:mc="http://schemas.openxmlformats.org/markup-compatibility/2006">
    <mc:Choice xmlns:p14="http://schemas.microsoft.com/office/powerpoint/2010/main" Requires="p14">
      <p:transition spd="slow" p14:dur="2000" advTm="37722"/>
    </mc:Choice>
    <mc:Fallback>
      <p:transition spd="slow" advTm="3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9F92FE-647E-4E5E-A7D2-4FF6B581C38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16</a:t>
            </a:fld>
            <a:endParaRPr lang="en-US" dirty="0"/>
          </a:p>
        </p:txBody>
      </p:sp>
      <p:sp>
        <p:nvSpPr>
          <p:cNvPr id="4" name="Text Placeholder 3">
            <a:extLst>
              <a:ext uri="{FF2B5EF4-FFF2-40B4-BE49-F238E27FC236}">
                <a16:creationId xmlns:a16="http://schemas.microsoft.com/office/drawing/2014/main" id="{20CC1873-BC5C-4735-BE9C-948F49CE3EC9}"/>
              </a:ext>
            </a:extLst>
          </p:cNvPr>
          <p:cNvSpPr>
            <a:spLocks noGrp="1"/>
          </p:cNvSpPr>
          <p:nvPr>
            <p:ph type="body" idx="2"/>
          </p:nvPr>
        </p:nvSpPr>
        <p:spPr/>
        <p:txBody>
          <a:bodyPr/>
          <a:lstStyle/>
          <a:p>
            <a:r>
              <a:rPr lang="en-US" dirty="0"/>
              <a:t>Backup</a:t>
            </a:r>
          </a:p>
        </p:txBody>
      </p:sp>
    </p:spTree>
    <p:extLst>
      <p:ext uri="{BB962C8B-B14F-4D97-AF65-F5344CB8AC3E}">
        <p14:creationId xmlns:p14="http://schemas.microsoft.com/office/powerpoint/2010/main" val="3376434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2A802F-1361-4E6B-94DD-11ED5BA855AF}"/>
              </a:ext>
            </a:extLst>
          </p:cNvPr>
          <p:cNvSpPr>
            <a:spLocks noGrp="1"/>
          </p:cNvSpPr>
          <p:nvPr>
            <p:ph type="body" idx="1"/>
          </p:nvPr>
        </p:nvSpPr>
        <p:spPr/>
        <p:txBody>
          <a:bodyPr/>
          <a:lstStyle/>
          <a:p>
            <a:r>
              <a:rPr lang="en-US" dirty="0"/>
              <a:t>The 2006 and 2019 IPCC Guidelines for National Greenhouse Gas Inventories divide anthropogenic emissions into 5 sectors</a:t>
            </a:r>
          </a:p>
          <a:p>
            <a:pPr lvl="1"/>
            <a:r>
              <a:rPr lang="en-US" dirty="0"/>
              <a:t>Energy, Industrial Processes and Product Use (IPPU), Agriculture, Forestry and Other Land Use (AFOLU), Waste and “Other” sectors</a:t>
            </a:r>
          </a:p>
          <a:p>
            <a:r>
              <a:rPr lang="en-US" dirty="0"/>
              <a:t>Bottom-up statistical inventories form the basis for tracking emissions in each category of each sector</a:t>
            </a:r>
          </a:p>
          <a:p>
            <a:pPr lvl="1"/>
            <a:r>
              <a:rPr lang="en-US" dirty="0"/>
              <a:t>Energy and AFOLU are the dominant emission sectors </a:t>
            </a:r>
          </a:p>
          <a:p>
            <a:pPr lvl="1"/>
            <a:r>
              <a:rPr lang="en-US" dirty="0"/>
              <a:t>Energy sector typically has the lowest relative uncertainties while those from AFOLU have the largest</a:t>
            </a:r>
          </a:p>
          <a:p>
            <a:pPr lvl="1"/>
            <a:r>
              <a:rPr lang="en-US" dirty="0"/>
              <a:t>AFOLU reports only include emissions from “managed land”</a:t>
            </a:r>
          </a:p>
          <a:p>
            <a:r>
              <a:rPr lang="en-US" dirty="0"/>
              <a:t>The 2019 update to the IPCC Guidelines for National GHG Inventories </a:t>
            </a:r>
          </a:p>
          <a:p>
            <a:pPr lvl="1"/>
            <a:r>
              <a:rPr lang="en-US" dirty="0"/>
              <a:t>acknowledges advances in ground-based and space-based measurements and atmospheric inverse models</a:t>
            </a:r>
          </a:p>
          <a:p>
            <a:pPr lvl="1"/>
            <a:r>
              <a:rPr lang="en-US" dirty="0"/>
              <a:t>Recognizes the value of top-down atmospheric inventories as an independent method for verifying bottom-up inventories</a:t>
            </a:r>
          </a:p>
        </p:txBody>
      </p:sp>
      <p:sp>
        <p:nvSpPr>
          <p:cNvPr id="3" name="Text Placeholder 2">
            <a:extLst>
              <a:ext uri="{FF2B5EF4-FFF2-40B4-BE49-F238E27FC236}">
                <a16:creationId xmlns:a16="http://schemas.microsoft.com/office/drawing/2014/main" id="{AD1C1B89-4168-4E24-8D53-822C1F760665}"/>
              </a:ext>
            </a:extLst>
          </p:cNvPr>
          <p:cNvSpPr>
            <a:spLocks noGrp="1"/>
          </p:cNvSpPr>
          <p:nvPr>
            <p:ph type="body" idx="2"/>
          </p:nvPr>
        </p:nvSpPr>
        <p:spPr>
          <a:xfrm>
            <a:off x="1936043" y="76200"/>
            <a:ext cx="5695245" cy="914400"/>
          </a:xfrm>
        </p:spPr>
        <p:txBody>
          <a:bodyPr/>
          <a:lstStyle/>
          <a:p>
            <a:r>
              <a:rPr lang="en-US" dirty="0"/>
              <a:t>IPCC Guidelines for Reporting Emission Inventories</a:t>
            </a:r>
          </a:p>
        </p:txBody>
      </p:sp>
      <p:sp>
        <p:nvSpPr>
          <p:cNvPr id="4" name="Slide Number Placeholder 3">
            <a:extLst>
              <a:ext uri="{FF2B5EF4-FFF2-40B4-BE49-F238E27FC236}">
                <a16:creationId xmlns:a16="http://schemas.microsoft.com/office/drawing/2014/main" id="{0BE52EE2-8E13-4CF7-A6F2-E6FA9E5D18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spTree>
    <p:extLst>
      <p:ext uri="{BB962C8B-B14F-4D97-AF65-F5344CB8AC3E}">
        <p14:creationId xmlns:p14="http://schemas.microsoft.com/office/powerpoint/2010/main" val="259157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2A802F-1361-4E6B-94DD-11ED5BA855AF}"/>
              </a:ext>
            </a:extLst>
          </p:cNvPr>
          <p:cNvSpPr>
            <a:spLocks noGrp="1"/>
          </p:cNvSpPr>
          <p:nvPr>
            <p:ph type="body" idx="1"/>
          </p:nvPr>
        </p:nvSpPr>
        <p:spPr/>
        <p:txBody>
          <a:bodyPr/>
          <a:lstStyle/>
          <a:p>
            <a:pPr marL="101600" indent="0">
              <a:buNone/>
            </a:pPr>
            <a:r>
              <a:rPr lang="en-US" dirty="0"/>
              <a:t>Top-down atmospheric inventories </a:t>
            </a:r>
          </a:p>
          <a:p>
            <a:r>
              <a:rPr lang="en-US" dirty="0"/>
              <a:t>Describe the total net emissions and uptake of CO</a:t>
            </a:r>
            <a:r>
              <a:rPr lang="en-US" baseline="-25000" dirty="0"/>
              <a:t>2</a:t>
            </a:r>
            <a:r>
              <a:rPr lang="en-US" dirty="0"/>
              <a:t> and CH</a:t>
            </a:r>
            <a:r>
              <a:rPr lang="en-US" baseline="-25000" dirty="0"/>
              <a:t>4</a:t>
            </a:r>
            <a:r>
              <a:rPr lang="en-US" dirty="0"/>
              <a:t> from all processes, including: </a:t>
            </a:r>
          </a:p>
          <a:p>
            <a:pPr lvl="1"/>
            <a:r>
              <a:rPr lang="en-US" dirty="0"/>
              <a:t>Anthropogenic sources from all sectors listed by the IPCC</a:t>
            </a:r>
          </a:p>
          <a:p>
            <a:pPr lvl="1"/>
            <a:r>
              <a:rPr lang="en-US" dirty="0"/>
              <a:t>Natural processes such as the solubility of CO</a:t>
            </a:r>
            <a:r>
              <a:rPr lang="en-US" baseline="-25000" dirty="0"/>
              <a:t>2</a:t>
            </a:r>
            <a:r>
              <a:rPr lang="en-US" dirty="0"/>
              <a:t> in the ocean, biospheric uptake and release of CO</a:t>
            </a:r>
            <a:r>
              <a:rPr lang="en-US" baseline="-25000" dirty="0"/>
              <a:t>2</a:t>
            </a:r>
            <a:r>
              <a:rPr lang="en-US" dirty="0"/>
              <a:t> by photosynthesis and respiration, respectively, or CH</a:t>
            </a:r>
            <a:r>
              <a:rPr lang="en-US" baseline="-25000" dirty="0"/>
              <a:t>4</a:t>
            </a:r>
            <a:r>
              <a:rPr lang="en-US" dirty="0"/>
              <a:t> emissions from natural wetlands</a:t>
            </a:r>
          </a:p>
          <a:p>
            <a:r>
              <a:rPr lang="en-US" dirty="0"/>
              <a:t>Are less source specific than bottom-up statistical inventories, but</a:t>
            </a:r>
          </a:p>
          <a:p>
            <a:pPr lvl="1"/>
            <a:r>
              <a:rPr lang="en-US" dirty="0"/>
              <a:t>Can be combined with coincident observations of reactive gases (CO, NO</a:t>
            </a:r>
            <a:r>
              <a:rPr lang="en-US" baseline="-25000" dirty="0"/>
              <a:t>2</a:t>
            </a:r>
            <a:r>
              <a:rPr lang="en-US" dirty="0"/>
              <a:t>), vegetation indices or solar induced chlorophyll fluorescence (SIF), to partition net carbon fluxes between combustion, anthropogenic, and natural sources</a:t>
            </a:r>
          </a:p>
          <a:p>
            <a:r>
              <a:rPr lang="en-US" dirty="0"/>
              <a:t>Directly link national net carbon emissions to the CO</a:t>
            </a:r>
            <a:r>
              <a:rPr lang="en-US" baseline="-25000" dirty="0"/>
              <a:t>2</a:t>
            </a:r>
            <a:r>
              <a:rPr lang="en-US" dirty="0"/>
              <a:t> growth rate and its impact on the climate</a:t>
            </a:r>
          </a:p>
          <a:p>
            <a:pPr lvl="1"/>
            <a:r>
              <a:rPr lang="en-US" dirty="0"/>
              <a:t>Climate physics only cares about the </a:t>
            </a:r>
            <a:r>
              <a:rPr lang="en-US" b="1" i="1" dirty="0"/>
              <a:t>total</a:t>
            </a:r>
            <a:r>
              <a:rPr lang="en-US" dirty="0"/>
              <a:t> CO</a:t>
            </a:r>
            <a:r>
              <a:rPr lang="en-US" baseline="-25000" dirty="0"/>
              <a:t>2</a:t>
            </a:r>
            <a:r>
              <a:rPr lang="en-US" dirty="0"/>
              <a:t> budget</a:t>
            </a:r>
          </a:p>
          <a:p>
            <a:endParaRPr lang="en-US" dirty="0"/>
          </a:p>
        </p:txBody>
      </p:sp>
      <p:sp>
        <p:nvSpPr>
          <p:cNvPr id="3" name="Text Placeholder 2">
            <a:extLst>
              <a:ext uri="{FF2B5EF4-FFF2-40B4-BE49-F238E27FC236}">
                <a16:creationId xmlns:a16="http://schemas.microsoft.com/office/drawing/2014/main" id="{AD1C1B89-4168-4E24-8D53-822C1F760665}"/>
              </a:ext>
            </a:extLst>
          </p:cNvPr>
          <p:cNvSpPr>
            <a:spLocks noGrp="1"/>
          </p:cNvSpPr>
          <p:nvPr>
            <p:ph type="body" idx="2"/>
          </p:nvPr>
        </p:nvSpPr>
        <p:spPr>
          <a:xfrm>
            <a:off x="1936044" y="76200"/>
            <a:ext cx="5254978" cy="914400"/>
          </a:xfrm>
        </p:spPr>
        <p:txBody>
          <a:bodyPr/>
          <a:lstStyle/>
          <a:p>
            <a:r>
              <a:rPr lang="en-US" dirty="0"/>
              <a:t>Top-down Atmospheric  Inventories for the GST</a:t>
            </a:r>
          </a:p>
        </p:txBody>
      </p:sp>
      <p:sp>
        <p:nvSpPr>
          <p:cNvPr id="4" name="Slide Number Placeholder 3">
            <a:extLst>
              <a:ext uri="{FF2B5EF4-FFF2-40B4-BE49-F238E27FC236}">
                <a16:creationId xmlns:a16="http://schemas.microsoft.com/office/drawing/2014/main" id="{0BE52EE2-8E13-4CF7-A6F2-E6FA9E5D18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spTree>
    <p:extLst>
      <p:ext uri="{BB962C8B-B14F-4D97-AF65-F5344CB8AC3E}">
        <p14:creationId xmlns:p14="http://schemas.microsoft.com/office/powerpoint/2010/main" val="422033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2AC5E1-B99B-4397-B512-E32D96583D2F}"/>
              </a:ext>
            </a:extLst>
          </p:cNvPr>
          <p:cNvSpPr>
            <a:spLocks noGrp="1"/>
          </p:cNvSpPr>
          <p:nvPr>
            <p:ph type="body" idx="2"/>
          </p:nvPr>
        </p:nvSpPr>
        <p:spPr>
          <a:xfrm>
            <a:off x="1674564" y="76200"/>
            <a:ext cx="5883660" cy="914400"/>
          </a:xfrm>
        </p:spPr>
        <p:txBody>
          <a:bodyPr/>
          <a:lstStyle/>
          <a:p>
            <a:r>
              <a:rPr lang="en-US" dirty="0"/>
              <a:t>Growing Capabilities in GHG Measurements</a:t>
            </a:r>
          </a:p>
        </p:txBody>
      </p:sp>
      <p:sp>
        <p:nvSpPr>
          <p:cNvPr id="4" name="Slide Number Placeholder 3">
            <a:extLst>
              <a:ext uri="{FF2B5EF4-FFF2-40B4-BE49-F238E27FC236}">
                <a16:creationId xmlns:a16="http://schemas.microsoft.com/office/drawing/2014/main" id="{24148586-FE75-4D44-8F86-A2EC335D4549}"/>
              </a:ext>
            </a:extLst>
          </p:cNvPr>
          <p:cNvSpPr>
            <a:spLocks noGrp="1"/>
          </p:cNvSpPr>
          <p:nvPr>
            <p:ph type="sldNum" idx="12"/>
          </p:nvPr>
        </p:nvSpPr>
        <p:spPr/>
        <p:txBody>
          <a:bodyPr/>
          <a:lstStyle/>
          <a:p>
            <a:fld id="{00000000-1234-1234-1234-123412341234}" type="slidenum">
              <a:rPr lang="en-US" smtClean="0"/>
              <a:pPr/>
              <a:t>19</a:t>
            </a:fld>
            <a:endParaRPr lang="en-US" dirty="0"/>
          </a:p>
        </p:txBody>
      </p:sp>
      <p:grpSp>
        <p:nvGrpSpPr>
          <p:cNvPr id="24" name="Group 23">
            <a:extLst>
              <a:ext uri="{FF2B5EF4-FFF2-40B4-BE49-F238E27FC236}">
                <a16:creationId xmlns:a16="http://schemas.microsoft.com/office/drawing/2014/main" id="{FD83A9DC-A1F2-44FE-B18D-B642F7290A3B}"/>
              </a:ext>
            </a:extLst>
          </p:cNvPr>
          <p:cNvGrpSpPr/>
          <p:nvPr/>
        </p:nvGrpSpPr>
        <p:grpSpPr>
          <a:xfrm>
            <a:off x="-122074" y="3973255"/>
            <a:ext cx="9269102" cy="2628439"/>
            <a:chOff x="-122074" y="3973255"/>
            <a:chExt cx="9269102" cy="2628439"/>
          </a:xfrm>
        </p:grpSpPr>
        <p:grpSp>
          <p:nvGrpSpPr>
            <p:cNvPr id="23" name="Group 22">
              <a:extLst>
                <a:ext uri="{FF2B5EF4-FFF2-40B4-BE49-F238E27FC236}">
                  <a16:creationId xmlns:a16="http://schemas.microsoft.com/office/drawing/2014/main" id="{B5657235-CD00-4B3E-8159-F618C35026CC}"/>
                </a:ext>
              </a:extLst>
            </p:cNvPr>
            <p:cNvGrpSpPr/>
            <p:nvPr/>
          </p:nvGrpSpPr>
          <p:grpSpPr>
            <a:xfrm>
              <a:off x="0" y="5002776"/>
              <a:ext cx="9147028" cy="1598918"/>
              <a:chOff x="55718" y="4120142"/>
              <a:chExt cx="12088954" cy="2113172"/>
            </a:xfrm>
          </p:grpSpPr>
          <p:pic>
            <p:nvPicPr>
              <p:cNvPr id="5" name="Picture 4">
                <a:extLst>
                  <a:ext uri="{FF2B5EF4-FFF2-40B4-BE49-F238E27FC236}">
                    <a16:creationId xmlns:a16="http://schemas.microsoft.com/office/drawing/2014/main" id="{DBF67E91-57F3-4983-AF46-DBA374EBE2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18" y="4128856"/>
                <a:ext cx="2583898" cy="2077693"/>
              </a:xfrm>
              <a:prstGeom prst="rect">
                <a:avLst/>
              </a:prstGeom>
            </p:spPr>
          </p:pic>
          <p:pic>
            <p:nvPicPr>
              <p:cNvPr id="11" name="Picture 10">
                <a:extLst>
                  <a:ext uri="{FF2B5EF4-FFF2-40B4-BE49-F238E27FC236}">
                    <a16:creationId xmlns:a16="http://schemas.microsoft.com/office/drawing/2014/main" id="{EB62FEE9-AC22-4486-B16E-DFC5D4E8FE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8045" y="4127329"/>
                <a:ext cx="1470723" cy="2086961"/>
              </a:xfrm>
              <a:prstGeom prst="rect">
                <a:avLst/>
              </a:prstGeom>
            </p:spPr>
          </p:pic>
          <p:pic>
            <p:nvPicPr>
              <p:cNvPr id="12" name="Picture 11">
                <a:extLst>
                  <a:ext uri="{FF2B5EF4-FFF2-40B4-BE49-F238E27FC236}">
                    <a16:creationId xmlns:a16="http://schemas.microsoft.com/office/drawing/2014/main" id="{C2156022-A080-4D62-AEF1-7050E09A26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3863" y="4128856"/>
                <a:ext cx="1267446" cy="2096983"/>
              </a:xfrm>
              <a:prstGeom prst="rect">
                <a:avLst/>
              </a:prstGeom>
            </p:spPr>
          </p:pic>
          <p:pic>
            <p:nvPicPr>
              <p:cNvPr id="13" name="Picture 12">
                <a:extLst>
                  <a:ext uri="{FF2B5EF4-FFF2-40B4-BE49-F238E27FC236}">
                    <a16:creationId xmlns:a16="http://schemas.microsoft.com/office/drawing/2014/main" id="{1CA0FA44-4DF4-493A-A280-E4B579EB214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36843" y="5123687"/>
                <a:ext cx="1646033" cy="1094612"/>
              </a:xfrm>
              <a:prstGeom prst="rect">
                <a:avLst/>
              </a:prstGeom>
            </p:spPr>
          </p:pic>
          <p:pic>
            <p:nvPicPr>
              <p:cNvPr id="14" name="Picture 13">
                <a:extLst>
                  <a:ext uri="{FF2B5EF4-FFF2-40B4-BE49-F238E27FC236}">
                    <a16:creationId xmlns:a16="http://schemas.microsoft.com/office/drawing/2014/main" id="{2C50CFE7-3CD4-400F-9E12-F02B92699F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4143" y="4128856"/>
                <a:ext cx="1565221" cy="2086961"/>
              </a:xfrm>
              <a:prstGeom prst="rect">
                <a:avLst/>
              </a:prstGeom>
            </p:spPr>
          </p:pic>
          <p:pic>
            <p:nvPicPr>
              <p:cNvPr id="15" name="Picture 14">
                <a:extLst>
                  <a:ext uri="{FF2B5EF4-FFF2-40B4-BE49-F238E27FC236}">
                    <a16:creationId xmlns:a16="http://schemas.microsoft.com/office/drawing/2014/main" id="{BEA7EAEB-50FA-401A-AA12-274BA09E58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97927" y="4120142"/>
                <a:ext cx="1354953" cy="2093489"/>
              </a:xfrm>
              <a:prstGeom prst="rect">
                <a:avLst/>
              </a:prstGeom>
            </p:spPr>
          </p:pic>
          <p:pic>
            <p:nvPicPr>
              <p:cNvPr id="16" name="Picture 15">
                <a:extLst>
                  <a:ext uri="{FF2B5EF4-FFF2-40B4-BE49-F238E27FC236}">
                    <a16:creationId xmlns:a16="http://schemas.microsoft.com/office/drawing/2014/main" id="{E264FB8F-F306-4442-98A6-45140BAFA8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37996" y="4895391"/>
                <a:ext cx="1606676" cy="1337923"/>
              </a:xfrm>
              <a:prstGeom prst="rect">
                <a:avLst/>
              </a:prstGeom>
            </p:spPr>
          </p:pic>
          <p:pic>
            <p:nvPicPr>
              <p:cNvPr id="17" name="Picture 16">
                <a:extLst>
                  <a:ext uri="{FF2B5EF4-FFF2-40B4-BE49-F238E27FC236}">
                    <a16:creationId xmlns:a16="http://schemas.microsoft.com/office/drawing/2014/main" id="{FAC3DC40-D945-4D41-8C89-4D88A33304C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6955" t="32619" b="31846"/>
              <a:stretch/>
            </p:blipFill>
            <p:spPr>
              <a:xfrm>
                <a:off x="10688313" y="4130718"/>
                <a:ext cx="1456359" cy="946052"/>
              </a:xfrm>
              <a:prstGeom prst="rect">
                <a:avLst/>
              </a:prstGeom>
            </p:spPr>
          </p:pic>
          <p:pic>
            <p:nvPicPr>
              <p:cNvPr id="18" name="Picture 17">
                <a:extLst>
                  <a:ext uri="{FF2B5EF4-FFF2-40B4-BE49-F238E27FC236}">
                    <a16:creationId xmlns:a16="http://schemas.microsoft.com/office/drawing/2014/main" id="{C5F9E069-83DB-4EE7-9142-C03FE1F8B89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1917" r="11023"/>
              <a:stretch/>
            </p:blipFill>
            <p:spPr>
              <a:xfrm>
                <a:off x="9646205" y="4127206"/>
                <a:ext cx="1152128" cy="2091154"/>
              </a:xfrm>
              <a:prstGeom prst="rect">
                <a:avLst/>
              </a:prstGeom>
            </p:spPr>
          </p:pic>
          <p:pic>
            <p:nvPicPr>
              <p:cNvPr id="19" name="Picture 18">
                <a:extLst>
                  <a:ext uri="{FF2B5EF4-FFF2-40B4-BE49-F238E27FC236}">
                    <a16:creationId xmlns:a16="http://schemas.microsoft.com/office/drawing/2014/main" id="{4FD3DA38-896C-4E31-B56B-14C60EB637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68208" y="4128834"/>
                <a:ext cx="1694476" cy="990080"/>
              </a:xfrm>
              <a:prstGeom prst="rect">
                <a:avLst/>
              </a:prstGeom>
            </p:spPr>
          </p:pic>
        </p:grpSp>
        <p:sp>
          <p:nvSpPr>
            <p:cNvPr id="20" name="TextBox 19">
              <a:extLst>
                <a:ext uri="{FF2B5EF4-FFF2-40B4-BE49-F238E27FC236}">
                  <a16:creationId xmlns:a16="http://schemas.microsoft.com/office/drawing/2014/main" id="{22A129A6-1AB7-4BA9-827B-823EAE501532}"/>
                </a:ext>
              </a:extLst>
            </p:cNvPr>
            <p:cNvSpPr txBox="1"/>
            <p:nvPr/>
          </p:nvSpPr>
          <p:spPr>
            <a:xfrm>
              <a:off x="-122074" y="3973255"/>
              <a:ext cx="9189883" cy="1015663"/>
            </a:xfrm>
            <a:prstGeom prst="rect">
              <a:avLst/>
            </a:prstGeom>
            <a:noFill/>
          </p:spPr>
          <p:txBody>
            <a:bodyPr wrap="square" rtlCol="0">
              <a:spAutoFit/>
            </a:bodyPr>
            <a:lstStyle/>
            <a:p>
              <a:pPr algn="ctr"/>
              <a:r>
                <a:rPr lang="en-US" sz="2000" dirty="0">
                  <a:solidFill>
                    <a:srgbClr val="0070C0"/>
                  </a:solidFill>
                </a:rPr>
                <a:t>Ground-based measurements of GHGs from the WMO Global Atmospheric Watch (GAW) Network and its partners provide accurate estimates of atmospheric CO</a:t>
              </a:r>
              <a:r>
                <a:rPr lang="en-US" sz="2000" baseline="-25000" dirty="0">
                  <a:solidFill>
                    <a:srgbClr val="0070C0"/>
                  </a:solidFill>
                </a:rPr>
                <a:t>2</a:t>
              </a:r>
              <a:r>
                <a:rPr lang="en-US" sz="2000" dirty="0">
                  <a:solidFill>
                    <a:srgbClr val="0070C0"/>
                  </a:solidFill>
                </a:rPr>
                <a:t> and CH</a:t>
              </a:r>
              <a:r>
                <a:rPr lang="en-US" sz="2000" baseline="-25000" dirty="0">
                  <a:solidFill>
                    <a:srgbClr val="0070C0"/>
                  </a:solidFill>
                </a:rPr>
                <a:t>4</a:t>
              </a:r>
              <a:r>
                <a:rPr lang="en-US" sz="2000" dirty="0">
                  <a:solidFill>
                    <a:srgbClr val="0070C0"/>
                  </a:solidFill>
                </a:rPr>
                <a:t> concentrations and their trends on global scales.</a:t>
              </a:r>
              <a:endParaRPr lang="en-US" sz="2000" dirty="0"/>
            </a:p>
          </p:txBody>
        </p:sp>
      </p:grpSp>
      <p:grpSp>
        <p:nvGrpSpPr>
          <p:cNvPr id="25" name="Group 24">
            <a:extLst>
              <a:ext uri="{FF2B5EF4-FFF2-40B4-BE49-F238E27FC236}">
                <a16:creationId xmlns:a16="http://schemas.microsoft.com/office/drawing/2014/main" id="{A8E09F67-F081-4FDB-9EAC-FEB6426675E8}"/>
              </a:ext>
            </a:extLst>
          </p:cNvPr>
          <p:cNvGrpSpPr/>
          <p:nvPr/>
        </p:nvGrpSpPr>
        <p:grpSpPr>
          <a:xfrm>
            <a:off x="43179" y="1310731"/>
            <a:ext cx="9024664" cy="2119354"/>
            <a:chOff x="43179" y="1310731"/>
            <a:chExt cx="9024664" cy="2119354"/>
          </a:xfrm>
        </p:grpSpPr>
        <p:grpSp>
          <p:nvGrpSpPr>
            <p:cNvPr id="22" name="Group 21">
              <a:extLst>
                <a:ext uri="{FF2B5EF4-FFF2-40B4-BE49-F238E27FC236}">
                  <a16:creationId xmlns:a16="http://schemas.microsoft.com/office/drawing/2014/main" id="{ADE32C54-0C59-4F75-9243-993E0749A926}"/>
                </a:ext>
              </a:extLst>
            </p:cNvPr>
            <p:cNvGrpSpPr/>
            <p:nvPr/>
          </p:nvGrpSpPr>
          <p:grpSpPr>
            <a:xfrm>
              <a:off x="43179" y="1310731"/>
              <a:ext cx="9024664" cy="1103691"/>
              <a:chOff x="119336" y="1216119"/>
              <a:chExt cx="11809312" cy="1444245"/>
            </a:xfrm>
          </p:grpSpPr>
          <p:pic>
            <p:nvPicPr>
              <p:cNvPr id="6" name="Picture 5">
                <a:extLst>
                  <a:ext uri="{FF2B5EF4-FFF2-40B4-BE49-F238E27FC236}">
                    <a16:creationId xmlns:a16="http://schemas.microsoft.com/office/drawing/2014/main" id="{47C55A17-D3C2-46E6-BBEE-11E55F0AF7E6}"/>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19336" y="1216119"/>
                <a:ext cx="2583897" cy="1421586"/>
              </a:xfrm>
              <a:prstGeom prst="rect">
                <a:avLst/>
              </a:prstGeom>
            </p:spPr>
          </p:pic>
          <p:pic>
            <p:nvPicPr>
              <p:cNvPr id="7" name="Picture 6">
                <a:extLst>
                  <a:ext uri="{FF2B5EF4-FFF2-40B4-BE49-F238E27FC236}">
                    <a16:creationId xmlns:a16="http://schemas.microsoft.com/office/drawing/2014/main" id="{FB40A507-5820-4E4D-B0A5-2BDDB0829C72}"/>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080602" y="1216119"/>
                <a:ext cx="2376156" cy="1444244"/>
              </a:xfrm>
              <a:prstGeom prst="rect">
                <a:avLst/>
              </a:prstGeom>
            </p:spPr>
          </p:pic>
          <p:pic>
            <p:nvPicPr>
              <p:cNvPr id="8" name="Picture 7">
                <a:extLst>
                  <a:ext uri="{FF2B5EF4-FFF2-40B4-BE49-F238E27FC236}">
                    <a16:creationId xmlns:a16="http://schemas.microsoft.com/office/drawing/2014/main" id="{1F2E59FC-78B1-4891-80CE-E39BDB6B38BE}"/>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703233" y="1216120"/>
                <a:ext cx="2376156" cy="1421586"/>
              </a:xfrm>
              <a:prstGeom prst="rect">
                <a:avLst/>
              </a:prstGeom>
            </p:spPr>
          </p:pic>
          <p:pic>
            <p:nvPicPr>
              <p:cNvPr id="9" name="Picture 8">
                <a:extLst>
                  <a:ext uri="{FF2B5EF4-FFF2-40B4-BE49-F238E27FC236}">
                    <a16:creationId xmlns:a16="http://schemas.microsoft.com/office/drawing/2014/main" id="{0C07FC2D-F609-4932-BF02-4A086F74EF4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392144" y="1216119"/>
                <a:ext cx="2567544" cy="1444244"/>
              </a:xfrm>
              <a:prstGeom prst="rect">
                <a:avLst/>
              </a:prstGeom>
            </p:spPr>
          </p:pic>
          <p:pic>
            <p:nvPicPr>
              <p:cNvPr id="10" name="Picture 9">
                <a:extLst>
                  <a:ext uri="{FF2B5EF4-FFF2-40B4-BE49-F238E27FC236}">
                    <a16:creationId xmlns:a16="http://schemas.microsoft.com/office/drawing/2014/main" id="{1E535EA4-A7E6-4E17-A128-1CA4F96BAF8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953221" y="1216120"/>
                <a:ext cx="1975427" cy="1444244"/>
              </a:xfrm>
              <a:prstGeom prst="rect">
                <a:avLst/>
              </a:prstGeom>
            </p:spPr>
          </p:pic>
        </p:grpSp>
        <p:sp>
          <p:nvSpPr>
            <p:cNvPr id="21" name="TextBox 20">
              <a:extLst>
                <a:ext uri="{FF2B5EF4-FFF2-40B4-BE49-F238E27FC236}">
                  <a16:creationId xmlns:a16="http://schemas.microsoft.com/office/drawing/2014/main" id="{02F463B6-1C45-47D6-88AB-E3CF6E9E90C4}"/>
                </a:ext>
              </a:extLst>
            </p:cNvPr>
            <p:cNvSpPr txBox="1"/>
            <p:nvPr/>
          </p:nvSpPr>
          <p:spPr>
            <a:xfrm>
              <a:off x="43179" y="2414422"/>
              <a:ext cx="9024630" cy="1015663"/>
            </a:xfrm>
            <a:prstGeom prst="rect">
              <a:avLst/>
            </a:prstGeom>
            <a:noFill/>
          </p:spPr>
          <p:txBody>
            <a:bodyPr wrap="square" rtlCol="0">
              <a:spAutoFit/>
            </a:bodyPr>
            <a:lstStyle/>
            <a:p>
              <a:pPr algn="ctr"/>
              <a:r>
                <a:rPr lang="en-US" sz="2000" dirty="0">
                  <a:solidFill>
                    <a:srgbClr val="0070C0"/>
                  </a:solidFill>
                </a:rPr>
                <a:t>Space-based measurements of CO</a:t>
              </a:r>
              <a:r>
                <a:rPr lang="en-US" sz="2000" baseline="-25000" dirty="0">
                  <a:solidFill>
                    <a:srgbClr val="0070C0"/>
                  </a:solidFill>
                </a:rPr>
                <a:t>2</a:t>
              </a:r>
              <a:r>
                <a:rPr lang="en-US" sz="2000" dirty="0">
                  <a:solidFill>
                    <a:srgbClr val="0070C0"/>
                  </a:solidFill>
                </a:rPr>
                <a:t> and CH</a:t>
              </a:r>
              <a:r>
                <a:rPr lang="en-US" sz="2000" baseline="-25000" dirty="0">
                  <a:solidFill>
                    <a:srgbClr val="0070C0"/>
                  </a:solidFill>
                </a:rPr>
                <a:t>4</a:t>
              </a:r>
              <a:r>
                <a:rPr lang="en-US" sz="2000" dirty="0">
                  <a:solidFill>
                    <a:srgbClr val="0070C0"/>
                  </a:solidFill>
                </a:rPr>
                <a:t> from a growing fleet of satellites are less precise and accurate but provide high spatial and temporal resolution and greater coverage of the globe.</a:t>
              </a:r>
              <a:endParaRPr lang="en-US" sz="2000" dirty="0"/>
            </a:p>
          </p:txBody>
        </p:sp>
      </p:grpSp>
    </p:spTree>
    <p:extLst>
      <p:ext uri="{BB962C8B-B14F-4D97-AF65-F5344CB8AC3E}">
        <p14:creationId xmlns:p14="http://schemas.microsoft.com/office/powerpoint/2010/main" val="81686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F7517-1130-48D1-86EC-1BFB9135266E}"/>
              </a:ext>
            </a:extLst>
          </p:cNvPr>
          <p:cNvSpPr>
            <a:spLocks noGrp="1"/>
          </p:cNvSpPr>
          <p:nvPr>
            <p:ph type="body" idx="1"/>
          </p:nvPr>
        </p:nvSpPr>
        <p:spPr/>
        <p:txBody>
          <a:bodyPr/>
          <a:lstStyle/>
          <a:p>
            <a:r>
              <a:rPr lang="en-US" dirty="0"/>
              <a:t>Near term deliverables for the 2023 Global Stocktake (GST) – the GHG Inventory development progress, plans and schedule </a:t>
            </a:r>
          </a:p>
          <a:p>
            <a:pPr lvl="1"/>
            <a:r>
              <a:rPr lang="en-US" dirty="0"/>
              <a:t>Global, regional scale CO</a:t>
            </a:r>
            <a:r>
              <a:rPr lang="en-US" baseline="-25000" dirty="0"/>
              <a:t>2</a:t>
            </a:r>
            <a:r>
              <a:rPr lang="en-US" dirty="0"/>
              <a:t> and CH</a:t>
            </a:r>
            <a:r>
              <a:rPr lang="en-US" baseline="-25000" dirty="0"/>
              <a:t>4</a:t>
            </a:r>
            <a:r>
              <a:rPr lang="en-US" dirty="0"/>
              <a:t> inventories</a:t>
            </a:r>
          </a:p>
          <a:p>
            <a:pPr lvl="1"/>
            <a:r>
              <a:rPr lang="en-US" dirty="0"/>
              <a:t>Pilot inventories for local emissions hot spots</a:t>
            </a:r>
          </a:p>
          <a:p>
            <a:pPr marL="558800" lvl="1" indent="0">
              <a:buNone/>
            </a:pPr>
            <a:endParaRPr lang="en-US" dirty="0"/>
          </a:p>
          <a:p>
            <a:r>
              <a:rPr lang="en-US" dirty="0"/>
              <a:t>Coordination with CEOS AFOLU and SIT contributions to the GST</a:t>
            </a:r>
          </a:p>
          <a:p>
            <a:pPr marL="101600" indent="0">
              <a:buNone/>
            </a:pPr>
            <a:endParaRPr lang="en-US" dirty="0"/>
          </a:p>
          <a:p>
            <a:r>
              <a:rPr lang="en-US" dirty="0"/>
              <a:t>Coordination with Stakeholders and customers</a:t>
            </a:r>
          </a:p>
          <a:p>
            <a:pPr lvl="1"/>
            <a:r>
              <a:rPr lang="en-US" dirty="0"/>
              <a:t>UNFCCC Ad Hoc Group on Systematic Observations</a:t>
            </a:r>
          </a:p>
          <a:p>
            <a:pPr marL="101600" indent="0">
              <a:buNone/>
            </a:pPr>
            <a:endParaRPr lang="en-US" dirty="0"/>
          </a:p>
          <a:p>
            <a:r>
              <a:rPr lang="en-US" dirty="0"/>
              <a:t>Near-term opportunities for interactions</a:t>
            </a:r>
          </a:p>
          <a:p>
            <a:pPr lvl="1"/>
            <a:r>
              <a:rPr lang="en-US" dirty="0"/>
              <a:t>Plans for the AC-VC, IWGGMS-17 and JRC GHG/AFOLU meetings; </a:t>
            </a:r>
          </a:p>
          <a:p>
            <a:pPr lvl="1"/>
            <a:r>
              <a:rPr lang="en-US" dirty="0"/>
              <a:t>Plans for Earth Information Day 2021</a:t>
            </a:r>
          </a:p>
        </p:txBody>
      </p:sp>
      <p:sp>
        <p:nvSpPr>
          <p:cNvPr id="3" name="Text Placeholder 2">
            <a:extLst>
              <a:ext uri="{FF2B5EF4-FFF2-40B4-BE49-F238E27FC236}">
                <a16:creationId xmlns:a16="http://schemas.microsoft.com/office/drawing/2014/main" id="{09BBB0E7-8BE1-429E-803B-EE641DF693FA}"/>
              </a:ext>
            </a:extLst>
          </p:cNvPr>
          <p:cNvSpPr>
            <a:spLocks noGrp="1"/>
          </p:cNvSpPr>
          <p:nvPr>
            <p:ph type="body" idx="2"/>
          </p:nvPr>
        </p:nvSpPr>
        <p:spPr/>
        <p:txBody>
          <a:bodyPr/>
          <a:lstStyle/>
          <a:p>
            <a:r>
              <a:rPr lang="en-US" dirty="0"/>
              <a:t>Topics to be Covered</a:t>
            </a:r>
          </a:p>
        </p:txBody>
      </p:sp>
      <p:sp>
        <p:nvSpPr>
          <p:cNvPr id="4" name="Slide Number Placeholder 3">
            <a:extLst>
              <a:ext uri="{FF2B5EF4-FFF2-40B4-BE49-F238E27FC236}">
                <a16:creationId xmlns:a16="http://schemas.microsoft.com/office/drawing/2014/main" id="{B3E1BD67-D514-43D4-A99D-63FA633326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pic>
        <p:nvPicPr>
          <p:cNvPr id="7" name="Audio 6">
            <a:hlinkClick r:id="" action="ppaction://media"/>
            <a:extLst>
              <a:ext uri="{FF2B5EF4-FFF2-40B4-BE49-F238E27FC236}">
                <a16:creationId xmlns:a16="http://schemas.microsoft.com/office/drawing/2014/main" id="{60E59162-DF6B-498A-A73A-84AADC5662E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17613242"/>
      </p:ext>
    </p:extLst>
  </p:cSld>
  <p:clrMapOvr>
    <a:masterClrMapping/>
  </p:clrMapOvr>
  <mc:AlternateContent xmlns:mc="http://schemas.openxmlformats.org/markup-compatibility/2006">
    <mc:Choice xmlns:p14="http://schemas.microsoft.com/office/powerpoint/2010/main" Requires="p14">
      <p:transition spd="slow" p14:dur="2000" advTm="66141"/>
    </mc:Choice>
    <mc:Fallback>
      <p:transition spd="slow" advTm="6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500"/>
                                        <p:tgtEl>
                                          <p:spTgt spid="2">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500"/>
                                        <p:tgtEl>
                                          <p:spTgt spid="2">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500"/>
                                        <p:tgtEl>
                                          <p:spTgt spid="2">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500"/>
                                        <p:tgtEl>
                                          <p:spTgt spid="2">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1" end="11"/>
                                            </p:txEl>
                                          </p:spTgt>
                                        </p:tgtEl>
                                        <p:attrNameLst>
                                          <p:attrName>style.visibility</p:attrName>
                                        </p:attrNameLst>
                                      </p:cBhvr>
                                      <p:to>
                                        <p:strVal val="visible"/>
                                      </p:to>
                                    </p:set>
                                    <p:animEffect transition="in" filter="fade">
                                      <p:cBhvr>
                                        <p:cTn id="3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C67EE-14DB-4335-9FD2-4CBC3C0EBD2C}"/>
              </a:ext>
            </a:extLst>
          </p:cNvPr>
          <p:cNvSpPr>
            <a:spLocks noGrp="1"/>
          </p:cNvSpPr>
          <p:nvPr>
            <p:ph type="body" idx="2"/>
          </p:nvPr>
        </p:nvSpPr>
        <p:spPr/>
        <p:txBody>
          <a:bodyPr/>
          <a:lstStyle/>
          <a:p>
            <a:r>
              <a:rPr lang="en-US" dirty="0"/>
              <a:t>2023 Global Stocktake Timeline</a:t>
            </a:r>
          </a:p>
        </p:txBody>
      </p:sp>
      <p:sp>
        <p:nvSpPr>
          <p:cNvPr id="4" name="Slide Number Placeholder 3">
            <a:extLst>
              <a:ext uri="{FF2B5EF4-FFF2-40B4-BE49-F238E27FC236}">
                <a16:creationId xmlns:a16="http://schemas.microsoft.com/office/drawing/2014/main" id="{DD38710B-46F9-49B2-9D5B-63D2CB1E9A82}"/>
              </a:ext>
            </a:extLst>
          </p:cNvPr>
          <p:cNvSpPr>
            <a:spLocks noGrp="1"/>
          </p:cNvSpPr>
          <p:nvPr>
            <p:ph type="sldNum" idx="12"/>
          </p:nvPr>
        </p:nvSpPr>
        <p:spPr/>
        <p:txBody>
          <a:bodyPr/>
          <a:lstStyle/>
          <a:p>
            <a:fld id="{00000000-1234-1234-1234-123412341234}" type="slidenum">
              <a:rPr lang="en-US" smtClean="0"/>
              <a:pPr/>
              <a:t>20</a:t>
            </a:fld>
            <a:endParaRPr lang="en-US" dirty="0"/>
          </a:p>
        </p:txBody>
      </p:sp>
      <p:grpSp>
        <p:nvGrpSpPr>
          <p:cNvPr id="59" name="Group 58">
            <a:extLst>
              <a:ext uri="{FF2B5EF4-FFF2-40B4-BE49-F238E27FC236}">
                <a16:creationId xmlns:a16="http://schemas.microsoft.com/office/drawing/2014/main" id="{644727F0-3134-4D91-813E-775E3C64BF65}"/>
              </a:ext>
            </a:extLst>
          </p:cNvPr>
          <p:cNvGrpSpPr/>
          <p:nvPr/>
        </p:nvGrpSpPr>
        <p:grpSpPr>
          <a:xfrm>
            <a:off x="0" y="1097450"/>
            <a:ext cx="9144000" cy="5762791"/>
            <a:chOff x="0" y="1097450"/>
            <a:chExt cx="9144000" cy="5762791"/>
          </a:xfrm>
        </p:grpSpPr>
        <p:pic>
          <p:nvPicPr>
            <p:cNvPr id="58" name="Picture 57">
              <a:extLst>
                <a:ext uri="{FF2B5EF4-FFF2-40B4-BE49-F238E27FC236}">
                  <a16:creationId xmlns:a16="http://schemas.microsoft.com/office/drawing/2014/main" id="{3261733F-B564-4060-947F-1B62F7C69E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7450"/>
              <a:ext cx="9144000" cy="5400600"/>
            </a:xfrm>
            <a:prstGeom prst="rect">
              <a:avLst/>
            </a:prstGeom>
          </p:spPr>
        </p:pic>
        <p:sp>
          <p:nvSpPr>
            <p:cNvPr id="56" name="TextBox 55">
              <a:extLst>
                <a:ext uri="{FF2B5EF4-FFF2-40B4-BE49-F238E27FC236}">
                  <a16:creationId xmlns:a16="http://schemas.microsoft.com/office/drawing/2014/main" id="{33444B0F-D532-4EAE-9B25-B32633319108}"/>
                </a:ext>
              </a:extLst>
            </p:cNvPr>
            <p:cNvSpPr txBox="1"/>
            <p:nvPr/>
          </p:nvSpPr>
          <p:spPr>
            <a:xfrm>
              <a:off x="4821700" y="6398576"/>
              <a:ext cx="2923158" cy="461665"/>
            </a:xfrm>
            <a:prstGeom prst="rect">
              <a:avLst/>
            </a:prstGeom>
            <a:noFill/>
          </p:spPr>
          <p:txBody>
            <a:bodyPr wrap="square" rtlCol="0">
              <a:spAutoFit/>
            </a:bodyPr>
            <a:lstStyle/>
            <a:p>
              <a:r>
                <a:rPr lang="en-GB" sz="1200" dirty="0"/>
                <a:t>Revised from Joanna Post, </a:t>
              </a:r>
            </a:p>
            <a:p>
              <a:r>
                <a:rPr lang="en-GB" sz="1200" dirty="0"/>
                <a:t>Programme Officer UNFCCC secretariat</a:t>
              </a:r>
              <a:endParaRPr lang="de-DE" sz="1200" dirty="0"/>
            </a:p>
          </p:txBody>
        </p:sp>
        <p:sp>
          <p:nvSpPr>
            <p:cNvPr id="55" name="TextBox 54">
              <a:extLst>
                <a:ext uri="{FF2B5EF4-FFF2-40B4-BE49-F238E27FC236}">
                  <a16:creationId xmlns:a16="http://schemas.microsoft.com/office/drawing/2014/main" id="{734B97EA-8E83-4AAA-84C5-53A95C31512D}"/>
                </a:ext>
              </a:extLst>
            </p:cNvPr>
            <p:cNvSpPr txBox="1"/>
            <p:nvPr/>
          </p:nvSpPr>
          <p:spPr>
            <a:xfrm>
              <a:off x="3226559" y="1643375"/>
              <a:ext cx="595676" cy="276999"/>
            </a:xfrm>
            <a:prstGeom prst="rect">
              <a:avLst/>
            </a:prstGeom>
            <a:solidFill>
              <a:schemeClr val="bg1">
                <a:lumMod val="95000"/>
              </a:schemeClr>
            </a:solidFill>
          </p:spPr>
          <p:txBody>
            <a:bodyPr wrap="none" lIns="45720" rIns="45720" rtlCol="0">
              <a:spAutoFit/>
            </a:bodyPr>
            <a:lstStyle/>
            <a:p>
              <a:r>
                <a:rPr lang="en-US" sz="1200" b="1" dirty="0"/>
                <a:t>COP26</a:t>
              </a:r>
            </a:p>
          </p:txBody>
        </p:sp>
        <p:sp>
          <p:nvSpPr>
            <p:cNvPr id="57" name="Rectangle 56">
              <a:extLst>
                <a:ext uri="{FF2B5EF4-FFF2-40B4-BE49-F238E27FC236}">
                  <a16:creationId xmlns:a16="http://schemas.microsoft.com/office/drawing/2014/main" id="{81F24A69-26B8-41EA-9D8D-CC90E96993C4}"/>
                </a:ext>
              </a:extLst>
            </p:cNvPr>
            <p:cNvSpPr/>
            <p:nvPr/>
          </p:nvSpPr>
          <p:spPr>
            <a:xfrm>
              <a:off x="1196250" y="1707614"/>
              <a:ext cx="784950" cy="148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2116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44CC20-1632-4353-9F25-061FA6AB925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21</a:t>
            </a:fld>
            <a:endParaRPr lang="en-US" dirty="0"/>
          </a:p>
        </p:txBody>
      </p:sp>
      <p:sp>
        <p:nvSpPr>
          <p:cNvPr id="3" name="Text Placeholder 2">
            <a:extLst>
              <a:ext uri="{FF2B5EF4-FFF2-40B4-BE49-F238E27FC236}">
                <a16:creationId xmlns:a16="http://schemas.microsoft.com/office/drawing/2014/main" id="{10DEDB44-37C5-4FE3-B3C3-460F6E2E0250}"/>
              </a:ext>
            </a:extLst>
          </p:cNvPr>
          <p:cNvSpPr>
            <a:spLocks noGrp="1"/>
          </p:cNvSpPr>
          <p:nvPr>
            <p:ph type="body" idx="1"/>
          </p:nvPr>
        </p:nvSpPr>
        <p:spPr>
          <a:xfrm>
            <a:off x="194310" y="1268730"/>
            <a:ext cx="8568690" cy="5246370"/>
          </a:xfrm>
        </p:spPr>
        <p:txBody>
          <a:bodyPr/>
          <a:lstStyle/>
          <a:p>
            <a:pPr marL="101600" indent="0">
              <a:buNone/>
            </a:pPr>
            <a:r>
              <a:rPr lang="en-US" b="1" dirty="0"/>
              <a:t>The objective of this activity is to provide a product that starts a conversation with the relevant players and establishes the role of atmospheric inventories in future Global Stocktakes </a:t>
            </a:r>
          </a:p>
          <a:p>
            <a:r>
              <a:rPr lang="en-US" b="0" dirty="0"/>
              <a:t>While existing space-based infrastructure and analysis capabilities are still evolving rapidly and are providing key insights into the emissions and uptake of CO</a:t>
            </a:r>
            <a:r>
              <a:rPr lang="en-US" b="0" baseline="-25000" dirty="0"/>
              <a:t>2</a:t>
            </a:r>
            <a:r>
              <a:rPr lang="en-US" b="0" dirty="0"/>
              <a:t> and CH</a:t>
            </a:r>
            <a:r>
              <a:rPr lang="en-US" b="0" baseline="-25000" dirty="0"/>
              <a:t>4</a:t>
            </a:r>
            <a:r>
              <a:rPr lang="en-US" b="0" dirty="0"/>
              <a:t> by natural processes and human activities, they are not expected to fully address the requirements of the first UNFCCC Global Stocktake in 2023</a:t>
            </a:r>
          </a:p>
          <a:p>
            <a:r>
              <a:rPr lang="en-US" b="0" dirty="0"/>
              <a:t>However, these tools are adequate for generating products that  illustrate the capabilities of future space-based greenhouse gas monitoring and analysis systems</a:t>
            </a:r>
          </a:p>
          <a:p>
            <a:r>
              <a:rPr lang="en-US" b="0" dirty="0"/>
              <a:t>These pilot products are expected to foster the development of requirements with CEOS stakeholders (UNFCCC, GCOS) and interfaces with users in the national inventory communities who will be using the outputs of the much more capable system coming on line to support the 2028 and future GSTs at 5-year intervals</a:t>
            </a:r>
          </a:p>
        </p:txBody>
      </p:sp>
      <p:sp>
        <p:nvSpPr>
          <p:cNvPr id="4" name="Text Placeholder 3">
            <a:extLst>
              <a:ext uri="{FF2B5EF4-FFF2-40B4-BE49-F238E27FC236}">
                <a16:creationId xmlns:a16="http://schemas.microsoft.com/office/drawing/2014/main" id="{6BD5F4F1-6EEC-484B-AA50-1FDC90BC3BF0}"/>
              </a:ext>
            </a:extLst>
          </p:cNvPr>
          <p:cNvSpPr>
            <a:spLocks noGrp="1"/>
          </p:cNvSpPr>
          <p:nvPr>
            <p:ph type="body" idx="2"/>
          </p:nvPr>
        </p:nvSpPr>
        <p:spPr>
          <a:xfrm>
            <a:off x="1806222" y="126123"/>
            <a:ext cx="5712178" cy="872359"/>
          </a:xfrm>
        </p:spPr>
        <p:txBody>
          <a:bodyPr/>
          <a:lstStyle/>
          <a:p>
            <a:r>
              <a:rPr lang="en-US" dirty="0"/>
              <a:t>Providing Tools, Creating Interfaces, Capacity Building</a:t>
            </a:r>
          </a:p>
        </p:txBody>
      </p:sp>
    </p:spTree>
    <p:extLst>
      <p:ext uri="{BB962C8B-B14F-4D97-AF65-F5344CB8AC3E}">
        <p14:creationId xmlns:p14="http://schemas.microsoft.com/office/powerpoint/2010/main" val="18436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8D2E4E-C414-4F70-9797-D1DEA01EE8F4}"/>
              </a:ext>
            </a:extLst>
          </p:cNvPr>
          <p:cNvSpPr>
            <a:spLocks noGrp="1"/>
          </p:cNvSpPr>
          <p:nvPr>
            <p:ph type="body" idx="2"/>
          </p:nvPr>
        </p:nvSpPr>
        <p:spPr/>
        <p:txBody>
          <a:bodyPr/>
          <a:lstStyle/>
          <a:p>
            <a:r>
              <a:rPr lang="en-US" dirty="0"/>
              <a:t>WGClimate GHG Task Team</a:t>
            </a:r>
          </a:p>
        </p:txBody>
      </p:sp>
      <p:sp>
        <p:nvSpPr>
          <p:cNvPr id="4" name="Slide Number Placeholder 3">
            <a:extLst>
              <a:ext uri="{FF2B5EF4-FFF2-40B4-BE49-F238E27FC236}">
                <a16:creationId xmlns:a16="http://schemas.microsoft.com/office/drawing/2014/main" id="{F9CC4ED5-3215-4B8C-9770-A0D50AA82A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
        <p:nvSpPr>
          <p:cNvPr id="5" name="Content Placeholder 2">
            <a:extLst>
              <a:ext uri="{FF2B5EF4-FFF2-40B4-BE49-F238E27FC236}">
                <a16:creationId xmlns:a16="http://schemas.microsoft.com/office/drawing/2014/main" id="{7F71AA1C-17DF-46E7-B697-9EC5E735CA79}"/>
              </a:ext>
            </a:extLst>
          </p:cNvPr>
          <p:cNvSpPr txBox="1">
            <a:spLocks/>
          </p:cNvSpPr>
          <p:nvPr/>
        </p:nvSpPr>
        <p:spPr>
          <a:xfrm>
            <a:off x="159658" y="1066801"/>
            <a:ext cx="8255137" cy="5181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500"/>
              </a:spcBef>
              <a:spcAft>
                <a:spcPts val="0"/>
              </a:spcAft>
              <a:buClr>
                <a:srgbClr val="002569"/>
              </a:buClr>
              <a:buSzPts val="2000"/>
              <a:buFont typeface="Arial"/>
              <a:buChar char="•"/>
              <a:defRPr sz="2000" b="1" i="0" u="none" strike="noStrike" cap="none">
                <a:solidFill>
                  <a:srgbClr val="002569"/>
                </a:solidFill>
                <a:latin typeface="Helvetica Neue"/>
                <a:ea typeface="Helvetica Neue"/>
                <a:cs typeface="Helvetica Neue"/>
                <a:sym typeface="Helvetica Neue"/>
              </a:defRPr>
            </a:lvl1pPr>
            <a:lvl2pPr marL="914400" marR="0" lvl="1" indent="-355600" algn="l" rtl="0">
              <a:lnSpc>
                <a:spcPct val="100000"/>
              </a:lnSpc>
              <a:spcBef>
                <a:spcPts val="500"/>
              </a:spcBef>
              <a:spcAft>
                <a:spcPts val="0"/>
              </a:spcAft>
              <a:buClr>
                <a:srgbClr val="002569"/>
              </a:buClr>
              <a:buSzPts val="2000"/>
              <a:buFont typeface="Courier New"/>
              <a:buChar char="o"/>
              <a:defRPr sz="2000" b="0" i="0" u="none" strike="noStrike" cap="none">
                <a:solidFill>
                  <a:srgbClr val="002569"/>
                </a:solidFill>
                <a:latin typeface="Helvetica Neue"/>
                <a:ea typeface="Helvetica Neue"/>
                <a:cs typeface="Helvetica Neue"/>
                <a:sym typeface="Helvetica Neue"/>
              </a:defRPr>
            </a:lvl2pPr>
            <a:lvl3pPr marL="1371600" marR="0" lvl="2" indent="-355600" algn="l" rtl="0">
              <a:lnSpc>
                <a:spcPct val="100000"/>
              </a:lnSpc>
              <a:spcBef>
                <a:spcPts val="500"/>
              </a:spcBef>
              <a:spcAft>
                <a:spcPts val="0"/>
              </a:spcAft>
              <a:buClr>
                <a:srgbClr val="002569"/>
              </a:buClr>
              <a:buSzPts val="2000"/>
              <a:buFont typeface="Noto Sans Symbols"/>
              <a:buChar char="▪"/>
              <a:defRPr sz="2000" b="0" i="0" u="none" strike="noStrike" cap="none">
                <a:solidFill>
                  <a:srgbClr val="002569"/>
                </a:solidFill>
                <a:latin typeface="Helvetica Neue"/>
                <a:ea typeface="Helvetica Neue"/>
                <a:cs typeface="Helvetica Neue"/>
                <a:sym typeface="Helvetica Neue"/>
              </a:defRPr>
            </a:lvl3pPr>
            <a:lvl4pPr marL="1828800" marR="0" lvl="3" indent="-355600" algn="l" rtl="0">
              <a:lnSpc>
                <a:spcPct val="100000"/>
              </a:lnSpc>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4pPr>
            <a:lvl5pPr marL="2286000" marR="0" lvl="4" indent="-355600" algn="l" rtl="0">
              <a:lnSpc>
                <a:spcPct val="100000"/>
              </a:lnSpc>
              <a:spcBef>
                <a:spcPts val="500"/>
              </a:spcBef>
              <a:spcAft>
                <a:spcPts val="0"/>
              </a:spcAft>
              <a:buClr>
                <a:srgbClr val="002569"/>
              </a:buClr>
              <a:buSzPts val="2000"/>
              <a:buFont typeface="Arial"/>
              <a:buChar char="•"/>
              <a:defRPr sz="2000" b="0" i="0" u="none" strike="noStrike" cap="none">
                <a:solidFill>
                  <a:srgbClr val="002569"/>
                </a:solidFill>
                <a:latin typeface="Helvetica Neue"/>
                <a:ea typeface="Helvetica Neue"/>
                <a:cs typeface="Helvetica Neue"/>
                <a:sym typeface="Helvetica Neue"/>
              </a:defRPr>
            </a:lvl5pPr>
            <a:lvl6pPr marL="2743200" marR="0" lvl="5"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6pPr>
            <a:lvl7pPr marL="3200400" marR="0" lvl="6"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7pPr>
            <a:lvl8pPr marL="3657600" marR="0" lvl="7"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8pPr>
            <a:lvl9pPr marL="4114800" marR="0" lvl="8" indent="-228600" algn="l" rtl="0">
              <a:lnSpc>
                <a:spcPct val="100000"/>
              </a:lnSpc>
              <a:spcBef>
                <a:spcPts val="500"/>
              </a:spcBef>
              <a:spcAft>
                <a:spcPts val="0"/>
              </a:spcAft>
              <a:buClr>
                <a:srgbClr val="000000"/>
              </a:buClr>
              <a:buSzPts val="1400"/>
              <a:buFont typeface="Arial"/>
              <a:buNone/>
              <a:defRPr sz="2400" b="0" i="0" u="none" strike="noStrike" cap="none">
                <a:solidFill>
                  <a:srgbClr val="002569"/>
                </a:solidFill>
                <a:latin typeface="Arial"/>
                <a:ea typeface="Arial"/>
                <a:cs typeface="Arial"/>
                <a:sym typeface="Arial"/>
              </a:defRPr>
            </a:lvl9pPr>
          </a:lstStyle>
          <a:p>
            <a:r>
              <a:rPr lang="en-US" sz="1800" dirty="0"/>
              <a:t>Mark Dowell (EC, WGClimate, Task Team Lead)</a:t>
            </a:r>
          </a:p>
          <a:p>
            <a:r>
              <a:rPr lang="en-US" sz="1800" dirty="0"/>
              <a:t>Albrecht von Bargen (DLR, WGClimate Vice-chair, deputy Task Team lead ex officio)</a:t>
            </a:r>
          </a:p>
          <a:p>
            <a:r>
              <a:rPr lang="en-US" sz="1800" dirty="0"/>
              <a:t>Frederic Chevallier (LSCE/IPSL)</a:t>
            </a:r>
          </a:p>
          <a:p>
            <a:r>
              <a:rPr lang="en-US" sz="1800" dirty="0"/>
              <a:t>David Crisp (NASA, CEOS AC-VC) </a:t>
            </a:r>
          </a:p>
          <a:p>
            <a:r>
              <a:rPr lang="en-US" sz="1800" dirty="0"/>
              <a:t>Carole Deniel (CNES)</a:t>
            </a:r>
          </a:p>
          <a:p>
            <a:r>
              <a:rPr lang="en-US" sz="1800" dirty="0"/>
              <a:t>Richard Engelen (ECMWF)</a:t>
            </a:r>
          </a:p>
          <a:p>
            <a:r>
              <a:rPr lang="en-US" sz="1800" dirty="0"/>
              <a:t>Hiroshi Suto (JAXA)</a:t>
            </a:r>
          </a:p>
          <a:p>
            <a:r>
              <a:rPr lang="en-US" sz="1800" dirty="0"/>
              <a:t>Akihiko Kuze (JAXA, CEOS WGCV)</a:t>
            </a:r>
          </a:p>
          <a:p>
            <a:r>
              <a:rPr lang="en-US" sz="1800" dirty="0"/>
              <a:t>Rüdiger Lang (EUMETSAT)</a:t>
            </a:r>
          </a:p>
          <a:p>
            <a:r>
              <a:rPr lang="en-US" sz="1800" dirty="0"/>
              <a:t>Yasjka Meijer (ESA)</a:t>
            </a:r>
          </a:p>
          <a:p>
            <a:r>
              <a:rPr lang="en-US" sz="1800" dirty="0"/>
              <a:t>Paul Palmer (UKSA)</a:t>
            </a:r>
          </a:p>
          <a:p>
            <a:r>
              <a:rPr lang="en-US" sz="1800" dirty="0"/>
              <a:t>Hiroshi Tanimoto (NIES)</a:t>
            </a:r>
          </a:p>
          <a:p>
            <a:r>
              <a:rPr lang="en-US" sz="1800" dirty="0"/>
              <a:t>Alisa Young (NOAA)</a:t>
            </a:r>
          </a:p>
          <a:p>
            <a:r>
              <a:rPr lang="en-US" sz="1800" dirty="0"/>
              <a:t>Others are being nominated by CGMS and GSICS</a:t>
            </a:r>
          </a:p>
          <a:p>
            <a:endParaRPr lang="en-US" sz="1800" dirty="0"/>
          </a:p>
        </p:txBody>
      </p:sp>
      <p:grpSp>
        <p:nvGrpSpPr>
          <p:cNvPr id="6" name="Google Shape;1124;g96615e665e_13_107">
            <a:extLst>
              <a:ext uri="{FF2B5EF4-FFF2-40B4-BE49-F238E27FC236}">
                <a16:creationId xmlns:a16="http://schemas.microsoft.com/office/drawing/2014/main" id="{16A14E98-6E78-4D74-B63B-7189AB12643D}"/>
              </a:ext>
            </a:extLst>
          </p:cNvPr>
          <p:cNvGrpSpPr/>
          <p:nvPr/>
        </p:nvGrpSpPr>
        <p:grpSpPr>
          <a:xfrm>
            <a:off x="4865023" y="2511679"/>
            <a:ext cx="4119319" cy="2553687"/>
            <a:chOff x="9239" y="1960658"/>
            <a:chExt cx="5564615" cy="3794102"/>
          </a:xfrm>
        </p:grpSpPr>
        <p:pic>
          <p:nvPicPr>
            <p:cNvPr id="7" name="Google Shape;1125;g96615e665e_13_107">
              <a:extLst>
                <a:ext uri="{FF2B5EF4-FFF2-40B4-BE49-F238E27FC236}">
                  <a16:creationId xmlns:a16="http://schemas.microsoft.com/office/drawing/2014/main" id="{10C78B19-3D3E-4E2B-8C29-6A86D0DF48D0}"/>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39" y="1960658"/>
              <a:ext cx="5564615" cy="3794102"/>
            </a:xfrm>
            <a:prstGeom prst="rect">
              <a:avLst/>
            </a:prstGeom>
            <a:noFill/>
            <a:ln>
              <a:noFill/>
            </a:ln>
          </p:spPr>
        </p:pic>
        <p:grpSp>
          <p:nvGrpSpPr>
            <p:cNvPr id="8" name="Google Shape;1126;g96615e665e_13_107">
              <a:extLst>
                <a:ext uri="{FF2B5EF4-FFF2-40B4-BE49-F238E27FC236}">
                  <a16:creationId xmlns:a16="http://schemas.microsoft.com/office/drawing/2014/main" id="{71827944-052D-4C67-9A94-65951AA10995}"/>
                </a:ext>
              </a:extLst>
            </p:cNvPr>
            <p:cNvGrpSpPr/>
            <p:nvPr/>
          </p:nvGrpSpPr>
          <p:grpSpPr>
            <a:xfrm>
              <a:off x="3885216" y="3153030"/>
              <a:ext cx="1036282" cy="1044153"/>
              <a:chOff x="4583832" y="2457813"/>
              <a:chExt cx="1206885" cy="1216052"/>
            </a:xfrm>
          </p:grpSpPr>
          <p:pic>
            <p:nvPicPr>
              <p:cNvPr id="9" name="Google Shape;1127;g96615e665e_13_107" descr="cgmsletter">
                <a:extLst>
                  <a:ext uri="{FF2B5EF4-FFF2-40B4-BE49-F238E27FC236}">
                    <a16:creationId xmlns:a16="http://schemas.microsoft.com/office/drawing/2014/main" id="{8E433F27-542C-420E-AF7E-1CD144ED03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83832" y="3278504"/>
                <a:ext cx="1206885" cy="395361"/>
              </a:xfrm>
              <a:prstGeom prst="rect">
                <a:avLst/>
              </a:prstGeom>
              <a:solidFill>
                <a:schemeClr val="lt1"/>
              </a:solidFill>
              <a:ln>
                <a:noFill/>
              </a:ln>
            </p:spPr>
          </p:pic>
          <p:pic>
            <p:nvPicPr>
              <p:cNvPr id="10" name="Google Shape;1128;g96615e665e_13_107" descr="cgmsletter">
                <a:extLst>
                  <a:ext uri="{FF2B5EF4-FFF2-40B4-BE49-F238E27FC236}">
                    <a16:creationId xmlns:a16="http://schemas.microsoft.com/office/drawing/2014/main" id="{2E192848-5087-45EE-B191-A207CD4C730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t="-2"/>
              <a:stretch/>
            </p:blipFill>
            <p:spPr>
              <a:xfrm>
                <a:off x="4686003" y="2457813"/>
                <a:ext cx="1008112" cy="820691"/>
              </a:xfrm>
              <a:prstGeom prst="rect">
                <a:avLst/>
              </a:prstGeom>
              <a:solidFill>
                <a:schemeClr val="lt1"/>
              </a:solidFill>
              <a:ln>
                <a:noFill/>
              </a:ln>
            </p:spPr>
          </p:pic>
        </p:grpSp>
      </p:grpSp>
    </p:spTree>
    <p:extLst>
      <p:ext uri="{BB962C8B-B14F-4D97-AF65-F5344CB8AC3E}">
        <p14:creationId xmlns:p14="http://schemas.microsoft.com/office/powerpoint/2010/main" val="31090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426BD4-387B-4BE1-8C59-A6658A746F54}"/>
              </a:ext>
            </a:extLst>
          </p:cNvPr>
          <p:cNvSpPr>
            <a:spLocks noGrp="1"/>
          </p:cNvSpPr>
          <p:nvPr>
            <p:ph type="body" idx="2"/>
          </p:nvPr>
        </p:nvSpPr>
        <p:spPr>
          <a:xfrm>
            <a:off x="1981200" y="76200"/>
            <a:ext cx="4953000" cy="914400"/>
          </a:xfrm>
        </p:spPr>
        <p:txBody>
          <a:bodyPr/>
          <a:lstStyle/>
          <a:p>
            <a:r>
              <a:rPr lang="en-US" dirty="0"/>
              <a:t>High Level GHG Roadmap Timeline for the 2023 Global Stocktake</a:t>
            </a:r>
          </a:p>
        </p:txBody>
      </p:sp>
      <p:sp>
        <p:nvSpPr>
          <p:cNvPr id="4" name="Slide Number Placeholder 3">
            <a:extLst>
              <a:ext uri="{FF2B5EF4-FFF2-40B4-BE49-F238E27FC236}">
                <a16:creationId xmlns:a16="http://schemas.microsoft.com/office/drawing/2014/main" id="{239C200F-A590-4205-B3BB-BA0C88D8CB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dirty="0"/>
          </a:p>
        </p:txBody>
      </p:sp>
      <p:grpSp>
        <p:nvGrpSpPr>
          <p:cNvPr id="5" name="Group 4">
            <a:extLst>
              <a:ext uri="{FF2B5EF4-FFF2-40B4-BE49-F238E27FC236}">
                <a16:creationId xmlns:a16="http://schemas.microsoft.com/office/drawing/2014/main" id="{8C81897D-56F5-4DC7-A2B1-F56C6EA8E301}"/>
              </a:ext>
            </a:extLst>
          </p:cNvPr>
          <p:cNvGrpSpPr/>
          <p:nvPr/>
        </p:nvGrpSpPr>
        <p:grpSpPr>
          <a:xfrm>
            <a:off x="76192" y="1526830"/>
            <a:ext cx="8991618" cy="4528876"/>
            <a:chOff x="1534423" y="1336031"/>
            <a:chExt cx="8916472" cy="4491027"/>
          </a:xfrm>
        </p:grpSpPr>
        <p:grpSp>
          <p:nvGrpSpPr>
            <p:cNvPr id="6" name="Google Shape;46;p8">
              <a:extLst>
                <a:ext uri="{FF2B5EF4-FFF2-40B4-BE49-F238E27FC236}">
                  <a16:creationId xmlns:a16="http://schemas.microsoft.com/office/drawing/2014/main" id="{C83E6DC7-2A20-4317-A7D8-FAF4A4CFA164}"/>
                </a:ext>
              </a:extLst>
            </p:cNvPr>
            <p:cNvGrpSpPr/>
            <p:nvPr/>
          </p:nvGrpSpPr>
          <p:grpSpPr>
            <a:xfrm>
              <a:off x="2247526" y="1700809"/>
              <a:ext cx="8203369" cy="4126249"/>
              <a:chOff x="1235652" y="1728537"/>
              <a:chExt cx="10017421" cy="5038708"/>
            </a:xfrm>
          </p:grpSpPr>
          <p:sp>
            <p:nvSpPr>
              <p:cNvPr id="9" name="Google Shape;47;p8">
                <a:extLst>
                  <a:ext uri="{FF2B5EF4-FFF2-40B4-BE49-F238E27FC236}">
                    <a16:creationId xmlns:a16="http://schemas.microsoft.com/office/drawing/2014/main" id="{0914FE58-1E30-4631-B806-04F1F0DA2A02}"/>
                  </a:ext>
                </a:extLst>
              </p:cNvPr>
              <p:cNvSpPr/>
              <p:nvPr/>
            </p:nvSpPr>
            <p:spPr>
              <a:xfrm>
                <a:off x="1421249"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0" name="Google Shape;48;p8">
                <a:extLst>
                  <a:ext uri="{FF2B5EF4-FFF2-40B4-BE49-F238E27FC236}">
                    <a16:creationId xmlns:a16="http://schemas.microsoft.com/office/drawing/2014/main" id="{D0BD0E6A-41EB-4943-B8F0-567B3B45B995}"/>
                  </a:ext>
                </a:extLst>
              </p:cNvPr>
              <p:cNvSpPr/>
              <p:nvPr/>
            </p:nvSpPr>
            <p:spPr>
              <a:xfrm>
                <a:off x="2030287"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1" name="Google Shape;49;p8">
                <a:extLst>
                  <a:ext uri="{FF2B5EF4-FFF2-40B4-BE49-F238E27FC236}">
                    <a16:creationId xmlns:a16="http://schemas.microsoft.com/office/drawing/2014/main" id="{DABCA3D1-B6F5-46EE-B4C2-23843832F38F}"/>
                  </a:ext>
                </a:extLst>
              </p:cNvPr>
              <p:cNvSpPr/>
              <p:nvPr/>
            </p:nvSpPr>
            <p:spPr>
              <a:xfrm>
                <a:off x="2642458"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2" name="Google Shape;50;p8">
                <a:extLst>
                  <a:ext uri="{FF2B5EF4-FFF2-40B4-BE49-F238E27FC236}">
                    <a16:creationId xmlns:a16="http://schemas.microsoft.com/office/drawing/2014/main" id="{BCECBFE9-B2F1-4BB9-9148-82856B93AED8}"/>
                  </a:ext>
                </a:extLst>
              </p:cNvPr>
              <p:cNvSpPr/>
              <p:nvPr/>
            </p:nvSpPr>
            <p:spPr>
              <a:xfrm>
                <a:off x="3256100"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3" name="Google Shape;51;p8">
                <a:extLst>
                  <a:ext uri="{FF2B5EF4-FFF2-40B4-BE49-F238E27FC236}">
                    <a16:creationId xmlns:a16="http://schemas.microsoft.com/office/drawing/2014/main" id="{303F48EF-708B-4463-A61D-B5AFD1170905}"/>
                  </a:ext>
                </a:extLst>
              </p:cNvPr>
              <p:cNvSpPr/>
              <p:nvPr/>
            </p:nvSpPr>
            <p:spPr>
              <a:xfrm>
                <a:off x="3865139"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4" name="Google Shape;52;p8">
                <a:extLst>
                  <a:ext uri="{FF2B5EF4-FFF2-40B4-BE49-F238E27FC236}">
                    <a16:creationId xmlns:a16="http://schemas.microsoft.com/office/drawing/2014/main" id="{073BBA68-E429-45B0-855A-80A6624DE045}"/>
                  </a:ext>
                </a:extLst>
              </p:cNvPr>
              <p:cNvSpPr/>
              <p:nvPr/>
            </p:nvSpPr>
            <p:spPr>
              <a:xfrm>
                <a:off x="4474177"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5" name="Google Shape;53;p8">
                <a:extLst>
                  <a:ext uri="{FF2B5EF4-FFF2-40B4-BE49-F238E27FC236}">
                    <a16:creationId xmlns:a16="http://schemas.microsoft.com/office/drawing/2014/main" id="{75318E2E-17C0-4F4D-ACB7-1453FDF5B83C}"/>
                  </a:ext>
                </a:extLst>
              </p:cNvPr>
              <p:cNvSpPr/>
              <p:nvPr/>
            </p:nvSpPr>
            <p:spPr>
              <a:xfrm>
                <a:off x="5086349"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6" name="Google Shape;54;p8">
                <a:extLst>
                  <a:ext uri="{FF2B5EF4-FFF2-40B4-BE49-F238E27FC236}">
                    <a16:creationId xmlns:a16="http://schemas.microsoft.com/office/drawing/2014/main" id="{BEAFA6F9-DC18-4E5F-83A6-7F6F1865433E}"/>
                  </a:ext>
                </a:extLst>
              </p:cNvPr>
              <p:cNvSpPr/>
              <p:nvPr/>
            </p:nvSpPr>
            <p:spPr>
              <a:xfrm>
                <a:off x="5689600"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7" name="Google Shape;55;p8">
                <a:extLst>
                  <a:ext uri="{FF2B5EF4-FFF2-40B4-BE49-F238E27FC236}">
                    <a16:creationId xmlns:a16="http://schemas.microsoft.com/office/drawing/2014/main" id="{BB752AC3-C097-4366-A6A3-87B7A8E65CF3}"/>
                  </a:ext>
                </a:extLst>
              </p:cNvPr>
              <p:cNvSpPr/>
              <p:nvPr/>
            </p:nvSpPr>
            <p:spPr>
              <a:xfrm>
                <a:off x="6298639"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8" name="Google Shape;56;p8">
                <a:extLst>
                  <a:ext uri="{FF2B5EF4-FFF2-40B4-BE49-F238E27FC236}">
                    <a16:creationId xmlns:a16="http://schemas.microsoft.com/office/drawing/2014/main" id="{D9B3403D-4EF6-4B2F-AF35-3350BB722BA3}"/>
                  </a:ext>
                </a:extLst>
              </p:cNvPr>
              <p:cNvSpPr/>
              <p:nvPr/>
            </p:nvSpPr>
            <p:spPr>
              <a:xfrm>
                <a:off x="6907679"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19" name="Google Shape;57;p8">
                <a:extLst>
                  <a:ext uri="{FF2B5EF4-FFF2-40B4-BE49-F238E27FC236}">
                    <a16:creationId xmlns:a16="http://schemas.microsoft.com/office/drawing/2014/main" id="{EDC9D6E5-2389-4485-9D77-4C86E25DF88A}"/>
                  </a:ext>
                </a:extLst>
              </p:cNvPr>
              <p:cNvSpPr/>
              <p:nvPr/>
            </p:nvSpPr>
            <p:spPr>
              <a:xfrm>
                <a:off x="7510516"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20" name="Google Shape;58;p8">
                <a:extLst>
                  <a:ext uri="{FF2B5EF4-FFF2-40B4-BE49-F238E27FC236}">
                    <a16:creationId xmlns:a16="http://schemas.microsoft.com/office/drawing/2014/main" id="{9837E37A-0A7B-4FA0-A552-90EF2149608B}"/>
                  </a:ext>
                </a:extLst>
              </p:cNvPr>
              <p:cNvSpPr/>
              <p:nvPr/>
            </p:nvSpPr>
            <p:spPr>
              <a:xfrm>
                <a:off x="8127595"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21" name="Google Shape;59;p8">
                <a:extLst>
                  <a:ext uri="{FF2B5EF4-FFF2-40B4-BE49-F238E27FC236}">
                    <a16:creationId xmlns:a16="http://schemas.microsoft.com/office/drawing/2014/main" id="{490055B1-D28E-4A59-9BCD-62B12E9F1B71}"/>
                  </a:ext>
                </a:extLst>
              </p:cNvPr>
              <p:cNvSpPr/>
              <p:nvPr/>
            </p:nvSpPr>
            <p:spPr>
              <a:xfrm>
                <a:off x="8736634"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22" name="Google Shape;60;p8">
                <a:extLst>
                  <a:ext uri="{FF2B5EF4-FFF2-40B4-BE49-F238E27FC236}">
                    <a16:creationId xmlns:a16="http://schemas.microsoft.com/office/drawing/2014/main" id="{3E70B356-2957-474D-B60F-6F9DF3A6174F}"/>
                  </a:ext>
                </a:extLst>
              </p:cNvPr>
              <p:cNvSpPr/>
              <p:nvPr/>
            </p:nvSpPr>
            <p:spPr>
              <a:xfrm>
                <a:off x="9345674" y="3214998"/>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23" name="Google Shape;61;p8">
                <a:extLst>
                  <a:ext uri="{FF2B5EF4-FFF2-40B4-BE49-F238E27FC236}">
                    <a16:creationId xmlns:a16="http://schemas.microsoft.com/office/drawing/2014/main" id="{F3EE2B99-1B4E-4FD8-8E39-A400B222917F}"/>
                  </a:ext>
                </a:extLst>
              </p:cNvPr>
              <p:cNvSpPr/>
              <p:nvPr/>
            </p:nvSpPr>
            <p:spPr>
              <a:xfrm>
                <a:off x="9957844" y="3214998"/>
                <a:ext cx="681642" cy="638924"/>
              </a:xfrm>
              <a:prstGeom prst="chevron">
                <a:avLst>
                  <a:gd name="adj" fmla="val 1665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24" name="Google Shape;62;p8">
                <a:extLst>
                  <a:ext uri="{FF2B5EF4-FFF2-40B4-BE49-F238E27FC236}">
                    <a16:creationId xmlns:a16="http://schemas.microsoft.com/office/drawing/2014/main" id="{11D6BC05-CF55-479E-BD69-AC69EA9AD509}"/>
                  </a:ext>
                </a:extLst>
              </p:cNvPr>
              <p:cNvSpPr txBox="1"/>
              <p:nvPr/>
            </p:nvSpPr>
            <p:spPr>
              <a:xfrm>
                <a:off x="5775302" y="1728537"/>
                <a:ext cx="1665305" cy="714089"/>
              </a:xfrm>
              <a:prstGeom prst="rect">
                <a:avLst/>
              </a:prstGeom>
              <a:noFill/>
              <a:ln>
                <a:noFill/>
              </a:ln>
            </p:spPr>
            <p:txBody>
              <a:bodyPr spcFirstLastPara="1" wrap="square" lIns="91425" tIns="45700" rIns="91425" bIns="45700" anchor="t" anchorCtr="0">
                <a:noAutofit/>
              </a:bodyPr>
              <a:lstStyle/>
              <a:p>
                <a:pPr algn="ctr">
                  <a:buClr>
                    <a:srgbClr val="000000"/>
                  </a:buClr>
                  <a:buSzPts val="1600"/>
                </a:pPr>
                <a:r>
                  <a:rPr lang="en-AU" sz="1600" dirty="0">
                    <a:solidFill>
                      <a:srgbClr val="C00000"/>
                    </a:solidFill>
                    <a:latin typeface="Arial"/>
                    <a:ea typeface="Arial"/>
                    <a:cs typeface="Arial"/>
                    <a:sym typeface="Arial"/>
                  </a:rPr>
                  <a:t>Global Stock</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C00000"/>
                    </a:solidFill>
                    <a:latin typeface="Arial"/>
                    <a:ea typeface="Arial"/>
                    <a:cs typeface="Arial"/>
                    <a:sym typeface="Arial"/>
                  </a:rPr>
                  <a:t>Take 1</a:t>
                </a:r>
                <a:endParaRPr sz="1400" dirty="0">
                  <a:solidFill>
                    <a:srgbClr val="000000"/>
                  </a:solidFill>
                  <a:latin typeface="Arial"/>
                  <a:ea typeface="Arial"/>
                  <a:cs typeface="Arial"/>
                  <a:sym typeface="Arial"/>
                </a:endParaRPr>
              </a:p>
            </p:txBody>
          </p:sp>
          <p:sp>
            <p:nvSpPr>
              <p:cNvPr id="25" name="Google Shape;63;p8">
                <a:extLst>
                  <a:ext uri="{FF2B5EF4-FFF2-40B4-BE49-F238E27FC236}">
                    <a16:creationId xmlns:a16="http://schemas.microsoft.com/office/drawing/2014/main" id="{F55A85D8-B5A9-4ABD-9116-18DA845C1333}"/>
                  </a:ext>
                </a:extLst>
              </p:cNvPr>
              <p:cNvSpPr txBox="1"/>
              <p:nvPr/>
            </p:nvSpPr>
            <p:spPr>
              <a:xfrm>
                <a:off x="8809047" y="1734240"/>
                <a:ext cx="1682142" cy="714089"/>
              </a:xfrm>
              <a:prstGeom prst="rect">
                <a:avLst/>
              </a:prstGeom>
              <a:noFill/>
              <a:ln>
                <a:noFill/>
              </a:ln>
            </p:spPr>
            <p:txBody>
              <a:bodyPr spcFirstLastPara="1" wrap="square" lIns="91425" tIns="45700" rIns="91425" bIns="45700" anchor="t" anchorCtr="0">
                <a:noAutofit/>
              </a:bodyPr>
              <a:lstStyle/>
              <a:p>
                <a:pPr algn="ctr">
                  <a:buClr>
                    <a:srgbClr val="000000"/>
                  </a:buClr>
                  <a:buSzPts val="1600"/>
                </a:pPr>
                <a:r>
                  <a:rPr lang="en-AU" sz="1600" dirty="0">
                    <a:solidFill>
                      <a:srgbClr val="C00000"/>
                    </a:solidFill>
                    <a:latin typeface="Arial"/>
                    <a:ea typeface="Arial"/>
                    <a:cs typeface="Arial"/>
                    <a:sym typeface="Arial"/>
                  </a:rPr>
                  <a:t>Global Stock</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C00000"/>
                    </a:solidFill>
                    <a:latin typeface="Arial"/>
                    <a:ea typeface="Arial"/>
                    <a:cs typeface="Arial"/>
                    <a:sym typeface="Arial"/>
                  </a:rPr>
                  <a:t>Take 2</a:t>
                </a:r>
                <a:endParaRPr sz="1400" dirty="0">
                  <a:solidFill>
                    <a:srgbClr val="000000"/>
                  </a:solidFill>
                  <a:latin typeface="Arial"/>
                  <a:ea typeface="Arial"/>
                  <a:cs typeface="Arial"/>
                  <a:sym typeface="Arial"/>
                </a:endParaRPr>
              </a:p>
            </p:txBody>
          </p:sp>
          <p:sp>
            <p:nvSpPr>
              <p:cNvPr id="26" name="Google Shape;64;p8">
                <a:extLst>
                  <a:ext uri="{FF2B5EF4-FFF2-40B4-BE49-F238E27FC236}">
                    <a16:creationId xmlns:a16="http://schemas.microsoft.com/office/drawing/2014/main" id="{3223E259-97E9-43A0-9156-223F2AE75B5B}"/>
                  </a:ext>
                </a:extLst>
              </p:cNvPr>
              <p:cNvSpPr txBox="1"/>
              <p:nvPr/>
            </p:nvSpPr>
            <p:spPr>
              <a:xfrm>
                <a:off x="5564667" y="2278375"/>
                <a:ext cx="2054375" cy="638922"/>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using inventories through 2021</a:t>
                </a:r>
                <a:endParaRPr sz="1400" dirty="0">
                  <a:solidFill>
                    <a:srgbClr val="000000"/>
                  </a:solidFill>
                  <a:latin typeface="Arial"/>
                  <a:ea typeface="Arial"/>
                  <a:cs typeface="Arial"/>
                  <a:sym typeface="Arial"/>
                </a:endParaRPr>
              </a:p>
            </p:txBody>
          </p:sp>
          <p:sp>
            <p:nvSpPr>
              <p:cNvPr id="27" name="Google Shape;65;p8">
                <a:extLst>
                  <a:ext uri="{FF2B5EF4-FFF2-40B4-BE49-F238E27FC236}">
                    <a16:creationId xmlns:a16="http://schemas.microsoft.com/office/drawing/2014/main" id="{1B4EE7BA-D44C-4B14-BAD5-D276735AEF31}"/>
                  </a:ext>
                </a:extLst>
              </p:cNvPr>
              <p:cNvSpPr txBox="1"/>
              <p:nvPr/>
            </p:nvSpPr>
            <p:spPr>
              <a:xfrm>
                <a:off x="8597841" y="2259524"/>
                <a:ext cx="2094873" cy="638922"/>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using inventories through 2026</a:t>
                </a:r>
                <a:endParaRPr sz="1400" dirty="0">
                  <a:solidFill>
                    <a:srgbClr val="000000"/>
                  </a:solidFill>
                  <a:latin typeface="Arial"/>
                  <a:ea typeface="Arial"/>
                  <a:cs typeface="Arial"/>
                  <a:sym typeface="Arial"/>
                </a:endParaRPr>
              </a:p>
            </p:txBody>
          </p:sp>
          <p:sp>
            <p:nvSpPr>
              <p:cNvPr id="28" name="Google Shape;66;p8">
                <a:extLst>
                  <a:ext uri="{FF2B5EF4-FFF2-40B4-BE49-F238E27FC236}">
                    <a16:creationId xmlns:a16="http://schemas.microsoft.com/office/drawing/2014/main" id="{A23AA234-115E-453A-8DEE-6C796F0A14D2}"/>
                  </a:ext>
                </a:extLst>
              </p:cNvPr>
              <p:cNvSpPr txBox="1"/>
              <p:nvPr/>
            </p:nvSpPr>
            <p:spPr>
              <a:xfrm>
                <a:off x="2532622" y="2824820"/>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2017</a:t>
                </a:r>
                <a:endParaRPr sz="1400" dirty="0">
                  <a:solidFill>
                    <a:srgbClr val="FF0000"/>
                  </a:solidFill>
                  <a:latin typeface="Arial"/>
                  <a:ea typeface="Arial"/>
                  <a:cs typeface="Arial"/>
                  <a:sym typeface="Arial"/>
                </a:endParaRPr>
              </a:p>
            </p:txBody>
          </p:sp>
          <p:sp>
            <p:nvSpPr>
              <p:cNvPr id="29" name="Google Shape;67;p8">
                <a:extLst>
                  <a:ext uri="{FF2B5EF4-FFF2-40B4-BE49-F238E27FC236}">
                    <a16:creationId xmlns:a16="http://schemas.microsoft.com/office/drawing/2014/main" id="{601BB88F-C63A-468A-90A7-38C10974BB3E}"/>
                  </a:ext>
                </a:extLst>
              </p:cNvPr>
              <p:cNvSpPr txBox="1"/>
              <p:nvPr/>
            </p:nvSpPr>
            <p:spPr>
              <a:xfrm>
                <a:off x="4932244" y="2824801"/>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2021</a:t>
                </a:r>
                <a:endParaRPr sz="1400" dirty="0">
                  <a:solidFill>
                    <a:srgbClr val="FF0000"/>
                  </a:solidFill>
                  <a:latin typeface="Arial"/>
                  <a:ea typeface="Arial"/>
                  <a:cs typeface="Arial"/>
                  <a:sym typeface="Arial"/>
                </a:endParaRPr>
              </a:p>
            </p:txBody>
          </p:sp>
          <p:sp>
            <p:nvSpPr>
              <p:cNvPr id="30" name="Google Shape;68;p8">
                <a:extLst>
                  <a:ext uri="{FF2B5EF4-FFF2-40B4-BE49-F238E27FC236}">
                    <a16:creationId xmlns:a16="http://schemas.microsoft.com/office/drawing/2014/main" id="{DDCC135A-F6E6-4F98-9727-24E12F3C827F}"/>
                  </a:ext>
                </a:extLst>
              </p:cNvPr>
              <p:cNvSpPr txBox="1"/>
              <p:nvPr/>
            </p:nvSpPr>
            <p:spPr>
              <a:xfrm>
                <a:off x="6284477" y="2833799"/>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C00000"/>
                    </a:solidFill>
                    <a:latin typeface="Arial"/>
                    <a:ea typeface="Arial"/>
                    <a:cs typeface="Arial"/>
                    <a:sym typeface="Arial"/>
                  </a:rPr>
                  <a:t>2023</a:t>
                </a:r>
                <a:endParaRPr sz="1400" dirty="0">
                  <a:solidFill>
                    <a:srgbClr val="000000"/>
                  </a:solidFill>
                  <a:latin typeface="Arial"/>
                  <a:ea typeface="Arial"/>
                  <a:cs typeface="Arial"/>
                  <a:sym typeface="Arial"/>
                </a:endParaRPr>
              </a:p>
            </p:txBody>
          </p:sp>
          <p:sp>
            <p:nvSpPr>
              <p:cNvPr id="31" name="Google Shape;69;p8">
                <a:extLst>
                  <a:ext uri="{FF2B5EF4-FFF2-40B4-BE49-F238E27FC236}">
                    <a16:creationId xmlns:a16="http://schemas.microsoft.com/office/drawing/2014/main" id="{4F916A27-023F-44BD-8956-6FD7DC9913E1}"/>
                  </a:ext>
                </a:extLst>
              </p:cNvPr>
              <p:cNvSpPr txBox="1"/>
              <p:nvPr/>
            </p:nvSpPr>
            <p:spPr>
              <a:xfrm>
                <a:off x="8052786" y="2812445"/>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2026</a:t>
                </a:r>
                <a:endParaRPr sz="1400" dirty="0">
                  <a:solidFill>
                    <a:srgbClr val="FF0000"/>
                  </a:solidFill>
                  <a:latin typeface="Arial"/>
                  <a:ea typeface="Arial"/>
                  <a:cs typeface="Arial"/>
                  <a:sym typeface="Arial"/>
                </a:endParaRPr>
              </a:p>
            </p:txBody>
          </p:sp>
          <p:sp>
            <p:nvSpPr>
              <p:cNvPr id="32" name="Google Shape;70;p8">
                <a:extLst>
                  <a:ext uri="{FF2B5EF4-FFF2-40B4-BE49-F238E27FC236}">
                    <a16:creationId xmlns:a16="http://schemas.microsoft.com/office/drawing/2014/main" id="{1C820765-EFA4-4378-800B-A611D7216C3D}"/>
                  </a:ext>
                </a:extLst>
              </p:cNvPr>
              <p:cNvSpPr txBox="1"/>
              <p:nvPr/>
            </p:nvSpPr>
            <p:spPr>
              <a:xfrm>
                <a:off x="9251575" y="2812445"/>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C00000"/>
                    </a:solidFill>
                    <a:latin typeface="Arial"/>
                    <a:ea typeface="Arial"/>
                    <a:cs typeface="Arial"/>
                    <a:sym typeface="Arial"/>
                  </a:rPr>
                  <a:t>2028</a:t>
                </a:r>
                <a:endParaRPr sz="1400" dirty="0">
                  <a:solidFill>
                    <a:srgbClr val="000000"/>
                  </a:solidFill>
                  <a:latin typeface="Arial"/>
                  <a:ea typeface="Arial"/>
                  <a:cs typeface="Arial"/>
                  <a:sym typeface="Arial"/>
                </a:endParaRPr>
              </a:p>
            </p:txBody>
          </p:sp>
          <p:sp>
            <p:nvSpPr>
              <p:cNvPr id="33" name="Google Shape;71;p8">
                <a:extLst>
                  <a:ext uri="{FF2B5EF4-FFF2-40B4-BE49-F238E27FC236}">
                    <a16:creationId xmlns:a16="http://schemas.microsoft.com/office/drawing/2014/main" id="{74EA9B6E-AA9E-4F56-8137-1DEA673910CD}"/>
                  </a:ext>
                </a:extLst>
              </p:cNvPr>
              <p:cNvSpPr txBox="1"/>
              <p:nvPr/>
            </p:nvSpPr>
            <p:spPr>
              <a:xfrm>
                <a:off x="1235652" y="2821633"/>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2015</a:t>
                </a:r>
                <a:endParaRPr sz="1400" dirty="0">
                  <a:solidFill>
                    <a:srgbClr val="FF0000"/>
                  </a:solidFill>
                  <a:latin typeface="Arial"/>
                  <a:ea typeface="Arial"/>
                  <a:cs typeface="Arial"/>
                  <a:sym typeface="Arial"/>
                </a:endParaRPr>
              </a:p>
            </p:txBody>
          </p:sp>
          <p:cxnSp>
            <p:nvCxnSpPr>
              <p:cNvPr id="34" name="Google Shape;72;p8">
                <a:extLst>
                  <a:ext uri="{FF2B5EF4-FFF2-40B4-BE49-F238E27FC236}">
                    <a16:creationId xmlns:a16="http://schemas.microsoft.com/office/drawing/2014/main" id="{84761A44-A905-4830-944D-82B0DEF28159}"/>
                  </a:ext>
                </a:extLst>
              </p:cNvPr>
              <p:cNvCxnSpPr/>
              <p:nvPr/>
            </p:nvCxnSpPr>
            <p:spPr>
              <a:xfrm>
                <a:off x="3677890" y="3872408"/>
                <a:ext cx="0" cy="221835"/>
              </a:xfrm>
              <a:prstGeom prst="straightConnector1">
                <a:avLst/>
              </a:prstGeom>
              <a:noFill/>
              <a:ln w="19050" cap="flat" cmpd="sng">
                <a:solidFill>
                  <a:schemeClr val="dk1"/>
                </a:solidFill>
                <a:prstDash val="solid"/>
                <a:round/>
                <a:headEnd type="none" w="sm" len="sm"/>
                <a:tailEnd type="stealth" w="med" len="med"/>
              </a:ln>
            </p:spPr>
          </p:cxnSp>
          <p:cxnSp>
            <p:nvCxnSpPr>
              <p:cNvPr id="35" name="Google Shape;73;p8">
                <a:extLst>
                  <a:ext uri="{FF2B5EF4-FFF2-40B4-BE49-F238E27FC236}">
                    <a16:creationId xmlns:a16="http://schemas.microsoft.com/office/drawing/2014/main" id="{6265D009-4CC0-4F28-8EFE-254E22993837}"/>
                  </a:ext>
                </a:extLst>
              </p:cNvPr>
              <p:cNvCxnSpPr/>
              <p:nvPr/>
            </p:nvCxnSpPr>
            <p:spPr>
              <a:xfrm>
                <a:off x="5541979" y="3894510"/>
                <a:ext cx="0" cy="221835"/>
              </a:xfrm>
              <a:prstGeom prst="straightConnector1">
                <a:avLst/>
              </a:prstGeom>
              <a:noFill/>
              <a:ln w="19050" cap="flat" cmpd="sng">
                <a:solidFill>
                  <a:schemeClr val="dk1"/>
                </a:solidFill>
                <a:prstDash val="solid"/>
                <a:round/>
                <a:headEnd type="none" w="sm" len="sm"/>
                <a:tailEnd type="stealth" w="med" len="med"/>
              </a:ln>
            </p:spPr>
          </p:cxnSp>
          <p:sp>
            <p:nvSpPr>
              <p:cNvPr id="36" name="Google Shape;74;p8">
                <a:extLst>
                  <a:ext uri="{FF2B5EF4-FFF2-40B4-BE49-F238E27FC236}">
                    <a16:creationId xmlns:a16="http://schemas.microsoft.com/office/drawing/2014/main" id="{DCEE10C7-1FA3-40B8-8CF4-EBA73B07ECA2}"/>
                  </a:ext>
                </a:extLst>
              </p:cNvPr>
              <p:cNvSpPr txBox="1"/>
              <p:nvPr/>
            </p:nvSpPr>
            <p:spPr>
              <a:xfrm>
                <a:off x="3736247" y="2833799"/>
                <a:ext cx="797087" cy="451004"/>
              </a:xfrm>
              <a:prstGeom prst="rect">
                <a:avLst/>
              </a:prstGeom>
              <a:noFill/>
              <a:ln>
                <a:noFill/>
              </a:ln>
            </p:spPr>
            <p:txBody>
              <a:bodyPr spcFirstLastPara="1" wrap="square" lIns="91425" tIns="45700" rIns="91425" bIns="45700" anchor="t" anchorCtr="0">
                <a:noAutofit/>
              </a:bodyPr>
              <a:lstStyle/>
              <a:p>
                <a:pPr algn="ctr">
                  <a:buClr>
                    <a:srgbClr val="000000"/>
                  </a:buClr>
                  <a:buSzPts val="1400"/>
                </a:pPr>
                <a:r>
                  <a:rPr lang="en-AU" sz="1400" dirty="0">
                    <a:solidFill>
                      <a:srgbClr val="000000"/>
                    </a:solidFill>
                    <a:latin typeface="Arial"/>
                    <a:ea typeface="Arial"/>
                    <a:cs typeface="Arial"/>
                    <a:sym typeface="Arial"/>
                  </a:rPr>
                  <a:t>2019</a:t>
                </a:r>
                <a:endParaRPr sz="1400" dirty="0">
                  <a:solidFill>
                    <a:srgbClr val="FF0000"/>
                  </a:solidFill>
                  <a:latin typeface="Arial"/>
                  <a:ea typeface="Arial"/>
                  <a:cs typeface="Arial"/>
                  <a:sym typeface="Arial"/>
                </a:endParaRPr>
              </a:p>
            </p:txBody>
          </p:sp>
          <p:sp>
            <p:nvSpPr>
              <p:cNvPr id="37" name="Google Shape;75;p8">
                <a:extLst>
                  <a:ext uri="{FF2B5EF4-FFF2-40B4-BE49-F238E27FC236}">
                    <a16:creationId xmlns:a16="http://schemas.microsoft.com/office/drawing/2014/main" id="{04604FA9-6915-4FC1-8770-2FC564E67EE0}"/>
                  </a:ext>
                </a:extLst>
              </p:cNvPr>
              <p:cNvSpPr/>
              <p:nvPr/>
            </p:nvSpPr>
            <p:spPr>
              <a:xfrm>
                <a:off x="10571431" y="3214997"/>
                <a:ext cx="681642" cy="638924"/>
              </a:xfrm>
              <a:prstGeom prst="chevron">
                <a:avLst>
                  <a:gd name="adj" fmla="val 16657"/>
                </a:avLst>
              </a:prstGeom>
              <a:solidFill>
                <a:srgbClr val="92D050"/>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600"/>
                </a:pPr>
                <a:endParaRPr sz="1600" dirty="0">
                  <a:solidFill>
                    <a:schemeClr val="dk1"/>
                  </a:solidFill>
                  <a:latin typeface="Arial"/>
                  <a:ea typeface="Arial"/>
                  <a:cs typeface="Arial"/>
                  <a:sym typeface="Arial"/>
                </a:endParaRPr>
              </a:p>
            </p:txBody>
          </p:sp>
          <p:sp>
            <p:nvSpPr>
              <p:cNvPr id="38" name="Google Shape;76;p8">
                <a:extLst>
                  <a:ext uri="{FF2B5EF4-FFF2-40B4-BE49-F238E27FC236}">
                    <a16:creationId xmlns:a16="http://schemas.microsoft.com/office/drawing/2014/main" id="{6490D70A-1162-4A00-9D1B-4E8BE409A417}"/>
                  </a:ext>
                </a:extLst>
              </p:cNvPr>
              <p:cNvSpPr txBox="1"/>
              <p:nvPr/>
            </p:nvSpPr>
            <p:spPr>
              <a:xfrm>
                <a:off x="2822136" y="4100273"/>
                <a:ext cx="1586195" cy="789255"/>
              </a:xfrm>
              <a:prstGeom prst="rect">
                <a:avLst/>
              </a:prstGeom>
              <a:noFill/>
              <a:ln>
                <a:noFill/>
              </a:ln>
            </p:spPr>
            <p:txBody>
              <a:bodyPr spcFirstLastPara="1" wrap="square" lIns="45700" tIns="45700" rIns="45700" bIns="45700" anchor="t" anchorCtr="0">
                <a:noAutofit/>
              </a:bodyPr>
              <a:lstStyle/>
              <a:p>
                <a:pPr algn="ctr">
                  <a:buClr>
                    <a:srgbClr val="000000"/>
                  </a:buClr>
                  <a:buSzPts val="1400"/>
                </a:pPr>
                <a:r>
                  <a:rPr lang="en-AU" sz="1400" dirty="0">
                    <a:solidFill>
                      <a:srgbClr val="002569"/>
                    </a:solidFill>
                    <a:latin typeface="Arial"/>
                    <a:ea typeface="Arial"/>
                    <a:cs typeface="Arial"/>
                    <a:sym typeface="Arial"/>
                  </a:rPr>
                  <a:t>CEOS GHG Whitepaper</a:t>
                </a:r>
                <a:endParaRPr sz="1400" dirty="0">
                  <a:solidFill>
                    <a:srgbClr val="000000"/>
                  </a:solidFill>
                  <a:latin typeface="Arial"/>
                  <a:ea typeface="Arial"/>
                  <a:cs typeface="Arial"/>
                  <a:sym typeface="Arial"/>
                </a:endParaRPr>
              </a:p>
            </p:txBody>
          </p:sp>
          <p:sp>
            <p:nvSpPr>
              <p:cNvPr id="39" name="Google Shape;77;p8">
                <a:extLst>
                  <a:ext uri="{FF2B5EF4-FFF2-40B4-BE49-F238E27FC236}">
                    <a16:creationId xmlns:a16="http://schemas.microsoft.com/office/drawing/2014/main" id="{AFB6C3E7-3BED-45A7-A887-6C1E549EF753}"/>
                  </a:ext>
                </a:extLst>
              </p:cNvPr>
              <p:cNvSpPr txBox="1"/>
              <p:nvPr/>
            </p:nvSpPr>
            <p:spPr>
              <a:xfrm>
                <a:off x="4823306" y="4085116"/>
                <a:ext cx="1368421" cy="1165091"/>
              </a:xfrm>
              <a:prstGeom prst="rect">
                <a:avLst/>
              </a:prstGeom>
              <a:noFill/>
              <a:ln>
                <a:noFill/>
              </a:ln>
            </p:spPr>
            <p:txBody>
              <a:bodyPr spcFirstLastPara="1" wrap="square" lIns="45700" tIns="45700" rIns="45700" bIns="45700" anchor="t" anchorCtr="0">
                <a:noAutofit/>
              </a:bodyPr>
              <a:lstStyle/>
              <a:p>
                <a:pPr algn="ctr">
                  <a:buClr>
                    <a:srgbClr val="000000"/>
                  </a:buClr>
                  <a:buSzPts val="1400"/>
                </a:pPr>
                <a:r>
                  <a:rPr lang="en-AU" sz="1400" dirty="0">
                    <a:solidFill>
                      <a:srgbClr val="002569"/>
                    </a:solidFill>
                    <a:latin typeface="Arial"/>
                    <a:ea typeface="Arial"/>
                    <a:cs typeface="Arial"/>
                    <a:sym typeface="Arial"/>
                  </a:rPr>
                  <a:t>Pilot </a:t>
                </a:r>
                <a:endParaRPr sz="1400" dirty="0">
                  <a:solidFill>
                    <a:srgbClr val="000000"/>
                  </a:solidFill>
                  <a:latin typeface="Arial"/>
                  <a:ea typeface="Arial"/>
                  <a:cs typeface="Arial"/>
                  <a:sym typeface="Arial"/>
                </a:endParaRPr>
              </a:p>
              <a:p>
                <a:pPr algn="ctr">
                  <a:buClr>
                    <a:srgbClr val="000000"/>
                  </a:buClr>
                  <a:buSzPts val="1400"/>
                </a:pPr>
                <a:r>
                  <a:rPr lang="en-AU" sz="1400" dirty="0">
                    <a:solidFill>
                      <a:srgbClr val="002569"/>
                    </a:solidFill>
                    <a:latin typeface="Arial"/>
                    <a:ea typeface="Arial"/>
                    <a:cs typeface="Arial"/>
                    <a:sym typeface="Arial"/>
                  </a:rPr>
                  <a:t>atmospheric </a:t>
                </a:r>
                <a:endParaRPr sz="1400" dirty="0">
                  <a:solidFill>
                    <a:srgbClr val="000000"/>
                  </a:solidFill>
                  <a:latin typeface="Arial"/>
                  <a:ea typeface="Arial"/>
                  <a:cs typeface="Arial"/>
                  <a:sym typeface="Arial"/>
                </a:endParaRPr>
              </a:p>
              <a:p>
                <a:pPr algn="ctr">
                  <a:buClr>
                    <a:srgbClr val="000000"/>
                  </a:buClr>
                  <a:buSzPts val="1400"/>
                </a:pPr>
                <a:r>
                  <a:rPr lang="en-AU" sz="1400" dirty="0">
                    <a:solidFill>
                      <a:srgbClr val="002569"/>
                    </a:solidFill>
                    <a:latin typeface="Arial"/>
                    <a:ea typeface="Arial"/>
                    <a:cs typeface="Arial"/>
                    <a:sym typeface="Arial"/>
                  </a:rPr>
                  <a:t>CO</a:t>
                </a:r>
                <a:r>
                  <a:rPr lang="en-AU" sz="1400" baseline="-25000" dirty="0">
                    <a:solidFill>
                      <a:srgbClr val="002569"/>
                    </a:solidFill>
                    <a:latin typeface="Arial"/>
                    <a:ea typeface="Arial"/>
                    <a:cs typeface="Arial"/>
                    <a:sym typeface="Arial"/>
                  </a:rPr>
                  <a:t>2</a:t>
                </a:r>
                <a:r>
                  <a:rPr lang="en-AU" sz="1400" dirty="0">
                    <a:solidFill>
                      <a:srgbClr val="002569"/>
                    </a:solidFill>
                    <a:latin typeface="Arial"/>
                    <a:ea typeface="Arial"/>
                    <a:cs typeface="Arial"/>
                    <a:sym typeface="Arial"/>
                  </a:rPr>
                  <a:t>/CH</a:t>
                </a:r>
                <a:r>
                  <a:rPr lang="en-AU" sz="1400" baseline="-25000" dirty="0">
                    <a:solidFill>
                      <a:srgbClr val="002569"/>
                    </a:solidFill>
                    <a:latin typeface="Arial"/>
                    <a:ea typeface="Arial"/>
                    <a:cs typeface="Arial"/>
                    <a:sym typeface="Arial"/>
                  </a:rPr>
                  <a:t>4</a:t>
                </a:r>
                <a:endParaRPr sz="1400" dirty="0">
                  <a:solidFill>
                    <a:srgbClr val="000000"/>
                  </a:solidFill>
                  <a:latin typeface="Arial"/>
                  <a:ea typeface="Arial"/>
                  <a:cs typeface="Arial"/>
                  <a:sym typeface="Arial"/>
                </a:endParaRPr>
              </a:p>
              <a:p>
                <a:pPr algn="ctr">
                  <a:buClr>
                    <a:srgbClr val="000000"/>
                  </a:buClr>
                  <a:buSzPts val="1400"/>
                </a:pPr>
                <a:r>
                  <a:rPr lang="en-AU" sz="1400" dirty="0">
                    <a:solidFill>
                      <a:srgbClr val="002569"/>
                    </a:solidFill>
                    <a:latin typeface="Arial"/>
                    <a:ea typeface="Arial"/>
                    <a:cs typeface="Arial"/>
                    <a:sym typeface="Arial"/>
                  </a:rPr>
                  <a:t>Data sets</a:t>
                </a:r>
                <a:endParaRPr sz="1400" dirty="0">
                  <a:solidFill>
                    <a:srgbClr val="000000"/>
                  </a:solidFill>
                  <a:latin typeface="Arial"/>
                  <a:ea typeface="Arial"/>
                  <a:cs typeface="Arial"/>
                  <a:sym typeface="Arial"/>
                </a:endParaRPr>
              </a:p>
            </p:txBody>
          </p:sp>
          <p:cxnSp>
            <p:nvCxnSpPr>
              <p:cNvPr id="40" name="Google Shape;78;p8">
                <a:extLst>
                  <a:ext uri="{FF2B5EF4-FFF2-40B4-BE49-F238E27FC236}">
                    <a16:creationId xmlns:a16="http://schemas.microsoft.com/office/drawing/2014/main" id="{2DA034F8-3D5F-48C2-961D-0F603DCFAF2C}"/>
                  </a:ext>
                </a:extLst>
              </p:cNvPr>
              <p:cNvCxnSpPr/>
              <p:nvPr/>
            </p:nvCxnSpPr>
            <p:spPr>
              <a:xfrm>
                <a:off x="8093560" y="3898626"/>
                <a:ext cx="0" cy="1252527"/>
              </a:xfrm>
              <a:prstGeom prst="straightConnector1">
                <a:avLst/>
              </a:prstGeom>
              <a:noFill/>
              <a:ln w="19050" cap="flat" cmpd="sng">
                <a:solidFill>
                  <a:srgbClr val="00B050"/>
                </a:solidFill>
                <a:prstDash val="solid"/>
                <a:round/>
                <a:headEnd type="none" w="sm" len="sm"/>
                <a:tailEnd type="stealth" w="med" len="med"/>
              </a:ln>
            </p:spPr>
          </p:cxnSp>
          <p:sp>
            <p:nvSpPr>
              <p:cNvPr id="41" name="Google Shape;79;p8">
                <a:extLst>
                  <a:ext uri="{FF2B5EF4-FFF2-40B4-BE49-F238E27FC236}">
                    <a16:creationId xmlns:a16="http://schemas.microsoft.com/office/drawing/2014/main" id="{12518E03-BCC0-4942-A46C-A5E4CE784146}"/>
                  </a:ext>
                </a:extLst>
              </p:cNvPr>
              <p:cNvSpPr txBox="1"/>
              <p:nvPr/>
            </p:nvSpPr>
            <p:spPr>
              <a:xfrm>
                <a:off x="7312083" y="5151149"/>
                <a:ext cx="1580336" cy="1616096"/>
              </a:xfrm>
              <a:prstGeom prst="rect">
                <a:avLst/>
              </a:prstGeom>
              <a:noFill/>
              <a:ln>
                <a:noFill/>
              </a:ln>
            </p:spPr>
            <p:txBody>
              <a:bodyPr spcFirstLastPara="1" wrap="square" lIns="45700" tIns="45700" rIns="45700" bIns="45700" anchor="t" anchorCtr="0">
                <a:noAutofit/>
              </a:bodyPr>
              <a:lstStyle/>
              <a:p>
                <a:pPr algn="ctr">
                  <a:buClr>
                    <a:srgbClr val="000000"/>
                  </a:buClr>
                  <a:buSzPts val="1600"/>
                </a:pPr>
                <a:r>
                  <a:rPr lang="en-AU" sz="1600" dirty="0">
                    <a:solidFill>
                      <a:srgbClr val="00B050"/>
                    </a:solidFill>
                    <a:latin typeface="Arial"/>
                    <a:ea typeface="Arial"/>
                    <a:cs typeface="Arial"/>
                    <a:sym typeface="Arial"/>
                  </a:rPr>
                  <a:t>Initial </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B050"/>
                    </a:solidFill>
                    <a:latin typeface="Arial"/>
                    <a:ea typeface="Arial"/>
                    <a:cs typeface="Arial"/>
                    <a:sym typeface="Arial"/>
                  </a:rPr>
                  <a:t>Operational </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B050"/>
                    </a:solidFill>
                    <a:latin typeface="Arial"/>
                    <a:ea typeface="Arial"/>
                    <a:cs typeface="Arial"/>
                    <a:sym typeface="Arial"/>
                  </a:rPr>
                  <a:t>GHG </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B050"/>
                    </a:solidFill>
                    <a:latin typeface="Arial"/>
                    <a:ea typeface="Arial"/>
                    <a:cs typeface="Arial"/>
                    <a:sym typeface="Arial"/>
                  </a:rPr>
                  <a:t>Constellation</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B050"/>
                    </a:solidFill>
                    <a:latin typeface="Arial"/>
                    <a:ea typeface="Arial"/>
                    <a:cs typeface="Arial"/>
                    <a:sym typeface="Arial"/>
                  </a:rPr>
                  <a:t>Deployment</a:t>
                </a:r>
                <a:endParaRPr sz="1400" dirty="0">
                  <a:solidFill>
                    <a:srgbClr val="000000"/>
                  </a:solidFill>
                  <a:latin typeface="Arial"/>
                  <a:ea typeface="Arial"/>
                  <a:cs typeface="Arial"/>
                  <a:sym typeface="Arial"/>
                </a:endParaRPr>
              </a:p>
            </p:txBody>
          </p:sp>
          <p:cxnSp>
            <p:nvCxnSpPr>
              <p:cNvPr id="42" name="Google Shape;80;p8">
                <a:extLst>
                  <a:ext uri="{FF2B5EF4-FFF2-40B4-BE49-F238E27FC236}">
                    <a16:creationId xmlns:a16="http://schemas.microsoft.com/office/drawing/2014/main" id="{BDC84271-31C7-4278-9418-49D065E41BDD}"/>
                  </a:ext>
                </a:extLst>
              </p:cNvPr>
              <p:cNvCxnSpPr/>
              <p:nvPr/>
            </p:nvCxnSpPr>
            <p:spPr>
              <a:xfrm>
                <a:off x="8668251" y="3931600"/>
                <a:ext cx="0" cy="221835"/>
              </a:xfrm>
              <a:prstGeom prst="straightConnector1">
                <a:avLst/>
              </a:prstGeom>
              <a:noFill/>
              <a:ln w="19050" cap="flat" cmpd="sng">
                <a:solidFill>
                  <a:schemeClr val="dk1"/>
                </a:solidFill>
                <a:prstDash val="solid"/>
                <a:round/>
                <a:headEnd type="none" w="sm" len="sm"/>
                <a:tailEnd type="stealth" w="med" len="med"/>
              </a:ln>
            </p:spPr>
          </p:cxnSp>
          <p:sp>
            <p:nvSpPr>
              <p:cNvPr id="43" name="Google Shape;81;p8">
                <a:extLst>
                  <a:ext uri="{FF2B5EF4-FFF2-40B4-BE49-F238E27FC236}">
                    <a16:creationId xmlns:a16="http://schemas.microsoft.com/office/drawing/2014/main" id="{C163DD18-400F-448B-BD1D-8796C700827A}"/>
                  </a:ext>
                </a:extLst>
              </p:cNvPr>
              <p:cNvSpPr txBox="1"/>
              <p:nvPr/>
            </p:nvSpPr>
            <p:spPr>
              <a:xfrm>
                <a:off x="8183357" y="4159429"/>
                <a:ext cx="2456130" cy="902006"/>
              </a:xfrm>
              <a:prstGeom prst="rect">
                <a:avLst/>
              </a:prstGeom>
              <a:noFill/>
              <a:ln>
                <a:noFill/>
              </a:ln>
            </p:spPr>
            <p:txBody>
              <a:bodyPr spcFirstLastPara="1" wrap="square" lIns="45700" tIns="45700" rIns="45700" bIns="45700" anchor="t" anchorCtr="0">
                <a:noAutofit/>
              </a:bodyPr>
              <a:lstStyle/>
              <a:p>
                <a:pPr algn="ctr">
                  <a:buClr>
                    <a:srgbClr val="000000"/>
                  </a:buClr>
                  <a:buSzPts val="1400"/>
                </a:pPr>
                <a:r>
                  <a:rPr lang="en-AU" sz="1400" dirty="0">
                    <a:solidFill>
                      <a:srgbClr val="002569"/>
                    </a:solidFill>
                    <a:latin typeface="Arial"/>
                    <a:ea typeface="Arial"/>
                    <a:cs typeface="Arial"/>
                    <a:sym typeface="Arial"/>
                  </a:rPr>
                  <a:t>Atmospheric </a:t>
                </a:r>
                <a:endParaRPr sz="1400" dirty="0">
                  <a:solidFill>
                    <a:srgbClr val="000000"/>
                  </a:solidFill>
                  <a:latin typeface="Arial"/>
                  <a:ea typeface="Arial"/>
                  <a:cs typeface="Arial"/>
                  <a:sym typeface="Arial"/>
                </a:endParaRPr>
              </a:p>
              <a:p>
                <a:pPr algn="ctr">
                  <a:buClr>
                    <a:srgbClr val="000000"/>
                  </a:buClr>
                  <a:buSzPts val="1400"/>
                </a:pPr>
                <a:r>
                  <a:rPr lang="en-AU" sz="1400" dirty="0">
                    <a:solidFill>
                      <a:srgbClr val="002569"/>
                    </a:solidFill>
                    <a:latin typeface="Arial"/>
                    <a:ea typeface="Arial"/>
                    <a:cs typeface="Arial"/>
                    <a:sym typeface="Arial"/>
                  </a:rPr>
                  <a:t>GHG data sets</a:t>
                </a:r>
                <a:endParaRPr sz="1400" dirty="0">
                  <a:solidFill>
                    <a:srgbClr val="000000"/>
                  </a:solidFill>
                  <a:latin typeface="Arial"/>
                  <a:ea typeface="Arial"/>
                  <a:cs typeface="Arial"/>
                  <a:sym typeface="Arial"/>
                </a:endParaRPr>
              </a:p>
              <a:p>
                <a:pPr algn="ctr">
                  <a:buClr>
                    <a:srgbClr val="000000"/>
                  </a:buClr>
                  <a:buSzPts val="1400"/>
                </a:pPr>
                <a:r>
                  <a:rPr lang="en-AU" sz="1400" dirty="0">
                    <a:solidFill>
                      <a:srgbClr val="002569"/>
                    </a:solidFill>
                    <a:latin typeface="Arial"/>
                    <a:ea typeface="Arial"/>
                    <a:cs typeface="Arial"/>
                    <a:sym typeface="Arial"/>
                  </a:rPr>
                  <a:t>from operational system</a:t>
                </a:r>
                <a:endParaRPr sz="1400" dirty="0">
                  <a:solidFill>
                    <a:srgbClr val="000000"/>
                  </a:solidFill>
                  <a:latin typeface="Arial"/>
                  <a:ea typeface="Arial"/>
                  <a:cs typeface="Arial"/>
                  <a:sym typeface="Arial"/>
                </a:endParaRPr>
              </a:p>
            </p:txBody>
          </p:sp>
          <p:cxnSp>
            <p:nvCxnSpPr>
              <p:cNvPr id="44" name="Google Shape;82;p8">
                <a:extLst>
                  <a:ext uri="{FF2B5EF4-FFF2-40B4-BE49-F238E27FC236}">
                    <a16:creationId xmlns:a16="http://schemas.microsoft.com/office/drawing/2014/main" id="{42D8BA08-010E-4996-BE7A-64272A0AB273}"/>
                  </a:ext>
                </a:extLst>
              </p:cNvPr>
              <p:cNvCxnSpPr/>
              <p:nvPr/>
            </p:nvCxnSpPr>
            <p:spPr>
              <a:xfrm>
                <a:off x="4805530" y="3853921"/>
                <a:ext cx="0" cy="1552469"/>
              </a:xfrm>
              <a:prstGeom prst="straightConnector1">
                <a:avLst/>
              </a:prstGeom>
              <a:noFill/>
              <a:ln w="19050" cap="flat" cmpd="sng">
                <a:solidFill>
                  <a:schemeClr val="dk1"/>
                </a:solidFill>
                <a:prstDash val="solid"/>
                <a:round/>
                <a:headEnd type="none" w="sm" len="sm"/>
                <a:tailEnd type="stealth" w="med" len="med"/>
              </a:ln>
            </p:spPr>
          </p:cxnSp>
          <p:sp>
            <p:nvSpPr>
              <p:cNvPr id="45" name="Google Shape;83;p8">
                <a:extLst>
                  <a:ext uri="{FF2B5EF4-FFF2-40B4-BE49-F238E27FC236}">
                    <a16:creationId xmlns:a16="http://schemas.microsoft.com/office/drawing/2014/main" id="{DEA80047-75B6-4E13-A67E-BEE919EEABB3}"/>
                  </a:ext>
                </a:extLst>
              </p:cNvPr>
              <p:cNvSpPr txBox="1"/>
              <p:nvPr/>
            </p:nvSpPr>
            <p:spPr>
              <a:xfrm>
                <a:off x="3736248" y="5406391"/>
                <a:ext cx="1794956" cy="1315426"/>
              </a:xfrm>
              <a:prstGeom prst="rect">
                <a:avLst/>
              </a:prstGeom>
              <a:noFill/>
              <a:ln>
                <a:noFill/>
              </a:ln>
            </p:spPr>
            <p:txBody>
              <a:bodyPr spcFirstLastPara="1" wrap="square" lIns="45700" tIns="45700" rIns="45700" bIns="45700" anchor="t" anchorCtr="0">
                <a:noAutofit/>
              </a:bodyPr>
              <a:lstStyle/>
              <a:p>
                <a:pPr algn="ctr">
                  <a:buClr>
                    <a:srgbClr val="000000"/>
                  </a:buClr>
                  <a:buSzPts val="1600"/>
                </a:pPr>
                <a:r>
                  <a:rPr lang="en-US" sz="1600" dirty="0">
                    <a:solidFill>
                      <a:srgbClr val="002060"/>
                    </a:solidFill>
                    <a:latin typeface="Arial"/>
                    <a:ea typeface="Arial"/>
                    <a:cs typeface="Arial"/>
                    <a:sym typeface="Arial"/>
                  </a:rPr>
                  <a:t>Compile</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2060"/>
                    </a:solidFill>
                    <a:latin typeface="Arial"/>
                    <a:ea typeface="Arial"/>
                    <a:cs typeface="Arial"/>
                    <a:sym typeface="Arial"/>
                  </a:rPr>
                  <a:t>Inventory </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2060"/>
                    </a:solidFill>
                    <a:latin typeface="Arial"/>
                    <a:ea typeface="Arial"/>
                    <a:cs typeface="Arial"/>
                    <a:sym typeface="Arial"/>
                  </a:rPr>
                  <a:t>Requirements</a:t>
                </a:r>
                <a:endParaRPr sz="1400" dirty="0">
                  <a:solidFill>
                    <a:srgbClr val="000000"/>
                  </a:solidFill>
                  <a:latin typeface="Arial"/>
                  <a:ea typeface="Arial"/>
                  <a:cs typeface="Arial"/>
                  <a:sym typeface="Arial"/>
                </a:endParaRPr>
              </a:p>
            </p:txBody>
          </p:sp>
          <p:cxnSp>
            <p:nvCxnSpPr>
              <p:cNvPr id="46" name="Google Shape;84;p8">
                <a:extLst>
                  <a:ext uri="{FF2B5EF4-FFF2-40B4-BE49-F238E27FC236}">
                    <a16:creationId xmlns:a16="http://schemas.microsoft.com/office/drawing/2014/main" id="{0F523C5B-A086-4483-9CF1-243797C19F4A}"/>
                  </a:ext>
                </a:extLst>
              </p:cNvPr>
              <p:cNvCxnSpPr/>
              <p:nvPr/>
            </p:nvCxnSpPr>
            <p:spPr>
              <a:xfrm>
                <a:off x="6275779" y="3853921"/>
                <a:ext cx="0" cy="1552469"/>
              </a:xfrm>
              <a:prstGeom prst="straightConnector1">
                <a:avLst/>
              </a:prstGeom>
              <a:noFill/>
              <a:ln w="19050" cap="flat" cmpd="sng">
                <a:solidFill>
                  <a:schemeClr val="dk1"/>
                </a:solidFill>
                <a:prstDash val="solid"/>
                <a:round/>
                <a:headEnd type="none" w="sm" len="sm"/>
                <a:tailEnd type="stealth" w="med" len="med"/>
              </a:ln>
            </p:spPr>
          </p:cxnSp>
          <p:sp>
            <p:nvSpPr>
              <p:cNvPr id="47" name="Google Shape;85;p8">
                <a:extLst>
                  <a:ext uri="{FF2B5EF4-FFF2-40B4-BE49-F238E27FC236}">
                    <a16:creationId xmlns:a16="http://schemas.microsoft.com/office/drawing/2014/main" id="{1993EF31-F696-40C6-89F1-01C52546C61F}"/>
                  </a:ext>
                </a:extLst>
              </p:cNvPr>
              <p:cNvSpPr txBox="1"/>
              <p:nvPr/>
            </p:nvSpPr>
            <p:spPr>
              <a:xfrm>
                <a:off x="5531203" y="5406391"/>
                <a:ext cx="1606007" cy="1315426"/>
              </a:xfrm>
              <a:prstGeom prst="rect">
                <a:avLst/>
              </a:prstGeom>
              <a:noFill/>
              <a:ln>
                <a:noFill/>
              </a:ln>
            </p:spPr>
            <p:txBody>
              <a:bodyPr spcFirstLastPara="1" wrap="square" lIns="45700" tIns="45700" rIns="45700" bIns="45700" anchor="t" anchorCtr="0">
                <a:noAutofit/>
              </a:bodyPr>
              <a:lstStyle/>
              <a:p>
                <a:pPr algn="ctr">
                  <a:buClr>
                    <a:srgbClr val="000000"/>
                  </a:buClr>
                  <a:buSzPts val="1600"/>
                </a:pPr>
                <a:r>
                  <a:rPr lang="en-AU" sz="1600" dirty="0">
                    <a:solidFill>
                      <a:srgbClr val="002569"/>
                    </a:solidFill>
                    <a:latin typeface="Arial"/>
                    <a:ea typeface="Arial"/>
                    <a:cs typeface="Arial"/>
                    <a:sym typeface="Arial"/>
                  </a:rPr>
                  <a:t>Refine</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2569"/>
                    </a:solidFill>
                    <a:latin typeface="Arial"/>
                    <a:ea typeface="Arial"/>
                    <a:cs typeface="Arial"/>
                    <a:sym typeface="Arial"/>
                  </a:rPr>
                  <a:t>atmospheric </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2569"/>
                    </a:solidFill>
                    <a:latin typeface="Arial"/>
                    <a:ea typeface="Arial"/>
                    <a:cs typeface="Arial"/>
                    <a:sym typeface="Arial"/>
                  </a:rPr>
                  <a:t>GHG</a:t>
                </a:r>
                <a:endParaRPr sz="1400" dirty="0">
                  <a:solidFill>
                    <a:srgbClr val="000000"/>
                  </a:solidFill>
                  <a:latin typeface="Arial"/>
                  <a:ea typeface="Arial"/>
                  <a:cs typeface="Arial"/>
                  <a:sym typeface="Arial"/>
                </a:endParaRPr>
              </a:p>
              <a:p>
                <a:pPr algn="ctr">
                  <a:buClr>
                    <a:srgbClr val="000000"/>
                  </a:buClr>
                  <a:buSzPts val="1600"/>
                </a:pPr>
                <a:r>
                  <a:rPr lang="en-AU" sz="1600" dirty="0">
                    <a:solidFill>
                      <a:srgbClr val="002569"/>
                    </a:solidFill>
                    <a:latin typeface="Arial"/>
                    <a:ea typeface="Arial"/>
                    <a:cs typeface="Arial"/>
                    <a:sym typeface="Arial"/>
                  </a:rPr>
                  <a:t>requirements</a:t>
                </a:r>
                <a:endParaRPr sz="1400" dirty="0">
                  <a:solidFill>
                    <a:srgbClr val="000000"/>
                  </a:solidFill>
                  <a:latin typeface="Arial"/>
                  <a:ea typeface="Arial"/>
                  <a:cs typeface="Arial"/>
                  <a:sym typeface="Arial"/>
                </a:endParaRPr>
              </a:p>
            </p:txBody>
          </p:sp>
        </p:grpSp>
        <p:pic>
          <p:nvPicPr>
            <p:cNvPr id="7" name="Google Shape;87;p8">
              <a:extLst>
                <a:ext uri="{FF2B5EF4-FFF2-40B4-BE49-F238E27FC236}">
                  <a16:creationId xmlns:a16="http://schemas.microsoft.com/office/drawing/2014/main" id="{8503C575-CF9E-4D57-8C81-61D5955B852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34423" y="1336031"/>
              <a:ext cx="1775205" cy="1207511"/>
            </a:xfrm>
            <a:prstGeom prst="rect">
              <a:avLst/>
            </a:prstGeom>
            <a:noFill/>
            <a:ln>
              <a:noFill/>
            </a:ln>
          </p:spPr>
        </p:pic>
        <p:pic>
          <p:nvPicPr>
            <p:cNvPr id="8" name="Google Shape;88;p8">
              <a:extLst>
                <a:ext uri="{FF2B5EF4-FFF2-40B4-BE49-F238E27FC236}">
                  <a16:creationId xmlns:a16="http://schemas.microsoft.com/office/drawing/2014/main" id="{32F0EEDD-3EB0-4B98-8429-B76B49638DF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83755" y="3869140"/>
              <a:ext cx="1300323" cy="780194"/>
            </a:xfrm>
            <a:prstGeom prst="rect">
              <a:avLst/>
            </a:prstGeom>
            <a:noFill/>
            <a:ln>
              <a:noFill/>
            </a:ln>
          </p:spPr>
        </p:pic>
      </p:grpSp>
      <p:cxnSp>
        <p:nvCxnSpPr>
          <p:cNvPr id="49" name="Straight Arrow Connector 48">
            <a:extLst>
              <a:ext uri="{FF2B5EF4-FFF2-40B4-BE49-F238E27FC236}">
                <a16:creationId xmlns:a16="http://schemas.microsoft.com/office/drawing/2014/main" id="{849C0B2F-A892-4A71-A8C2-A564A622B02C}"/>
              </a:ext>
            </a:extLst>
          </p:cNvPr>
          <p:cNvCxnSpPr/>
          <p:nvPr/>
        </p:nvCxnSpPr>
        <p:spPr>
          <a:xfrm>
            <a:off x="4386809" y="3737147"/>
            <a:ext cx="520861" cy="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399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353020-3CD0-4874-96A7-90E92A8A2FB9}"/>
              </a:ext>
            </a:extLst>
          </p:cNvPr>
          <p:cNvSpPr>
            <a:spLocks noGrp="1"/>
          </p:cNvSpPr>
          <p:nvPr>
            <p:ph type="body" idx="2"/>
          </p:nvPr>
        </p:nvSpPr>
        <p:spPr/>
        <p:txBody>
          <a:bodyPr/>
          <a:lstStyle/>
          <a:p>
            <a:r>
              <a:rPr lang="en-US" dirty="0"/>
              <a:t>Top-down Emission Attribution</a:t>
            </a:r>
          </a:p>
        </p:txBody>
      </p:sp>
      <p:sp>
        <p:nvSpPr>
          <p:cNvPr id="4" name="Slide Number Placeholder 3">
            <a:extLst>
              <a:ext uri="{FF2B5EF4-FFF2-40B4-BE49-F238E27FC236}">
                <a16:creationId xmlns:a16="http://schemas.microsoft.com/office/drawing/2014/main" id="{CD6EBDD1-4D78-485C-9BA4-4D143BE1A0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dirty="0"/>
          </a:p>
        </p:txBody>
      </p:sp>
      <p:pic>
        <p:nvPicPr>
          <p:cNvPr id="7" name="Picture 6">
            <a:extLst>
              <a:ext uri="{FF2B5EF4-FFF2-40B4-BE49-F238E27FC236}">
                <a16:creationId xmlns:a16="http://schemas.microsoft.com/office/drawing/2014/main" id="{BB1CAF9E-787F-42A2-8B16-B3EE35284E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0" y="1274145"/>
            <a:ext cx="8989562" cy="5092788"/>
          </a:xfrm>
          <a:prstGeom prst="rect">
            <a:avLst/>
          </a:prstGeom>
        </p:spPr>
      </p:pic>
      <p:sp>
        <p:nvSpPr>
          <p:cNvPr id="2" name="Text Placeholder 1">
            <a:extLst>
              <a:ext uri="{FF2B5EF4-FFF2-40B4-BE49-F238E27FC236}">
                <a16:creationId xmlns:a16="http://schemas.microsoft.com/office/drawing/2014/main" id="{9008F7F7-BC6D-42E6-ADD6-8D95A9012539}"/>
              </a:ext>
            </a:extLst>
          </p:cNvPr>
          <p:cNvSpPr>
            <a:spLocks noGrp="1"/>
          </p:cNvSpPr>
          <p:nvPr>
            <p:ph type="body" idx="1"/>
          </p:nvPr>
        </p:nvSpPr>
        <p:spPr>
          <a:xfrm>
            <a:off x="4933243" y="4786489"/>
            <a:ext cx="4032956" cy="1842919"/>
          </a:xfrm>
          <a:solidFill>
            <a:schemeClr val="bg1"/>
          </a:solidFill>
        </p:spPr>
        <p:txBody>
          <a:bodyPr/>
          <a:lstStyle/>
          <a:p>
            <a:pPr marL="101600" indent="0">
              <a:buNone/>
            </a:pPr>
            <a:r>
              <a:rPr lang="en-US" sz="1800" dirty="0"/>
              <a:t>Attributing top-down emissions to specific sources is challenging, but new methods are being developed to project optimized emissions back to known emission sources.</a:t>
            </a:r>
          </a:p>
        </p:txBody>
      </p:sp>
    </p:spTree>
    <p:extLst>
      <p:ext uri="{BB962C8B-B14F-4D97-AF65-F5344CB8AC3E}">
        <p14:creationId xmlns:p14="http://schemas.microsoft.com/office/powerpoint/2010/main" val="42419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0CF191-4365-4A41-8D16-903B3C2FEE4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25</a:t>
            </a:fld>
            <a:endParaRPr lang="en-US" dirty="0"/>
          </a:p>
        </p:txBody>
      </p:sp>
      <p:sp>
        <p:nvSpPr>
          <p:cNvPr id="4" name="Text Placeholder 3">
            <a:extLst>
              <a:ext uri="{FF2B5EF4-FFF2-40B4-BE49-F238E27FC236}">
                <a16:creationId xmlns:a16="http://schemas.microsoft.com/office/drawing/2014/main" id="{A832FEBC-42C0-459C-8688-8366B77FF010}"/>
              </a:ext>
            </a:extLst>
          </p:cNvPr>
          <p:cNvSpPr>
            <a:spLocks noGrp="1"/>
          </p:cNvSpPr>
          <p:nvPr>
            <p:ph type="body" idx="2"/>
          </p:nvPr>
        </p:nvSpPr>
        <p:spPr>
          <a:xfrm>
            <a:off x="2057400" y="79022"/>
            <a:ext cx="5178778" cy="951117"/>
          </a:xfrm>
        </p:spPr>
        <p:txBody>
          <a:bodyPr/>
          <a:lstStyle/>
          <a:p>
            <a:r>
              <a:rPr lang="en-US" dirty="0"/>
              <a:t>Participants in the OCO-2 CO</a:t>
            </a:r>
            <a:r>
              <a:rPr lang="en-US" baseline="-25000" dirty="0"/>
              <a:t>2</a:t>
            </a:r>
            <a:r>
              <a:rPr lang="en-US" dirty="0"/>
              <a:t> MIP</a:t>
            </a:r>
          </a:p>
        </p:txBody>
      </p:sp>
      <p:graphicFrame>
        <p:nvGraphicFramePr>
          <p:cNvPr id="5" name="Table 4">
            <a:extLst>
              <a:ext uri="{FF2B5EF4-FFF2-40B4-BE49-F238E27FC236}">
                <a16:creationId xmlns:a16="http://schemas.microsoft.com/office/drawing/2014/main" id="{2ED7F039-D04D-426D-9558-622EDB84548F}"/>
              </a:ext>
            </a:extLst>
          </p:cNvPr>
          <p:cNvGraphicFramePr>
            <a:graphicFrameLocks noGrp="1"/>
          </p:cNvGraphicFramePr>
          <p:nvPr>
            <p:extLst/>
          </p:nvPr>
        </p:nvGraphicFramePr>
        <p:xfrm>
          <a:off x="214490" y="1286933"/>
          <a:ext cx="8669867" cy="5023585"/>
        </p:xfrm>
        <a:graphic>
          <a:graphicData uri="http://schemas.openxmlformats.org/drawingml/2006/table">
            <a:tbl>
              <a:tblPr/>
              <a:tblGrid>
                <a:gridCol w="1106549">
                  <a:extLst>
                    <a:ext uri="{9D8B030D-6E8A-4147-A177-3AD203B41FA5}">
                      <a16:colId xmlns:a16="http://schemas.microsoft.com/office/drawing/2014/main" val="3539775720"/>
                    </a:ext>
                  </a:extLst>
                </a:gridCol>
                <a:gridCol w="1783407">
                  <a:extLst>
                    <a:ext uri="{9D8B030D-6E8A-4147-A177-3AD203B41FA5}">
                      <a16:colId xmlns:a16="http://schemas.microsoft.com/office/drawing/2014/main" val="2198471111"/>
                    </a:ext>
                  </a:extLst>
                </a:gridCol>
                <a:gridCol w="1693332">
                  <a:extLst>
                    <a:ext uri="{9D8B030D-6E8A-4147-A177-3AD203B41FA5}">
                      <a16:colId xmlns:a16="http://schemas.microsoft.com/office/drawing/2014/main" val="615083382"/>
                    </a:ext>
                  </a:extLst>
                </a:gridCol>
                <a:gridCol w="1473903">
                  <a:extLst>
                    <a:ext uri="{9D8B030D-6E8A-4147-A177-3AD203B41FA5}">
                      <a16:colId xmlns:a16="http://schemas.microsoft.com/office/drawing/2014/main" val="137626161"/>
                    </a:ext>
                  </a:extLst>
                </a:gridCol>
                <a:gridCol w="1167698">
                  <a:extLst>
                    <a:ext uri="{9D8B030D-6E8A-4147-A177-3AD203B41FA5}">
                      <a16:colId xmlns:a16="http://schemas.microsoft.com/office/drawing/2014/main" val="1970656977"/>
                    </a:ext>
                  </a:extLst>
                </a:gridCol>
                <a:gridCol w="1444978">
                  <a:extLst>
                    <a:ext uri="{9D8B030D-6E8A-4147-A177-3AD203B41FA5}">
                      <a16:colId xmlns:a16="http://schemas.microsoft.com/office/drawing/2014/main" val="2526173839"/>
                    </a:ext>
                  </a:extLst>
                </a:gridCol>
              </a:tblGrid>
              <a:tr h="405471">
                <a:tc>
                  <a:txBody>
                    <a:bodyPr/>
                    <a:lstStyle/>
                    <a:p>
                      <a:r>
                        <a:rPr lang="en-US" sz="1200" b="1" dirty="0"/>
                        <a:t>Model</a:t>
                      </a:r>
                    </a:p>
                  </a:txBody>
                  <a:tcPr marL="69233" marR="69233" marT="34617" marB="34617" anchor="ctr">
                    <a:lnL>
                      <a:noFill/>
                    </a:lnL>
                    <a:lnR>
                      <a:noFill/>
                    </a:lnR>
                    <a:lnT>
                      <a:noFill/>
                    </a:lnT>
                    <a:lnB>
                      <a:noFill/>
                    </a:lnB>
                  </a:tcPr>
                </a:tc>
                <a:tc>
                  <a:txBody>
                    <a:bodyPr/>
                    <a:lstStyle/>
                    <a:p>
                      <a:r>
                        <a:rPr lang="en-US" sz="1200" b="1" dirty="0"/>
                        <a:t>Contact</a:t>
                      </a:r>
                    </a:p>
                  </a:txBody>
                  <a:tcPr marL="69233" marR="69233" marT="34617" marB="34617" anchor="ctr">
                    <a:lnL>
                      <a:noFill/>
                    </a:lnL>
                    <a:lnR>
                      <a:noFill/>
                    </a:lnR>
                    <a:lnT>
                      <a:noFill/>
                    </a:lnT>
                    <a:lnB>
                      <a:noFill/>
                    </a:lnB>
                  </a:tcPr>
                </a:tc>
                <a:tc>
                  <a:txBody>
                    <a:bodyPr/>
                    <a:lstStyle/>
                    <a:p>
                      <a:r>
                        <a:rPr lang="en-US" sz="1200" b="1" dirty="0"/>
                        <a:t>Institution</a:t>
                      </a:r>
                    </a:p>
                  </a:txBody>
                  <a:tcPr marL="69233" marR="69233" marT="34617" marB="34617" anchor="ctr">
                    <a:lnL>
                      <a:noFill/>
                    </a:lnL>
                    <a:lnR>
                      <a:noFill/>
                    </a:lnR>
                    <a:lnT>
                      <a:noFill/>
                    </a:lnT>
                    <a:lnB>
                      <a:noFill/>
                    </a:lnB>
                  </a:tcPr>
                </a:tc>
                <a:tc>
                  <a:txBody>
                    <a:bodyPr/>
                    <a:lstStyle/>
                    <a:p>
                      <a:r>
                        <a:rPr lang="en-US" sz="1200" b="1" dirty="0"/>
                        <a:t>Transport Model</a:t>
                      </a:r>
                    </a:p>
                  </a:txBody>
                  <a:tcPr marL="69233" marR="69233" marT="34617" marB="34617" anchor="ctr">
                    <a:lnL>
                      <a:noFill/>
                    </a:lnL>
                    <a:lnR>
                      <a:noFill/>
                    </a:lnR>
                    <a:lnT>
                      <a:noFill/>
                    </a:lnT>
                    <a:lnB>
                      <a:noFill/>
                    </a:lnB>
                  </a:tcPr>
                </a:tc>
                <a:tc>
                  <a:txBody>
                    <a:bodyPr/>
                    <a:lstStyle/>
                    <a:p>
                      <a:r>
                        <a:rPr lang="en-US" sz="1200" b="1" dirty="0"/>
                        <a:t>Meteorology</a:t>
                      </a:r>
                    </a:p>
                  </a:txBody>
                  <a:tcPr marL="69233" marR="69233" marT="34617" marB="34617" anchor="ctr">
                    <a:lnL>
                      <a:noFill/>
                    </a:lnL>
                    <a:lnR>
                      <a:noFill/>
                    </a:lnR>
                    <a:lnT>
                      <a:noFill/>
                    </a:lnT>
                    <a:lnB>
                      <a:noFill/>
                    </a:lnB>
                  </a:tcPr>
                </a:tc>
                <a:tc>
                  <a:txBody>
                    <a:bodyPr/>
                    <a:lstStyle/>
                    <a:p>
                      <a:r>
                        <a:rPr lang="en-US" sz="1200" b="1" dirty="0"/>
                        <a:t>Inverse Method</a:t>
                      </a:r>
                    </a:p>
                  </a:txBody>
                  <a:tcPr marL="69233" marR="69233" marT="34617" marB="34617" anchor="ctr">
                    <a:lnL>
                      <a:noFill/>
                    </a:lnL>
                    <a:lnR>
                      <a:noFill/>
                    </a:lnR>
                    <a:lnT>
                      <a:noFill/>
                    </a:lnT>
                    <a:lnB>
                      <a:noFill/>
                    </a:lnB>
                  </a:tcPr>
                </a:tc>
                <a:extLst>
                  <a:ext uri="{0D108BD9-81ED-4DB2-BD59-A6C34878D82A}">
                    <a16:rowId xmlns:a16="http://schemas.microsoft.com/office/drawing/2014/main" val="1040156906"/>
                  </a:ext>
                </a:extLst>
              </a:tr>
              <a:tr h="573590">
                <a:tc>
                  <a:txBody>
                    <a:bodyPr/>
                    <a:lstStyle/>
                    <a:p>
                      <a:r>
                        <a:rPr lang="en-US" sz="1200" dirty="0"/>
                        <a:t>Ames</a:t>
                      </a:r>
                    </a:p>
                  </a:txBody>
                  <a:tcPr marL="69233" marR="69233" marT="34617" marB="34617" anchor="ctr">
                    <a:lnL>
                      <a:noFill/>
                    </a:lnL>
                    <a:lnR>
                      <a:noFill/>
                    </a:lnR>
                    <a:lnT>
                      <a:noFill/>
                    </a:lnT>
                    <a:lnB>
                      <a:noFill/>
                    </a:lnB>
                  </a:tcPr>
                </a:tc>
                <a:tc>
                  <a:txBody>
                    <a:bodyPr/>
                    <a:lstStyle/>
                    <a:p>
                      <a:r>
                        <a:rPr lang="en-US" sz="1200" dirty="0"/>
                        <a:t>Matthew Johnson and Sajeev Philip</a:t>
                      </a:r>
                    </a:p>
                  </a:txBody>
                  <a:tcPr marL="69233" marR="69233" marT="34617" marB="34617" anchor="ctr">
                    <a:lnL>
                      <a:noFill/>
                    </a:lnL>
                    <a:lnR>
                      <a:noFill/>
                    </a:lnR>
                    <a:lnT>
                      <a:noFill/>
                    </a:lnT>
                    <a:lnB>
                      <a:noFill/>
                    </a:lnB>
                  </a:tcPr>
                </a:tc>
                <a:tc>
                  <a:txBody>
                    <a:bodyPr/>
                    <a:lstStyle/>
                    <a:p>
                      <a:r>
                        <a:rPr lang="en-US" sz="1200" dirty="0"/>
                        <a:t>NASA Ames Research Center</a:t>
                      </a:r>
                    </a:p>
                  </a:txBody>
                  <a:tcPr marL="69233" marR="69233" marT="34617" marB="34617" anchor="ctr">
                    <a:lnL>
                      <a:noFill/>
                    </a:lnL>
                    <a:lnR>
                      <a:noFill/>
                    </a:lnR>
                    <a:lnT>
                      <a:noFill/>
                    </a:lnT>
                    <a:lnB>
                      <a:noFill/>
                    </a:lnB>
                  </a:tcPr>
                </a:tc>
                <a:tc>
                  <a:txBody>
                    <a:bodyPr/>
                    <a:lstStyle/>
                    <a:p>
                      <a:r>
                        <a:rPr lang="en-US" sz="1200" dirty="0"/>
                        <a:t>GEOS-Chem</a:t>
                      </a:r>
                    </a:p>
                  </a:txBody>
                  <a:tcPr marL="69233" marR="69233" marT="34617" marB="34617" anchor="ctr">
                    <a:lnL>
                      <a:noFill/>
                    </a:lnL>
                    <a:lnR>
                      <a:noFill/>
                    </a:lnR>
                    <a:lnT>
                      <a:noFill/>
                    </a:lnT>
                    <a:lnB>
                      <a:noFill/>
                    </a:lnB>
                  </a:tcPr>
                </a:tc>
                <a:tc>
                  <a:txBody>
                    <a:bodyPr/>
                    <a:lstStyle/>
                    <a:p>
                      <a:r>
                        <a:rPr lang="en-US" sz="1200" dirty="0"/>
                        <a:t>MERRA-2</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41409900"/>
                  </a:ext>
                </a:extLst>
              </a:tr>
              <a:tr h="405471">
                <a:tc>
                  <a:txBody>
                    <a:bodyPr/>
                    <a:lstStyle/>
                    <a:p>
                      <a:r>
                        <a:rPr lang="en-US" sz="1200" dirty="0"/>
                        <a:t>CAMS</a:t>
                      </a:r>
                    </a:p>
                  </a:txBody>
                  <a:tcPr marL="69233" marR="69233" marT="34617" marB="34617" anchor="ctr">
                    <a:lnL>
                      <a:noFill/>
                    </a:lnL>
                    <a:lnR>
                      <a:noFill/>
                    </a:lnR>
                    <a:lnT>
                      <a:noFill/>
                    </a:lnT>
                    <a:lnB>
                      <a:noFill/>
                    </a:lnB>
                  </a:tcPr>
                </a:tc>
                <a:tc>
                  <a:txBody>
                    <a:bodyPr/>
                    <a:lstStyle/>
                    <a:p>
                      <a:r>
                        <a:rPr lang="en-US" sz="1200" dirty="0"/>
                        <a:t>Frédéric Chevallier</a:t>
                      </a:r>
                    </a:p>
                  </a:txBody>
                  <a:tcPr marL="69233" marR="69233" marT="34617" marB="34617" anchor="ctr">
                    <a:lnL>
                      <a:noFill/>
                    </a:lnL>
                    <a:lnR>
                      <a:noFill/>
                    </a:lnR>
                    <a:lnT>
                      <a:noFill/>
                    </a:lnT>
                    <a:lnB>
                      <a:noFill/>
                    </a:lnB>
                  </a:tcPr>
                </a:tc>
                <a:tc>
                  <a:txBody>
                    <a:bodyPr/>
                    <a:lstStyle/>
                    <a:p>
                      <a:r>
                        <a:rPr lang="en-US" sz="1200" dirty="0"/>
                        <a:t>LSCE France</a:t>
                      </a:r>
                    </a:p>
                  </a:txBody>
                  <a:tcPr marL="69233" marR="69233" marT="34617" marB="34617" anchor="ctr">
                    <a:lnL>
                      <a:noFill/>
                    </a:lnL>
                    <a:lnR>
                      <a:noFill/>
                    </a:lnR>
                    <a:lnT>
                      <a:noFill/>
                    </a:lnT>
                    <a:lnB>
                      <a:noFill/>
                    </a:lnB>
                  </a:tcPr>
                </a:tc>
                <a:tc>
                  <a:txBody>
                    <a:bodyPr/>
                    <a:lstStyle/>
                    <a:p>
                      <a:r>
                        <a:rPr lang="en-US" sz="1200" dirty="0"/>
                        <a:t>LMDz</a:t>
                      </a:r>
                    </a:p>
                  </a:txBody>
                  <a:tcPr marL="69233" marR="69233" marT="34617" marB="34617" anchor="ctr">
                    <a:lnL>
                      <a:noFill/>
                    </a:lnL>
                    <a:lnR>
                      <a:noFill/>
                    </a:lnR>
                    <a:lnT>
                      <a:noFill/>
                    </a:lnT>
                    <a:lnB>
                      <a:noFill/>
                    </a:lnB>
                  </a:tcPr>
                </a:tc>
                <a:tc>
                  <a:txBody>
                    <a:bodyPr/>
                    <a:lstStyle/>
                    <a:p>
                      <a:r>
                        <a:rPr lang="en-US" sz="1200" dirty="0"/>
                        <a:t>ERA-interim</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335631986"/>
                  </a:ext>
                </a:extLst>
              </a:tr>
              <a:tr h="237352">
                <a:tc>
                  <a:txBody>
                    <a:bodyPr/>
                    <a:lstStyle/>
                    <a:p>
                      <a:r>
                        <a:rPr lang="en-US" sz="1200" dirty="0"/>
                        <a:t>CMS-Flux</a:t>
                      </a:r>
                    </a:p>
                  </a:txBody>
                  <a:tcPr marL="69233" marR="69233" marT="34617" marB="34617" anchor="ctr">
                    <a:lnL>
                      <a:noFill/>
                    </a:lnL>
                    <a:lnR>
                      <a:noFill/>
                    </a:lnR>
                    <a:lnT>
                      <a:noFill/>
                    </a:lnT>
                    <a:lnB>
                      <a:noFill/>
                    </a:lnB>
                  </a:tcPr>
                </a:tc>
                <a:tc>
                  <a:txBody>
                    <a:bodyPr/>
                    <a:lstStyle/>
                    <a:p>
                      <a:r>
                        <a:rPr lang="en-US" sz="1200" dirty="0"/>
                        <a:t>Junjie Liu</a:t>
                      </a:r>
                    </a:p>
                  </a:txBody>
                  <a:tcPr marL="69233" marR="69233" marT="34617" marB="34617" anchor="ctr">
                    <a:lnL>
                      <a:noFill/>
                    </a:lnL>
                    <a:lnR>
                      <a:noFill/>
                    </a:lnR>
                    <a:lnT>
                      <a:noFill/>
                    </a:lnT>
                    <a:lnB>
                      <a:noFill/>
                    </a:lnB>
                  </a:tcPr>
                </a:tc>
                <a:tc>
                  <a:txBody>
                    <a:bodyPr/>
                    <a:lstStyle/>
                    <a:p>
                      <a:r>
                        <a:rPr lang="en-US" sz="1200" dirty="0"/>
                        <a:t>NASA JPL</a:t>
                      </a:r>
                    </a:p>
                  </a:txBody>
                  <a:tcPr marL="69233" marR="69233" marT="34617" marB="34617" anchor="ctr">
                    <a:lnL>
                      <a:noFill/>
                    </a:lnL>
                    <a:lnR>
                      <a:noFill/>
                    </a:lnR>
                    <a:lnT>
                      <a:noFill/>
                    </a:lnT>
                    <a:lnB>
                      <a:noFill/>
                    </a:lnB>
                  </a:tcPr>
                </a:tc>
                <a:tc>
                  <a:txBody>
                    <a:bodyPr/>
                    <a:lstStyle/>
                    <a:p>
                      <a:r>
                        <a:rPr lang="en-US" sz="1200" dirty="0"/>
                        <a:t>GEOS-Chem</a:t>
                      </a:r>
                    </a:p>
                  </a:txBody>
                  <a:tcPr marL="69233" marR="69233" marT="34617" marB="34617" anchor="ctr">
                    <a:lnL>
                      <a:noFill/>
                    </a:lnL>
                    <a:lnR>
                      <a:noFill/>
                    </a:lnR>
                    <a:lnT>
                      <a:noFill/>
                    </a:lnT>
                    <a:lnB>
                      <a:noFill/>
                    </a:lnB>
                  </a:tcPr>
                </a:tc>
                <a:tc>
                  <a:txBody>
                    <a:bodyPr/>
                    <a:lstStyle/>
                    <a:p>
                      <a:r>
                        <a:rPr lang="en-US" sz="1200" dirty="0"/>
                        <a:t>GEOS-FP</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2269616115"/>
                  </a:ext>
                </a:extLst>
              </a:tr>
              <a:tr h="573590">
                <a:tc>
                  <a:txBody>
                    <a:bodyPr/>
                    <a:lstStyle/>
                    <a:p>
                      <a:r>
                        <a:rPr lang="en-US" sz="1200" dirty="0"/>
                        <a:t>CSU</a:t>
                      </a:r>
                    </a:p>
                  </a:txBody>
                  <a:tcPr marL="69233" marR="69233" marT="34617" marB="34617" anchor="ctr">
                    <a:lnL>
                      <a:noFill/>
                    </a:lnL>
                    <a:lnR>
                      <a:noFill/>
                    </a:lnR>
                    <a:lnT>
                      <a:noFill/>
                    </a:lnT>
                    <a:lnB>
                      <a:noFill/>
                    </a:lnB>
                  </a:tcPr>
                </a:tc>
                <a:tc>
                  <a:txBody>
                    <a:bodyPr/>
                    <a:lstStyle/>
                    <a:p>
                      <a:r>
                        <a:rPr lang="en-US" sz="1200" dirty="0"/>
                        <a:t>Andrew Schuh</a:t>
                      </a:r>
                    </a:p>
                  </a:txBody>
                  <a:tcPr marL="69233" marR="69233" marT="34617" marB="34617" anchor="ctr">
                    <a:lnL>
                      <a:noFill/>
                    </a:lnL>
                    <a:lnR>
                      <a:noFill/>
                    </a:lnR>
                    <a:lnT>
                      <a:noFill/>
                    </a:lnT>
                    <a:lnB>
                      <a:noFill/>
                    </a:lnB>
                  </a:tcPr>
                </a:tc>
                <a:tc>
                  <a:txBody>
                    <a:bodyPr/>
                    <a:lstStyle/>
                    <a:p>
                      <a:r>
                        <a:rPr lang="en-US" sz="1200" dirty="0"/>
                        <a:t>Colorado State University</a:t>
                      </a:r>
                    </a:p>
                  </a:txBody>
                  <a:tcPr marL="69233" marR="69233" marT="34617" marB="34617" anchor="ctr">
                    <a:lnL>
                      <a:noFill/>
                    </a:lnL>
                    <a:lnR>
                      <a:noFill/>
                    </a:lnR>
                    <a:lnT>
                      <a:noFill/>
                    </a:lnT>
                    <a:lnB>
                      <a:noFill/>
                    </a:lnB>
                  </a:tcPr>
                </a:tc>
                <a:tc>
                  <a:txBody>
                    <a:bodyPr/>
                    <a:lstStyle/>
                    <a:p>
                      <a:r>
                        <a:rPr lang="en-US" sz="1200" dirty="0"/>
                        <a:t>GEOS-Chem</a:t>
                      </a:r>
                    </a:p>
                  </a:txBody>
                  <a:tcPr marL="69233" marR="69233" marT="34617" marB="34617" anchor="ctr">
                    <a:lnL>
                      <a:noFill/>
                    </a:lnL>
                    <a:lnR>
                      <a:noFill/>
                    </a:lnR>
                    <a:lnT>
                      <a:noFill/>
                    </a:lnT>
                    <a:lnB>
                      <a:noFill/>
                    </a:lnB>
                  </a:tcPr>
                </a:tc>
                <a:tc>
                  <a:txBody>
                    <a:bodyPr/>
                    <a:lstStyle/>
                    <a:p>
                      <a:r>
                        <a:rPr lang="en-US" sz="1200" dirty="0"/>
                        <a:t>MERRA-2</a:t>
                      </a:r>
                    </a:p>
                  </a:txBody>
                  <a:tcPr marL="69233" marR="69233" marT="34617" marB="34617" anchor="ctr">
                    <a:lnL>
                      <a:noFill/>
                    </a:lnL>
                    <a:lnR>
                      <a:noFill/>
                    </a:lnR>
                    <a:lnT>
                      <a:noFill/>
                    </a:lnT>
                    <a:lnB>
                      <a:noFill/>
                    </a:lnB>
                  </a:tcPr>
                </a:tc>
                <a:tc>
                  <a:txBody>
                    <a:bodyPr/>
                    <a:lstStyle/>
                    <a:p>
                      <a:r>
                        <a:rPr lang="en-US" sz="1200" dirty="0"/>
                        <a:t>Bayesian synthesis</a:t>
                      </a:r>
                    </a:p>
                  </a:txBody>
                  <a:tcPr marL="69233" marR="69233" marT="34617" marB="34617" anchor="ctr">
                    <a:lnL>
                      <a:noFill/>
                    </a:lnL>
                    <a:lnR>
                      <a:noFill/>
                    </a:lnR>
                    <a:lnT>
                      <a:noFill/>
                    </a:lnT>
                    <a:lnB>
                      <a:noFill/>
                    </a:lnB>
                  </a:tcPr>
                </a:tc>
                <a:extLst>
                  <a:ext uri="{0D108BD9-81ED-4DB2-BD59-A6C34878D82A}">
                    <a16:rowId xmlns:a16="http://schemas.microsoft.com/office/drawing/2014/main" val="4269109088"/>
                  </a:ext>
                </a:extLst>
              </a:tr>
              <a:tr h="573590">
                <a:tc>
                  <a:txBody>
                    <a:bodyPr/>
                    <a:lstStyle/>
                    <a:p>
                      <a:r>
                        <a:rPr lang="en-US" sz="1200" dirty="0"/>
                        <a:t>CT</a:t>
                      </a:r>
                    </a:p>
                  </a:txBody>
                  <a:tcPr marL="69233" marR="69233" marT="34617" marB="34617" anchor="ctr">
                    <a:lnL>
                      <a:noFill/>
                    </a:lnL>
                    <a:lnR>
                      <a:noFill/>
                    </a:lnR>
                    <a:lnT>
                      <a:noFill/>
                    </a:lnT>
                    <a:lnB>
                      <a:noFill/>
                    </a:lnB>
                  </a:tcPr>
                </a:tc>
                <a:tc>
                  <a:txBody>
                    <a:bodyPr/>
                    <a:lstStyle/>
                    <a:p>
                      <a:r>
                        <a:rPr lang="en-US" sz="1200" dirty="0"/>
                        <a:t>Andy Jacobson</a:t>
                      </a:r>
                    </a:p>
                  </a:txBody>
                  <a:tcPr marL="69233" marR="69233" marT="34617" marB="34617" anchor="ctr">
                    <a:lnL>
                      <a:noFill/>
                    </a:lnL>
                    <a:lnR>
                      <a:noFill/>
                    </a:lnR>
                    <a:lnT>
                      <a:noFill/>
                    </a:lnT>
                    <a:lnB>
                      <a:noFill/>
                    </a:lnB>
                  </a:tcPr>
                </a:tc>
                <a:tc>
                  <a:txBody>
                    <a:bodyPr/>
                    <a:lstStyle/>
                    <a:p>
                      <a:r>
                        <a:rPr lang="en-US" sz="1200" dirty="0"/>
                        <a:t>University of Colorado and NOAA ESRL</a:t>
                      </a:r>
                    </a:p>
                  </a:txBody>
                  <a:tcPr marL="69233" marR="69233" marT="34617" marB="34617" anchor="ctr">
                    <a:lnL>
                      <a:noFill/>
                    </a:lnL>
                    <a:lnR>
                      <a:noFill/>
                    </a:lnR>
                    <a:lnT>
                      <a:noFill/>
                    </a:lnT>
                    <a:lnB>
                      <a:noFill/>
                    </a:lnB>
                  </a:tcPr>
                </a:tc>
                <a:tc>
                  <a:txBody>
                    <a:bodyPr/>
                    <a:lstStyle/>
                    <a:p>
                      <a:r>
                        <a:rPr lang="en-US" sz="1200" dirty="0"/>
                        <a:t>TM5</a:t>
                      </a:r>
                    </a:p>
                  </a:txBody>
                  <a:tcPr marL="69233" marR="69233" marT="34617" marB="34617" anchor="ctr">
                    <a:lnL>
                      <a:noFill/>
                    </a:lnL>
                    <a:lnR>
                      <a:noFill/>
                    </a:lnR>
                    <a:lnT>
                      <a:noFill/>
                    </a:lnT>
                    <a:lnB>
                      <a:noFill/>
                    </a:lnB>
                  </a:tcPr>
                </a:tc>
                <a:tc>
                  <a:txBody>
                    <a:bodyPr/>
                    <a:lstStyle/>
                    <a:p>
                      <a:r>
                        <a:rPr lang="en-US" sz="1200" dirty="0"/>
                        <a:t>ERA-interim</a:t>
                      </a:r>
                    </a:p>
                  </a:txBody>
                  <a:tcPr marL="69233" marR="69233" marT="34617" marB="34617" anchor="ctr">
                    <a:lnL>
                      <a:noFill/>
                    </a:lnL>
                    <a:lnR>
                      <a:noFill/>
                    </a:lnR>
                    <a:lnT>
                      <a:noFill/>
                    </a:lnT>
                    <a:lnB>
                      <a:noFill/>
                    </a:lnB>
                  </a:tcPr>
                </a:tc>
                <a:tc>
                  <a:txBody>
                    <a:bodyPr/>
                    <a:lstStyle/>
                    <a:p>
                      <a:r>
                        <a:rPr lang="en-US" sz="1200" dirty="0"/>
                        <a:t>EnKF</a:t>
                      </a:r>
                    </a:p>
                  </a:txBody>
                  <a:tcPr marL="69233" marR="69233" marT="34617" marB="34617" anchor="ctr">
                    <a:lnL>
                      <a:noFill/>
                    </a:lnL>
                    <a:lnR>
                      <a:noFill/>
                    </a:lnR>
                    <a:lnT>
                      <a:noFill/>
                    </a:lnT>
                    <a:lnB>
                      <a:noFill/>
                    </a:lnB>
                  </a:tcPr>
                </a:tc>
                <a:extLst>
                  <a:ext uri="{0D108BD9-81ED-4DB2-BD59-A6C34878D82A}">
                    <a16:rowId xmlns:a16="http://schemas.microsoft.com/office/drawing/2014/main" val="492005704"/>
                  </a:ext>
                </a:extLst>
              </a:tr>
              <a:tr h="237352">
                <a:tc>
                  <a:txBody>
                    <a:bodyPr/>
                    <a:lstStyle/>
                    <a:p>
                      <a:r>
                        <a:rPr lang="en-US" sz="1200" dirty="0"/>
                        <a:t>G5APR</a:t>
                      </a:r>
                    </a:p>
                  </a:txBody>
                  <a:tcPr marL="69233" marR="69233" marT="34617" marB="34617" anchor="ctr">
                    <a:lnL>
                      <a:noFill/>
                    </a:lnL>
                    <a:lnR>
                      <a:noFill/>
                    </a:lnR>
                    <a:lnT>
                      <a:noFill/>
                    </a:lnT>
                    <a:lnB>
                      <a:noFill/>
                    </a:lnB>
                  </a:tcPr>
                </a:tc>
                <a:tc>
                  <a:txBody>
                    <a:bodyPr/>
                    <a:lstStyle/>
                    <a:p>
                      <a:r>
                        <a:rPr lang="en-US" sz="1200" dirty="0"/>
                        <a:t>Brad Weir</a:t>
                      </a:r>
                    </a:p>
                  </a:txBody>
                  <a:tcPr marL="69233" marR="69233" marT="34617" marB="34617" anchor="ctr">
                    <a:lnL>
                      <a:noFill/>
                    </a:lnL>
                    <a:lnR>
                      <a:noFill/>
                    </a:lnR>
                    <a:lnT>
                      <a:noFill/>
                    </a:lnT>
                    <a:lnB>
                      <a:noFill/>
                    </a:lnB>
                  </a:tcPr>
                </a:tc>
                <a:tc>
                  <a:txBody>
                    <a:bodyPr/>
                    <a:lstStyle/>
                    <a:p>
                      <a:r>
                        <a:rPr lang="en-US" sz="1200" dirty="0"/>
                        <a:t>NASA GMAO</a:t>
                      </a:r>
                    </a:p>
                  </a:txBody>
                  <a:tcPr marL="69233" marR="69233" marT="34617" marB="34617" anchor="ctr">
                    <a:lnL>
                      <a:noFill/>
                    </a:lnL>
                    <a:lnR>
                      <a:noFill/>
                    </a:lnR>
                    <a:lnT>
                      <a:noFill/>
                    </a:lnT>
                    <a:lnB>
                      <a:noFill/>
                    </a:lnB>
                  </a:tcPr>
                </a:tc>
                <a:tc>
                  <a:txBody>
                    <a:bodyPr/>
                    <a:lstStyle/>
                    <a:p>
                      <a:r>
                        <a:rPr lang="en-US" sz="1200" dirty="0"/>
                        <a:t>GEOS5</a:t>
                      </a:r>
                    </a:p>
                  </a:txBody>
                  <a:tcPr marL="69233" marR="69233" marT="34617" marB="34617" anchor="ctr">
                    <a:lnL>
                      <a:noFill/>
                    </a:lnL>
                    <a:lnR>
                      <a:noFill/>
                    </a:lnR>
                    <a:lnT>
                      <a:noFill/>
                    </a:lnT>
                    <a:lnB>
                      <a:noFill/>
                    </a:lnB>
                  </a:tcPr>
                </a:tc>
                <a:tc>
                  <a:txBody>
                    <a:bodyPr/>
                    <a:lstStyle/>
                    <a:p>
                      <a:r>
                        <a:rPr lang="en-US" sz="1200" dirty="0"/>
                        <a:t>MERRA-2</a:t>
                      </a:r>
                    </a:p>
                  </a:txBody>
                  <a:tcPr marL="69233" marR="69233" marT="34617" marB="34617" anchor="ctr">
                    <a:lnL>
                      <a:noFill/>
                    </a:lnL>
                    <a:lnR>
                      <a:noFill/>
                    </a:lnR>
                    <a:lnT>
                      <a:noFill/>
                    </a:lnT>
                    <a:lnB>
                      <a:noFill/>
                    </a:lnB>
                  </a:tcPr>
                </a:tc>
                <a:tc>
                  <a:txBody>
                    <a:bodyPr/>
                    <a:lstStyle/>
                    <a:p>
                      <a:r>
                        <a:rPr lang="en-US" sz="1200" dirty="0"/>
                        <a:t>n/a</a:t>
                      </a:r>
                    </a:p>
                  </a:txBody>
                  <a:tcPr marL="69233" marR="69233" marT="34617" marB="34617" anchor="ctr">
                    <a:lnL>
                      <a:noFill/>
                    </a:lnL>
                    <a:lnR>
                      <a:noFill/>
                    </a:lnR>
                    <a:lnT>
                      <a:noFill/>
                    </a:lnT>
                    <a:lnB>
                      <a:noFill/>
                    </a:lnB>
                  </a:tcPr>
                </a:tc>
                <a:extLst>
                  <a:ext uri="{0D108BD9-81ED-4DB2-BD59-A6C34878D82A}">
                    <a16:rowId xmlns:a16="http://schemas.microsoft.com/office/drawing/2014/main" val="3980894340"/>
                  </a:ext>
                </a:extLst>
              </a:tr>
              <a:tr h="405471">
                <a:tc>
                  <a:txBody>
                    <a:bodyPr/>
                    <a:lstStyle/>
                    <a:p>
                      <a:r>
                        <a:rPr lang="en-US" sz="1200" dirty="0"/>
                        <a:t>OU</a:t>
                      </a:r>
                    </a:p>
                  </a:txBody>
                  <a:tcPr marL="69233" marR="69233" marT="34617" marB="34617" anchor="ctr">
                    <a:lnL>
                      <a:noFill/>
                    </a:lnL>
                    <a:lnR>
                      <a:noFill/>
                    </a:lnR>
                    <a:lnT>
                      <a:noFill/>
                    </a:lnT>
                    <a:lnB>
                      <a:noFill/>
                    </a:lnB>
                  </a:tcPr>
                </a:tc>
                <a:tc>
                  <a:txBody>
                    <a:bodyPr/>
                    <a:lstStyle/>
                    <a:p>
                      <a:r>
                        <a:rPr lang="en-US" sz="1200" dirty="0"/>
                        <a:t>Sean Crowell</a:t>
                      </a:r>
                    </a:p>
                  </a:txBody>
                  <a:tcPr marL="69233" marR="69233" marT="34617" marB="34617" anchor="ctr">
                    <a:lnL>
                      <a:noFill/>
                    </a:lnL>
                    <a:lnR>
                      <a:noFill/>
                    </a:lnR>
                    <a:lnT>
                      <a:noFill/>
                    </a:lnT>
                    <a:lnB>
                      <a:noFill/>
                    </a:lnB>
                  </a:tcPr>
                </a:tc>
                <a:tc>
                  <a:txBody>
                    <a:bodyPr/>
                    <a:lstStyle/>
                    <a:p>
                      <a:r>
                        <a:rPr lang="en-US" sz="1200" dirty="0"/>
                        <a:t>University of Oklahoma</a:t>
                      </a:r>
                    </a:p>
                  </a:txBody>
                  <a:tcPr marL="69233" marR="69233" marT="34617" marB="34617" anchor="ctr">
                    <a:lnL>
                      <a:noFill/>
                    </a:lnL>
                    <a:lnR>
                      <a:noFill/>
                    </a:lnR>
                    <a:lnT>
                      <a:noFill/>
                    </a:lnT>
                    <a:lnB>
                      <a:noFill/>
                    </a:lnB>
                  </a:tcPr>
                </a:tc>
                <a:tc>
                  <a:txBody>
                    <a:bodyPr/>
                    <a:lstStyle/>
                    <a:p>
                      <a:r>
                        <a:rPr lang="en-US" sz="1200" dirty="0"/>
                        <a:t>TM5</a:t>
                      </a:r>
                    </a:p>
                  </a:txBody>
                  <a:tcPr marL="69233" marR="69233" marT="34617" marB="34617" anchor="ctr">
                    <a:lnL>
                      <a:noFill/>
                    </a:lnL>
                    <a:lnR>
                      <a:noFill/>
                    </a:lnR>
                    <a:lnT>
                      <a:noFill/>
                    </a:lnT>
                    <a:lnB>
                      <a:noFill/>
                    </a:lnB>
                  </a:tcPr>
                </a:tc>
                <a:tc>
                  <a:txBody>
                    <a:bodyPr/>
                    <a:lstStyle/>
                    <a:p>
                      <a:r>
                        <a:rPr lang="en-US" sz="1200" dirty="0"/>
                        <a:t>ERA-interim</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528514946"/>
                  </a:ext>
                </a:extLst>
              </a:tr>
              <a:tr h="573590">
                <a:tc>
                  <a:txBody>
                    <a:bodyPr/>
                    <a:lstStyle/>
                    <a:p>
                      <a:r>
                        <a:rPr lang="en-US" sz="1200" dirty="0"/>
                        <a:t>PCTM</a:t>
                      </a:r>
                    </a:p>
                  </a:txBody>
                  <a:tcPr marL="69233" marR="69233" marT="34617" marB="34617" anchor="ctr">
                    <a:lnL>
                      <a:noFill/>
                    </a:lnL>
                    <a:lnR>
                      <a:noFill/>
                    </a:lnR>
                    <a:lnT>
                      <a:noFill/>
                    </a:lnT>
                    <a:lnB>
                      <a:noFill/>
                    </a:lnB>
                  </a:tcPr>
                </a:tc>
                <a:tc>
                  <a:txBody>
                    <a:bodyPr/>
                    <a:lstStyle/>
                    <a:p>
                      <a:r>
                        <a:rPr lang="en-US" sz="1200" dirty="0"/>
                        <a:t>David Baker</a:t>
                      </a:r>
                    </a:p>
                  </a:txBody>
                  <a:tcPr marL="69233" marR="69233" marT="34617" marB="34617" anchor="ctr">
                    <a:lnL>
                      <a:noFill/>
                    </a:lnL>
                    <a:lnR>
                      <a:noFill/>
                    </a:lnR>
                    <a:lnT>
                      <a:noFill/>
                    </a:lnT>
                    <a:lnB>
                      <a:noFill/>
                    </a:lnB>
                  </a:tcPr>
                </a:tc>
                <a:tc>
                  <a:txBody>
                    <a:bodyPr/>
                    <a:lstStyle/>
                    <a:p>
                      <a:r>
                        <a:rPr lang="en-US" sz="1200" dirty="0"/>
                        <a:t>Colorado State University</a:t>
                      </a:r>
                    </a:p>
                  </a:txBody>
                  <a:tcPr marL="69233" marR="69233" marT="34617" marB="34617" anchor="ctr">
                    <a:lnL>
                      <a:noFill/>
                    </a:lnL>
                    <a:lnR>
                      <a:noFill/>
                    </a:lnR>
                    <a:lnT>
                      <a:noFill/>
                    </a:lnT>
                    <a:lnB>
                      <a:noFill/>
                    </a:lnB>
                  </a:tcPr>
                </a:tc>
                <a:tc>
                  <a:txBody>
                    <a:bodyPr/>
                    <a:lstStyle/>
                    <a:p>
                      <a:r>
                        <a:rPr lang="en-US" sz="1200" dirty="0"/>
                        <a:t>PCTM</a:t>
                      </a:r>
                    </a:p>
                  </a:txBody>
                  <a:tcPr marL="69233" marR="69233" marT="34617" marB="34617" anchor="ctr">
                    <a:lnL>
                      <a:noFill/>
                    </a:lnL>
                    <a:lnR>
                      <a:noFill/>
                    </a:lnR>
                    <a:lnT>
                      <a:noFill/>
                    </a:lnT>
                    <a:lnB>
                      <a:noFill/>
                    </a:lnB>
                  </a:tcPr>
                </a:tc>
                <a:tc>
                  <a:txBody>
                    <a:bodyPr/>
                    <a:lstStyle/>
                    <a:p>
                      <a:r>
                        <a:rPr lang="en-US" sz="1200" dirty="0"/>
                        <a:t>MERRA-2</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2947112046"/>
                  </a:ext>
                </a:extLst>
              </a:tr>
              <a:tr h="573590">
                <a:tc>
                  <a:txBody>
                    <a:bodyPr/>
                    <a:lstStyle/>
                    <a:p>
                      <a:r>
                        <a:rPr lang="en-US" sz="1200" dirty="0"/>
                        <a:t>TM5-4DVAR</a:t>
                      </a:r>
                    </a:p>
                  </a:txBody>
                  <a:tcPr marL="69233" marR="69233" marT="34617" marB="34617" anchor="ctr">
                    <a:lnL>
                      <a:noFill/>
                    </a:lnL>
                    <a:lnR>
                      <a:noFill/>
                    </a:lnR>
                    <a:lnT>
                      <a:noFill/>
                    </a:lnT>
                    <a:lnB>
                      <a:noFill/>
                    </a:lnB>
                  </a:tcPr>
                </a:tc>
                <a:tc>
                  <a:txBody>
                    <a:bodyPr/>
                    <a:lstStyle/>
                    <a:p>
                      <a:r>
                        <a:rPr lang="en-US" sz="1200" dirty="0"/>
                        <a:t>Sourish Basu</a:t>
                      </a:r>
                    </a:p>
                  </a:txBody>
                  <a:tcPr marL="69233" marR="69233" marT="34617" marB="34617" anchor="ctr">
                    <a:lnL>
                      <a:noFill/>
                    </a:lnL>
                    <a:lnR>
                      <a:noFill/>
                    </a:lnR>
                    <a:lnT>
                      <a:noFill/>
                    </a:lnT>
                    <a:lnB>
                      <a:noFill/>
                    </a:lnB>
                  </a:tcPr>
                </a:tc>
                <a:tc>
                  <a:txBody>
                    <a:bodyPr/>
                    <a:lstStyle/>
                    <a:p>
                      <a:r>
                        <a:rPr lang="en-US" sz="1200" dirty="0"/>
                        <a:t>University of Maryland and NASA GMAO</a:t>
                      </a:r>
                    </a:p>
                  </a:txBody>
                  <a:tcPr marL="69233" marR="69233" marT="34617" marB="34617" anchor="ctr">
                    <a:lnL>
                      <a:noFill/>
                    </a:lnL>
                    <a:lnR>
                      <a:noFill/>
                    </a:lnR>
                    <a:lnT>
                      <a:noFill/>
                    </a:lnT>
                    <a:lnB>
                      <a:noFill/>
                    </a:lnB>
                  </a:tcPr>
                </a:tc>
                <a:tc>
                  <a:txBody>
                    <a:bodyPr/>
                    <a:lstStyle/>
                    <a:p>
                      <a:r>
                        <a:rPr lang="en-US" sz="1200" dirty="0"/>
                        <a:t>TM5</a:t>
                      </a:r>
                    </a:p>
                  </a:txBody>
                  <a:tcPr marL="69233" marR="69233" marT="34617" marB="34617" anchor="ctr">
                    <a:lnL>
                      <a:noFill/>
                    </a:lnL>
                    <a:lnR>
                      <a:noFill/>
                    </a:lnR>
                    <a:lnT>
                      <a:noFill/>
                    </a:lnT>
                    <a:lnB>
                      <a:noFill/>
                    </a:lnB>
                  </a:tcPr>
                </a:tc>
                <a:tc>
                  <a:txBody>
                    <a:bodyPr/>
                    <a:lstStyle/>
                    <a:p>
                      <a:r>
                        <a:rPr lang="en-US" sz="1200" dirty="0"/>
                        <a:t>ERA-interim</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92688988"/>
                  </a:ext>
                </a:extLst>
              </a:tr>
              <a:tr h="405471">
                <a:tc>
                  <a:txBody>
                    <a:bodyPr/>
                    <a:lstStyle/>
                    <a:p>
                      <a:r>
                        <a:rPr lang="en-US" sz="1200" dirty="0"/>
                        <a:t>UT</a:t>
                      </a:r>
                    </a:p>
                  </a:txBody>
                  <a:tcPr marL="69233" marR="69233" marT="34617" marB="34617" anchor="ctr">
                    <a:lnL>
                      <a:noFill/>
                    </a:lnL>
                    <a:lnR>
                      <a:noFill/>
                    </a:lnR>
                    <a:lnT>
                      <a:noFill/>
                    </a:lnT>
                    <a:lnB>
                      <a:noFill/>
                    </a:lnB>
                  </a:tcPr>
                </a:tc>
                <a:tc>
                  <a:txBody>
                    <a:bodyPr/>
                    <a:lstStyle/>
                    <a:p>
                      <a:r>
                        <a:rPr lang="en-US" sz="1200" dirty="0"/>
                        <a:t>Feng Deng</a:t>
                      </a:r>
                    </a:p>
                  </a:txBody>
                  <a:tcPr marL="69233" marR="69233" marT="34617" marB="34617" anchor="ctr">
                    <a:lnL>
                      <a:noFill/>
                    </a:lnL>
                    <a:lnR>
                      <a:noFill/>
                    </a:lnR>
                    <a:lnT>
                      <a:noFill/>
                    </a:lnT>
                    <a:lnB>
                      <a:noFill/>
                    </a:lnB>
                  </a:tcPr>
                </a:tc>
                <a:tc>
                  <a:txBody>
                    <a:bodyPr/>
                    <a:lstStyle/>
                    <a:p>
                      <a:r>
                        <a:rPr lang="en-US" sz="1200" dirty="0"/>
                        <a:t>University of Toronto</a:t>
                      </a:r>
                    </a:p>
                  </a:txBody>
                  <a:tcPr marL="69233" marR="69233" marT="34617" marB="34617" anchor="ctr">
                    <a:lnL>
                      <a:noFill/>
                    </a:lnL>
                    <a:lnR>
                      <a:noFill/>
                    </a:lnR>
                    <a:lnT>
                      <a:noFill/>
                    </a:lnT>
                    <a:lnB>
                      <a:noFill/>
                    </a:lnB>
                  </a:tcPr>
                </a:tc>
                <a:tc>
                  <a:txBody>
                    <a:bodyPr/>
                    <a:lstStyle/>
                    <a:p>
                      <a:r>
                        <a:rPr lang="en-US" sz="1200" dirty="0"/>
                        <a:t>GEOS-Chem</a:t>
                      </a:r>
                    </a:p>
                  </a:txBody>
                  <a:tcPr marL="69233" marR="69233" marT="34617" marB="34617" anchor="ctr">
                    <a:lnL>
                      <a:noFill/>
                    </a:lnL>
                    <a:lnR>
                      <a:noFill/>
                    </a:lnR>
                    <a:lnT>
                      <a:noFill/>
                    </a:lnT>
                    <a:lnB>
                      <a:noFill/>
                    </a:lnB>
                  </a:tcPr>
                </a:tc>
                <a:tc>
                  <a:txBody>
                    <a:bodyPr/>
                    <a:lstStyle/>
                    <a:p>
                      <a:r>
                        <a:rPr lang="en-US" sz="1200" dirty="0"/>
                        <a:t>GEOS-FP</a:t>
                      </a:r>
                    </a:p>
                  </a:txBody>
                  <a:tcPr marL="69233" marR="69233" marT="34617" marB="34617" anchor="ctr">
                    <a:lnL>
                      <a:noFill/>
                    </a:lnL>
                    <a:lnR>
                      <a:noFill/>
                    </a:lnR>
                    <a:lnT>
                      <a:noFill/>
                    </a:lnT>
                    <a:lnB>
                      <a:noFill/>
                    </a:lnB>
                  </a:tcPr>
                </a:tc>
                <a:tc>
                  <a:txBody>
                    <a:bodyPr/>
                    <a:lstStyle/>
                    <a:p>
                      <a:r>
                        <a:rPr lang="en-US" sz="1200" dirty="0"/>
                        <a:t>4D-Var</a:t>
                      </a:r>
                    </a:p>
                  </a:txBody>
                  <a:tcPr marL="69233" marR="69233" marT="34617" marB="34617" anchor="ctr">
                    <a:lnL>
                      <a:noFill/>
                    </a:lnL>
                    <a:lnR>
                      <a:noFill/>
                    </a:lnR>
                    <a:lnT>
                      <a:noFill/>
                    </a:lnT>
                    <a:lnB>
                      <a:noFill/>
                    </a:lnB>
                  </a:tcPr>
                </a:tc>
                <a:extLst>
                  <a:ext uri="{0D108BD9-81ED-4DB2-BD59-A6C34878D82A}">
                    <a16:rowId xmlns:a16="http://schemas.microsoft.com/office/drawing/2014/main" val="1470897840"/>
                  </a:ext>
                </a:extLst>
              </a:tr>
            </a:tbl>
          </a:graphicData>
        </a:graphic>
      </p:graphicFrame>
      <p:sp>
        <p:nvSpPr>
          <p:cNvPr id="6" name="TextBox 5">
            <a:extLst>
              <a:ext uri="{FF2B5EF4-FFF2-40B4-BE49-F238E27FC236}">
                <a16:creationId xmlns:a16="http://schemas.microsoft.com/office/drawing/2014/main" id="{3E0070A9-D937-4D3F-B0CE-3A915D1B4F08}"/>
              </a:ext>
            </a:extLst>
          </p:cNvPr>
          <p:cNvSpPr txBox="1"/>
          <p:nvPr/>
        </p:nvSpPr>
        <p:spPr>
          <a:xfrm>
            <a:off x="2499406" y="6259534"/>
            <a:ext cx="4294765" cy="307777"/>
          </a:xfrm>
          <a:prstGeom prst="rect">
            <a:avLst/>
          </a:prstGeom>
          <a:noFill/>
        </p:spPr>
        <p:txBody>
          <a:bodyPr wrap="none" rtlCol="0">
            <a:spAutoFit/>
          </a:bodyPr>
          <a:lstStyle/>
          <a:p>
            <a:r>
              <a:rPr lang="en-US" dirty="0">
                <a:hlinkClick r:id="rId3"/>
              </a:rPr>
              <a:t>https://www.esrl.noaa.gov/gmd/ccgg/OCO2_v9mip/</a:t>
            </a:r>
            <a:r>
              <a:rPr lang="en-US" dirty="0"/>
              <a:t> </a:t>
            </a:r>
          </a:p>
        </p:txBody>
      </p:sp>
    </p:spTree>
    <p:extLst>
      <p:ext uri="{BB962C8B-B14F-4D97-AF65-F5344CB8AC3E}">
        <p14:creationId xmlns:p14="http://schemas.microsoft.com/office/powerpoint/2010/main" val="490441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06145A-FADD-4EEE-AEFC-1E83DAD0444C}"/>
              </a:ext>
            </a:extLst>
          </p:cNvPr>
          <p:cNvSpPr>
            <a:spLocks noGrp="1"/>
          </p:cNvSpPr>
          <p:nvPr>
            <p:ph type="body" idx="2"/>
          </p:nvPr>
        </p:nvSpPr>
        <p:spPr/>
        <p:txBody>
          <a:bodyPr/>
          <a:lstStyle/>
          <a:p>
            <a:r>
              <a:rPr lang="en-US" dirty="0"/>
              <a:t>Linkages to CEOS Work Plan Cited</a:t>
            </a:r>
          </a:p>
          <a:p>
            <a:endParaRPr lang="en-US" dirty="0"/>
          </a:p>
        </p:txBody>
      </p:sp>
      <p:sp>
        <p:nvSpPr>
          <p:cNvPr id="4" name="Slide Number Placeholder 3">
            <a:extLst>
              <a:ext uri="{FF2B5EF4-FFF2-40B4-BE49-F238E27FC236}">
                <a16:creationId xmlns:a16="http://schemas.microsoft.com/office/drawing/2014/main" id="{D24ABB78-9072-433C-A467-D39FAFAF2CDB}"/>
              </a:ext>
            </a:extLst>
          </p:cNvPr>
          <p:cNvSpPr>
            <a:spLocks noGrp="1"/>
          </p:cNvSpPr>
          <p:nvPr>
            <p:ph type="sldNum" idx="12"/>
          </p:nvPr>
        </p:nvSpPr>
        <p:spPr/>
        <p:txBody>
          <a:bodyPr/>
          <a:lstStyle/>
          <a:p>
            <a:fld id="{00000000-1234-1234-1234-123412341234}" type="slidenum">
              <a:rPr lang="en-US" smtClean="0"/>
              <a:pPr/>
              <a:t>26</a:t>
            </a:fld>
            <a:endParaRPr lang="en-US" dirty="0"/>
          </a:p>
        </p:txBody>
      </p:sp>
      <p:graphicFrame>
        <p:nvGraphicFramePr>
          <p:cNvPr id="5" name="Content Placeholder 5">
            <a:extLst>
              <a:ext uri="{FF2B5EF4-FFF2-40B4-BE49-F238E27FC236}">
                <a16:creationId xmlns:a16="http://schemas.microsoft.com/office/drawing/2014/main" id="{A8BFEBAF-E3D2-4EDB-A664-8BE57DCCD246}"/>
              </a:ext>
            </a:extLst>
          </p:cNvPr>
          <p:cNvGraphicFramePr>
            <a:graphicFrameLocks/>
          </p:cNvGraphicFramePr>
          <p:nvPr>
            <p:extLst>
              <p:ext uri="{D42A27DB-BD31-4B8C-83A1-F6EECF244321}">
                <p14:modId xmlns:p14="http://schemas.microsoft.com/office/powerpoint/2010/main" val="2684538858"/>
              </p:ext>
            </p:extLst>
          </p:nvPr>
        </p:nvGraphicFramePr>
        <p:xfrm>
          <a:off x="115616" y="1410536"/>
          <a:ext cx="8912771" cy="3729623"/>
        </p:xfrm>
        <a:graphic>
          <a:graphicData uri="http://schemas.openxmlformats.org/drawingml/2006/table">
            <a:tbl>
              <a:tblPr/>
              <a:tblGrid>
                <a:gridCol w="753628">
                  <a:extLst>
                    <a:ext uri="{9D8B030D-6E8A-4147-A177-3AD203B41FA5}">
                      <a16:colId xmlns:a16="http://schemas.microsoft.com/office/drawing/2014/main" val="1477351659"/>
                    </a:ext>
                  </a:extLst>
                </a:gridCol>
                <a:gridCol w="1830839">
                  <a:extLst>
                    <a:ext uri="{9D8B030D-6E8A-4147-A177-3AD203B41FA5}">
                      <a16:colId xmlns:a16="http://schemas.microsoft.com/office/drawing/2014/main" val="48378400"/>
                    </a:ext>
                  </a:extLst>
                </a:gridCol>
                <a:gridCol w="503562">
                  <a:extLst>
                    <a:ext uri="{9D8B030D-6E8A-4147-A177-3AD203B41FA5}">
                      <a16:colId xmlns:a16="http://schemas.microsoft.com/office/drawing/2014/main" val="782646328"/>
                    </a:ext>
                  </a:extLst>
                </a:gridCol>
                <a:gridCol w="3950009">
                  <a:extLst>
                    <a:ext uri="{9D8B030D-6E8A-4147-A177-3AD203B41FA5}">
                      <a16:colId xmlns:a16="http://schemas.microsoft.com/office/drawing/2014/main" val="595248882"/>
                    </a:ext>
                  </a:extLst>
                </a:gridCol>
                <a:gridCol w="806441">
                  <a:extLst>
                    <a:ext uri="{9D8B030D-6E8A-4147-A177-3AD203B41FA5}">
                      <a16:colId xmlns:a16="http://schemas.microsoft.com/office/drawing/2014/main" val="2761368365"/>
                    </a:ext>
                  </a:extLst>
                </a:gridCol>
                <a:gridCol w="1068292">
                  <a:extLst>
                    <a:ext uri="{9D8B030D-6E8A-4147-A177-3AD203B41FA5}">
                      <a16:colId xmlns:a16="http://schemas.microsoft.com/office/drawing/2014/main" val="2708788529"/>
                    </a:ext>
                  </a:extLst>
                </a:gridCol>
              </a:tblGrid>
              <a:tr h="424441">
                <a:tc>
                  <a:txBody>
                    <a:bodyPr/>
                    <a:lstStyle/>
                    <a:p>
                      <a:pPr algn="ctr" fontAlgn="ctr"/>
                      <a:r>
                        <a:rPr lang="en-GB" sz="1400" b="1" i="0" u="none" strike="noStrike" cap="none" dirty="0">
                          <a:solidFill>
                            <a:schemeClr val="bg1"/>
                          </a:solidFill>
                          <a:latin typeface="Helvetica Neue"/>
                          <a:ea typeface="Helvetica Neue"/>
                          <a:cs typeface="Helvetica Neue"/>
                          <a:sym typeface="Arial"/>
                        </a:rPr>
                        <a:t>ID</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400" b="1" i="0" u="none" strike="noStrike" cap="none" dirty="0">
                          <a:solidFill>
                            <a:schemeClr val="bg1"/>
                          </a:solidFill>
                          <a:latin typeface="Helvetica Neue"/>
                          <a:ea typeface="Helvetica Neue"/>
                          <a:cs typeface="Helvetica Neue"/>
                          <a:sym typeface="Arial"/>
                        </a:rPr>
                        <a:t>Title</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400" b="1" i="0" u="none" strike="noStrike" cap="none" dirty="0">
                          <a:solidFill>
                            <a:schemeClr val="bg1"/>
                          </a:solidFill>
                          <a:latin typeface="Helvetica Neue"/>
                          <a:ea typeface="Helvetica Neue"/>
                          <a:cs typeface="Helvetica Neue"/>
                          <a:sym typeface="Arial"/>
                        </a:rPr>
                        <a:t>Due</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400" b="1" i="0" u="none" strike="noStrike" cap="none" dirty="0">
                          <a:solidFill>
                            <a:schemeClr val="bg1"/>
                          </a:solidFill>
                          <a:latin typeface="Helvetica Neue"/>
                          <a:ea typeface="Helvetica Neue"/>
                          <a:cs typeface="Helvetica Neue"/>
                          <a:sym typeface="Arial"/>
                        </a:rPr>
                        <a:t>Description</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gridSpan="2">
                  <a:txBody>
                    <a:bodyPr/>
                    <a:lstStyle/>
                    <a:p>
                      <a:pPr algn="ctr" fontAlgn="ctr"/>
                      <a:r>
                        <a:rPr lang="en-GB" sz="1400" b="1" i="0" u="none" strike="noStrike" cap="none" dirty="0">
                          <a:solidFill>
                            <a:schemeClr val="bg1"/>
                          </a:solidFill>
                          <a:latin typeface="Helvetica Neue"/>
                          <a:ea typeface="Helvetica Neue"/>
                          <a:cs typeface="Helvetica Neue"/>
                          <a:sym typeface="Arial"/>
                        </a:rPr>
                        <a:t>Responsible</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pPr algn="ctr" fontAlgn="ctr"/>
                      <a:endParaRPr lang="en-GB" sz="1200" b="1" i="0" u="none" strike="noStrike" dirty="0">
                        <a:solidFill>
                          <a:srgbClr val="FFFFFF"/>
                        </a:solidFill>
                        <a:effectLst/>
                        <a:latin typeface="Arial" panose="020B0604020202020204" pitchFamily="34" charset="0"/>
                      </a:endParaRPr>
                    </a:p>
                  </a:txBody>
                  <a:tcPr marL="1118" marR="1118" marT="1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5623"/>
                    </a:solidFill>
                  </a:tcPr>
                </a:tc>
                <a:extLst>
                  <a:ext uri="{0D108BD9-81ED-4DB2-BD59-A6C34878D82A}">
                    <a16:rowId xmlns:a16="http://schemas.microsoft.com/office/drawing/2014/main" val="3969439398"/>
                  </a:ext>
                </a:extLst>
              </a:tr>
              <a:tr h="573425">
                <a:tc>
                  <a:txBody>
                    <a:bodyPr/>
                    <a:lstStyle/>
                    <a:p>
                      <a:pPr algn="ctr" fontAlgn="ctr"/>
                      <a:r>
                        <a:rPr lang="en-GB" sz="1400" b="0" i="0" u="none" strike="noStrike" cap="none" dirty="0">
                          <a:solidFill>
                            <a:srgbClr val="002569"/>
                          </a:solidFill>
                          <a:latin typeface="Helvetica Neue"/>
                          <a:ea typeface="Helvetica Neue"/>
                          <a:cs typeface="Helvetica Neue"/>
                          <a:sym typeface="Arial"/>
                        </a:rPr>
                        <a:t>CARB-20-01</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Develop a CEOS AFOLU roadmap</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2021 Q4</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Provides a more integrated, end-to-end system for interaction between space data providers and policy users including UNFCCC;IPCC etc.</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LSI-VC, WGClimate GHG TT</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Osamu </a:t>
                      </a:r>
                      <a:r>
                        <a:rPr lang="en-GB" sz="1400" b="0" i="0" u="none" strike="noStrike" cap="none" dirty="0" err="1">
                          <a:solidFill>
                            <a:srgbClr val="002569"/>
                          </a:solidFill>
                          <a:latin typeface="Helvetica Neue"/>
                          <a:ea typeface="Helvetica Neue"/>
                          <a:cs typeface="Helvetica Neue"/>
                          <a:sym typeface="Arial"/>
                        </a:rPr>
                        <a:t>Ochiai</a:t>
                      </a:r>
                      <a:endParaRPr lang="en-GB" sz="1400" b="0" i="0" u="none" strike="noStrike" cap="none" dirty="0">
                        <a:solidFill>
                          <a:srgbClr val="002569"/>
                        </a:solidFill>
                        <a:latin typeface="Helvetica Neue"/>
                        <a:ea typeface="Helvetica Neue"/>
                        <a:cs typeface="Helvetica Neue"/>
                        <a:sym typeface="Arial"/>
                      </a:endParaRP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6350065"/>
                  </a:ext>
                </a:extLst>
              </a:tr>
              <a:tr h="955705">
                <a:tc>
                  <a:txBody>
                    <a:bodyPr/>
                    <a:lstStyle/>
                    <a:p>
                      <a:pPr algn="ctr" fontAlgn="ctr"/>
                      <a:r>
                        <a:rPr lang="en-GB" sz="1400" b="0" i="0" u="none" strike="noStrike" cap="none" dirty="0">
                          <a:solidFill>
                            <a:srgbClr val="002569"/>
                          </a:solidFill>
                          <a:latin typeface="Helvetica Neue"/>
                          <a:ea typeface="Helvetica Neue"/>
                          <a:cs typeface="Helvetica Neue"/>
                          <a:sym typeface="Arial"/>
                        </a:rPr>
                        <a:t>CARB-20-02</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Integrated Carbon Cycle interface between CEOS and the UNFCCC</a:t>
                      </a:r>
                      <a:endParaRPr lang="en-GB" sz="1400" b="0" i="0" u="none" strike="noStrike" cap="none" dirty="0">
                        <a:solidFill>
                          <a:srgbClr val="002569"/>
                        </a:solidFill>
                        <a:latin typeface="Helvetica Neue"/>
                        <a:ea typeface="Helvetica Neue"/>
                        <a:cs typeface="Helvetica Neue"/>
                        <a:sym typeface="Arial"/>
                      </a:endParaRP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2021 Q4</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This task will explore enhancement of the relationship between space data providers and the policy needs of conventions and the parties to the conventions</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SIT Chair</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Mark Dowell</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0395112"/>
                  </a:ext>
                </a:extLst>
              </a:tr>
              <a:tr h="573425">
                <a:tc>
                  <a:txBody>
                    <a:bodyPr/>
                    <a:lstStyle/>
                    <a:p>
                      <a:pPr algn="ctr" fontAlgn="ctr"/>
                      <a:r>
                        <a:rPr lang="en-GB" sz="1400" b="0" i="0" u="none" strike="noStrike" cap="none" dirty="0">
                          <a:solidFill>
                            <a:srgbClr val="002569"/>
                          </a:solidFill>
                          <a:latin typeface="Helvetica Neue"/>
                          <a:ea typeface="Helvetica Neue"/>
                          <a:cs typeface="Helvetica Neue"/>
                          <a:sym typeface="Arial"/>
                        </a:rPr>
                        <a:t>CARB-21-01</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GST1 Prototype Products and Guidance</a:t>
                      </a:r>
                      <a:endParaRPr lang="en-GB" sz="1400" b="0" i="0" u="none" strike="noStrike" cap="none" dirty="0">
                        <a:solidFill>
                          <a:srgbClr val="002569"/>
                        </a:solidFill>
                        <a:latin typeface="Helvetica Neue"/>
                        <a:ea typeface="Helvetica Neue"/>
                        <a:cs typeface="Helvetica Neue"/>
                        <a:sym typeface="Arial"/>
                      </a:endParaRP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2021 Q4</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Develop prototype CEOS data products and associated user guidance material in support of national and global level users for the 1st GST</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AC-VC, WGClimate GHG TT</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David Crisp</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8344140"/>
                  </a:ext>
                </a:extLst>
              </a:tr>
              <a:tr h="573425">
                <a:tc>
                  <a:txBody>
                    <a:bodyPr/>
                    <a:lstStyle/>
                    <a:p>
                      <a:pPr algn="ctr" fontAlgn="ctr"/>
                      <a:r>
                        <a:rPr lang="en-GB" sz="1400" b="0" i="0" u="none" strike="noStrike" cap="none" dirty="0">
                          <a:solidFill>
                            <a:srgbClr val="002569"/>
                          </a:solidFill>
                          <a:latin typeface="Helvetica Neue"/>
                          <a:ea typeface="Helvetica Neue"/>
                          <a:cs typeface="Helvetica Neue"/>
                          <a:sym typeface="Arial"/>
                        </a:rPr>
                        <a:t>CARB-21-04</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CEOS UNFCCC GST Strategy</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2021 Q2</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cap="none" dirty="0">
                          <a:solidFill>
                            <a:srgbClr val="002569"/>
                          </a:solidFill>
                          <a:latin typeface="Helvetica Neue"/>
                          <a:ea typeface="Helvetica Neue"/>
                          <a:cs typeface="Helvetica Neue"/>
                          <a:sym typeface="Arial"/>
                        </a:rPr>
                        <a:t>Prepare an outline strategy paper proposing the CEOS approach to support for the UNFCCC GST process</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SIT Vice-Chair</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400" b="0" i="0" u="none" strike="noStrike" cap="none" dirty="0">
                          <a:solidFill>
                            <a:srgbClr val="002569"/>
                          </a:solidFill>
                          <a:latin typeface="Helvetica Neue"/>
                          <a:ea typeface="Helvetica Neue"/>
                          <a:cs typeface="Helvetica Neue"/>
                          <a:sym typeface="Arial"/>
                        </a:rPr>
                        <a:t>I. </a:t>
                      </a:r>
                      <a:r>
                        <a:rPr lang="en-GB" sz="1400" b="0" i="0" u="none" strike="noStrike" cap="none" dirty="0" err="1">
                          <a:solidFill>
                            <a:srgbClr val="002569"/>
                          </a:solidFill>
                          <a:latin typeface="Helvetica Neue"/>
                          <a:ea typeface="Helvetica Neue"/>
                          <a:cs typeface="Helvetica Neue"/>
                          <a:sym typeface="Arial"/>
                        </a:rPr>
                        <a:t>Petiteville</a:t>
                      </a:r>
                      <a:r>
                        <a:rPr lang="en-GB" sz="1400" b="0" i="0" u="none" strike="noStrike" cap="none" dirty="0">
                          <a:solidFill>
                            <a:srgbClr val="002569"/>
                          </a:solidFill>
                          <a:latin typeface="Helvetica Neue"/>
                          <a:ea typeface="Helvetica Neue"/>
                          <a:cs typeface="Helvetica Neue"/>
                          <a:sym typeface="Arial"/>
                        </a:rPr>
                        <a:t>, S. Briggs</a:t>
                      </a:r>
                    </a:p>
                  </a:txBody>
                  <a:tcPr marL="839" marR="839" marT="8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7789321"/>
                  </a:ext>
                </a:extLst>
              </a:tr>
            </a:tbl>
          </a:graphicData>
        </a:graphic>
      </p:graphicFrame>
      <p:sp>
        <p:nvSpPr>
          <p:cNvPr id="6" name="TextBox 5">
            <a:extLst>
              <a:ext uri="{FF2B5EF4-FFF2-40B4-BE49-F238E27FC236}">
                <a16:creationId xmlns:a16="http://schemas.microsoft.com/office/drawing/2014/main" id="{318BD1D4-471E-44A1-8B97-93929E20C4E0}"/>
              </a:ext>
            </a:extLst>
          </p:cNvPr>
          <p:cNvSpPr txBox="1"/>
          <p:nvPr/>
        </p:nvSpPr>
        <p:spPr>
          <a:xfrm>
            <a:off x="115616" y="5509260"/>
            <a:ext cx="4501553" cy="307777"/>
          </a:xfrm>
          <a:prstGeom prst="rect">
            <a:avLst/>
          </a:prstGeom>
          <a:noFill/>
        </p:spPr>
        <p:txBody>
          <a:bodyPr wrap="none" rtlCol="0">
            <a:spAutoFit/>
          </a:bodyPr>
          <a:lstStyle/>
          <a:p>
            <a:r>
              <a:rPr lang="en-US" dirty="0">
                <a:solidFill>
                  <a:srgbClr val="FF0000"/>
                </a:solidFill>
              </a:rPr>
              <a:t>Note: all of the Deliverables cited here are in progress.</a:t>
            </a:r>
          </a:p>
        </p:txBody>
      </p:sp>
    </p:spTree>
    <p:extLst>
      <p:ext uri="{BB962C8B-B14F-4D97-AF65-F5344CB8AC3E}">
        <p14:creationId xmlns:p14="http://schemas.microsoft.com/office/powerpoint/2010/main" val="2763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8C9EA7-A64C-4852-ABBF-53F7D1A30495}"/>
              </a:ext>
            </a:extLst>
          </p:cNvPr>
          <p:cNvSpPr>
            <a:spLocks noGrp="1"/>
          </p:cNvSpPr>
          <p:nvPr>
            <p:ph type="body" idx="1"/>
          </p:nvPr>
        </p:nvSpPr>
        <p:spPr>
          <a:xfrm>
            <a:off x="76200" y="1608462"/>
            <a:ext cx="8991600" cy="4868537"/>
          </a:xfrm>
        </p:spPr>
        <p:txBody>
          <a:bodyPr/>
          <a:lstStyle/>
          <a:p>
            <a:pPr marL="304810" lvl="1" indent="0">
              <a:spcBef>
                <a:spcPts val="600"/>
              </a:spcBef>
              <a:spcAft>
                <a:spcPts val="600"/>
              </a:spcAft>
              <a:buSzPct val="100000"/>
              <a:buNone/>
            </a:pPr>
            <a:r>
              <a:rPr lang="en-US" b="1" dirty="0">
                <a:solidFill>
                  <a:srgbClr val="002060"/>
                </a:solidFill>
                <a:sym typeface="Arial Bold"/>
              </a:rPr>
              <a:t>The CEOS/CGMS WGClimate Greenhouse Gas Task Team is coordinating efforts among member agencies to:</a:t>
            </a:r>
          </a:p>
          <a:p>
            <a:pPr lvl="1" indent="-380990">
              <a:spcBef>
                <a:spcPts val="600"/>
              </a:spcBef>
              <a:spcAft>
                <a:spcPts val="600"/>
              </a:spcAft>
              <a:buSzPct val="100000"/>
              <a:buFont typeface="+mj-lt"/>
              <a:buAutoNum type="arabicPeriod"/>
            </a:pPr>
            <a:r>
              <a:rPr lang="en-US" dirty="0">
                <a:solidFill>
                  <a:srgbClr val="002060"/>
                </a:solidFill>
                <a:sym typeface="Arial Bold"/>
              </a:rPr>
              <a:t>Work with the atmospheric CO</a:t>
            </a:r>
            <a:r>
              <a:rPr lang="en-US" baseline="-25000" dirty="0">
                <a:solidFill>
                  <a:srgbClr val="002060"/>
                </a:solidFill>
                <a:sym typeface="Arial Bold"/>
              </a:rPr>
              <a:t>2</a:t>
            </a:r>
            <a:r>
              <a:rPr lang="en-US" dirty="0">
                <a:solidFill>
                  <a:srgbClr val="002060"/>
                </a:solidFill>
                <a:sym typeface="Arial Bold"/>
              </a:rPr>
              <a:t> and CH</a:t>
            </a:r>
            <a:r>
              <a:rPr lang="en-US" baseline="-25000" dirty="0">
                <a:solidFill>
                  <a:srgbClr val="002060"/>
                </a:solidFill>
                <a:sym typeface="Arial Bold"/>
              </a:rPr>
              <a:t>4</a:t>
            </a:r>
            <a:r>
              <a:rPr lang="en-US" dirty="0">
                <a:solidFill>
                  <a:srgbClr val="002060"/>
                </a:solidFill>
                <a:sym typeface="Arial Bold"/>
              </a:rPr>
              <a:t> measurement and modeling communities, stakeholders and national inventory compilers to </a:t>
            </a:r>
            <a:r>
              <a:rPr lang="en-US" b="1" dirty="0">
                <a:solidFill>
                  <a:srgbClr val="002060"/>
                </a:solidFill>
                <a:sym typeface="Arial Bold"/>
              </a:rPr>
              <a:t>define requirements </a:t>
            </a:r>
            <a:r>
              <a:rPr lang="en-US" dirty="0">
                <a:solidFill>
                  <a:srgbClr val="002060"/>
                </a:solidFill>
                <a:sym typeface="Arial Bold"/>
              </a:rPr>
              <a:t>and plans for atmospheric flux inventories;</a:t>
            </a:r>
          </a:p>
          <a:p>
            <a:pPr lvl="1" indent="-380990">
              <a:spcBef>
                <a:spcPts val="600"/>
              </a:spcBef>
              <a:spcAft>
                <a:spcPts val="600"/>
              </a:spcAft>
              <a:buSzPct val="100000"/>
              <a:buFont typeface="+mj-lt"/>
              <a:buAutoNum type="arabicPeriod"/>
            </a:pPr>
            <a:r>
              <a:rPr lang="en-US" dirty="0">
                <a:solidFill>
                  <a:srgbClr val="002060"/>
                </a:solidFill>
                <a:sym typeface="Arial Bold"/>
              </a:rPr>
              <a:t>Deliver </a:t>
            </a:r>
            <a:r>
              <a:rPr lang="en-US" b="1" dirty="0">
                <a:solidFill>
                  <a:srgbClr val="002060"/>
                </a:solidFill>
                <a:sym typeface="Arial Bold"/>
              </a:rPr>
              <a:t>pilot atmospheric CO</a:t>
            </a:r>
            <a:r>
              <a:rPr lang="en-US" b="1" baseline="-25000" dirty="0">
                <a:solidFill>
                  <a:srgbClr val="002060"/>
                </a:solidFill>
                <a:sym typeface="Arial Bold"/>
              </a:rPr>
              <a:t>2</a:t>
            </a:r>
            <a:r>
              <a:rPr lang="en-US" b="1" dirty="0">
                <a:solidFill>
                  <a:srgbClr val="002060"/>
                </a:solidFill>
                <a:sym typeface="Arial Bold"/>
              </a:rPr>
              <a:t> and CH</a:t>
            </a:r>
            <a:r>
              <a:rPr lang="en-US" b="1" baseline="-25000" dirty="0">
                <a:solidFill>
                  <a:srgbClr val="002060"/>
                </a:solidFill>
                <a:sym typeface="Arial Bold"/>
              </a:rPr>
              <a:t>4</a:t>
            </a:r>
            <a:r>
              <a:rPr lang="en-US" b="1" dirty="0">
                <a:solidFill>
                  <a:srgbClr val="002060"/>
                </a:solidFill>
                <a:sym typeface="Arial Bold"/>
              </a:rPr>
              <a:t> flux inventories</a:t>
            </a:r>
            <a:r>
              <a:rPr lang="en-US" dirty="0">
                <a:solidFill>
                  <a:srgbClr val="002060"/>
                </a:solidFill>
                <a:sym typeface="Arial Bold"/>
              </a:rPr>
              <a:t> in 2021 to inform the 2023 Global Stocktake (GST);</a:t>
            </a:r>
          </a:p>
          <a:p>
            <a:pPr lvl="1" indent="-380990">
              <a:spcBef>
                <a:spcPts val="600"/>
              </a:spcBef>
              <a:spcAft>
                <a:spcPts val="600"/>
              </a:spcAft>
              <a:buSzPct val="100000"/>
              <a:buFont typeface="+mj-lt"/>
              <a:buAutoNum type="arabicPeriod"/>
            </a:pPr>
            <a:r>
              <a:rPr lang="en-US" dirty="0">
                <a:solidFill>
                  <a:srgbClr val="002060"/>
                </a:solidFill>
                <a:sym typeface="Arial Bold"/>
              </a:rPr>
              <a:t>Use lessons learned from these pilot inventory products to refine requirements needed to implement a </a:t>
            </a:r>
            <a:r>
              <a:rPr lang="en-US" b="1" dirty="0">
                <a:solidFill>
                  <a:srgbClr val="002060"/>
                </a:solidFill>
                <a:sym typeface="Arial Bold"/>
              </a:rPr>
              <a:t>purpose-built, operational, atmospheric inventory system</a:t>
            </a:r>
            <a:r>
              <a:rPr lang="en-US" dirty="0">
                <a:solidFill>
                  <a:srgbClr val="002060"/>
                </a:solidFill>
                <a:sym typeface="Arial Bold"/>
              </a:rPr>
              <a:t> for future Global Stocktakes</a:t>
            </a:r>
            <a:r>
              <a:rPr lang="en-US" b="1" dirty="0">
                <a:solidFill>
                  <a:srgbClr val="002060"/>
                </a:solidFill>
                <a:sym typeface="Arial Bold"/>
              </a:rPr>
              <a:t>.</a:t>
            </a:r>
          </a:p>
          <a:p>
            <a:pPr marL="101600" indent="0">
              <a:buNone/>
            </a:pPr>
            <a:endParaRPr lang="en-US" sz="800" dirty="0"/>
          </a:p>
          <a:p>
            <a:pPr marL="101600" indent="0">
              <a:buNone/>
            </a:pPr>
            <a:r>
              <a:rPr lang="en-US" dirty="0"/>
              <a:t>Here, we report progress since the 2020 Plenary on steps 1 and 2.</a:t>
            </a:r>
          </a:p>
        </p:txBody>
      </p:sp>
      <p:sp>
        <p:nvSpPr>
          <p:cNvPr id="3" name="Text Placeholder 2">
            <a:extLst>
              <a:ext uri="{FF2B5EF4-FFF2-40B4-BE49-F238E27FC236}">
                <a16:creationId xmlns:a16="http://schemas.microsoft.com/office/drawing/2014/main" id="{AC1BBD17-1D59-40ED-8564-8D3C28A0631F}"/>
              </a:ext>
            </a:extLst>
          </p:cNvPr>
          <p:cNvSpPr>
            <a:spLocks noGrp="1"/>
          </p:cNvSpPr>
          <p:nvPr>
            <p:ph type="body" idx="2"/>
          </p:nvPr>
        </p:nvSpPr>
        <p:spPr/>
        <p:txBody>
          <a:bodyPr/>
          <a:lstStyle/>
          <a:p>
            <a:r>
              <a:rPr lang="en-US" dirty="0"/>
              <a:t>GHG Roadmap Objectives</a:t>
            </a:r>
          </a:p>
        </p:txBody>
      </p:sp>
      <p:sp>
        <p:nvSpPr>
          <p:cNvPr id="4" name="Slide Number Placeholder 3">
            <a:extLst>
              <a:ext uri="{FF2B5EF4-FFF2-40B4-BE49-F238E27FC236}">
                <a16:creationId xmlns:a16="http://schemas.microsoft.com/office/drawing/2014/main" id="{A69580C2-0E02-45A6-951F-942D2088910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pic>
        <p:nvPicPr>
          <p:cNvPr id="6" name="Audio 5">
            <a:hlinkClick r:id="" action="ppaction://media"/>
            <a:extLst>
              <a:ext uri="{FF2B5EF4-FFF2-40B4-BE49-F238E27FC236}">
                <a16:creationId xmlns:a16="http://schemas.microsoft.com/office/drawing/2014/main" id="{2E84343E-6981-4DAC-B74E-7EE0D8B95F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1958875"/>
      </p:ext>
    </p:extLst>
  </p:cSld>
  <p:clrMapOvr>
    <a:masterClrMapping/>
  </p:clrMapOvr>
  <mc:AlternateContent xmlns:mc="http://schemas.openxmlformats.org/markup-compatibility/2006">
    <mc:Choice xmlns:p14="http://schemas.microsoft.com/office/powerpoint/2010/main" Requires="p14">
      <p:transition spd="slow" p14:dur="2000" advTm="57438"/>
    </mc:Choice>
    <mc:Fallback>
      <p:transition spd="slow" advTm="57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3D98DA38-5779-4EC2-AC08-179DF31A9C68}"/>
              </a:ext>
            </a:extLst>
          </p:cNvPr>
          <p:cNvSpPr>
            <a:spLocks noGrp="1"/>
          </p:cNvSpPr>
          <p:nvPr>
            <p:ph type="body" idx="1"/>
          </p:nvPr>
        </p:nvSpPr>
        <p:spPr>
          <a:xfrm>
            <a:off x="76200" y="1684144"/>
            <a:ext cx="8991600" cy="2175017"/>
          </a:xfrm>
        </p:spPr>
        <p:txBody>
          <a:bodyPr/>
          <a:lstStyle/>
          <a:p>
            <a:r>
              <a:rPr lang="en-US" dirty="0"/>
              <a:t>The 2006 and 2019 IPCC Guidelines for National Greenhouse Gas Inventories divide anthropogenic emissions into 5 sectors</a:t>
            </a:r>
          </a:p>
          <a:p>
            <a:pPr lvl="1"/>
            <a:r>
              <a:rPr lang="en-US" dirty="0"/>
              <a:t>Energy, Industrial Processes and Product Use (IPPU), Agriculture, Forestry and Other Land Use (AFOLU), Waste and “Other” sectors</a:t>
            </a:r>
          </a:p>
          <a:p>
            <a:endParaRPr lang="en-US" dirty="0"/>
          </a:p>
        </p:txBody>
      </p:sp>
      <p:sp>
        <p:nvSpPr>
          <p:cNvPr id="37" name="Text Placeholder 36">
            <a:extLst>
              <a:ext uri="{FF2B5EF4-FFF2-40B4-BE49-F238E27FC236}">
                <a16:creationId xmlns:a16="http://schemas.microsoft.com/office/drawing/2014/main" id="{A4878D6A-6271-4143-9EE3-25AA36344B76}"/>
              </a:ext>
            </a:extLst>
          </p:cNvPr>
          <p:cNvSpPr>
            <a:spLocks noGrp="1"/>
          </p:cNvSpPr>
          <p:nvPr>
            <p:ph type="body" idx="2"/>
          </p:nvPr>
        </p:nvSpPr>
        <p:spPr>
          <a:xfrm>
            <a:off x="1694757" y="76200"/>
            <a:ext cx="5851796" cy="914400"/>
          </a:xfrm>
        </p:spPr>
        <p:txBody>
          <a:bodyPr/>
          <a:lstStyle/>
          <a:p>
            <a:r>
              <a:rPr lang="en-US" dirty="0"/>
              <a:t>Greenhouse Gas Inventories for the Global Stocktake (GST)</a:t>
            </a:r>
          </a:p>
        </p:txBody>
      </p:sp>
      <p:pic>
        <p:nvPicPr>
          <p:cNvPr id="3" name="Picture 2">
            <a:extLst>
              <a:ext uri="{FF2B5EF4-FFF2-40B4-BE49-F238E27FC236}">
                <a16:creationId xmlns:a16="http://schemas.microsoft.com/office/drawing/2014/main" id="{6EE2C0FB-729B-48A9-8FB5-77674C087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3201" y="4790019"/>
            <a:ext cx="3196168" cy="1598084"/>
          </a:xfrm>
          <a:prstGeom prst="rect">
            <a:avLst/>
          </a:prstGeom>
        </p:spPr>
      </p:pic>
      <p:sp>
        <p:nvSpPr>
          <p:cNvPr id="4" name="TextBox 3">
            <a:extLst>
              <a:ext uri="{FF2B5EF4-FFF2-40B4-BE49-F238E27FC236}">
                <a16:creationId xmlns:a16="http://schemas.microsoft.com/office/drawing/2014/main" id="{A5A73BF9-BEAA-4225-B060-0BDF8B751E60}"/>
              </a:ext>
            </a:extLst>
          </p:cNvPr>
          <p:cNvSpPr txBox="1"/>
          <p:nvPr/>
        </p:nvSpPr>
        <p:spPr>
          <a:xfrm>
            <a:off x="3658660" y="4484460"/>
            <a:ext cx="2264395" cy="1938992"/>
          </a:xfrm>
          <a:prstGeom prst="rect">
            <a:avLst/>
          </a:prstGeom>
          <a:noFill/>
        </p:spPr>
        <p:txBody>
          <a:bodyPr wrap="square" rtlCol="0">
            <a:spAutoFit/>
          </a:bodyPr>
          <a:lstStyle/>
          <a:p>
            <a:pPr marL="214313" indent="-214313">
              <a:buFont typeface="Arial" panose="020B0604020202020204" pitchFamily="34" charset="0"/>
              <a:buChar char="•"/>
            </a:pPr>
            <a:r>
              <a:rPr lang="en-US" sz="1500" dirty="0"/>
              <a:t>Provide sector-specific estimates of emissions from known sources. </a:t>
            </a:r>
          </a:p>
          <a:p>
            <a:pPr marL="214313" indent="-214313">
              <a:buFont typeface="Arial" panose="020B0604020202020204" pitchFamily="34" charset="0"/>
              <a:buChar char="•"/>
            </a:pPr>
            <a:r>
              <a:rPr lang="en-US" sz="1500" dirty="0"/>
              <a:t>Earth Observations play a critical role for tracking land use change.</a:t>
            </a:r>
          </a:p>
        </p:txBody>
      </p:sp>
      <p:sp>
        <p:nvSpPr>
          <p:cNvPr id="5" name="TextBox 4">
            <a:extLst>
              <a:ext uri="{FF2B5EF4-FFF2-40B4-BE49-F238E27FC236}">
                <a16:creationId xmlns:a16="http://schemas.microsoft.com/office/drawing/2014/main" id="{A92EF137-F3D8-4DA5-975F-A0CD6137A62A}"/>
              </a:ext>
            </a:extLst>
          </p:cNvPr>
          <p:cNvSpPr txBox="1"/>
          <p:nvPr/>
        </p:nvSpPr>
        <p:spPr>
          <a:xfrm>
            <a:off x="3351119" y="4191720"/>
            <a:ext cx="2954656" cy="369332"/>
          </a:xfrm>
          <a:prstGeom prst="rect">
            <a:avLst/>
          </a:prstGeom>
          <a:noFill/>
        </p:spPr>
        <p:txBody>
          <a:bodyPr wrap="square" rtlCol="0">
            <a:spAutoFit/>
          </a:bodyPr>
          <a:lstStyle/>
          <a:p>
            <a:pPr algn="ctr"/>
            <a:r>
              <a:rPr lang="en-US" sz="1800" b="1" dirty="0">
                <a:solidFill>
                  <a:srgbClr val="002569"/>
                </a:solidFill>
              </a:rPr>
              <a:t>Bottom-Up Inventories</a:t>
            </a:r>
          </a:p>
        </p:txBody>
      </p:sp>
      <p:grpSp>
        <p:nvGrpSpPr>
          <p:cNvPr id="6" name="Group 5">
            <a:extLst>
              <a:ext uri="{FF2B5EF4-FFF2-40B4-BE49-F238E27FC236}">
                <a16:creationId xmlns:a16="http://schemas.microsoft.com/office/drawing/2014/main" id="{F044AFC6-0CCC-4145-B0EB-94DCE00A8265}"/>
              </a:ext>
            </a:extLst>
          </p:cNvPr>
          <p:cNvGrpSpPr/>
          <p:nvPr/>
        </p:nvGrpSpPr>
        <p:grpSpPr>
          <a:xfrm>
            <a:off x="-1" y="4107276"/>
            <a:ext cx="3828827" cy="2423312"/>
            <a:chOff x="84617" y="3373559"/>
            <a:chExt cx="4314752" cy="2730859"/>
          </a:xfrm>
        </p:grpSpPr>
        <p:pic>
          <p:nvPicPr>
            <p:cNvPr id="7" name="Picture 6">
              <a:extLst>
                <a:ext uri="{FF2B5EF4-FFF2-40B4-BE49-F238E27FC236}">
                  <a16:creationId xmlns:a16="http://schemas.microsoft.com/office/drawing/2014/main" id="{C6ED47DF-B87A-4516-A827-8964302953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617" y="4129778"/>
              <a:ext cx="4314752" cy="1974640"/>
            </a:xfrm>
            <a:prstGeom prst="rect">
              <a:avLst/>
            </a:prstGeom>
          </p:spPr>
        </p:pic>
        <p:pic>
          <p:nvPicPr>
            <p:cNvPr id="8" name="Picture 7">
              <a:extLst>
                <a:ext uri="{FF2B5EF4-FFF2-40B4-BE49-F238E27FC236}">
                  <a16:creationId xmlns:a16="http://schemas.microsoft.com/office/drawing/2014/main" id="{A5D63281-6B36-4898-8B2A-9C0E86FE6F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4678" t="20020" r="67196" b="34125"/>
            <a:stretch/>
          </p:blipFill>
          <p:spPr>
            <a:xfrm>
              <a:off x="650743" y="3385762"/>
              <a:ext cx="711401" cy="733590"/>
            </a:xfrm>
            <a:prstGeom prst="rect">
              <a:avLst/>
            </a:prstGeom>
          </p:spPr>
        </p:pic>
        <p:pic>
          <p:nvPicPr>
            <p:cNvPr id="9" name="Picture 8">
              <a:extLst>
                <a:ext uri="{FF2B5EF4-FFF2-40B4-BE49-F238E27FC236}">
                  <a16:creationId xmlns:a16="http://schemas.microsoft.com/office/drawing/2014/main" id="{B770B8E2-A106-4128-A998-F0FD1F9DC5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5565" t="26755" r="52763" b="49449"/>
            <a:stretch/>
          </p:blipFill>
          <p:spPr>
            <a:xfrm>
              <a:off x="1453780" y="3373559"/>
              <a:ext cx="863476" cy="717561"/>
            </a:xfrm>
            <a:prstGeom prst="rect">
              <a:avLst/>
            </a:prstGeom>
          </p:spPr>
        </p:pic>
      </p:grpSp>
      <p:grpSp>
        <p:nvGrpSpPr>
          <p:cNvPr id="41" name="Group 40">
            <a:extLst>
              <a:ext uri="{FF2B5EF4-FFF2-40B4-BE49-F238E27FC236}">
                <a16:creationId xmlns:a16="http://schemas.microsoft.com/office/drawing/2014/main" id="{BB37A257-675B-461B-B5D3-8419543B15A6}"/>
              </a:ext>
            </a:extLst>
          </p:cNvPr>
          <p:cNvGrpSpPr/>
          <p:nvPr/>
        </p:nvGrpSpPr>
        <p:grpSpPr>
          <a:xfrm>
            <a:off x="76199" y="1219567"/>
            <a:ext cx="9008139" cy="2714126"/>
            <a:chOff x="76199" y="1219567"/>
            <a:chExt cx="9008139" cy="2714126"/>
          </a:xfrm>
        </p:grpSpPr>
        <p:sp>
          <p:nvSpPr>
            <p:cNvPr id="40" name="Rectangle 39">
              <a:extLst>
                <a:ext uri="{FF2B5EF4-FFF2-40B4-BE49-F238E27FC236}">
                  <a16:creationId xmlns:a16="http://schemas.microsoft.com/office/drawing/2014/main" id="{A69E6971-D9A6-4875-8EE3-DC35516ACA52}"/>
                </a:ext>
              </a:extLst>
            </p:cNvPr>
            <p:cNvSpPr/>
            <p:nvPr/>
          </p:nvSpPr>
          <p:spPr>
            <a:xfrm>
              <a:off x="76199" y="1285668"/>
              <a:ext cx="8991599" cy="2605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F4FC6A15-166D-441B-BA70-7DBC1A3B1C28}"/>
                </a:ext>
              </a:extLst>
            </p:cNvPr>
            <p:cNvGrpSpPr/>
            <p:nvPr/>
          </p:nvGrpSpPr>
          <p:grpSpPr>
            <a:xfrm>
              <a:off x="147943" y="1219567"/>
              <a:ext cx="8936395" cy="2714126"/>
              <a:chOff x="147943" y="1219567"/>
              <a:chExt cx="8936395" cy="2714126"/>
            </a:xfrm>
          </p:grpSpPr>
          <p:sp>
            <p:nvSpPr>
              <p:cNvPr id="10" name="TextBox 9">
                <a:extLst>
                  <a:ext uri="{FF2B5EF4-FFF2-40B4-BE49-F238E27FC236}">
                    <a16:creationId xmlns:a16="http://schemas.microsoft.com/office/drawing/2014/main" id="{46BED573-462D-4AB7-82D7-D7FBB67C8886}"/>
                  </a:ext>
                </a:extLst>
              </p:cNvPr>
              <p:cNvSpPr txBox="1"/>
              <p:nvPr/>
            </p:nvSpPr>
            <p:spPr>
              <a:xfrm>
                <a:off x="6195017" y="1219567"/>
                <a:ext cx="2889321" cy="369332"/>
              </a:xfrm>
              <a:prstGeom prst="rect">
                <a:avLst/>
              </a:prstGeom>
              <a:noFill/>
            </p:spPr>
            <p:txBody>
              <a:bodyPr wrap="square" rtlCol="0">
                <a:spAutoFit/>
              </a:bodyPr>
              <a:lstStyle/>
              <a:p>
                <a:pPr algn="ctr"/>
                <a:r>
                  <a:rPr lang="en-US" sz="1800" b="1" dirty="0">
                    <a:solidFill>
                      <a:srgbClr val="002569"/>
                    </a:solidFill>
                  </a:rPr>
                  <a:t>Top-Down Inventories</a:t>
                </a:r>
              </a:p>
            </p:txBody>
          </p:sp>
          <p:sp>
            <p:nvSpPr>
              <p:cNvPr id="11" name="TextBox 10">
                <a:extLst>
                  <a:ext uri="{FF2B5EF4-FFF2-40B4-BE49-F238E27FC236}">
                    <a16:creationId xmlns:a16="http://schemas.microsoft.com/office/drawing/2014/main" id="{8C98B3EB-3B7D-47ED-8917-E6A4E37F920C}"/>
                  </a:ext>
                </a:extLst>
              </p:cNvPr>
              <p:cNvSpPr txBox="1"/>
              <p:nvPr/>
            </p:nvSpPr>
            <p:spPr>
              <a:xfrm>
                <a:off x="6405595" y="1533036"/>
                <a:ext cx="2617488" cy="2400657"/>
              </a:xfrm>
              <a:prstGeom prst="rect">
                <a:avLst/>
              </a:prstGeom>
              <a:noFill/>
            </p:spPr>
            <p:txBody>
              <a:bodyPr wrap="square" rtlCol="0">
                <a:spAutoFit/>
              </a:bodyPr>
              <a:lstStyle/>
              <a:p>
                <a:r>
                  <a:rPr lang="en-US" sz="1500" dirty="0"/>
                  <a:t>Observations of atmospheric CO</a:t>
                </a:r>
                <a:r>
                  <a:rPr lang="en-US" sz="1500" baseline="-25000" dirty="0"/>
                  <a:t>2</a:t>
                </a:r>
                <a:r>
                  <a:rPr lang="en-US" sz="1500" dirty="0"/>
                  <a:t> provide an integral constraint on emissions </a:t>
                </a:r>
              </a:p>
              <a:p>
                <a:pPr marL="214313" indent="-214313">
                  <a:buFont typeface="Arial" panose="020B0604020202020204" pitchFamily="34" charset="0"/>
                  <a:buChar char="•"/>
                </a:pPr>
                <a:r>
                  <a:rPr lang="en-US" sz="1500" dirty="0"/>
                  <a:t>Can track emission hot spots and rapid changes</a:t>
                </a:r>
              </a:p>
              <a:p>
                <a:pPr marL="214313" indent="-214313">
                  <a:buFont typeface="Arial" panose="020B0604020202020204" pitchFamily="34" charset="0"/>
                  <a:buChar char="•"/>
                </a:pPr>
                <a:r>
                  <a:rPr lang="en-US" sz="1500" dirty="0"/>
                  <a:t>Can detect emission changes from the natural carbon cycle caused by human activities and climate change</a:t>
                </a:r>
              </a:p>
            </p:txBody>
          </p:sp>
          <p:grpSp>
            <p:nvGrpSpPr>
              <p:cNvPr id="12" name="Group 11">
                <a:extLst>
                  <a:ext uri="{FF2B5EF4-FFF2-40B4-BE49-F238E27FC236}">
                    <a16:creationId xmlns:a16="http://schemas.microsoft.com/office/drawing/2014/main" id="{CD28EB21-55AB-4BCB-9943-B22A73E18373}"/>
                  </a:ext>
                </a:extLst>
              </p:cNvPr>
              <p:cNvGrpSpPr/>
              <p:nvPr/>
            </p:nvGrpSpPr>
            <p:grpSpPr>
              <a:xfrm>
                <a:off x="147943" y="1448414"/>
                <a:ext cx="6159964" cy="2255408"/>
                <a:chOff x="233323" y="1242210"/>
                <a:chExt cx="7339604" cy="2687321"/>
              </a:xfrm>
            </p:grpSpPr>
            <p:sp>
              <p:nvSpPr>
                <p:cNvPr id="13" name="Rectangle 12">
                  <a:extLst>
                    <a:ext uri="{FF2B5EF4-FFF2-40B4-BE49-F238E27FC236}">
                      <a16:creationId xmlns:a16="http://schemas.microsoft.com/office/drawing/2014/main" id="{39957EFF-3162-4287-B98A-E2B352AD15AB}"/>
                    </a:ext>
                  </a:extLst>
                </p:cNvPr>
                <p:cNvSpPr/>
                <p:nvPr/>
              </p:nvSpPr>
              <p:spPr>
                <a:xfrm>
                  <a:off x="233323" y="1317160"/>
                  <a:ext cx="2347050" cy="26123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4" name="Group 13">
                  <a:extLst>
                    <a:ext uri="{FF2B5EF4-FFF2-40B4-BE49-F238E27FC236}">
                      <a16:creationId xmlns:a16="http://schemas.microsoft.com/office/drawing/2014/main" id="{D2C6F095-CC69-47E0-BF9E-EF59E8FE3F7E}"/>
                    </a:ext>
                  </a:extLst>
                </p:cNvPr>
                <p:cNvGrpSpPr/>
                <p:nvPr/>
              </p:nvGrpSpPr>
              <p:grpSpPr>
                <a:xfrm>
                  <a:off x="386757" y="1523084"/>
                  <a:ext cx="2090753" cy="2382015"/>
                  <a:chOff x="263352" y="1198421"/>
                  <a:chExt cx="2464743" cy="2808106"/>
                </a:xfrm>
              </p:grpSpPr>
              <p:pic>
                <p:nvPicPr>
                  <p:cNvPr id="32" name="Picture 31">
                    <a:extLst>
                      <a:ext uri="{FF2B5EF4-FFF2-40B4-BE49-F238E27FC236}">
                        <a16:creationId xmlns:a16="http://schemas.microsoft.com/office/drawing/2014/main" id="{8731E70D-8A1C-40D5-8A5B-2AC10D665EC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3352" y="2487601"/>
                    <a:ext cx="2433529" cy="1518926"/>
                  </a:xfrm>
                  <a:prstGeom prst="rect">
                    <a:avLst/>
                  </a:prstGeom>
                </p:spPr>
              </p:pic>
              <p:pic>
                <p:nvPicPr>
                  <p:cNvPr id="33" name="Picture 32">
                    <a:extLst>
                      <a:ext uri="{FF2B5EF4-FFF2-40B4-BE49-F238E27FC236}">
                        <a16:creationId xmlns:a16="http://schemas.microsoft.com/office/drawing/2014/main" id="{BE1D762B-2D82-402D-8A84-F91FF14250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3353" y="1268760"/>
                    <a:ext cx="2464742" cy="1222186"/>
                  </a:xfrm>
                  <a:prstGeom prst="rect">
                    <a:avLst/>
                  </a:prstGeom>
                  <a:ln>
                    <a:solidFill>
                      <a:schemeClr val="tx1"/>
                    </a:solidFill>
                  </a:ln>
                </p:spPr>
              </p:pic>
              <p:sp>
                <p:nvSpPr>
                  <p:cNvPr id="34" name="TextBox 33">
                    <a:extLst>
                      <a:ext uri="{FF2B5EF4-FFF2-40B4-BE49-F238E27FC236}">
                        <a16:creationId xmlns:a16="http://schemas.microsoft.com/office/drawing/2014/main" id="{147539CC-1804-4265-9859-27DC0C815B53}"/>
                      </a:ext>
                    </a:extLst>
                  </p:cNvPr>
                  <p:cNvSpPr txBox="1"/>
                  <p:nvPr/>
                </p:nvSpPr>
                <p:spPr>
                  <a:xfrm>
                    <a:off x="542315" y="1198421"/>
                    <a:ext cx="2137177" cy="399115"/>
                  </a:xfrm>
                  <a:prstGeom prst="rect">
                    <a:avLst/>
                  </a:prstGeom>
                  <a:noFill/>
                </p:spPr>
                <p:txBody>
                  <a:bodyPr wrap="none" rtlCol="0">
                    <a:spAutoFit/>
                  </a:bodyPr>
                  <a:lstStyle/>
                  <a:p>
                    <a:r>
                      <a:rPr lang="en-US" sz="1050" dirty="0">
                        <a:solidFill>
                          <a:schemeClr val="bg1"/>
                        </a:solidFill>
                      </a:rPr>
                      <a:t>Space-based XCO</a:t>
                    </a:r>
                    <a:r>
                      <a:rPr lang="en-US" sz="1050" baseline="-25000" dirty="0">
                        <a:solidFill>
                          <a:schemeClr val="bg1"/>
                        </a:solidFill>
                      </a:rPr>
                      <a:t>2</a:t>
                    </a:r>
                  </a:p>
                </p:txBody>
              </p:sp>
              <p:sp>
                <p:nvSpPr>
                  <p:cNvPr id="35" name="TextBox 34">
                    <a:extLst>
                      <a:ext uri="{FF2B5EF4-FFF2-40B4-BE49-F238E27FC236}">
                        <a16:creationId xmlns:a16="http://schemas.microsoft.com/office/drawing/2014/main" id="{36DA32DC-7F7F-41EB-93EC-E4D440DB8C92}"/>
                      </a:ext>
                    </a:extLst>
                  </p:cNvPr>
                  <p:cNvSpPr txBox="1"/>
                  <p:nvPr/>
                </p:nvSpPr>
                <p:spPr>
                  <a:xfrm>
                    <a:off x="614494" y="3495632"/>
                    <a:ext cx="2101902" cy="399115"/>
                  </a:xfrm>
                  <a:prstGeom prst="rect">
                    <a:avLst/>
                  </a:prstGeom>
                  <a:noFill/>
                </p:spPr>
                <p:txBody>
                  <a:bodyPr wrap="none" rtlCol="0">
                    <a:spAutoFit/>
                  </a:bodyPr>
                  <a:lstStyle/>
                  <a:p>
                    <a:r>
                      <a:rPr lang="en-US" sz="1050" dirty="0"/>
                      <a:t>Ground-based CO</a:t>
                    </a:r>
                    <a:r>
                      <a:rPr lang="en-US" sz="1050" baseline="-25000" dirty="0"/>
                      <a:t>2</a:t>
                    </a:r>
                  </a:p>
                </p:txBody>
              </p:sp>
            </p:grpSp>
            <p:grpSp>
              <p:nvGrpSpPr>
                <p:cNvPr id="15" name="Group 14">
                  <a:extLst>
                    <a:ext uri="{FF2B5EF4-FFF2-40B4-BE49-F238E27FC236}">
                      <a16:creationId xmlns:a16="http://schemas.microsoft.com/office/drawing/2014/main" id="{31481B79-EB91-4C9B-B364-F4FB95EFB367}"/>
                    </a:ext>
                  </a:extLst>
                </p:cNvPr>
                <p:cNvGrpSpPr/>
                <p:nvPr/>
              </p:nvGrpSpPr>
              <p:grpSpPr>
                <a:xfrm>
                  <a:off x="2927648" y="1280820"/>
                  <a:ext cx="2208031" cy="2624279"/>
                  <a:chOff x="3423159" y="1256852"/>
                  <a:chExt cx="2208031" cy="2624279"/>
                </a:xfrm>
              </p:grpSpPr>
              <p:sp>
                <p:nvSpPr>
                  <p:cNvPr id="22" name="Rectangle 21">
                    <a:extLst>
                      <a:ext uri="{FF2B5EF4-FFF2-40B4-BE49-F238E27FC236}">
                        <a16:creationId xmlns:a16="http://schemas.microsoft.com/office/drawing/2014/main" id="{80CCB09F-B6F8-4D4C-BF16-EC21C1A45253}"/>
                      </a:ext>
                    </a:extLst>
                  </p:cNvPr>
                  <p:cNvSpPr/>
                  <p:nvPr/>
                </p:nvSpPr>
                <p:spPr>
                  <a:xfrm>
                    <a:off x="3423159" y="1268760"/>
                    <a:ext cx="2208031" cy="2612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23" name="Picture 22">
                    <a:extLst>
                      <a:ext uri="{FF2B5EF4-FFF2-40B4-BE49-F238E27FC236}">
                        <a16:creationId xmlns:a16="http://schemas.microsoft.com/office/drawing/2014/main" id="{88947CCD-332B-459A-888D-56E4AB0706F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39640" y="1668587"/>
                    <a:ext cx="1859441" cy="999831"/>
                  </a:xfrm>
                  <a:prstGeom prst="rect">
                    <a:avLst/>
                  </a:prstGeom>
                </p:spPr>
              </p:pic>
              <p:sp>
                <p:nvSpPr>
                  <p:cNvPr id="24" name="TextBox 23">
                    <a:extLst>
                      <a:ext uri="{FF2B5EF4-FFF2-40B4-BE49-F238E27FC236}">
                        <a16:creationId xmlns:a16="http://schemas.microsoft.com/office/drawing/2014/main" id="{86226252-767F-4683-8138-B29AF2460C2A}"/>
                      </a:ext>
                    </a:extLst>
                  </p:cNvPr>
                  <p:cNvSpPr txBox="1"/>
                  <p:nvPr/>
                </p:nvSpPr>
                <p:spPr>
                  <a:xfrm>
                    <a:off x="3764592" y="1586517"/>
                    <a:ext cx="1556410" cy="338555"/>
                  </a:xfrm>
                  <a:prstGeom prst="rect">
                    <a:avLst/>
                  </a:prstGeom>
                  <a:noFill/>
                </p:spPr>
                <p:txBody>
                  <a:bodyPr wrap="none" rtlCol="0">
                    <a:spAutoFit/>
                  </a:bodyPr>
                  <a:lstStyle/>
                  <a:p>
                    <a:r>
                      <a:rPr lang="en-US" sz="1050" dirty="0">
                        <a:solidFill>
                          <a:schemeClr val="bg1"/>
                        </a:solidFill>
                        <a:effectLst>
                          <a:outerShdw blurRad="38100" dist="38100" dir="2700000" algn="tl">
                            <a:srgbClr val="000000">
                              <a:alpha val="43137"/>
                            </a:srgbClr>
                          </a:outerShdw>
                        </a:effectLst>
                      </a:rPr>
                      <a:t>Transport Model</a:t>
                    </a:r>
                    <a:endParaRPr lang="en-US" sz="1050" baseline="-25000" dirty="0">
                      <a:solidFill>
                        <a:schemeClr val="bg1"/>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38CB5AA2-C1FE-4B38-B0D5-82E9CECCFBDD}"/>
                      </a:ext>
                    </a:extLst>
                  </p:cNvPr>
                  <p:cNvSpPr txBox="1"/>
                  <p:nvPr/>
                </p:nvSpPr>
                <p:spPr>
                  <a:xfrm>
                    <a:off x="3868616" y="2708920"/>
                    <a:ext cx="1376874" cy="338555"/>
                  </a:xfrm>
                  <a:prstGeom prst="rect">
                    <a:avLst/>
                  </a:prstGeom>
                  <a:noFill/>
                </p:spPr>
                <p:txBody>
                  <a:bodyPr wrap="none" rtlCol="0">
                    <a:spAutoFit/>
                  </a:bodyPr>
                  <a:lstStyle/>
                  <a:p>
                    <a:r>
                      <a:rPr lang="en-US" sz="1050" dirty="0">
                        <a:solidFill>
                          <a:schemeClr val="bg1"/>
                        </a:solidFill>
                        <a:effectLst>
                          <a:outerShdw blurRad="38100" dist="38100" dir="2700000" algn="tl">
                            <a:srgbClr val="000000">
                              <a:alpha val="43137"/>
                            </a:srgbClr>
                          </a:outerShdw>
                        </a:effectLst>
                      </a:rPr>
                      <a:t>Inverse Model</a:t>
                    </a:r>
                    <a:endParaRPr lang="en-US" sz="1050" baseline="-25000" dirty="0">
                      <a:solidFill>
                        <a:schemeClr val="bg1"/>
                      </a:solidFill>
                      <a:effectLst>
                        <a:outerShdw blurRad="38100" dist="38100" dir="2700000" algn="tl">
                          <a:srgbClr val="000000">
                            <a:alpha val="43137"/>
                          </a:srgbClr>
                        </a:outerShdw>
                      </a:effectLst>
                    </a:endParaRPr>
                  </a:p>
                </p:txBody>
              </p:sp>
              <p:grpSp>
                <p:nvGrpSpPr>
                  <p:cNvPr id="26" name="Group 25">
                    <a:extLst>
                      <a:ext uri="{FF2B5EF4-FFF2-40B4-BE49-F238E27FC236}">
                        <a16:creationId xmlns:a16="http://schemas.microsoft.com/office/drawing/2014/main" id="{1F18ADBC-001D-4233-9711-CCA92DF67FBC}"/>
                      </a:ext>
                    </a:extLst>
                  </p:cNvPr>
                  <p:cNvGrpSpPr/>
                  <p:nvPr/>
                </p:nvGrpSpPr>
                <p:grpSpPr>
                  <a:xfrm>
                    <a:off x="3578599" y="2939040"/>
                    <a:ext cx="1835653" cy="817698"/>
                    <a:chOff x="3563427" y="2971342"/>
                    <a:chExt cx="1835653" cy="817698"/>
                  </a:xfrm>
                  <a:noFill/>
                </p:grpSpPr>
                <p:sp>
                  <p:nvSpPr>
                    <p:cNvPr id="28" name="Rectangle: Rounded Corners 27">
                      <a:extLst>
                        <a:ext uri="{FF2B5EF4-FFF2-40B4-BE49-F238E27FC236}">
                          <a16:creationId xmlns:a16="http://schemas.microsoft.com/office/drawing/2014/main" id="{970965D4-2452-4A7B-88BA-14AA84EED766}"/>
                        </a:ext>
                      </a:extLst>
                    </p:cNvPr>
                    <p:cNvSpPr/>
                    <p:nvPr/>
                  </p:nvSpPr>
                  <p:spPr>
                    <a:xfrm>
                      <a:off x="3563427" y="2971342"/>
                      <a:ext cx="1835653" cy="817698"/>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29" name="Group 28">
                      <a:extLst>
                        <a:ext uri="{FF2B5EF4-FFF2-40B4-BE49-F238E27FC236}">
                          <a16:creationId xmlns:a16="http://schemas.microsoft.com/office/drawing/2014/main" id="{D27EBC5F-4A86-4C0B-977B-999876B27779}"/>
                        </a:ext>
                      </a:extLst>
                    </p:cNvPr>
                    <p:cNvGrpSpPr/>
                    <p:nvPr/>
                  </p:nvGrpSpPr>
                  <p:grpSpPr>
                    <a:xfrm>
                      <a:off x="3635132" y="3046634"/>
                      <a:ext cx="1618174" cy="695331"/>
                      <a:chOff x="3635131" y="2952766"/>
                      <a:chExt cx="2100829" cy="902728"/>
                    </a:xfrm>
                    <a:grpFill/>
                  </p:grpSpPr>
                  <p:pic>
                    <p:nvPicPr>
                      <p:cNvPr id="30" name="Picture 29">
                        <a:extLst>
                          <a:ext uri="{FF2B5EF4-FFF2-40B4-BE49-F238E27FC236}">
                            <a16:creationId xmlns:a16="http://schemas.microsoft.com/office/drawing/2014/main" id="{2CE8D38E-6E82-405A-99BE-D02F2C43FC3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41854" b="8487"/>
                      <a:stretch/>
                    </p:blipFill>
                    <p:spPr>
                      <a:xfrm>
                        <a:off x="3635131" y="2952766"/>
                        <a:ext cx="2100829" cy="496856"/>
                      </a:xfrm>
                      <a:prstGeom prst="rect">
                        <a:avLst/>
                      </a:prstGeom>
                      <a:grpFill/>
                    </p:spPr>
                  </p:pic>
                  <p:pic>
                    <p:nvPicPr>
                      <p:cNvPr id="31" name="Picture 30">
                        <a:extLst>
                          <a:ext uri="{FF2B5EF4-FFF2-40B4-BE49-F238E27FC236}">
                            <a16:creationId xmlns:a16="http://schemas.microsoft.com/office/drawing/2014/main" id="{5376A311-124F-4866-931A-248C7A37E97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58779" b="14969"/>
                      <a:stretch/>
                    </p:blipFill>
                    <p:spPr>
                      <a:xfrm>
                        <a:off x="4208450" y="3393829"/>
                        <a:ext cx="1489320" cy="461665"/>
                      </a:xfrm>
                      <a:prstGeom prst="rect">
                        <a:avLst/>
                      </a:prstGeom>
                      <a:grpFill/>
                    </p:spPr>
                  </p:pic>
                </p:grpSp>
              </p:grpSp>
              <p:sp>
                <p:nvSpPr>
                  <p:cNvPr id="27" name="TextBox 26">
                    <a:extLst>
                      <a:ext uri="{FF2B5EF4-FFF2-40B4-BE49-F238E27FC236}">
                        <a16:creationId xmlns:a16="http://schemas.microsoft.com/office/drawing/2014/main" id="{C0FCEEB0-081B-4734-BCDA-250F6A437FCD}"/>
                      </a:ext>
                    </a:extLst>
                  </p:cNvPr>
                  <p:cNvSpPr txBox="1"/>
                  <p:nvPr/>
                </p:nvSpPr>
                <p:spPr>
                  <a:xfrm>
                    <a:off x="3579802" y="1256852"/>
                    <a:ext cx="1624804" cy="338555"/>
                  </a:xfrm>
                  <a:prstGeom prst="rect">
                    <a:avLst/>
                  </a:prstGeom>
                  <a:noFill/>
                </p:spPr>
                <p:txBody>
                  <a:bodyPr wrap="none" rtlCol="0">
                    <a:spAutoFit/>
                  </a:bodyPr>
                  <a:lstStyle/>
                  <a:p>
                    <a:r>
                      <a:rPr lang="en-US" sz="1050" dirty="0">
                        <a:solidFill>
                          <a:schemeClr val="bg1"/>
                        </a:solidFill>
                        <a:effectLst>
                          <a:outerShdw blurRad="38100" dist="38100" dir="2700000" algn="tl">
                            <a:srgbClr val="000000">
                              <a:alpha val="43137"/>
                            </a:srgbClr>
                          </a:outerShdw>
                        </a:effectLst>
                      </a:rPr>
                      <a:t>Inversion System</a:t>
                    </a:r>
                    <a:endParaRPr lang="en-US" sz="1050" baseline="-25000" dirty="0">
                      <a:solidFill>
                        <a:schemeClr val="bg1"/>
                      </a:solidFill>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6E5E8D4D-187F-4028-B9BE-FB66C19D1C5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20570" y="1317812"/>
                  <a:ext cx="2152357" cy="2576341"/>
                </a:xfrm>
                <a:prstGeom prst="rect">
                  <a:avLst/>
                </a:prstGeom>
              </p:spPr>
            </p:pic>
            <p:sp>
              <p:nvSpPr>
                <p:cNvPr id="17" name="Arrow: Right 16">
                  <a:extLst>
                    <a:ext uri="{FF2B5EF4-FFF2-40B4-BE49-F238E27FC236}">
                      <a16:creationId xmlns:a16="http://schemas.microsoft.com/office/drawing/2014/main" id="{AA332323-1069-4A96-A32E-1D8B2FE5783D}"/>
                    </a:ext>
                  </a:extLst>
                </p:cNvPr>
                <p:cNvSpPr/>
                <p:nvPr/>
              </p:nvSpPr>
              <p:spPr>
                <a:xfrm>
                  <a:off x="2592288" y="2374333"/>
                  <a:ext cx="2633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8" name="TextBox 17">
                  <a:extLst>
                    <a:ext uri="{FF2B5EF4-FFF2-40B4-BE49-F238E27FC236}">
                      <a16:creationId xmlns:a16="http://schemas.microsoft.com/office/drawing/2014/main" id="{E66D75CA-E601-4F53-8D7B-0BD877144C6A}"/>
                    </a:ext>
                  </a:extLst>
                </p:cNvPr>
                <p:cNvSpPr txBox="1"/>
                <p:nvPr/>
              </p:nvSpPr>
              <p:spPr>
                <a:xfrm>
                  <a:off x="416342" y="1242210"/>
                  <a:ext cx="1673963" cy="338555"/>
                </a:xfrm>
                <a:prstGeom prst="rect">
                  <a:avLst/>
                </a:prstGeom>
                <a:noFill/>
              </p:spPr>
              <p:txBody>
                <a:bodyPr wrap="none" rtlCol="0">
                  <a:spAutoFit/>
                </a:bodyPr>
                <a:lstStyle/>
                <a:p>
                  <a:r>
                    <a:rPr lang="en-US" sz="1050" dirty="0">
                      <a:solidFill>
                        <a:schemeClr val="bg1"/>
                      </a:solidFill>
                    </a:rPr>
                    <a:t>Atmospheric Obs.</a:t>
                  </a:r>
                  <a:endParaRPr lang="en-US" sz="1050" baseline="-25000" dirty="0">
                    <a:solidFill>
                      <a:schemeClr val="bg1"/>
                    </a:solidFill>
                  </a:endParaRPr>
                </a:p>
              </p:txBody>
            </p:sp>
            <p:sp>
              <p:nvSpPr>
                <p:cNvPr id="19" name="Arrow: Right 18">
                  <a:extLst>
                    <a:ext uri="{FF2B5EF4-FFF2-40B4-BE49-F238E27FC236}">
                      <a16:creationId xmlns:a16="http://schemas.microsoft.com/office/drawing/2014/main" id="{9A452893-0B33-4FB3-A700-C0A02183B5A3}"/>
                    </a:ext>
                  </a:extLst>
                </p:cNvPr>
                <p:cNvSpPr/>
                <p:nvPr/>
              </p:nvSpPr>
              <p:spPr>
                <a:xfrm>
                  <a:off x="5231904" y="2317129"/>
                  <a:ext cx="2633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 name="TextBox 19">
                  <a:extLst>
                    <a:ext uri="{FF2B5EF4-FFF2-40B4-BE49-F238E27FC236}">
                      <a16:creationId xmlns:a16="http://schemas.microsoft.com/office/drawing/2014/main" id="{F3760E3C-6EE1-4A86-A256-099488F745BA}"/>
                    </a:ext>
                  </a:extLst>
                </p:cNvPr>
                <p:cNvSpPr txBox="1"/>
                <p:nvPr/>
              </p:nvSpPr>
              <p:spPr>
                <a:xfrm>
                  <a:off x="6283812" y="2038581"/>
                  <a:ext cx="970779" cy="338555"/>
                </a:xfrm>
                <a:prstGeom prst="rect">
                  <a:avLst/>
                </a:prstGeom>
                <a:noFill/>
              </p:spPr>
              <p:txBody>
                <a:bodyPr wrap="none" rtlCol="0">
                  <a:spAutoFit/>
                </a:bodyPr>
                <a:lstStyle/>
                <a:p>
                  <a:r>
                    <a:rPr lang="en-US" sz="1050" dirty="0"/>
                    <a:t>CO</a:t>
                  </a:r>
                  <a:r>
                    <a:rPr lang="en-US" sz="1050" baseline="-25000" dirty="0"/>
                    <a:t>2</a:t>
                  </a:r>
                  <a:r>
                    <a:rPr lang="en-US" sz="1050" dirty="0"/>
                    <a:t> Flux</a:t>
                  </a:r>
                  <a:endParaRPr lang="en-US" sz="1050" baseline="-25000" dirty="0"/>
                </a:p>
              </p:txBody>
            </p:sp>
            <p:sp>
              <p:nvSpPr>
                <p:cNvPr id="21" name="TextBox 20">
                  <a:extLst>
                    <a:ext uri="{FF2B5EF4-FFF2-40B4-BE49-F238E27FC236}">
                      <a16:creationId xmlns:a16="http://schemas.microsoft.com/office/drawing/2014/main" id="{4D14813F-0059-4289-99DF-3198DD93FB15}"/>
                    </a:ext>
                  </a:extLst>
                </p:cNvPr>
                <p:cNvSpPr txBox="1"/>
                <p:nvPr/>
              </p:nvSpPr>
              <p:spPr>
                <a:xfrm>
                  <a:off x="6301030" y="3331699"/>
                  <a:ext cx="1156727" cy="338555"/>
                </a:xfrm>
                <a:prstGeom prst="rect">
                  <a:avLst/>
                </a:prstGeom>
                <a:noFill/>
              </p:spPr>
              <p:txBody>
                <a:bodyPr wrap="none" rtlCol="0">
                  <a:spAutoFit/>
                </a:bodyPr>
                <a:lstStyle/>
                <a:p>
                  <a:r>
                    <a:rPr lang="en-US" sz="1050" dirty="0"/>
                    <a:t>Uncertainty</a:t>
                  </a:r>
                  <a:endParaRPr lang="en-US" sz="1050" baseline="-25000" dirty="0"/>
                </a:p>
              </p:txBody>
            </p:sp>
          </p:grpSp>
        </p:grpSp>
      </p:grpSp>
      <p:sp>
        <p:nvSpPr>
          <p:cNvPr id="38" name="TextBox 37">
            <a:extLst>
              <a:ext uri="{FF2B5EF4-FFF2-40B4-BE49-F238E27FC236}">
                <a16:creationId xmlns:a16="http://schemas.microsoft.com/office/drawing/2014/main" id="{1E018D93-923C-49B4-B67A-7FB2099F054B}"/>
              </a:ext>
            </a:extLst>
          </p:cNvPr>
          <p:cNvSpPr txBox="1"/>
          <p:nvPr/>
        </p:nvSpPr>
        <p:spPr>
          <a:xfrm>
            <a:off x="6779910" y="6451640"/>
            <a:ext cx="1348446" cy="307777"/>
          </a:xfrm>
          <a:prstGeom prst="rect">
            <a:avLst/>
          </a:prstGeom>
          <a:noFill/>
        </p:spPr>
        <p:txBody>
          <a:bodyPr wrap="none" rtlCol="0">
            <a:spAutoFit/>
          </a:bodyPr>
          <a:lstStyle/>
          <a:p>
            <a:r>
              <a:rPr lang="en-US" dirty="0"/>
              <a:t>Land Use Map</a:t>
            </a:r>
          </a:p>
        </p:txBody>
      </p:sp>
      <p:pic>
        <p:nvPicPr>
          <p:cNvPr id="42" name="Audio 41">
            <a:hlinkClick r:id="" action="ppaction://media"/>
            <a:extLst>
              <a:ext uri="{FF2B5EF4-FFF2-40B4-BE49-F238E27FC236}">
                <a16:creationId xmlns:a16="http://schemas.microsoft.com/office/drawing/2014/main" id="{867C30EE-5461-46D0-A823-06A1B4851985}"/>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8828625"/>
      </p:ext>
    </p:extLst>
  </p:cSld>
  <p:clrMapOvr>
    <a:masterClrMapping/>
  </p:clrMapOvr>
  <mc:AlternateContent xmlns:mc="http://schemas.openxmlformats.org/markup-compatibility/2006">
    <mc:Choice xmlns:p14="http://schemas.microsoft.com/office/powerpoint/2010/main" Requires="p14">
      <p:transition spd="slow" p14:dur="2000" advTm="178406"/>
    </mc:Choice>
    <mc:Fallback>
      <p:transition spd="slow" advTm="17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BFFC9D-62A5-4B44-9FA5-6621F1CD0DE5}"/>
              </a:ext>
            </a:extLst>
          </p:cNvPr>
          <p:cNvSpPr>
            <a:spLocks noGrp="1"/>
          </p:cNvSpPr>
          <p:nvPr>
            <p:ph type="body" idx="2"/>
          </p:nvPr>
        </p:nvSpPr>
        <p:spPr/>
        <p:txBody>
          <a:bodyPr/>
          <a:lstStyle/>
          <a:p>
            <a:r>
              <a:rPr lang="en-US" dirty="0"/>
              <a:t>A System Approach for Generating Inventories</a:t>
            </a:r>
          </a:p>
        </p:txBody>
      </p:sp>
      <p:sp>
        <p:nvSpPr>
          <p:cNvPr id="4" name="Slide Number Placeholder 3">
            <a:extLst>
              <a:ext uri="{FF2B5EF4-FFF2-40B4-BE49-F238E27FC236}">
                <a16:creationId xmlns:a16="http://schemas.microsoft.com/office/drawing/2014/main" id="{9B3569DE-D51B-47E5-AD6A-87AE85FBB17C}"/>
              </a:ext>
            </a:extLst>
          </p:cNvPr>
          <p:cNvSpPr>
            <a:spLocks noGrp="1"/>
          </p:cNvSpPr>
          <p:nvPr>
            <p:ph type="sldNum" idx="12"/>
          </p:nvPr>
        </p:nvSpPr>
        <p:spPr/>
        <p:txBody>
          <a:bodyPr/>
          <a:lstStyle/>
          <a:p>
            <a:fld id="{00000000-1234-1234-1234-123412341234}" type="slidenum">
              <a:rPr lang="en-US" smtClean="0"/>
              <a:pPr/>
              <a:t>5</a:t>
            </a:fld>
            <a:endParaRPr lang="en-US" dirty="0"/>
          </a:p>
        </p:txBody>
      </p:sp>
      <p:grpSp>
        <p:nvGrpSpPr>
          <p:cNvPr id="18" name="Group 17">
            <a:extLst>
              <a:ext uri="{FF2B5EF4-FFF2-40B4-BE49-F238E27FC236}">
                <a16:creationId xmlns:a16="http://schemas.microsoft.com/office/drawing/2014/main" id="{5A72B44A-BF05-4E61-9BD4-45283754906C}"/>
              </a:ext>
            </a:extLst>
          </p:cNvPr>
          <p:cNvGrpSpPr/>
          <p:nvPr/>
        </p:nvGrpSpPr>
        <p:grpSpPr>
          <a:xfrm>
            <a:off x="1864601" y="2049025"/>
            <a:ext cx="5345625" cy="3558787"/>
            <a:chOff x="1864601" y="2049025"/>
            <a:chExt cx="5345625" cy="3558787"/>
          </a:xfrm>
        </p:grpSpPr>
        <p:pic>
          <p:nvPicPr>
            <p:cNvPr id="14" name="Picture 13">
              <a:extLst>
                <a:ext uri="{FF2B5EF4-FFF2-40B4-BE49-F238E27FC236}">
                  <a16:creationId xmlns:a16="http://schemas.microsoft.com/office/drawing/2014/main" id="{D9BFBA35-8AAE-457E-8053-B2B56A1401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4601" y="2049025"/>
              <a:ext cx="5345625" cy="3558787"/>
            </a:xfrm>
            <a:prstGeom prst="rect">
              <a:avLst/>
            </a:prstGeom>
          </p:spPr>
        </p:pic>
        <p:sp>
          <p:nvSpPr>
            <p:cNvPr id="16" name="TextBox 15">
              <a:extLst>
                <a:ext uri="{FF2B5EF4-FFF2-40B4-BE49-F238E27FC236}">
                  <a16:creationId xmlns:a16="http://schemas.microsoft.com/office/drawing/2014/main" id="{EF628243-08E7-4FE9-8382-3725688E65F1}"/>
                </a:ext>
              </a:extLst>
            </p:cNvPr>
            <p:cNvSpPr txBox="1"/>
            <p:nvPr/>
          </p:nvSpPr>
          <p:spPr>
            <a:xfrm>
              <a:off x="3596901" y="3576883"/>
              <a:ext cx="1728102" cy="261610"/>
            </a:xfrm>
            <a:prstGeom prst="rect">
              <a:avLst/>
            </a:prstGeom>
            <a:solidFill>
              <a:schemeClr val="bg2">
                <a:lumMod val="60000"/>
                <a:lumOff val="40000"/>
              </a:schemeClr>
            </a:solidFill>
          </p:spPr>
          <p:txBody>
            <a:bodyPr wrap="none" lIns="18288" rIns="18288" rtlCol="0">
              <a:spAutoFit/>
            </a:bodyPr>
            <a:lstStyle/>
            <a:p>
              <a:r>
                <a:rPr lang="en-US" sz="1100" b="1" dirty="0">
                  <a:solidFill>
                    <a:schemeClr val="bg1"/>
                  </a:solidFill>
                </a:rPr>
                <a:t>Inverse Modeling System</a:t>
              </a:r>
            </a:p>
          </p:txBody>
        </p:sp>
      </p:grpSp>
      <p:sp>
        <p:nvSpPr>
          <p:cNvPr id="22" name="TextBox 21">
            <a:extLst>
              <a:ext uri="{FF2B5EF4-FFF2-40B4-BE49-F238E27FC236}">
                <a16:creationId xmlns:a16="http://schemas.microsoft.com/office/drawing/2014/main" id="{53B8B3D2-0D1D-444A-8C74-38E73DC7AB72}"/>
              </a:ext>
            </a:extLst>
          </p:cNvPr>
          <p:cNvSpPr txBox="1"/>
          <p:nvPr/>
        </p:nvSpPr>
        <p:spPr>
          <a:xfrm>
            <a:off x="3897510" y="5720462"/>
            <a:ext cx="1067921" cy="400110"/>
          </a:xfrm>
          <a:prstGeom prst="rect">
            <a:avLst/>
          </a:prstGeom>
          <a:noFill/>
        </p:spPr>
        <p:txBody>
          <a:bodyPr wrap="none" rtlCol="0">
            <a:spAutoFit/>
          </a:bodyPr>
          <a:lstStyle/>
          <a:p>
            <a:r>
              <a:rPr lang="en-US" sz="2000" b="1" dirty="0"/>
              <a:t>Models</a:t>
            </a:r>
          </a:p>
        </p:txBody>
      </p:sp>
      <p:grpSp>
        <p:nvGrpSpPr>
          <p:cNvPr id="26" name="Group 25">
            <a:extLst>
              <a:ext uri="{FF2B5EF4-FFF2-40B4-BE49-F238E27FC236}">
                <a16:creationId xmlns:a16="http://schemas.microsoft.com/office/drawing/2014/main" id="{42A4066D-F47D-4826-AD28-6C7003F547B3}"/>
              </a:ext>
            </a:extLst>
          </p:cNvPr>
          <p:cNvGrpSpPr/>
          <p:nvPr/>
        </p:nvGrpSpPr>
        <p:grpSpPr>
          <a:xfrm>
            <a:off x="41455" y="2217142"/>
            <a:ext cx="3458906" cy="3903204"/>
            <a:chOff x="41455" y="2217142"/>
            <a:chExt cx="3458906" cy="3903204"/>
          </a:xfrm>
        </p:grpSpPr>
        <p:grpSp>
          <p:nvGrpSpPr>
            <p:cNvPr id="19" name="Group 18">
              <a:extLst>
                <a:ext uri="{FF2B5EF4-FFF2-40B4-BE49-F238E27FC236}">
                  <a16:creationId xmlns:a16="http://schemas.microsoft.com/office/drawing/2014/main" id="{D7B8F874-CC55-4A58-ADDF-067E7E3727EB}"/>
                </a:ext>
              </a:extLst>
            </p:cNvPr>
            <p:cNvGrpSpPr/>
            <p:nvPr/>
          </p:nvGrpSpPr>
          <p:grpSpPr>
            <a:xfrm>
              <a:off x="44069" y="2217142"/>
              <a:ext cx="1839422" cy="3270907"/>
              <a:chOff x="44069" y="2217142"/>
              <a:chExt cx="1839422" cy="3270907"/>
            </a:xfrm>
          </p:grpSpPr>
          <p:sp>
            <p:nvSpPr>
              <p:cNvPr id="9" name="Right Arrow 13">
                <a:extLst>
                  <a:ext uri="{FF2B5EF4-FFF2-40B4-BE49-F238E27FC236}">
                    <a16:creationId xmlns:a16="http://schemas.microsoft.com/office/drawing/2014/main" id="{1AF9AE40-9F39-4144-88CB-3607B8E1FD1B}"/>
                  </a:ext>
                </a:extLst>
              </p:cNvPr>
              <p:cNvSpPr/>
              <p:nvPr/>
            </p:nvSpPr>
            <p:spPr>
              <a:xfrm>
                <a:off x="1497492" y="2390133"/>
                <a:ext cx="385999" cy="419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14">
                <a:extLst>
                  <a:ext uri="{FF2B5EF4-FFF2-40B4-BE49-F238E27FC236}">
                    <a16:creationId xmlns:a16="http://schemas.microsoft.com/office/drawing/2014/main" id="{806ACED1-0C82-434A-8B67-38849501E9BE}"/>
                  </a:ext>
                </a:extLst>
              </p:cNvPr>
              <p:cNvSpPr/>
              <p:nvPr/>
            </p:nvSpPr>
            <p:spPr>
              <a:xfrm>
                <a:off x="1497492" y="3199346"/>
                <a:ext cx="385999" cy="419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8">
                <a:extLst>
                  <a:ext uri="{FF2B5EF4-FFF2-40B4-BE49-F238E27FC236}">
                    <a16:creationId xmlns:a16="http://schemas.microsoft.com/office/drawing/2014/main" id="{29B363D0-1537-434E-AED4-B54E794352F1}"/>
                  </a:ext>
                </a:extLst>
              </p:cNvPr>
              <p:cNvSpPr/>
              <p:nvPr/>
            </p:nvSpPr>
            <p:spPr>
              <a:xfrm>
                <a:off x="1497492" y="3975256"/>
                <a:ext cx="385999" cy="419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9">
                <a:extLst>
                  <a:ext uri="{FF2B5EF4-FFF2-40B4-BE49-F238E27FC236}">
                    <a16:creationId xmlns:a16="http://schemas.microsoft.com/office/drawing/2014/main" id="{606F001C-2D54-422A-AE46-3345F34C7533}"/>
                  </a:ext>
                </a:extLst>
              </p:cNvPr>
              <p:cNvSpPr/>
              <p:nvPr/>
            </p:nvSpPr>
            <p:spPr>
              <a:xfrm>
                <a:off x="1497492" y="4780778"/>
                <a:ext cx="385999" cy="419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C5940DD-1F7F-43A4-B265-27E97372A1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69" y="2217142"/>
                <a:ext cx="1419544" cy="3270907"/>
              </a:xfrm>
              <a:prstGeom prst="rect">
                <a:avLst/>
              </a:prstGeom>
            </p:spPr>
          </p:pic>
        </p:grpSp>
        <p:sp>
          <p:nvSpPr>
            <p:cNvPr id="21" name="TextBox 20">
              <a:extLst>
                <a:ext uri="{FF2B5EF4-FFF2-40B4-BE49-F238E27FC236}">
                  <a16:creationId xmlns:a16="http://schemas.microsoft.com/office/drawing/2014/main" id="{712473EA-1C17-47E2-975B-317A69C63C35}"/>
                </a:ext>
              </a:extLst>
            </p:cNvPr>
            <p:cNvSpPr txBox="1"/>
            <p:nvPr/>
          </p:nvSpPr>
          <p:spPr>
            <a:xfrm>
              <a:off x="1520332" y="5720236"/>
              <a:ext cx="1980029" cy="400110"/>
            </a:xfrm>
            <a:prstGeom prst="rect">
              <a:avLst/>
            </a:prstGeom>
            <a:noFill/>
          </p:spPr>
          <p:txBody>
            <a:bodyPr wrap="none" rtlCol="0">
              <a:spAutoFit/>
            </a:bodyPr>
            <a:lstStyle/>
            <a:p>
              <a:r>
                <a:rPr lang="en-US" sz="2000" b="1" dirty="0"/>
                <a:t>Measurements</a:t>
              </a:r>
            </a:p>
          </p:txBody>
        </p:sp>
        <p:pic>
          <p:nvPicPr>
            <p:cNvPr id="25" name="Picture 24">
              <a:extLst>
                <a:ext uri="{FF2B5EF4-FFF2-40B4-BE49-F238E27FC236}">
                  <a16:creationId xmlns:a16="http://schemas.microsoft.com/office/drawing/2014/main" id="{314E7B6A-706C-4422-A7C1-6CA84D77FC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55" y="3031649"/>
              <a:ext cx="1425173" cy="806844"/>
            </a:xfrm>
            <a:prstGeom prst="rect">
              <a:avLst/>
            </a:prstGeom>
            <a:ln>
              <a:solidFill>
                <a:schemeClr val="tx1"/>
              </a:solidFill>
            </a:ln>
          </p:spPr>
        </p:pic>
      </p:grpSp>
      <p:grpSp>
        <p:nvGrpSpPr>
          <p:cNvPr id="29" name="Group 28">
            <a:extLst>
              <a:ext uri="{FF2B5EF4-FFF2-40B4-BE49-F238E27FC236}">
                <a16:creationId xmlns:a16="http://schemas.microsoft.com/office/drawing/2014/main" id="{FF907DBB-4181-4331-B06A-BE1DBB9B0289}"/>
              </a:ext>
            </a:extLst>
          </p:cNvPr>
          <p:cNvGrpSpPr/>
          <p:nvPr/>
        </p:nvGrpSpPr>
        <p:grpSpPr>
          <a:xfrm>
            <a:off x="5800017" y="1983036"/>
            <a:ext cx="3334692" cy="4137310"/>
            <a:chOff x="5800017" y="1983036"/>
            <a:chExt cx="3334692" cy="4137310"/>
          </a:xfrm>
        </p:grpSpPr>
        <p:sp>
          <p:nvSpPr>
            <p:cNvPr id="23" name="TextBox 22">
              <a:extLst>
                <a:ext uri="{FF2B5EF4-FFF2-40B4-BE49-F238E27FC236}">
                  <a16:creationId xmlns:a16="http://schemas.microsoft.com/office/drawing/2014/main" id="{6CDCBD2D-EE82-4BFC-B18C-10373DC52216}"/>
                </a:ext>
              </a:extLst>
            </p:cNvPr>
            <p:cNvSpPr txBox="1"/>
            <p:nvPr/>
          </p:nvSpPr>
          <p:spPr>
            <a:xfrm>
              <a:off x="5800017" y="5720236"/>
              <a:ext cx="1467068" cy="400110"/>
            </a:xfrm>
            <a:prstGeom prst="rect">
              <a:avLst/>
            </a:prstGeom>
            <a:noFill/>
          </p:spPr>
          <p:txBody>
            <a:bodyPr wrap="none" rtlCol="0">
              <a:spAutoFit/>
            </a:bodyPr>
            <a:lstStyle/>
            <a:p>
              <a:r>
                <a:rPr lang="en-US" sz="2000" b="1" dirty="0"/>
                <a:t>Emissions</a:t>
              </a:r>
            </a:p>
          </p:txBody>
        </p:sp>
        <p:grpSp>
          <p:nvGrpSpPr>
            <p:cNvPr id="28" name="Group 27">
              <a:extLst>
                <a:ext uri="{FF2B5EF4-FFF2-40B4-BE49-F238E27FC236}">
                  <a16:creationId xmlns:a16="http://schemas.microsoft.com/office/drawing/2014/main" id="{0ACA8574-A16D-4150-9A39-1B0336FBADBC}"/>
                </a:ext>
              </a:extLst>
            </p:cNvPr>
            <p:cNvGrpSpPr/>
            <p:nvPr/>
          </p:nvGrpSpPr>
          <p:grpSpPr>
            <a:xfrm>
              <a:off x="7222602" y="1983036"/>
              <a:ext cx="1912107" cy="3642336"/>
              <a:chOff x="7222602" y="1983036"/>
              <a:chExt cx="1912107" cy="3642336"/>
            </a:xfrm>
          </p:grpSpPr>
          <p:sp>
            <p:nvSpPr>
              <p:cNvPr id="6" name="Right Arrow 6">
                <a:extLst>
                  <a:ext uri="{FF2B5EF4-FFF2-40B4-BE49-F238E27FC236}">
                    <a16:creationId xmlns:a16="http://schemas.microsoft.com/office/drawing/2014/main" id="{D51805F6-0C8F-4930-A8CF-7E77A26541C7}"/>
                  </a:ext>
                </a:extLst>
              </p:cNvPr>
              <p:cNvSpPr/>
              <p:nvPr/>
            </p:nvSpPr>
            <p:spPr>
              <a:xfrm>
                <a:off x="7222602" y="3828419"/>
                <a:ext cx="385998" cy="419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0F9464-BD2E-4FC1-929B-7CFD8388597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74721" y="1983036"/>
                <a:ext cx="1559988" cy="1397905"/>
              </a:xfrm>
              <a:prstGeom prst="rect">
                <a:avLst/>
              </a:prstGeom>
            </p:spPr>
          </p:pic>
          <p:sp>
            <p:nvSpPr>
              <p:cNvPr id="8" name="Right Arrow 8">
                <a:extLst>
                  <a:ext uri="{FF2B5EF4-FFF2-40B4-BE49-F238E27FC236}">
                    <a16:creationId xmlns:a16="http://schemas.microsoft.com/office/drawing/2014/main" id="{4A235441-5E09-4F28-B2E3-F71B369C3EB3}"/>
                  </a:ext>
                </a:extLst>
              </p:cNvPr>
              <p:cNvSpPr/>
              <p:nvPr/>
            </p:nvSpPr>
            <p:spPr>
              <a:xfrm>
                <a:off x="7222602" y="2507164"/>
                <a:ext cx="385998" cy="419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A9C73FA-6952-46CF-8AE1-35BB200197EC}"/>
                  </a:ext>
                </a:extLst>
              </p:cNvPr>
              <p:cNvPicPr>
                <a:picLocks noChangeAspect="1"/>
              </p:cNvPicPr>
              <p:nvPr/>
            </p:nvPicPr>
            <p:blipFill>
              <a:blip r:embed="rId10"/>
              <a:stretch>
                <a:fillRect/>
              </a:stretch>
            </p:blipFill>
            <p:spPr>
              <a:xfrm>
                <a:off x="7563704" y="3741169"/>
                <a:ext cx="1569279" cy="1884203"/>
              </a:xfrm>
              <a:prstGeom prst="rect">
                <a:avLst/>
              </a:prstGeom>
              <a:ln>
                <a:solidFill>
                  <a:schemeClr val="tx1"/>
                </a:solidFill>
              </a:ln>
            </p:spPr>
          </p:pic>
        </p:grpSp>
      </p:grpSp>
      <p:pic>
        <p:nvPicPr>
          <p:cNvPr id="15" name="Audio 14">
            <a:hlinkClick r:id="" action="ppaction://media"/>
            <a:extLst>
              <a:ext uri="{FF2B5EF4-FFF2-40B4-BE49-F238E27FC236}">
                <a16:creationId xmlns:a16="http://schemas.microsoft.com/office/drawing/2014/main" id="{45B38D9D-2672-414A-AC69-D5A4A8A0D3D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93141928"/>
      </p:ext>
    </p:extLst>
  </p:cSld>
  <p:clrMapOvr>
    <a:masterClrMapping/>
  </p:clrMapOvr>
  <mc:AlternateContent xmlns:mc="http://schemas.openxmlformats.org/markup-compatibility/2006">
    <mc:Choice xmlns:p14="http://schemas.microsoft.com/office/powerpoint/2010/main" Requires="p14">
      <p:transition spd="slow" p14:dur="2000" advTm="53370"/>
    </mc:Choice>
    <mc:Fallback>
      <p:transition spd="slow" advTm="53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2F0B5B5-120B-4181-9542-7EB45894F487}"/>
              </a:ext>
            </a:extLst>
          </p:cNvPr>
          <p:cNvSpPr>
            <a:spLocks noGrp="1"/>
          </p:cNvSpPr>
          <p:nvPr>
            <p:ph type="body" idx="1"/>
          </p:nvPr>
        </p:nvSpPr>
        <p:spPr>
          <a:xfrm>
            <a:off x="76200" y="1219200"/>
            <a:ext cx="8991600" cy="5257800"/>
          </a:xfrm>
        </p:spPr>
        <p:txBody>
          <a:bodyPr/>
          <a:lstStyle/>
          <a:p>
            <a:pPr marL="101600" indent="0">
              <a:buNone/>
            </a:pPr>
            <a:r>
              <a:rPr lang="en-US" dirty="0"/>
              <a:t>For the 2023 Global Stocktake, pilot top-down inventories are limited by available space-based measurements and inverse models</a:t>
            </a:r>
          </a:p>
          <a:p>
            <a:r>
              <a:rPr lang="en-US" dirty="0"/>
              <a:t>Pilot CO</a:t>
            </a:r>
            <a:r>
              <a:rPr lang="en-US" baseline="-25000" dirty="0"/>
              <a:t>2</a:t>
            </a:r>
            <a:r>
              <a:rPr lang="en-US" dirty="0"/>
              <a:t> inventory requirements and products</a:t>
            </a:r>
          </a:p>
          <a:p>
            <a:pPr lvl="1"/>
            <a:r>
              <a:rPr lang="en-US" sz="1800" dirty="0"/>
              <a:t>IPCC Verification activities can be performed on national or multi-national spatial scales at annual, bi-annual and 5-year time scales</a:t>
            </a:r>
          </a:p>
          <a:p>
            <a:pPr lvl="2"/>
            <a:r>
              <a:rPr lang="en-US" sz="1800" b="1" dirty="0"/>
              <a:t>Product</a:t>
            </a:r>
            <a:r>
              <a:rPr lang="en-US" sz="1800" dirty="0"/>
              <a:t>: CO</a:t>
            </a:r>
            <a:r>
              <a:rPr lang="en-US" sz="1800" baseline="-25000" dirty="0"/>
              <a:t>2</a:t>
            </a:r>
            <a:r>
              <a:rPr lang="en-US" sz="1800" dirty="0"/>
              <a:t> and CH</a:t>
            </a:r>
            <a:r>
              <a:rPr lang="en-US" sz="1800" baseline="-25000" dirty="0"/>
              <a:t>4</a:t>
            </a:r>
            <a:r>
              <a:rPr lang="en-US" sz="1800" dirty="0"/>
              <a:t> Flux maps at 4°x5° resolution at monthly intervals</a:t>
            </a:r>
          </a:p>
          <a:p>
            <a:pPr lvl="1"/>
            <a:r>
              <a:rPr lang="en-US" sz="1800" dirty="0"/>
              <a:t>National inventory development requires higher spatial resolution </a:t>
            </a:r>
          </a:p>
          <a:p>
            <a:pPr lvl="2"/>
            <a:r>
              <a:rPr lang="en-US" sz="1800" b="1" dirty="0"/>
              <a:t>Product:</a:t>
            </a:r>
            <a:r>
              <a:rPr lang="en-US" sz="1800" dirty="0"/>
              <a:t> CO</a:t>
            </a:r>
            <a:r>
              <a:rPr lang="en-US" sz="1800" baseline="-25000" dirty="0"/>
              <a:t>2</a:t>
            </a:r>
            <a:r>
              <a:rPr lang="en-US" sz="1800" dirty="0"/>
              <a:t> and CH</a:t>
            </a:r>
            <a:r>
              <a:rPr lang="en-US" sz="1800" baseline="-25000" dirty="0"/>
              <a:t>4</a:t>
            </a:r>
            <a:r>
              <a:rPr lang="en-US" sz="1800" dirty="0"/>
              <a:t> flux maps at 1</a:t>
            </a:r>
            <a:r>
              <a:rPr lang="en-US" sz="1800" dirty="0">
                <a:latin typeface="Arial" panose="020B0604020202020204" pitchFamily="34" charset="0"/>
                <a:cs typeface="Arial" panose="020B0604020202020204" pitchFamily="34" charset="0"/>
              </a:rPr>
              <a:t>°x1°</a:t>
            </a:r>
            <a:r>
              <a:rPr lang="en-US" sz="1800" dirty="0"/>
              <a:t> resolution at monthly intervals</a:t>
            </a:r>
          </a:p>
          <a:p>
            <a:pPr lvl="1"/>
            <a:r>
              <a:rPr lang="en-US" sz="1800" dirty="0"/>
              <a:t>Localized emission hot spots</a:t>
            </a:r>
          </a:p>
          <a:p>
            <a:pPr lvl="2"/>
            <a:r>
              <a:rPr lang="en-US" sz="1800" b="1" dirty="0"/>
              <a:t>Product</a:t>
            </a:r>
            <a:r>
              <a:rPr lang="en-US" sz="1800" dirty="0"/>
              <a:t>: CO</a:t>
            </a:r>
            <a:r>
              <a:rPr lang="en-US" sz="1800" baseline="-25000" dirty="0"/>
              <a:t>2</a:t>
            </a:r>
            <a:r>
              <a:rPr lang="en-US" sz="1800" dirty="0"/>
              <a:t> and CH</a:t>
            </a:r>
            <a:r>
              <a:rPr lang="en-US" sz="1800" baseline="-25000" dirty="0"/>
              <a:t>4</a:t>
            </a:r>
            <a:r>
              <a:rPr lang="en-US" sz="1800" dirty="0"/>
              <a:t> fluxes from large urban areas or discrete sources</a:t>
            </a:r>
          </a:p>
          <a:p>
            <a:r>
              <a:rPr lang="en-US" dirty="0"/>
              <a:t>Inventory quantities derived from flux products</a:t>
            </a:r>
          </a:p>
          <a:p>
            <a:pPr lvl="1"/>
            <a:r>
              <a:rPr lang="en-US" sz="1800" b="1" dirty="0"/>
              <a:t>Optimized total emissions</a:t>
            </a:r>
            <a:r>
              <a:rPr lang="en-US" sz="1800" dirty="0"/>
              <a:t>: Total net CO</a:t>
            </a:r>
            <a:r>
              <a:rPr lang="en-US" sz="1800" baseline="-25000" dirty="0"/>
              <a:t>2</a:t>
            </a:r>
            <a:r>
              <a:rPr lang="en-US" sz="1800" dirty="0"/>
              <a:t> and CH</a:t>
            </a:r>
            <a:r>
              <a:rPr lang="en-US" sz="1800" baseline="-25000" dirty="0"/>
              <a:t>4</a:t>
            </a:r>
            <a:r>
              <a:rPr lang="en-US" sz="1800" dirty="0"/>
              <a:t> flux and stock change</a:t>
            </a:r>
          </a:p>
          <a:p>
            <a:pPr lvl="1"/>
            <a:r>
              <a:rPr lang="en-US" sz="1800" b="1" dirty="0"/>
              <a:t>Fossil fuel emissions</a:t>
            </a:r>
            <a:r>
              <a:rPr lang="en-US" sz="1800" dirty="0"/>
              <a:t>: Input (not optimized) emissions with uncertainties</a:t>
            </a:r>
          </a:p>
          <a:p>
            <a:pPr lvl="1"/>
            <a:r>
              <a:rPr lang="en-US" sz="1800" b="1" dirty="0"/>
              <a:t>Non-Fossil Fuel emissions (AFOLU + Natural)</a:t>
            </a:r>
            <a:r>
              <a:rPr lang="en-US" sz="1800" dirty="0"/>
              <a:t>:</a:t>
            </a:r>
            <a:r>
              <a:rPr lang="en-US" sz="1800" b="1" dirty="0"/>
              <a:t> </a:t>
            </a:r>
            <a:r>
              <a:rPr lang="en-US" sz="1800" dirty="0"/>
              <a:t>Optimized fluxes and stock changes with uncertainties</a:t>
            </a:r>
            <a:endParaRPr lang="en-US" sz="1000" dirty="0"/>
          </a:p>
        </p:txBody>
      </p:sp>
      <p:sp>
        <p:nvSpPr>
          <p:cNvPr id="11" name="Text Placeholder 10">
            <a:extLst>
              <a:ext uri="{FF2B5EF4-FFF2-40B4-BE49-F238E27FC236}">
                <a16:creationId xmlns:a16="http://schemas.microsoft.com/office/drawing/2014/main" id="{14BE8768-1BBA-486B-850D-A183C6976E2A}"/>
              </a:ext>
            </a:extLst>
          </p:cNvPr>
          <p:cNvSpPr>
            <a:spLocks noGrp="1"/>
          </p:cNvSpPr>
          <p:nvPr>
            <p:ph type="body" idx="2"/>
          </p:nvPr>
        </p:nvSpPr>
        <p:spPr/>
        <p:txBody>
          <a:bodyPr/>
          <a:lstStyle/>
          <a:p>
            <a:r>
              <a:rPr lang="en-US" dirty="0"/>
              <a:t>Pilot Global Atmospheric Inventories</a:t>
            </a:r>
          </a:p>
        </p:txBody>
      </p:sp>
      <p:sp>
        <p:nvSpPr>
          <p:cNvPr id="4" name="Slide Number Placeholder 3">
            <a:extLst>
              <a:ext uri="{FF2B5EF4-FFF2-40B4-BE49-F238E27FC236}">
                <a16:creationId xmlns:a16="http://schemas.microsoft.com/office/drawing/2014/main" id="{7E200973-EF74-4BAE-9232-2CA2DA5F5D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2" name="Audio 1">
            <a:hlinkClick r:id="" action="ppaction://media"/>
            <a:extLst>
              <a:ext uri="{FF2B5EF4-FFF2-40B4-BE49-F238E27FC236}">
                <a16:creationId xmlns:a16="http://schemas.microsoft.com/office/drawing/2014/main" id="{3B46B544-AF3C-4AA3-8976-C31FD254319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6414916"/>
      </p:ext>
    </p:extLst>
  </p:cSld>
  <p:clrMapOvr>
    <a:masterClrMapping/>
  </p:clrMapOvr>
  <mc:AlternateContent xmlns:mc="http://schemas.openxmlformats.org/markup-compatibility/2006">
    <mc:Choice xmlns:p14="http://schemas.microsoft.com/office/powerpoint/2010/main" Requires="p14">
      <p:transition spd="slow" p14:dur="2000" advTm="152632"/>
    </mc:Choice>
    <mc:Fallback>
      <p:transition spd="slow" advTm="15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5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Effect transition="in" filter="fade">
                                      <p:cBhvr>
                                        <p:cTn id="39" dur="500"/>
                                        <p:tgtEl>
                                          <p:spTgt spid="10">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animEffect transition="in" filter="fade">
                                      <p:cBhvr>
                                        <p:cTn id="42" dur="500"/>
                                        <p:tgtEl>
                                          <p:spTgt spid="10">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10" end="10"/>
                                            </p:txEl>
                                          </p:spTgt>
                                        </p:tgtEl>
                                        <p:attrNameLst>
                                          <p:attrName>style.visibility</p:attrName>
                                        </p:attrNameLst>
                                      </p:cBhvr>
                                      <p:to>
                                        <p:strVal val="visible"/>
                                      </p:to>
                                    </p:set>
                                    <p:animEffect transition="in" filter="fade">
                                      <p:cBhvr>
                                        <p:cTn id="45" dur="500"/>
                                        <p:tgtEl>
                                          <p:spTgt spid="10">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xEl>
                                              <p:pRg st="11" end="11"/>
                                            </p:txEl>
                                          </p:spTgt>
                                        </p:tgtEl>
                                        <p:attrNameLst>
                                          <p:attrName>style.visibility</p:attrName>
                                        </p:attrNameLst>
                                      </p:cBhvr>
                                      <p:to>
                                        <p:strVal val="visible"/>
                                      </p:to>
                                    </p:set>
                                    <p:animEffect transition="in" filter="fade">
                                      <p:cBhvr>
                                        <p:cTn id="48"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01EC79-3C6D-4535-A2B6-12DBB8515591}"/>
              </a:ext>
            </a:extLst>
          </p:cNvPr>
          <p:cNvSpPr>
            <a:spLocks noGrp="1"/>
          </p:cNvSpPr>
          <p:nvPr>
            <p:ph type="body" idx="1"/>
          </p:nvPr>
        </p:nvSpPr>
        <p:spPr>
          <a:xfrm>
            <a:off x="76200" y="1219200"/>
            <a:ext cx="8991600" cy="5257800"/>
          </a:xfrm>
        </p:spPr>
        <p:txBody>
          <a:bodyPr/>
          <a:lstStyle/>
          <a:p>
            <a:r>
              <a:rPr lang="en-US" dirty="0"/>
              <a:t>Global CO</a:t>
            </a:r>
            <a:r>
              <a:rPr lang="en-US" baseline="-25000" dirty="0"/>
              <a:t>2</a:t>
            </a:r>
            <a:r>
              <a:rPr lang="en-US" dirty="0"/>
              <a:t> Inventory development by OCO-2 Flux MIP Team</a:t>
            </a:r>
          </a:p>
          <a:p>
            <a:pPr lvl="1"/>
            <a:r>
              <a:rPr lang="en-US" dirty="0"/>
              <a:t>OCO-2 Flux MIP Team is initiating effort to generate fluxes from OCO-2 v10 products spanning 2015 – 2020</a:t>
            </a:r>
          </a:p>
          <a:p>
            <a:pPr lvl="2"/>
            <a:r>
              <a:rPr lang="en-US" dirty="0"/>
              <a:t>Initial products expected by end of August 2021</a:t>
            </a:r>
          </a:p>
          <a:p>
            <a:pPr lvl="2"/>
            <a:r>
              <a:rPr lang="en-US" dirty="0"/>
              <a:t>OCO-2 v9 MIP products are being used to support development of tools to create CO</a:t>
            </a:r>
            <a:r>
              <a:rPr lang="en-US" baseline="-25000" dirty="0"/>
              <a:t>2</a:t>
            </a:r>
            <a:r>
              <a:rPr lang="en-US" dirty="0"/>
              <a:t> inventories from Flux MIP products</a:t>
            </a:r>
          </a:p>
          <a:p>
            <a:pPr lvl="3"/>
            <a:r>
              <a:rPr lang="en-US" sz="1800" dirty="0"/>
              <a:t>Demonstration products available for review by 2021 SIT TW, followed by final products ready by 2021 Plenary</a:t>
            </a:r>
          </a:p>
          <a:p>
            <a:r>
              <a:rPr lang="en-US" dirty="0"/>
              <a:t>Global CH</a:t>
            </a:r>
            <a:r>
              <a:rPr lang="en-US" baseline="-25000" dirty="0"/>
              <a:t>4</a:t>
            </a:r>
            <a:r>
              <a:rPr lang="en-US" dirty="0"/>
              <a:t> inventory development by CMS (J. Worden, NASA/JPL)</a:t>
            </a:r>
          </a:p>
          <a:p>
            <a:pPr lvl="1"/>
            <a:r>
              <a:rPr lang="en-US" dirty="0"/>
              <a:t>Global flux products based on new, bias-corrected TROPOMI data</a:t>
            </a:r>
          </a:p>
          <a:p>
            <a:pPr lvl="1"/>
            <a:r>
              <a:rPr lang="en-US" dirty="0"/>
              <a:t>Bayesian partitioning algorithms employing tracers (fire emissions, in situ CH</a:t>
            </a:r>
            <a:r>
              <a:rPr lang="en-US" baseline="-25000" dirty="0"/>
              <a:t>4</a:t>
            </a:r>
            <a:r>
              <a:rPr lang="en-US" dirty="0"/>
              <a:t> isotope and ammonia data) to quantify emissions by sector</a:t>
            </a:r>
          </a:p>
          <a:p>
            <a:pPr lvl="2"/>
            <a:r>
              <a:rPr lang="en-US" dirty="0"/>
              <a:t>Demonstration products available at the SIT TW</a:t>
            </a:r>
          </a:p>
          <a:p>
            <a:r>
              <a:rPr lang="en-US" dirty="0"/>
              <a:t>Local Hot Spot Emissions (JAXA, ESA, NASA)</a:t>
            </a:r>
          </a:p>
          <a:p>
            <a:pPr lvl="1"/>
            <a:r>
              <a:rPr lang="en-US" dirty="0"/>
              <a:t>Products managed by individual PI Teams</a:t>
            </a:r>
          </a:p>
        </p:txBody>
      </p:sp>
      <p:sp>
        <p:nvSpPr>
          <p:cNvPr id="3" name="Text Placeholder 2">
            <a:extLst>
              <a:ext uri="{FF2B5EF4-FFF2-40B4-BE49-F238E27FC236}">
                <a16:creationId xmlns:a16="http://schemas.microsoft.com/office/drawing/2014/main" id="{49B0C138-D092-421D-8539-E0BB78461E5D}"/>
              </a:ext>
            </a:extLst>
          </p:cNvPr>
          <p:cNvSpPr>
            <a:spLocks noGrp="1"/>
          </p:cNvSpPr>
          <p:nvPr>
            <p:ph type="body" idx="2"/>
          </p:nvPr>
        </p:nvSpPr>
        <p:spPr>
          <a:xfrm>
            <a:off x="1817511" y="76200"/>
            <a:ext cx="5712177" cy="914400"/>
          </a:xfrm>
        </p:spPr>
        <p:txBody>
          <a:bodyPr/>
          <a:lstStyle/>
          <a:p>
            <a:r>
              <a:rPr lang="en-US" dirty="0"/>
              <a:t>Pilot Inventory Inputs and Work Flow for COP-26</a:t>
            </a:r>
          </a:p>
        </p:txBody>
      </p:sp>
      <p:sp>
        <p:nvSpPr>
          <p:cNvPr id="4" name="Slide Number Placeholder 3">
            <a:extLst>
              <a:ext uri="{FF2B5EF4-FFF2-40B4-BE49-F238E27FC236}">
                <a16:creationId xmlns:a16="http://schemas.microsoft.com/office/drawing/2014/main" id="{AA2C7843-183C-4ECD-B2C1-7858091B1E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pic>
        <p:nvPicPr>
          <p:cNvPr id="5" name="Audio 4">
            <a:hlinkClick r:id="" action="ppaction://media"/>
            <a:extLst>
              <a:ext uri="{FF2B5EF4-FFF2-40B4-BE49-F238E27FC236}">
                <a16:creationId xmlns:a16="http://schemas.microsoft.com/office/drawing/2014/main" id="{2A639B8F-2F6F-4629-8166-9D0A3F254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410011"/>
      </p:ext>
    </p:extLst>
  </p:cSld>
  <p:clrMapOvr>
    <a:masterClrMapping/>
  </p:clrMapOvr>
  <mc:AlternateContent xmlns:mc="http://schemas.openxmlformats.org/markup-compatibility/2006">
    <mc:Choice xmlns:p14="http://schemas.microsoft.com/office/powerpoint/2010/main" Requires="p14">
      <p:transition spd="slow" p14:dur="2000" advTm="211977"/>
    </mc:Choice>
    <mc:Fallback>
      <p:transition spd="slow" advTm="21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4C0EA1-6919-4BB9-9F3A-DBFA51D17D3E}"/>
              </a:ext>
            </a:extLst>
          </p:cNvPr>
          <p:cNvSpPr>
            <a:spLocks noGrp="1"/>
          </p:cNvSpPr>
          <p:nvPr>
            <p:ph type="body" idx="2"/>
          </p:nvPr>
        </p:nvSpPr>
        <p:spPr>
          <a:xfrm>
            <a:off x="1795748" y="76200"/>
            <a:ext cx="5640637" cy="914400"/>
          </a:xfrm>
        </p:spPr>
        <p:txBody>
          <a:bodyPr/>
          <a:lstStyle/>
          <a:p>
            <a:r>
              <a:rPr lang="en-US" dirty="0"/>
              <a:t>Global 1</a:t>
            </a:r>
            <a:r>
              <a:rPr lang="en-US" dirty="0">
                <a:latin typeface="Arial" panose="020B0604020202020204" pitchFamily="34" charset="0"/>
                <a:cs typeface="Arial" panose="020B0604020202020204" pitchFamily="34" charset="0"/>
              </a:rPr>
              <a:t>°x1° </a:t>
            </a:r>
            <a:r>
              <a:rPr lang="en-US" dirty="0"/>
              <a:t>CO</a:t>
            </a:r>
            <a:r>
              <a:rPr lang="en-US" baseline="-25000" dirty="0"/>
              <a:t>2</a:t>
            </a:r>
            <a:r>
              <a:rPr lang="en-US" dirty="0"/>
              <a:t> Flux Products from OCO-2 v9 MIP</a:t>
            </a:r>
          </a:p>
        </p:txBody>
      </p:sp>
      <p:sp>
        <p:nvSpPr>
          <p:cNvPr id="4" name="Slide Number Placeholder 3">
            <a:extLst>
              <a:ext uri="{FF2B5EF4-FFF2-40B4-BE49-F238E27FC236}">
                <a16:creationId xmlns:a16="http://schemas.microsoft.com/office/drawing/2014/main" id="{29E96FAB-8111-48E2-8DC5-4162DA9D6B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grpSp>
        <p:nvGrpSpPr>
          <p:cNvPr id="21" name="Group 20">
            <a:extLst>
              <a:ext uri="{FF2B5EF4-FFF2-40B4-BE49-F238E27FC236}">
                <a16:creationId xmlns:a16="http://schemas.microsoft.com/office/drawing/2014/main" id="{FE1F583B-B5D8-4F69-B388-63754CCE3482}"/>
              </a:ext>
            </a:extLst>
          </p:cNvPr>
          <p:cNvGrpSpPr/>
          <p:nvPr/>
        </p:nvGrpSpPr>
        <p:grpSpPr>
          <a:xfrm>
            <a:off x="419247" y="1147194"/>
            <a:ext cx="8121910" cy="4009372"/>
            <a:chOff x="263334" y="1147192"/>
            <a:chExt cx="8121910" cy="4009372"/>
          </a:xfrm>
        </p:grpSpPr>
        <p:sp>
          <p:nvSpPr>
            <p:cNvPr id="14" name="TextBox 13">
              <a:extLst>
                <a:ext uri="{FF2B5EF4-FFF2-40B4-BE49-F238E27FC236}">
                  <a16:creationId xmlns:a16="http://schemas.microsoft.com/office/drawing/2014/main" id="{251DF061-E70B-47F9-9DD6-6103CB3900A3}"/>
                </a:ext>
              </a:extLst>
            </p:cNvPr>
            <p:cNvSpPr txBox="1"/>
            <p:nvPr/>
          </p:nvSpPr>
          <p:spPr>
            <a:xfrm>
              <a:off x="835620" y="1147192"/>
              <a:ext cx="2909771" cy="338554"/>
            </a:xfrm>
            <a:prstGeom prst="rect">
              <a:avLst/>
            </a:prstGeom>
            <a:noFill/>
          </p:spPr>
          <p:txBody>
            <a:bodyPr wrap="none" rtlCol="0">
              <a:spAutoFit/>
            </a:bodyPr>
            <a:lstStyle/>
            <a:p>
              <a:r>
                <a:rPr lang="en-US" sz="1600" b="1" dirty="0"/>
                <a:t>2018 non Fossil Fuel Fluxes</a:t>
              </a:r>
            </a:p>
          </p:txBody>
        </p:sp>
        <p:sp>
          <p:nvSpPr>
            <p:cNvPr id="15" name="TextBox 14">
              <a:extLst>
                <a:ext uri="{FF2B5EF4-FFF2-40B4-BE49-F238E27FC236}">
                  <a16:creationId xmlns:a16="http://schemas.microsoft.com/office/drawing/2014/main" id="{61BAC8C0-CF70-48C2-AD09-ADDE4E262FE9}"/>
                </a:ext>
              </a:extLst>
            </p:cNvPr>
            <p:cNvSpPr txBox="1"/>
            <p:nvPr/>
          </p:nvSpPr>
          <p:spPr>
            <a:xfrm>
              <a:off x="5009692" y="1147192"/>
              <a:ext cx="1963999" cy="338554"/>
            </a:xfrm>
            <a:prstGeom prst="rect">
              <a:avLst/>
            </a:prstGeom>
            <a:noFill/>
          </p:spPr>
          <p:txBody>
            <a:bodyPr wrap="none" rtlCol="0">
              <a:spAutoFit/>
            </a:bodyPr>
            <a:lstStyle/>
            <a:p>
              <a:r>
                <a:rPr lang="en-US" sz="1600" b="1" dirty="0"/>
                <a:t>Flux Uncertainties</a:t>
              </a:r>
            </a:p>
          </p:txBody>
        </p:sp>
        <p:grpSp>
          <p:nvGrpSpPr>
            <p:cNvPr id="2" name="Group 1">
              <a:extLst>
                <a:ext uri="{FF2B5EF4-FFF2-40B4-BE49-F238E27FC236}">
                  <a16:creationId xmlns:a16="http://schemas.microsoft.com/office/drawing/2014/main" id="{77E5FFA5-4175-41FB-AB19-452E31015016}"/>
                </a:ext>
              </a:extLst>
            </p:cNvPr>
            <p:cNvGrpSpPr/>
            <p:nvPr/>
          </p:nvGrpSpPr>
          <p:grpSpPr>
            <a:xfrm>
              <a:off x="263334" y="1436619"/>
              <a:ext cx="8121910" cy="3719945"/>
              <a:chOff x="620112" y="1335373"/>
              <a:chExt cx="7726220" cy="3538714"/>
            </a:xfrm>
          </p:grpSpPr>
          <p:grpSp>
            <p:nvGrpSpPr>
              <p:cNvPr id="13" name="Group 12">
                <a:extLst>
                  <a:ext uri="{FF2B5EF4-FFF2-40B4-BE49-F238E27FC236}">
                    <a16:creationId xmlns:a16="http://schemas.microsoft.com/office/drawing/2014/main" id="{640345EA-B8B8-44F7-8CCD-B26846457156}"/>
                  </a:ext>
                </a:extLst>
              </p:cNvPr>
              <p:cNvGrpSpPr/>
              <p:nvPr/>
            </p:nvGrpSpPr>
            <p:grpSpPr>
              <a:xfrm>
                <a:off x="620112" y="1335373"/>
                <a:ext cx="7726220" cy="3538714"/>
                <a:chOff x="124002" y="1408894"/>
                <a:chExt cx="5724816" cy="2622045"/>
              </a:xfrm>
            </p:grpSpPr>
            <p:pic>
              <p:nvPicPr>
                <p:cNvPr id="5" name="Picture 4">
                  <a:extLst>
                    <a:ext uri="{FF2B5EF4-FFF2-40B4-BE49-F238E27FC236}">
                      <a16:creationId xmlns:a16="http://schemas.microsoft.com/office/drawing/2014/main" id="{F718404C-1098-4624-8027-1694B6276F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4002" y="1408894"/>
                  <a:ext cx="2866488" cy="1222521"/>
                </a:xfrm>
                <a:prstGeom prst="rect">
                  <a:avLst/>
                </a:prstGeom>
              </p:spPr>
            </p:pic>
            <p:pic>
              <p:nvPicPr>
                <p:cNvPr id="6" name="Picture 5">
                  <a:extLst>
                    <a:ext uri="{FF2B5EF4-FFF2-40B4-BE49-F238E27FC236}">
                      <a16:creationId xmlns:a16="http://schemas.microsoft.com/office/drawing/2014/main" id="{83E95C43-3920-43A4-AAE5-B17918CD59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002" y="2701274"/>
                  <a:ext cx="2866488" cy="1329665"/>
                </a:xfrm>
                <a:prstGeom prst="rect">
                  <a:avLst/>
                </a:prstGeom>
              </p:spPr>
            </p:pic>
            <p:pic>
              <p:nvPicPr>
                <p:cNvPr id="9" name="Picture 8">
                  <a:extLst>
                    <a:ext uri="{FF2B5EF4-FFF2-40B4-BE49-F238E27FC236}">
                      <a16:creationId xmlns:a16="http://schemas.microsoft.com/office/drawing/2014/main" id="{379423E5-8D71-423D-864D-1E0209E1D8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90490" y="1443521"/>
                  <a:ext cx="2858328" cy="1187894"/>
                </a:xfrm>
                <a:prstGeom prst="rect">
                  <a:avLst/>
                </a:prstGeom>
              </p:spPr>
            </p:pic>
            <p:pic>
              <p:nvPicPr>
                <p:cNvPr id="10" name="Picture 9">
                  <a:extLst>
                    <a:ext uri="{FF2B5EF4-FFF2-40B4-BE49-F238E27FC236}">
                      <a16:creationId xmlns:a16="http://schemas.microsoft.com/office/drawing/2014/main" id="{087E2571-D294-4637-939C-6A75E88FCB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65849" y="2705059"/>
                  <a:ext cx="2858328" cy="1325880"/>
                </a:xfrm>
                <a:prstGeom prst="rect">
                  <a:avLst/>
                </a:prstGeom>
              </p:spPr>
            </p:pic>
          </p:grpSp>
          <p:sp>
            <p:nvSpPr>
              <p:cNvPr id="16" name="TextBox 15">
                <a:extLst>
                  <a:ext uri="{FF2B5EF4-FFF2-40B4-BE49-F238E27FC236}">
                    <a16:creationId xmlns:a16="http://schemas.microsoft.com/office/drawing/2014/main" id="{5AC59783-60E9-4EC7-B3D7-1BA3EAF5619B}"/>
                  </a:ext>
                </a:extLst>
              </p:cNvPr>
              <p:cNvSpPr txBox="1"/>
              <p:nvPr/>
            </p:nvSpPr>
            <p:spPr>
              <a:xfrm>
                <a:off x="1858532" y="2574293"/>
                <a:ext cx="1127232" cy="307777"/>
              </a:xfrm>
              <a:prstGeom prst="rect">
                <a:avLst/>
              </a:prstGeom>
              <a:solidFill>
                <a:srgbClr val="FFFFCC"/>
              </a:solidFill>
            </p:spPr>
            <p:txBody>
              <a:bodyPr wrap="none" rtlCol="0">
                <a:spAutoFit/>
              </a:bodyPr>
              <a:lstStyle/>
              <a:p>
                <a:r>
                  <a:rPr lang="en-US" b="1" dirty="0"/>
                  <a:t>In situ only</a:t>
                </a:r>
              </a:p>
            </p:txBody>
          </p:sp>
          <p:sp>
            <p:nvSpPr>
              <p:cNvPr id="17" name="TextBox 16">
                <a:extLst>
                  <a:ext uri="{FF2B5EF4-FFF2-40B4-BE49-F238E27FC236}">
                    <a16:creationId xmlns:a16="http://schemas.microsoft.com/office/drawing/2014/main" id="{506482A8-49DD-49D9-B4EC-0FBB86C45879}"/>
                  </a:ext>
                </a:extLst>
              </p:cNvPr>
              <p:cNvSpPr txBox="1"/>
              <p:nvPr/>
            </p:nvSpPr>
            <p:spPr>
              <a:xfrm>
                <a:off x="1686233" y="4451640"/>
                <a:ext cx="1736373" cy="307777"/>
              </a:xfrm>
              <a:prstGeom prst="rect">
                <a:avLst/>
              </a:prstGeom>
              <a:solidFill>
                <a:srgbClr val="FFFFCC"/>
              </a:solidFill>
            </p:spPr>
            <p:txBody>
              <a:bodyPr wrap="none" rtlCol="0">
                <a:spAutoFit/>
              </a:bodyPr>
              <a:lstStyle/>
              <a:p>
                <a:r>
                  <a:rPr lang="en-US" b="1" dirty="0"/>
                  <a:t>OCO-2 Land Nadir</a:t>
                </a:r>
              </a:p>
            </p:txBody>
          </p:sp>
        </p:grpSp>
      </p:grpSp>
      <p:sp>
        <p:nvSpPr>
          <p:cNvPr id="20" name="TextBox 19">
            <a:extLst>
              <a:ext uri="{FF2B5EF4-FFF2-40B4-BE49-F238E27FC236}">
                <a16:creationId xmlns:a16="http://schemas.microsoft.com/office/drawing/2014/main" id="{E8918B8D-C14F-42D3-BAAF-7945ADC63057}"/>
              </a:ext>
            </a:extLst>
          </p:cNvPr>
          <p:cNvSpPr txBox="1"/>
          <p:nvPr/>
        </p:nvSpPr>
        <p:spPr>
          <a:xfrm>
            <a:off x="158430" y="5162018"/>
            <a:ext cx="8844073" cy="1461939"/>
          </a:xfrm>
          <a:prstGeom prst="rect">
            <a:avLst/>
          </a:prstGeom>
          <a:noFill/>
        </p:spPr>
        <p:txBody>
          <a:bodyPr wrap="square" rtlCol="0">
            <a:spAutoFit/>
          </a:bodyPr>
          <a:lstStyle/>
          <a:p>
            <a:pPr>
              <a:spcAft>
                <a:spcPts val="300"/>
              </a:spcAft>
            </a:pPr>
            <a:r>
              <a:rPr lang="en-US" sz="1800" dirty="0">
                <a:solidFill>
                  <a:schemeClr val="bg2"/>
                </a:solidFill>
              </a:rPr>
              <a:t>Non-fossil fuel fluxes (left column) and their uncertainties (right column) based on in situ CO</a:t>
            </a:r>
            <a:r>
              <a:rPr lang="en-US" sz="1800" baseline="-25000" dirty="0">
                <a:solidFill>
                  <a:schemeClr val="bg2"/>
                </a:solidFill>
              </a:rPr>
              <a:t>2</a:t>
            </a:r>
            <a:r>
              <a:rPr lang="en-US" sz="1800" dirty="0">
                <a:solidFill>
                  <a:schemeClr val="bg2"/>
                </a:solidFill>
              </a:rPr>
              <a:t> and OCO-2 version 9 (v9) XCO</a:t>
            </a:r>
            <a:r>
              <a:rPr lang="en-US" sz="1800" baseline="-25000" dirty="0">
                <a:solidFill>
                  <a:schemeClr val="bg2"/>
                </a:solidFill>
              </a:rPr>
              <a:t>2</a:t>
            </a:r>
            <a:r>
              <a:rPr lang="en-US" sz="1800" dirty="0">
                <a:solidFill>
                  <a:schemeClr val="bg2"/>
                </a:solidFill>
              </a:rPr>
              <a:t> products from the v9 MIP.</a:t>
            </a:r>
          </a:p>
          <a:p>
            <a:pPr marL="285750" indent="-285750">
              <a:spcAft>
                <a:spcPts val="300"/>
              </a:spcAft>
              <a:buFont typeface="Arial" panose="020B0604020202020204" pitchFamily="34" charset="0"/>
              <a:buChar char="•"/>
            </a:pPr>
            <a:r>
              <a:rPr lang="en-US" sz="1600" dirty="0">
                <a:solidFill>
                  <a:schemeClr val="bg2"/>
                </a:solidFill>
              </a:rPr>
              <a:t>10 different inverse models used to assess impact of transport and model architecture. </a:t>
            </a:r>
          </a:p>
          <a:p>
            <a:pPr marL="285750" indent="-285750">
              <a:spcAft>
                <a:spcPts val="300"/>
              </a:spcAft>
              <a:buFont typeface="Arial" panose="020B0604020202020204" pitchFamily="34" charset="0"/>
              <a:buChar char="•"/>
            </a:pPr>
            <a:r>
              <a:rPr lang="en-US" sz="1600" dirty="0">
                <a:solidFill>
                  <a:schemeClr val="bg2"/>
                </a:solidFill>
              </a:rPr>
              <a:t>Experiments using only </a:t>
            </a:r>
            <a:r>
              <a:rPr lang="en-US" sz="1600" i="1" dirty="0">
                <a:solidFill>
                  <a:schemeClr val="bg2"/>
                </a:solidFill>
              </a:rPr>
              <a:t>in situ </a:t>
            </a:r>
            <a:r>
              <a:rPr lang="en-US" sz="1600" dirty="0">
                <a:solidFill>
                  <a:schemeClr val="bg2"/>
                </a:solidFill>
              </a:rPr>
              <a:t>CO</a:t>
            </a:r>
            <a:r>
              <a:rPr lang="en-US" sz="1600" baseline="-25000" dirty="0">
                <a:solidFill>
                  <a:schemeClr val="bg2"/>
                </a:solidFill>
              </a:rPr>
              <a:t>2</a:t>
            </a:r>
            <a:r>
              <a:rPr lang="en-US" sz="1600" dirty="0">
                <a:solidFill>
                  <a:schemeClr val="bg2"/>
                </a:solidFill>
              </a:rPr>
              <a:t> or observations for specific space-based datasets show impact of accuracy and coverage on fluxes and uncertainties.</a:t>
            </a:r>
          </a:p>
        </p:txBody>
      </p:sp>
      <p:pic>
        <p:nvPicPr>
          <p:cNvPr id="7" name="Audio 6">
            <a:hlinkClick r:id="" action="ppaction://media"/>
            <a:extLst>
              <a:ext uri="{FF2B5EF4-FFF2-40B4-BE49-F238E27FC236}">
                <a16:creationId xmlns:a16="http://schemas.microsoft.com/office/drawing/2014/main" id="{1DF6A442-4C04-4596-969A-2910A679A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0596932"/>
      </p:ext>
    </p:extLst>
  </p:cSld>
  <p:clrMapOvr>
    <a:masterClrMapping/>
  </p:clrMapOvr>
  <mc:AlternateContent xmlns:mc="http://schemas.openxmlformats.org/markup-compatibility/2006">
    <mc:Choice xmlns:p14="http://schemas.microsoft.com/office/powerpoint/2010/main" Requires="p14">
      <p:transition spd="slow" p14:dur="2000" advTm="67319"/>
    </mc:Choice>
    <mc:Fallback>
      <p:transition spd="slow" advTm="6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11D12D-9707-41F9-89A3-97E6D281C64C}"/>
              </a:ext>
            </a:extLst>
          </p:cNvPr>
          <p:cNvSpPr>
            <a:spLocks noGrp="1"/>
          </p:cNvSpPr>
          <p:nvPr>
            <p:ph type="body" idx="1"/>
          </p:nvPr>
        </p:nvSpPr>
        <p:spPr>
          <a:xfrm>
            <a:off x="76200" y="1219200"/>
            <a:ext cx="8991600" cy="1794933"/>
          </a:xfrm>
        </p:spPr>
        <p:txBody>
          <a:bodyPr/>
          <a:lstStyle/>
          <a:p>
            <a:r>
              <a:rPr lang="en-US" dirty="0"/>
              <a:t>Advanced flux inversion algorithms use satellite observations to update the emissions and quantify their uncertainties</a:t>
            </a:r>
          </a:p>
          <a:p>
            <a:pPr lvl="1"/>
            <a:r>
              <a:rPr lang="en-US" dirty="0"/>
              <a:t>Requires the inversion to provide well characterized uncertainties, their covariance, and spatial sensitivity (this has traditionally been computationally expensive)</a:t>
            </a:r>
          </a:p>
          <a:p>
            <a:endParaRPr lang="en-US" dirty="0"/>
          </a:p>
        </p:txBody>
      </p:sp>
      <p:sp>
        <p:nvSpPr>
          <p:cNvPr id="3" name="Text Placeholder 2">
            <a:extLst>
              <a:ext uri="{FF2B5EF4-FFF2-40B4-BE49-F238E27FC236}">
                <a16:creationId xmlns:a16="http://schemas.microsoft.com/office/drawing/2014/main" id="{4B1A429A-4AD6-4B70-846C-031EFFF5A409}"/>
              </a:ext>
            </a:extLst>
          </p:cNvPr>
          <p:cNvSpPr>
            <a:spLocks noGrp="1"/>
          </p:cNvSpPr>
          <p:nvPr>
            <p:ph type="body" idx="2"/>
          </p:nvPr>
        </p:nvSpPr>
        <p:spPr/>
        <p:txBody>
          <a:bodyPr/>
          <a:lstStyle/>
          <a:p>
            <a:r>
              <a:rPr lang="en-US" dirty="0"/>
              <a:t>Methane Fluxes and Inventories</a:t>
            </a:r>
          </a:p>
        </p:txBody>
      </p:sp>
      <p:sp>
        <p:nvSpPr>
          <p:cNvPr id="4" name="Slide Number Placeholder 3">
            <a:extLst>
              <a:ext uri="{FF2B5EF4-FFF2-40B4-BE49-F238E27FC236}">
                <a16:creationId xmlns:a16="http://schemas.microsoft.com/office/drawing/2014/main" id="{6954FE06-8CD6-4B13-B8A5-9CEDC16A8A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grpSp>
        <p:nvGrpSpPr>
          <p:cNvPr id="24" name="Group 23">
            <a:extLst>
              <a:ext uri="{FF2B5EF4-FFF2-40B4-BE49-F238E27FC236}">
                <a16:creationId xmlns:a16="http://schemas.microsoft.com/office/drawing/2014/main" id="{75A71C82-AA0B-4CCE-841C-90EE01102AD0}"/>
              </a:ext>
            </a:extLst>
          </p:cNvPr>
          <p:cNvGrpSpPr/>
          <p:nvPr/>
        </p:nvGrpSpPr>
        <p:grpSpPr>
          <a:xfrm>
            <a:off x="76200" y="2698573"/>
            <a:ext cx="8855772" cy="2940227"/>
            <a:chOff x="288228" y="1679853"/>
            <a:chExt cx="11782793" cy="3912034"/>
          </a:xfrm>
        </p:grpSpPr>
        <p:pic>
          <p:nvPicPr>
            <p:cNvPr id="5" name="Picture 4">
              <a:extLst>
                <a:ext uri="{FF2B5EF4-FFF2-40B4-BE49-F238E27FC236}">
                  <a16:creationId xmlns:a16="http://schemas.microsoft.com/office/drawing/2014/main" id="{4335FB92-04B8-4540-A69B-1C9D3D6688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97715" y="1950417"/>
              <a:ext cx="2660742" cy="1803232"/>
            </a:xfrm>
            <a:prstGeom prst="rect">
              <a:avLst/>
            </a:prstGeom>
          </p:spPr>
        </p:pic>
        <p:pic>
          <p:nvPicPr>
            <p:cNvPr id="6" name="Picture 5">
              <a:extLst>
                <a:ext uri="{FF2B5EF4-FFF2-40B4-BE49-F238E27FC236}">
                  <a16:creationId xmlns:a16="http://schemas.microsoft.com/office/drawing/2014/main" id="{099D3EBC-8A87-4BAE-871E-EFF0C6BF91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39311" y="1967484"/>
              <a:ext cx="2694033" cy="1800928"/>
            </a:xfrm>
            <a:prstGeom prst="rect">
              <a:avLst/>
            </a:prstGeom>
          </p:spPr>
        </p:pic>
        <p:pic>
          <p:nvPicPr>
            <p:cNvPr id="7" name="Picture 6">
              <a:extLst>
                <a:ext uri="{FF2B5EF4-FFF2-40B4-BE49-F238E27FC236}">
                  <a16:creationId xmlns:a16="http://schemas.microsoft.com/office/drawing/2014/main" id="{F8190904-3E6D-47B6-9C19-510C9674B4B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8230" y="2418518"/>
              <a:ext cx="4500659" cy="2313883"/>
            </a:xfrm>
            <a:prstGeom prst="rect">
              <a:avLst/>
            </a:prstGeom>
          </p:spPr>
        </p:pic>
        <p:sp>
          <p:nvSpPr>
            <p:cNvPr id="8" name="TextBox 7">
              <a:extLst>
                <a:ext uri="{FF2B5EF4-FFF2-40B4-BE49-F238E27FC236}">
                  <a16:creationId xmlns:a16="http://schemas.microsoft.com/office/drawing/2014/main" id="{E74DDD01-5074-4109-9535-67EE61EE79F6}"/>
                </a:ext>
              </a:extLst>
            </p:cNvPr>
            <p:cNvSpPr txBox="1"/>
            <p:nvPr/>
          </p:nvSpPr>
          <p:spPr>
            <a:xfrm>
              <a:off x="808930" y="2049186"/>
              <a:ext cx="3180312" cy="369332"/>
            </a:xfrm>
            <a:prstGeom prst="rect">
              <a:avLst/>
            </a:prstGeom>
            <a:noFill/>
          </p:spPr>
          <p:txBody>
            <a:bodyPr wrap="square" rtlCol="0">
              <a:spAutoFit/>
            </a:bodyPr>
            <a:lstStyle/>
            <a:p>
              <a:pPr algn="ctr"/>
              <a:r>
                <a:rPr lang="en-US" dirty="0">
                  <a:solidFill>
                    <a:schemeClr val="accent1">
                      <a:lumMod val="50000"/>
                    </a:schemeClr>
                  </a:solidFill>
                  <a:latin typeface="Avenir Book" panose="02000503020000020003" pitchFamily="2" charset="0"/>
                </a:rPr>
                <a:t>Total flux “posterior”</a:t>
              </a:r>
            </a:p>
          </p:txBody>
        </p:sp>
        <p:pic>
          <p:nvPicPr>
            <p:cNvPr id="9" name="Picture 8">
              <a:extLst>
                <a:ext uri="{FF2B5EF4-FFF2-40B4-BE49-F238E27FC236}">
                  <a16:creationId xmlns:a16="http://schemas.microsoft.com/office/drawing/2014/main" id="{51D0C784-D869-49E2-9FC1-3FE1A8A98D1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8228" y="4778567"/>
              <a:ext cx="4500661" cy="646331"/>
            </a:xfrm>
            <a:prstGeom prst="rect">
              <a:avLst/>
            </a:prstGeom>
          </p:spPr>
        </p:pic>
        <p:sp>
          <p:nvSpPr>
            <p:cNvPr id="10" name="Right Arrow 12">
              <a:extLst>
                <a:ext uri="{FF2B5EF4-FFF2-40B4-BE49-F238E27FC236}">
                  <a16:creationId xmlns:a16="http://schemas.microsoft.com/office/drawing/2014/main" id="{17C4BDAB-0403-41B2-B318-87001539D106}"/>
                </a:ext>
              </a:extLst>
            </p:cNvPr>
            <p:cNvSpPr/>
            <p:nvPr/>
          </p:nvSpPr>
          <p:spPr>
            <a:xfrm>
              <a:off x="4692735" y="2546403"/>
              <a:ext cx="1606475" cy="1331015"/>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D6699B1-BF8E-4CEE-8DF4-EBBCDBAE355A}"/>
                </a:ext>
              </a:extLst>
            </p:cNvPr>
            <p:cNvSpPr txBox="1"/>
            <p:nvPr/>
          </p:nvSpPr>
          <p:spPr>
            <a:xfrm>
              <a:off x="4674817" y="2888744"/>
              <a:ext cx="1498787" cy="646331"/>
            </a:xfrm>
            <a:prstGeom prst="rect">
              <a:avLst/>
            </a:prstGeom>
            <a:noFill/>
          </p:spPr>
          <p:txBody>
            <a:bodyPr wrap="square" rtlCol="0">
              <a:spAutoFit/>
            </a:bodyPr>
            <a:lstStyle/>
            <a:p>
              <a:pPr algn="ctr"/>
              <a:r>
                <a:rPr lang="en-US" dirty="0">
                  <a:solidFill>
                    <a:schemeClr val="accent1">
                      <a:lumMod val="50000"/>
                    </a:schemeClr>
                  </a:solidFill>
                  <a:latin typeface="Avenir Book" panose="02000503020000020003" pitchFamily="2" charset="0"/>
                </a:rPr>
                <a:t>Bayesian partitioning</a:t>
              </a:r>
            </a:p>
          </p:txBody>
        </p:sp>
        <p:sp>
          <p:nvSpPr>
            <p:cNvPr id="14" name="TextBox 13">
              <a:extLst>
                <a:ext uri="{FF2B5EF4-FFF2-40B4-BE49-F238E27FC236}">
                  <a16:creationId xmlns:a16="http://schemas.microsoft.com/office/drawing/2014/main" id="{A8B4D05F-8E82-443F-81BB-BA26C24D010B}"/>
                </a:ext>
              </a:extLst>
            </p:cNvPr>
            <p:cNvSpPr txBox="1"/>
            <p:nvPr/>
          </p:nvSpPr>
          <p:spPr>
            <a:xfrm>
              <a:off x="6470007" y="1679853"/>
              <a:ext cx="2640196" cy="338554"/>
            </a:xfrm>
            <a:prstGeom prst="rect">
              <a:avLst/>
            </a:prstGeom>
            <a:noFill/>
          </p:spPr>
          <p:txBody>
            <a:bodyPr wrap="square" rtlCol="0">
              <a:spAutoFit/>
            </a:bodyPr>
            <a:lstStyle/>
            <a:p>
              <a:pPr algn="ctr"/>
              <a:r>
                <a:rPr lang="en-US" sz="1600" dirty="0">
                  <a:solidFill>
                    <a:schemeClr val="accent1">
                      <a:lumMod val="50000"/>
                    </a:schemeClr>
                  </a:solidFill>
                  <a:latin typeface="Avenir Book" panose="02000503020000020003" pitchFamily="2" charset="0"/>
                </a:rPr>
                <a:t>CH</a:t>
              </a:r>
              <a:r>
                <a:rPr lang="en-US" sz="1600" baseline="-25000" dirty="0">
                  <a:solidFill>
                    <a:schemeClr val="accent1">
                      <a:lumMod val="50000"/>
                    </a:schemeClr>
                  </a:solidFill>
                  <a:latin typeface="Avenir Book" panose="02000503020000020003" pitchFamily="2" charset="0"/>
                </a:rPr>
                <a:t>4</a:t>
              </a:r>
              <a:r>
                <a:rPr lang="en-US" sz="1600" dirty="0">
                  <a:solidFill>
                    <a:schemeClr val="accent1">
                      <a:lumMod val="50000"/>
                    </a:schemeClr>
                  </a:solidFill>
                  <a:latin typeface="Avenir Book" panose="02000503020000020003" pitchFamily="2" charset="0"/>
                </a:rPr>
                <a:t> emissions (kg h</a:t>
              </a:r>
              <a:r>
                <a:rPr lang="en-US" sz="1600" baseline="30000" dirty="0">
                  <a:solidFill>
                    <a:schemeClr val="accent1">
                      <a:lumMod val="50000"/>
                    </a:schemeClr>
                  </a:solidFill>
                  <a:latin typeface="Avenir Book" panose="02000503020000020003" pitchFamily="2" charset="0"/>
                </a:rPr>
                <a:t>-1</a:t>
              </a:r>
              <a:r>
                <a:rPr lang="en-US" sz="1600" dirty="0">
                  <a:solidFill>
                    <a:schemeClr val="accent1">
                      <a:lumMod val="50000"/>
                    </a:schemeClr>
                  </a:solidFill>
                  <a:latin typeface="Avenir Book" panose="02000503020000020003" pitchFamily="2" charset="0"/>
                </a:rPr>
                <a:t>)</a:t>
              </a:r>
            </a:p>
          </p:txBody>
        </p:sp>
        <p:sp>
          <p:nvSpPr>
            <p:cNvPr id="15" name="TextBox 14">
              <a:extLst>
                <a:ext uri="{FF2B5EF4-FFF2-40B4-BE49-F238E27FC236}">
                  <a16:creationId xmlns:a16="http://schemas.microsoft.com/office/drawing/2014/main" id="{F2A97C2F-960F-4993-936C-1AEFC07A9EF4}"/>
                </a:ext>
              </a:extLst>
            </p:cNvPr>
            <p:cNvSpPr txBox="1"/>
            <p:nvPr/>
          </p:nvSpPr>
          <p:spPr>
            <a:xfrm>
              <a:off x="9231494" y="1688814"/>
              <a:ext cx="2541406" cy="338554"/>
            </a:xfrm>
            <a:prstGeom prst="rect">
              <a:avLst/>
            </a:prstGeom>
            <a:noFill/>
          </p:spPr>
          <p:txBody>
            <a:bodyPr wrap="square" rtlCol="0">
              <a:spAutoFit/>
            </a:bodyPr>
            <a:lstStyle/>
            <a:p>
              <a:pPr algn="ctr"/>
              <a:r>
                <a:rPr lang="en-US" sz="1600" dirty="0">
                  <a:solidFill>
                    <a:schemeClr val="accent1">
                      <a:lumMod val="50000"/>
                    </a:schemeClr>
                  </a:solidFill>
                  <a:latin typeface="Avenir Book" panose="02000503020000020003" pitchFamily="2" charset="0"/>
                </a:rPr>
                <a:t>Error reduction (%)</a:t>
              </a:r>
            </a:p>
          </p:txBody>
        </p:sp>
        <p:sp>
          <p:nvSpPr>
            <p:cNvPr id="16" name="TextBox 15">
              <a:extLst>
                <a:ext uri="{FF2B5EF4-FFF2-40B4-BE49-F238E27FC236}">
                  <a16:creationId xmlns:a16="http://schemas.microsoft.com/office/drawing/2014/main" id="{35F59812-F9F2-42F9-96A3-79133799B29D}"/>
                </a:ext>
              </a:extLst>
            </p:cNvPr>
            <p:cNvSpPr txBox="1"/>
            <p:nvPr/>
          </p:nvSpPr>
          <p:spPr>
            <a:xfrm>
              <a:off x="8446189" y="3490462"/>
              <a:ext cx="778383" cy="450453"/>
            </a:xfrm>
            <a:prstGeom prst="rect">
              <a:avLst/>
            </a:prstGeom>
            <a:noFill/>
          </p:spPr>
          <p:txBody>
            <a:bodyPr wrap="square" rtlCol="0">
              <a:spAutoFit/>
            </a:bodyPr>
            <a:lstStyle/>
            <a:p>
              <a:pPr algn="ctr"/>
              <a:r>
                <a:rPr lang="en-US" sz="1600" dirty="0">
                  <a:solidFill>
                    <a:schemeClr val="accent1">
                      <a:lumMod val="50000"/>
                    </a:schemeClr>
                  </a:solidFill>
                  <a:latin typeface="Avenir Book" panose="02000503020000020003" pitchFamily="2" charset="0"/>
                </a:rPr>
                <a:t>Gas</a:t>
              </a:r>
            </a:p>
          </p:txBody>
        </p:sp>
        <p:sp>
          <p:nvSpPr>
            <p:cNvPr id="17" name="TextBox 16">
              <a:extLst>
                <a:ext uri="{FF2B5EF4-FFF2-40B4-BE49-F238E27FC236}">
                  <a16:creationId xmlns:a16="http://schemas.microsoft.com/office/drawing/2014/main" id="{43771CF1-4873-4098-B45A-EF33B43F4401}"/>
                </a:ext>
              </a:extLst>
            </p:cNvPr>
            <p:cNvSpPr txBox="1"/>
            <p:nvPr/>
          </p:nvSpPr>
          <p:spPr>
            <a:xfrm>
              <a:off x="11140222" y="3345394"/>
              <a:ext cx="858121" cy="450453"/>
            </a:xfrm>
            <a:prstGeom prst="rect">
              <a:avLst/>
            </a:prstGeom>
            <a:noFill/>
          </p:spPr>
          <p:txBody>
            <a:bodyPr wrap="square" rtlCol="0">
              <a:spAutoFit/>
            </a:bodyPr>
            <a:lstStyle/>
            <a:p>
              <a:pPr algn="ctr"/>
              <a:r>
                <a:rPr lang="en-US" sz="1600" dirty="0">
                  <a:solidFill>
                    <a:schemeClr val="accent1">
                      <a:lumMod val="50000"/>
                    </a:schemeClr>
                  </a:solidFill>
                  <a:latin typeface="Avenir Book" panose="02000503020000020003" pitchFamily="2" charset="0"/>
                </a:rPr>
                <a:t>Gas</a:t>
              </a:r>
            </a:p>
          </p:txBody>
        </p:sp>
        <p:pic>
          <p:nvPicPr>
            <p:cNvPr id="18" name="Picture 17">
              <a:extLst>
                <a:ext uri="{FF2B5EF4-FFF2-40B4-BE49-F238E27FC236}">
                  <a16:creationId xmlns:a16="http://schemas.microsoft.com/office/drawing/2014/main" id="{4C5E53A1-39E7-4989-BAE4-828F6D1DA3C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33560" y="3812703"/>
              <a:ext cx="2666752" cy="1755213"/>
            </a:xfrm>
            <a:prstGeom prst="rect">
              <a:avLst/>
            </a:prstGeom>
          </p:spPr>
        </p:pic>
        <p:pic>
          <p:nvPicPr>
            <p:cNvPr id="19" name="Picture 18">
              <a:extLst>
                <a:ext uri="{FF2B5EF4-FFF2-40B4-BE49-F238E27FC236}">
                  <a16:creationId xmlns:a16="http://schemas.microsoft.com/office/drawing/2014/main" id="{DEA1587B-05F3-483E-A21D-EF237635C37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297714" y="3812703"/>
              <a:ext cx="2773307" cy="1779184"/>
            </a:xfrm>
            <a:prstGeom prst="rect">
              <a:avLst/>
            </a:prstGeom>
          </p:spPr>
        </p:pic>
        <p:sp>
          <p:nvSpPr>
            <p:cNvPr id="20" name="TextBox 19">
              <a:extLst>
                <a:ext uri="{FF2B5EF4-FFF2-40B4-BE49-F238E27FC236}">
                  <a16:creationId xmlns:a16="http://schemas.microsoft.com/office/drawing/2014/main" id="{C3EB5EA4-7DDA-45DB-8077-ED73DD93B3FD}"/>
                </a:ext>
              </a:extLst>
            </p:cNvPr>
            <p:cNvSpPr txBox="1"/>
            <p:nvPr/>
          </p:nvSpPr>
          <p:spPr>
            <a:xfrm>
              <a:off x="8555692" y="5203455"/>
              <a:ext cx="644620" cy="338554"/>
            </a:xfrm>
            <a:prstGeom prst="rect">
              <a:avLst/>
            </a:prstGeom>
            <a:noFill/>
          </p:spPr>
          <p:txBody>
            <a:bodyPr wrap="square" rtlCol="0">
              <a:spAutoFit/>
            </a:bodyPr>
            <a:lstStyle/>
            <a:p>
              <a:pPr algn="ctr"/>
              <a:r>
                <a:rPr lang="en-US" sz="1600" dirty="0">
                  <a:solidFill>
                    <a:schemeClr val="accent1">
                      <a:lumMod val="50000"/>
                    </a:schemeClr>
                  </a:solidFill>
                  <a:latin typeface="Avenir Book" panose="02000503020000020003" pitchFamily="2" charset="0"/>
                </a:rPr>
                <a:t>Oil</a:t>
              </a:r>
            </a:p>
          </p:txBody>
        </p:sp>
        <p:sp>
          <p:nvSpPr>
            <p:cNvPr id="21" name="TextBox 20">
              <a:extLst>
                <a:ext uri="{FF2B5EF4-FFF2-40B4-BE49-F238E27FC236}">
                  <a16:creationId xmlns:a16="http://schemas.microsoft.com/office/drawing/2014/main" id="{9767E0F7-6C2D-467F-8817-43D44FC35F8D}"/>
                </a:ext>
              </a:extLst>
            </p:cNvPr>
            <p:cNvSpPr txBox="1"/>
            <p:nvPr/>
          </p:nvSpPr>
          <p:spPr>
            <a:xfrm>
              <a:off x="11426401" y="5249677"/>
              <a:ext cx="644620" cy="338554"/>
            </a:xfrm>
            <a:prstGeom prst="rect">
              <a:avLst/>
            </a:prstGeom>
            <a:noFill/>
          </p:spPr>
          <p:txBody>
            <a:bodyPr wrap="square" rtlCol="0">
              <a:spAutoFit/>
            </a:bodyPr>
            <a:lstStyle/>
            <a:p>
              <a:pPr algn="ctr"/>
              <a:r>
                <a:rPr lang="en-US" sz="1600" dirty="0">
                  <a:solidFill>
                    <a:schemeClr val="accent1">
                      <a:lumMod val="50000"/>
                    </a:schemeClr>
                  </a:solidFill>
                  <a:latin typeface="Avenir Book" panose="02000503020000020003" pitchFamily="2" charset="0"/>
                </a:rPr>
                <a:t>Oil</a:t>
              </a:r>
            </a:p>
          </p:txBody>
        </p:sp>
      </p:grpSp>
      <p:sp>
        <p:nvSpPr>
          <p:cNvPr id="25" name="TextBox 24">
            <a:extLst>
              <a:ext uri="{FF2B5EF4-FFF2-40B4-BE49-F238E27FC236}">
                <a16:creationId xmlns:a16="http://schemas.microsoft.com/office/drawing/2014/main" id="{D96F0696-FDDF-4272-BD45-0FCEA177B65E}"/>
              </a:ext>
            </a:extLst>
          </p:cNvPr>
          <p:cNvSpPr txBox="1"/>
          <p:nvPr/>
        </p:nvSpPr>
        <p:spPr>
          <a:xfrm>
            <a:off x="113976" y="5651469"/>
            <a:ext cx="8771170" cy="707886"/>
          </a:xfrm>
          <a:prstGeom prst="rect">
            <a:avLst/>
          </a:prstGeom>
          <a:noFill/>
        </p:spPr>
        <p:txBody>
          <a:bodyPr wrap="square" rtlCol="0">
            <a:spAutoFit/>
          </a:bodyPr>
          <a:lstStyle/>
          <a:p>
            <a:r>
              <a:rPr lang="en-US" sz="2000" dirty="0">
                <a:solidFill>
                  <a:schemeClr val="accent1">
                    <a:lumMod val="50000"/>
                  </a:schemeClr>
                </a:solidFill>
                <a:latin typeface="Avenir Book" panose="02000503020000020003" pitchFamily="2" charset="0"/>
              </a:rPr>
              <a:t>By quantifying error reduction, they can also assess how well our current observing system performs, and where additional observations may be needed. </a:t>
            </a:r>
          </a:p>
        </p:txBody>
      </p:sp>
      <p:grpSp>
        <p:nvGrpSpPr>
          <p:cNvPr id="26" name="Group 25">
            <a:extLst>
              <a:ext uri="{FF2B5EF4-FFF2-40B4-BE49-F238E27FC236}">
                <a16:creationId xmlns:a16="http://schemas.microsoft.com/office/drawing/2014/main" id="{190B26F0-EC3F-4657-9B25-1DFF09428D1B}"/>
              </a:ext>
            </a:extLst>
          </p:cNvPr>
          <p:cNvGrpSpPr/>
          <p:nvPr/>
        </p:nvGrpSpPr>
        <p:grpSpPr>
          <a:xfrm>
            <a:off x="6841003" y="4016026"/>
            <a:ext cx="1261656" cy="279078"/>
            <a:chOff x="6441344" y="4278601"/>
            <a:chExt cx="1261656" cy="279078"/>
          </a:xfrm>
        </p:grpSpPr>
        <p:pic>
          <p:nvPicPr>
            <p:cNvPr id="27" name="Picture 26">
              <a:extLst>
                <a:ext uri="{FF2B5EF4-FFF2-40B4-BE49-F238E27FC236}">
                  <a16:creationId xmlns:a16="http://schemas.microsoft.com/office/drawing/2014/main" id="{5D65E8B6-B7BC-4CA9-87A4-D1622FFF36F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41344" y="4278601"/>
              <a:ext cx="1261656" cy="84103"/>
            </a:xfrm>
            <a:prstGeom prst="rect">
              <a:avLst/>
            </a:prstGeom>
          </p:spPr>
        </p:pic>
        <p:sp>
          <p:nvSpPr>
            <p:cNvPr id="28" name="TextBox 27">
              <a:extLst>
                <a:ext uri="{FF2B5EF4-FFF2-40B4-BE49-F238E27FC236}">
                  <a16:creationId xmlns:a16="http://schemas.microsoft.com/office/drawing/2014/main" id="{C5E440A1-73A4-473D-A63B-EA71564EC4A8}"/>
                </a:ext>
              </a:extLst>
            </p:cNvPr>
            <p:cNvSpPr txBox="1"/>
            <p:nvPr/>
          </p:nvSpPr>
          <p:spPr>
            <a:xfrm>
              <a:off x="6527101" y="4311458"/>
              <a:ext cx="369012" cy="246221"/>
            </a:xfrm>
            <a:prstGeom prst="rect">
              <a:avLst/>
            </a:prstGeom>
            <a:noFill/>
          </p:spPr>
          <p:txBody>
            <a:bodyPr wrap="none" rtlCol="0">
              <a:spAutoFit/>
            </a:bodyPr>
            <a:lstStyle/>
            <a:p>
              <a:r>
                <a:rPr lang="en-US" sz="1000" dirty="0"/>
                <a:t>-80</a:t>
              </a:r>
            </a:p>
          </p:txBody>
        </p:sp>
        <p:sp>
          <p:nvSpPr>
            <p:cNvPr id="29" name="TextBox 28">
              <a:extLst>
                <a:ext uri="{FF2B5EF4-FFF2-40B4-BE49-F238E27FC236}">
                  <a16:creationId xmlns:a16="http://schemas.microsoft.com/office/drawing/2014/main" id="{06381BB4-DF20-456F-92A8-8B9A6001B39A}"/>
                </a:ext>
              </a:extLst>
            </p:cNvPr>
            <p:cNvSpPr txBox="1"/>
            <p:nvPr/>
          </p:nvSpPr>
          <p:spPr>
            <a:xfrm>
              <a:off x="6962894" y="4310512"/>
              <a:ext cx="369012" cy="246221"/>
            </a:xfrm>
            <a:prstGeom prst="rect">
              <a:avLst/>
            </a:prstGeom>
            <a:noFill/>
          </p:spPr>
          <p:txBody>
            <a:bodyPr wrap="none" rtlCol="0">
              <a:spAutoFit/>
            </a:bodyPr>
            <a:lstStyle/>
            <a:p>
              <a:r>
                <a:rPr lang="en-US" sz="1000" dirty="0"/>
                <a:t>-40</a:t>
              </a:r>
            </a:p>
          </p:txBody>
        </p:sp>
        <p:sp>
          <p:nvSpPr>
            <p:cNvPr id="30" name="TextBox 29">
              <a:extLst>
                <a:ext uri="{FF2B5EF4-FFF2-40B4-BE49-F238E27FC236}">
                  <a16:creationId xmlns:a16="http://schemas.microsoft.com/office/drawing/2014/main" id="{E8F76565-62F5-4006-BC5F-C8D636A7A1D2}"/>
                </a:ext>
              </a:extLst>
            </p:cNvPr>
            <p:cNvSpPr txBox="1"/>
            <p:nvPr/>
          </p:nvSpPr>
          <p:spPr>
            <a:xfrm>
              <a:off x="7426954" y="4303722"/>
              <a:ext cx="255198" cy="246221"/>
            </a:xfrm>
            <a:prstGeom prst="rect">
              <a:avLst/>
            </a:prstGeom>
            <a:noFill/>
          </p:spPr>
          <p:txBody>
            <a:bodyPr wrap="none" rtlCol="0">
              <a:spAutoFit/>
            </a:bodyPr>
            <a:lstStyle/>
            <a:p>
              <a:r>
                <a:rPr lang="en-US" sz="1000" dirty="0"/>
                <a:t>0</a:t>
              </a:r>
            </a:p>
          </p:txBody>
        </p:sp>
      </p:grpSp>
      <p:grpSp>
        <p:nvGrpSpPr>
          <p:cNvPr id="31" name="Group 30">
            <a:extLst>
              <a:ext uri="{FF2B5EF4-FFF2-40B4-BE49-F238E27FC236}">
                <a16:creationId xmlns:a16="http://schemas.microsoft.com/office/drawing/2014/main" id="{EEE7B75E-F580-4A05-A0E4-6AF7B26A5B3E}"/>
              </a:ext>
            </a:extLst>
          </p:cNvPr>
          <p:cNvGrpSpPr/>
          <p:nvPr/>
        </p:nvGrpSpPr>
        <p:grpSpPr>
          <a:xfrm>
            <a:off x="6820155" y="5422860"/>
            <a:ext cx="1261656" cy="279078"/>
            <a:chOff x="6441344" y="4278601"/>
            <a:chExt cx="1261656" cy="279078"/>
          </a:xfrm>
        </p:grpSpPr>
        <p:pic>
          <p:nvPicPr>
            <p:cNvPr id="32" name="Picture 31">
              <a:extLst>
                <a:ext uri="{FF2B5EF4-FFF2-40B4-BE49-F238E27FC236}">
                  <a16:creationId xmlns:a16="http://schemas.microsoft.com/office/drawing/2014/main" id="{BE72F8EC-A08B-42B4-924A-B03FFCA54CE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441344" y="4278601"/>
              <a:ext cx="1261656" cy="84103"/>
            </a:xfrm>
            <a:prstGeom prst="rect">
              <a:avLst/>
            </a:prstGeom>
          </p:spPr>
        </p:pic>
        <p:sp>
          <p:nvSpPr>
            <p:cNvPr id="33" name="TextBox 32">
              <a:extLst>
                <a:ext uri="{FF2B5EF4-FFF2-40B4-BE49-F238E27FC236}">
                  <a16:creationId xmlns:a16="http://schemas.microsoft.com/office/drawing/2014/main" id="{4AE748BB-516E-44BB-96E2-B40E4160BD04}"/>
                </a:ext>
              </a:extLst>
            </p:cNvPr>
            <p:cNvSpPr txBox="1"/>
            <p:nvPr/>
          </p:nvSpPr>
          <p:spPr>
            <a:xfrm>
              <a:off x="6527101" y="4311458"/>
              <a:ext cx="369012" cy="246221"/>
            </a:xfrm>
            <a:prstGeom prst="rect">
              <a:avLst/>
            </a:prstGeom>
            <a:noFill/>
          </p:spPr>
          <p:txBody>
            <a:bodyPr wrap="none" rtlCol="0">
              <a:spAutoFit/>
            </a:bodyPr>
            <a:lstStyle/>
            <a:p>
              <a:r>
                <a:rPr lang="en-US" sz="1000" dirty="0"/>
                <a:t>-80</a:t>
              </a:r>
            </a:p>
          </p:txBody>
        </p:sp>
        <p:sp>
          <p:nvSpPr>
            <p:cNvPr id="34" name="TextBox 33">
              <a:extLst>
                <a:ext uri="{FF2B5EF4-FFF2-40B4-BE49-F238E27FC236}">
                  <a16:creationId xmlns:a16="http://schemas.microsoft.com/office/drawing/2014/main" id="{B9795BC8-B41C-4D91-BEEB-BD3D78BAFD61}"/>
                </a:ext>
              </a:extLst>
            </p:cNvPr>
            <p:cNvSpPr txBox="1"/>
            <p:nvPr/>
          </p:nvSpPr>
          <p:spPr>
            <a:xfrm>
              <a:off x="6962894" y="4310512"/>
              <a:ext cx="369012" cy="246221"/>
            </a:xfrm>
            <a:prstGeom prst="rect">
              <a:avLst/>
            </a:prstGeom>
            <a:noFill/>
          </p:spPr>
          <p:txBody>
            <a:bodyPr wrap="none" rtlCol="0">
              <a:spAutoFit/>
            </a:bodyPr>
            <a:lstStyle/>
            <a:p>
              <a:r>
                <a:rPr lang="en-US" sz="1000" dirty="0"/>
                <a:t>-40</a:t>
              </a:r>
            </a:p>
          </p:txBody>
        </p:sp>
        <p:sp>
          <p:nvSpPr>
            <p:cNvPr id="35" name="TextBox 34">
              <a:extLst>
                <a:ext uri="{FF2B5EF4-FFF2-40B4-BE49-F238E27FC236}">
                  <a16:creationId xmlns:a16="http://schemas.microsoft.com/office/drawing/2014/main" id="{86A32F67-4C37-4FED-90F4-627BD1443028}"/>
                </a:ext>
              </a:extLst>
            </p:cNvPr>
            <p:cNvSpPr txBox="1"/>
            <p:nvPr/>
          </p:nvSpPr>
          <p:spPr>
            <a:xfrm>
              <a:off x="7426954" y="4303722"/>
              <a:ext cx="255198" cy="246221"/>
            </a:xfrm>
            <a:prstGeom prst="rect">
              <a:avLst/>
            </a:prstGeom>
            <a:noFill/>
          </p:spPr>
          <p:txBody>
            <a:bodyPr wrap="none" rtlCol="0">
              <a:spAutoFit/>
            </a:bodyPr>
            <a:lstStyle/>
            <a:p>
              <a:r>
                <a:rPr lang="en-US" sz="1000" dirty="0"/>
                <a:t>0</a:t>
              </a:r>
            </a:p>
          </p:txBody>
        </p:sp>
      </p:grpSp>
      <p:grpSp>
        <p:nvGrpSpPr>
          <p:cNvPr id="36" name="Group 35">
            <a:extLst>
              <a:ext uri="{FF2B5EF4-FFF2-40B4-BE49-F238E27FC236}">
                <a16:creationId xmlns:a16="http://schemas.microsoft.com/office/drawing/2014/main" id="{62BD5CFF-74CB-4521-A37E-CA7FCBB67511}"/>
              </a:ext>
            </a:extLst>
          </p:cNvPr>
          <p:cNvGrpSpPr/>
          <p:nvPr/>
        </p:nvGrpSpPr>
        <p:grpSpPr>
          <a:xfrm>
            <a:off x="4782055" y="4035595"/>
            <a:ext cx="1434229" cy="279777"/>
            <a:chOff x="3898887" y="4278602"/>
            <a:chExt cx="1434229" cy="279777"/>
          </a:xfrm>
        </p:grpSpPr>
        <p:pic>
          <p:nvPicPr>
            <p:cNvPr id="37" name="Picture 36">
              <a:extLst>
                <a:ext uri="{FF2B5EF4-FFF2-40B4-BE49-F238E27FC236}">
                  <a16:creationId xmlns:a16="http://schemas.microsoft.com/office/drawing/2014/main" id="{30257CD4-E820-4D59-8CB5-82C082218FB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732" t="-108" r="7795" b="70948"/>
            <a:stretch/>
          </p:blipFill>
          <p:spPr>
            <a:xfrm>
              <a:off x="3898887" y="4278602"/>
              <a:ext cx="1316208" cy="84102"/>
            </a:xfrm>
            <a:prstGeom prst="rect">
              <a:avLst/>
            </a:prstGeom>
          </p:spPr>
        </p:pic>
        <p:sp>
          <p:nvSpPr>
            <p:cNvPr id="38" name="TextBox 37">
              <a:extLst>
                <a:ext uri="{FF2B5EF4-FFF2-40B4-BE49-F238E27FC236}">
                  <a16:creationId xmlns:a16="http://schemas.microsoft.com/office/drawing/2014/main" id="{590B351D-C1B8-4C82-904D-410EFFE18927}"/>
                </a:ext>
              </a:extLst>
            </p:cNvPr>
            <p:cNvSpPr txBox="1"/>
            <p:nvPr/>
          </p:nvSpPr>
          <p:spPr>
            <a:xfrm>
              <a:off x="4012229" y="4309173"/>
              <a:ext cx="255198" cy="246221"/>
            </a:xfrm>
            <a:prstGeom prst="rect">
              <a:avLst/>
            </a:prstGeom>
            <a:noFill/>
          </p:spPr>
          <p:txBody>
            <a:bodyPr wrap="none" rtlCol="0">
              <a:spAutoFit/>
            </a:bodyPr>
            <a:lstStyle/>
            <a:p>
              <a:r>
                <a:rPr lang="en-US" sz="1000" dirty="0"/>
                <a:t>1</a:t>
              </a:r>
            </a:p>
          </p:txBody>
        </p:sp>
        <p:sp>
          <p:nvSpPr>
            <p:cNvPr id="39" name="TextBox 38">
              <a:extLst>
                <a:ext uri="{FF2B5EF4-FFF2-40B4-BE49-F238E27FC236}">
                  <a16:creationId xmlns:a16="http://schemas.microsoft.com/office/drawing/2014/main" id="{58632B71-D8FE-42DB-9AB7-078BACE6F98D}"/>
                </a:ext>
              </a:extLst>
            </p:cNvPr>
            <p:cNvSpPr txBox="1"/>
            <p:nvPr/>
          </p:nvSpPr>
          <p:spPr>
            <a:xfrm>
              <a:off x="4959296" y="4312158"/>
              <a:ext cx="373820" cy="246221"/>
            </a:xfrm>
            <a:prstGeom prst="rect">
              <a:avLst/>
            </a:prstGeom>
            <a:noFill/>
          </p:spPr>
          <p:txBody>
            <a:bodyPr wrap="none" rtlCol="0">
              <a:spAutoFit/>
            </a:bodyPr>
            <a:lstStyle/>
            <a:p>
              <a:r>
                <a:rPr lang="en-US" sz="1000" dirty="0"/>
                <a:t>10</a:t>
              </a:r>
              <a:r>
                <a:rPr lang="en-US" sz="1000" baseline="30000" dirty="0"/>
                <a:t>4</a:t>
              </a:r>
              <a:endParaRPr lang="en-US" sz="1000" dirty="0"/>
            </a:p>
          </p:txBody>
        </p:sp>
        <p:sp>
          <p:nvSpPr>
            <p:cNvPr id="40" name="TextBox 39">
              <a:extLst>
                <a:ext uri="{FF2B5EF4-FFF2-40B4-BE49-F238E27FC236}">
                  <a16:creationId xmlns:a16="http://schemas.microsoft.com/office/drawing/2014/main" id="{565C3427-AE29-42C7-8936-0E065BA65F22}"/>
                </a:ext>
              </a:extLst>
            </p:cNvPr>
            <p:cNvSpPr txBox="1"/>
            <p:nvPr/>
          </p:nvSpPr>
          <p:spPr>
            <a:xfrm>
              <a:off x="4467706" y="4309085"/>
              <a:ext cx="373820" cy="246221"/>
            </a:xfrm>
            <a:prstGeom prst="rect">
              <a:avLst/>
            </a:prstGeom>
            <a:noFill/>
          </p:spPr>
          <p:txBody>
            <a:bodyPr wrap="none" rtlCol="0">
              <a:spAutoFit/>
            </a:bodyPr>
            <a:lstStyle/>
            <a:p>
              <a:r>
                <a:rPr lang="en-US" sz="1000" dirty="0"/>
                <a:t>10</a:t>
              </a:r>
              <a:r>
                <a:rPr lang="en-US" sz="1000" baseline="30000" dirty="0"/>
                <a:t>2</a:t>
              </a:r>
              <a:endParaRPr lang="en-US" sz="1000" dirty="0"/>
            </a:p>
          </p:txBody>
        </p:sp>
      </p:grpSp>
      <p:grpSp>
        <p:nvGrpSpPr>
          <p:cNvPr id="41" name="Group 40">
            <a:extLst>
              <a:ext uri="{FF2B5EF4-FFF2-40B4-BE49-F238E27FC236}">
                <a16:creationId xmlns:a16="http://schemas.microsoft.com/office/drawing/2014/main" id="{5B76CCFE-F776-4205-BD27-5042F1E24957}"/>
              </a:ext>
            </a:extLst>
          </p:cNvPr>
          <p:cNvGrpSpPr/>
          <p:nvPr/>
        </p:nvGrpSpPr>
        <p:grpSpPr>
          <a:xfrm>
            <a:off x="4792583" y="5381929"/>
            <a:ext cx="1434229" cy="279777"/>
            <a:chOff x="3898887" y="4278602"/>
            <a:chExt cx="1434229" cy="279777"/>
          </a:xfrm>
        </p:grpSpPr>
        <p:pic>
          <p:nvPicPr>
            <p:cNvPr id="42" name="Picture 41">
              <a:extLst>
                <a:ext uri="{FF2B5EF4-FFF2-40B4-BE49-F238E27FC236}">
                  <a16:creationId xmlns:a16="http://schemas.microsoft.com/office/drawing/2014/main" id="{2EC4E2BB-9DDD-45A9-B13D-89FBDC642F8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7732" t="-108" r="7795" b="70948"/>
            <a:stretch/>
          </p:blipFill>
          <p:spPr>
            <a:xfrm>
              <a:off x="3898887" y="4278602"/>
              <a:ext cx="1316208" cy="84102"/>
            </a:xfrm>
            <a:prstGeom prst="rect">
              <a:avLst/>
            </a:prstGeom>
          </p:spPr>
        </p:pic>
        <p:sp>
          <p:nvSpPr>
            <p:cNvPr id="43" name="TextBox 42">
              <a:extLst>
                <a:ext uri="{FF2B5EF4-FFF2-40B4-BE49-F238E27FC236}">
                  <a16:creationId xmlns:a16="http://schemas.microsoft.com/office/drawing/2014/main" id="{26F68F14-571F-473F-9983-4799637DE402}"/>
                </a:ext>
              </a:extLst>
            </p:cNvPr>
            <p:cNvSpPr txBox="1"/>
            <p:nvPr/>
          </p:nvSpPr>
          <p:spPr>
            <a:xfrm>
              <a:off x="4012229" y="4309173"/>
              <a:ext cx="255198" cy="246221"/>
            </a:xfrm>
            <a:prstGeom prst="rect">
              <a:avLst/>
            </a:prstGeom>
            <a:noFill/>
          </p:spPr>
          <p:txBody>
            <a:bodyPr wrap="none" rtlCol="0">
              <a:spAutoFit/>
            </a:bodyPr>
            <a:lstStyle/>
            <a:p>
              <a:r>
                <a:rPr lang="en-US" sz="1000" dirty="0"/>
                <a:t>1</a:t>
              </a:r>
            </a:p>
          </p:txBody>
        </p:sp>
        <p:sp>
          <p:nvSpPr>
            <p:cNvPr id="44" name="TextBox 43">
              <a:extLst>
                <a:ext uri="{FF2B5EF4-FFF2-40B4-BE49-F238E27FC236}">
                  <a16:creationId xmlns:a16="http://schemas.microsoft.com/office/drawing/2014/main" id="{73DACBB8-7FCE-49A3-8AD3-B6F3BF670C94}"/>
                </a:ext>
              </a:extLst>
            </p:cNvPr>
            <p:cNvSpPr txBox="1"/>
            <p:nvPr/>
          </p:nvSpPr>
          <p:spPr>
            <a:xfrm>
              <a:off x="4959296" y="4312158"/>
              <a:ext cx="373820" cy="246221"/>
            </a:xfrm>
            <a:prstGeom prst="rect">
              <a:avLst/>
            </a:prstGeom>
            <a:noFill/>
          </p:spPr>
          <p:txBody>
            <a:bodyPr wrap="none" rtlCol="0">
              <a:spAutoFit/>
            </a:bodyPr>
            <a:lstStyle/>
            <a:p>
              <a:r>
                <a:rPr lang="en-US" sz="1000" dirty="0"/>
                <a:t>10</a:t>
              </a:r>
              <a:r>
                <a:rPr lang="en-US" sz="1000" baseline="30000" dirty="0"/>
                <a:t>4</a:t>
              </a:r>
              <a:endParaRPr lang="en-US" sz="1000" dirty="0"/>
            </a:p>
          </p:txBody>
        </p:sp>
        <p:sp>
          <p:nvSpPr>
            <p:cNvPr id="45" name="TextBox 44">
              <a:extLst>
                <a:ext uri="{FF2B5EF4-FFF2-40B4-BE49-F238E27FC236}">
                  <a16:creationId xmlns:a16="http://schemas.microsoft.com/office/drawing/2014/main" id="{78687A6E-7604-48B3-9A45-4F9146F758F7}"/>
                </a:ext>
              </a:extLst>
            </p:cNvPr>
            <p:cNvSpPr txBox="1"/>
            <p:nvPr/>
          </p:nvSpPr>
          <p:spPr>
            <a:xfrm>
              <a:off x="4467706" y="4309085"/>
              <a:ext cx="373820" cy="246221"/>
            </a:xfrm>
            <a:prstGeom prst="rect">
              <a:avLst/>
            </a:prstGeom>
            <a:noFill/>
          </p:spPr>
          <p:txBody>
            <a:bodyPr wrap="none" rtlCol="0">
              <a:spAutoFit/>
            </a:bodyPr>
            <a:lstStyle/>
            <a:p>
              <a:r>
                <a:rPr lang="en-US" sz="1000" dirty="0"/>
                <a:t>10</a:t>
              </a:r>
              <a:r>
                <a:rPr lang="en-US" sz="1000" baseline="30000" dirty="0"/>
                <a:t>2</a:t>
              </a:r>
              <a:endParaRPr lang="en-US" sz="1000" dirty="0"/>
            </a:p>
          </p:txBody>
        </p:sp>
      </p:grpSp>
      <p:pic>
        <p:nvPicPr>
          <p:cNvPr id="12" name="Audio 11">
            <a:hlinkClick r:id="" action="ppaction://media"/>
            <a:extLst>
              <a:ext uri="{FF2B5EF4-FFF2-40B4-BE49-F238E27FC236}">
                <a16:creationId xmlns:a16="http://schemas.microsoft.com/office/drawing/2014/main" id="{9C9AB2EE-46C9-463A-AFB5-A2352CB2EC9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748319"/>
      </p:ext>
    </p:extLst>
  </p:cSld>
  <p:clrMapOvr>
    <a:masterClrMapping/>
  </p:clrMapOvr>
  <mc:AlternateContent xmlns:mc="http://schemas.openxmlformats.org/markup-compatibility/2006">
    <mc:Choice xmlns:p14="http://schemas.microsoft.com/office/powerpoint/2010/main" Requires="p14">
      <p:transition spd="slow" p14:dur="2000" advTm="23962"/>
    </mc:Choice>
    <mc:Fallback>
      <p:transition spd="slow" advTm="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7|24.7|6.7"/>
</p:tagLst>
</file>

<file path=ppt/tags/tag2.xml><?xml version="1.0" encoding="utf-8"?>
<p:tagLst xmlns:a="http://schemas.openxmlformats.org/drawingml/2006/main" xmlns:r="http://schemas.openxmlformats.org/officeDocument/2006/relationships" xmlns:p="http://schemas.openxmlformats.org/presentationml/2006/main">
  <p:tag name="TIMING" val="|137.3"/>
</p:tagLst>
</file>

<file path=ppt/tags/tag3.xml><?xml version="1.0" encoding="utf-8"?>
<p:tagLst xmlns:a="http://schemas.openxmlformats.org/drawingml/2006/main" xmlns:r="http://schemas.openxmlformats.org/officeDocument/2006/relationships" xmlns:p="http://schemas.openxmlformats.org/presentationml/2006/main">
  <p:tag name="TIMING" val="|14.8|20.5"/>
</p:tagLst>
</file>

<file path=ppt/tags/tag4.xml><?xml version="1.0" encoding="utf-8"?>
<p:tagLst xmlns:a="http://schemas.openxmlformats.org/drawingml/2006/main" xmlns:r="http://schemas.openxmlformats.org/officeDocument/2006/relationships" xmlns:p="http://schemas.openxmlformats.org/presentationml/2006/main">
  <p:tag name="TIMING" val="|4.4|16.5|75.2"/>
</p:tagLst>
</file>

<file path=ppt/theme/theme1.xml><?xml version="1.0" encoding="utf-8"?>
<a:theme xmlns:a="http://schemas.openxmlformats.org/drawingml/2006/main"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10633</TotalTime>
  <Words>5179</Words>
  <Application>Microsoft Office PowerPoint</Application>
  <PresentationFormat>On-screen Show (4:3)</PresentationFormat>
  <Paragraphs>476</Paragraphs>
  <Slides>26</Slides>
  <Notes>24</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Bold</vt:lpstr>
      <vt:lpstr>Avenir</vt:lpstr>
      <vt:lpstr>Avenir Book</vt:lpstr>
      <vt:lpstr>Calibri</vt:lpstr>
      <vt:lpstr>Courier New</vt:lpstr>
      <vt:lpstr>Helvetica Neue</vt:lpstr>
      <vt:lpstr>Noto Sans Symbols</vt:lpstr>
      <vt:lpstr>Times New Roman</vt:lpstr>
      <vt:lpstr>Default</vt:lpstr>
      <vt:lpstr>GHG Roadmap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GHG Roadmap Update</dc:title>
  <dc:creator>Crisp, David (US 3290)</dc:creator>
  <cp:lastModifiedBy>Crisp, David (US 3290)</cp:lastModifiedBy>
  <cp:revision>146</cp:revision>
  <dcterms:modified xsi:type="dcterms:W3CDTF">2021-03-17T03:40:55Z</dcterms:modified>
</cp:coreProperties>
</file>