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6" r:id="rId6"/>
    <p:sldMasterId id="2147483658" r:id="rId7"/>
    <p:sldMasterId id="2147483661" r:id="rId8"/>
    <p:sldMasterId id="2147483669" r:id="rId9"/>
    <p:sldMasterId id="214748367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Lst>
  <p:sldSz cy="6858000" cx="9144000"/>
  <p:notesSz cx="6858000" cy="9144000"/>
  <p:embeddedFontLst>
    <p:embeddedFont>
      <p:font typeface="Helvetica Neue"/>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70" roundtripDataSignature="AMtx7mii0TB3bG6qRlklrE1MYnP3HvHL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3D9A6F1-A3EA-4DD5-A7D8-6EC1C031FC0A}">
  <a:tblStyle styleId="{93D9A6F1-A3EA-4DD5-A7D8-6EC1C031FC0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3268287-C2CD-4356-A6A7-71B6611EEABD}"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D697C22-4425-4269-839A-714EA918FA60}"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70" Type="http://customschemas.google.com/relationships/presentationmetadata" Target="metadata"/><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slide" Target="slides/slide51.xml"/><Relationship Id="rId61" Type="http://schemas.openxmlformats.org/officeDocument/2006/relationships/slide" Target="slides/slide50.xml"/><Relationship Id="rId20" Type="http://schemas.openxmlformats.org/officeDocument/2006/relationships/slide" Target="slides/slide9.xml"/><Relationship Id="rId64" Type="http://schemas.openxmlformats.org/officeDocument/2006/relationships/slide" Target="slides/slide53.xml"/><Relationship Id="rId63" Type="http://schemas.openxmlformats.org/officeDocument/2006/relationships/slide" Target="slides/slide52.xml"/><Relationship Id="rId22" Type="http://schemas.openxmlformats.org/officeDocument/2006/relationships/slide" Target="slides/slide11.xml"/><Relationship Id="rId66" Type="http://schemas.openxmlformats.org/officeDocument/2006/relationships/font" Target="fonts/HelveticaNeue-regular.fntdata"/><Relationship Id="rId21" Type="http://schemas.openxmlformats.org/officeDocument/2006/relationships/slide" Target="slides/slide10.xml"/><Relationship Id="rId65" Type="http://schemas.openxmlformats.org/officeDocument/2006/relationships/slide" Target="slides/slide54.xml"/><Relationship Id="rId24" Type="http://schemas.openxmlformats.org/officeDocument/2006/relationships/slide" Target="slides/slide13.xml"/><Relationship Id="rId68" Type="http://schemas.openxmlformats.org/officeDocument/2006/relationships/font" Target="fonts/HelveticaNeue-italic.fntdata"/><Relationship Id="rId23" Type="http://schemas.openxmlformats.org/officeDocument/2006/relationships/slide" Target="slides/slide12.xml"/><Relationship Id="rId67" Type="http://schemas.openxmlformats.org/officeDocument/2006/relationships/font" Target="fonts/HelveticaNeue-bold.fntdata"/><Relationship Id="rId60" Type="http://schemas.openxmlformats.org/officeDocument/2006/relationships/slide" Target="slides/slide49.xml"/><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HelveticaNeue-boldItalic.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6.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1pPr>
            <a:lvl2pPr indent="-228600" lvl="1" marL="914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2pPr>
            <a:lvl3pPr indent="-228600" lvl="2" marL="1371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3pPr>
            <a:lvl4pPr indent="-228600" lvl="3" marL="1828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4pPr>
            <a:lvl5pPr indent="-228600" lvl="4" marL="22860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5pPr>
            <a:lvl6pPr indent="-228600" lvl="5" marL="2743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6pPr>
            <a:lvl7pPr indent="-228600" lvl="6" marL="3200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7pPr>
            <a:lvl8pPr indent="-228600" lvl="7" marL="3657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8pPr>
            <a:lvl9pPr indent="-228600" lvl="8" marL="4114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7" name="Google Shape;1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916e58ef88_0_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258" name="Google Shape;258;g916e58ef88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c5f14555a7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7" name="Google Shape;267;gc5f14555a7_0_1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c3655e909b_1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4" name="Google Shape;274;gc3655e909b_1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5f14555a7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c5f14555a7_0_1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c5f14555a7_0_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 name="Google Shape;294;gc5f14555a7_0_1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c5f14555a7_0_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1" name="Google Shape;301;gc5f14555a7_0_1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c8977732ba_24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9" name="Google Shape;309;gc8977732ba_24_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c8977732ba_24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gc8977732ba_24_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c5f14555a7_0_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gc5f14555a7_0_1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c6147a4954_17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6" name="Google Shape;336;gc6147a4954_17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t/>
            </a:r>
            <a:endParaRPr/>
          </a:p>
        </p:txBody>
      </p:sp>
      <p:sp>
        <p:nvSpPr>
          <p:cNvPr id="165" name="Google Shape;1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c780c82de1_25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43" name="Google Shape;343;gc780c82de1_25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c5f14555a7_0_1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2" name="Google Shape;352;gc5f14555a7_0_1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c6147a48ca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9" name="Google Shape;359;gc6147a48ca_2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c5f14555a7_0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 name="Google Shape;366;gc5f14555a7_0_1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c477c9d21c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5" name="Google Shape;375;gc477c9d21c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c5f14555a7_0_1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3" name="Google Shape;383;gc5f14555a7_0_1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c5f14555a7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391" name="Google Shape;391;gc5f14555a7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c8977732ba_24_2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c8977732ba_24_2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c8977732ba_24_26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c8977732ba_24_2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c8977732ba_24_27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c8977732ba_24_2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c8977732ba_24_28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c8977732ba_24_2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c8977732ba_24_28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c8977732ba_24_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c8977732ba_24_2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c8977732ba_24_2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c8977732ba_24_3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gc8977732ba_24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c8977732ba_24_3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c8977732ba_24_3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c8977732ba_24_3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c8977732ba_24_3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c8977732ba_24_3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c8977732ba_24_3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c8977732ba_24_3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c8977732ba_24_3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c8977732ba_24_3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c8977732ba_24_3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c8977732ba_24_3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c8977732ba_24_3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c8977732ba_24_38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c8977732ba_24_3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c83983286c_1_62: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6" name="Google Shape;576;gc83983286c_1_62:notes"/>
          <p:cNvSpPr txBox="1"/>
          <p:nvPr>
            <p:ph idx="1" type="body"/>
          </p:nvPr>
        </p:nvSpPr>
        <p:spPr>
          <a:xfrm>
            <a:off x="883603" y="4356810"/>
            <a:ext cx="5078393" cy="4085485"/>
          </a:xfrm>
          <a:prstGeom prst="rect">
            <a:avLst/>
          </a:prstGeom>
          <a:noFill/>
          <a:ln>
            <a:noFill/>
          </a:ln>
        </p:spPr>
        <p:txBody>
          <a:bodyPr anchorCtr="0" anchor="t" bIns="44100" lIns="88225" spcFirstLastPara="1" rIns="88225" wrap="square" tIns="44100">
            <a:noAutofit/>
          </a:bodyPr>
          <a:lstStyle/>
          <a:p>
            <a:pPr indent="0" lvl="0" marL="0" rtl="0" algn="l">
              <a:lnSpc>
                <a:spcPct val="100000"/>
              </a:lnSpc>
              <a:spcBef>
                <a:spcPts val="0"/>
              </a:spcBef>
              <a:spcAft>
                <a:spcPts val="0"/>
              </a:spcAft>
              <a:buSzPts val="1400"/>
              <a:buNone/>
            </a:pPr>
            <a:r>
              <a:t/>
            </a:r>
            <a:endParaRPr/>
          </a:p>
        </p:txBody>
      </p:sp>
      <p:sp>
        <p:nvSpPr>
          <p:cNvPr id="577" name="Google Shape;577;gc83983286c_1_62:notes"/>
          <p:cNvSpPr txBox="1"/>
          <p:nvPr>
            <p:ph idx="12" type="sldNum"/>
          </p:nvPr>
        </p:nvSpPr>
        <p:spPr>
          <a:xfrm>
            <a:off x="3901805" y="8713622"/>
            <a:ext cx="2943793" cy="408548"/>
          </a:xfrm>
          <a:prstGeom prst="rect">
            <a:avLst/>
          </a:prstGeom>
          <a:noFill/>
          <a:ln>
            <a:noFill/>
          </a:ln>
        </p:spPr>
        <p:txBody>
          <a:bodyPr anchorCtr="0" anchor="b" bIns="44100" lIns="88225" spcFirstLastPara="1" rIns="88225" wrap="square" tIns="441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93b9a23176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2" name="Google Shape;612;g93b9a23176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c83983286c_1_98:notes"/>
          <p:cNvSpPr txBox="1"/>
          <p:nvPr>
            <p:ph idx="1" type="body"/>
          </p:nvPr>
        </p:nvSpPr>
        <p:spPr>
          <a:xfrm>
            <a:off x="883603" y="4356810"/>
            <a:ext cx="5078393" cy="4085485"/>
          </a:xfrm>
          <a:prstGeom prst="rect">
            <a:avLst/>
          </a:prstGeom>
          <a:noFill/>
          <a:ln>
            <a:noFill/>
          </a:ln>
        </p:spPr>
        <p:txBody>
          <a:bodyPr anchorCtr="0" anchor="t" bIns="44100" lIns="88225" spcFirstLastPara="1" rIns="88225" wrap="square" tIns="44100">
            <a:noAutofit/>
          </a:bodyPr>
          <a:lstStyle/>
          <a:p>
            <a:pPr indent="0" lvl="0" marL="0" rtl="0" algn="l">
              <a:lnSpc>
                <a:spcPct val="100000"/>
              </a:lnSpc>
              <a:spcBef>
                <a:spcPts val="360"/>
              </a:spcBef>
              <a:spcAft>
                <a:spcPts val="0"/>
              </a:spcAft>
              <a:buSzPts val="1400"/>
              <a:buNone/>
            </a:pPr>
            <a:r>
              <a:t/>
            </a:r>
            <a:endParaRPr/>
          </a:p>
        </p:txBody>
      </p:sp>
      <p:sp>
        <p:nvSpPr>
          <p:cNvPr id="619" name="Google Shape;619;gc83983286c_1_98: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c5f14555a7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653" name="Google Shape;653;gc5f14555a7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c83983286c_1_131:notes"/>
          <p:cNvSpPr txBox="1"/>
          <p:nvPr>
            <p:ph idx="1" type="body"/>
          </p:nvPr>
        </p:nvSpPr>
        <p:spPr>
          <a:xfrm>
            <a:off x="883603" y="4356810"/>
            <a:ext cx="5078393" cy="4085485"/>
          </a:xfrm>
          <a:prstGeom prst="rect">
            <a:avLst/>
          </a:prstGeom>
          <a:noFill/>
          <a:ln>
            <a:noFill/>
          </a:ln>
        </p:spPr>
        <p:txBody>
          <a:bodyPr anchorCtr="0" anchor="t" bIns="44100" lIns="88225" spcFirstLastPara="1" rIns="88225" wrap="square" tIns="44100">
            <a:noAutofit/>
          </a:bodyPr>
          <a:lstStyle/>
          <a:p>
            <a:pPr indent="0" lvl="0" marL="0" rtl="0" algn="l">
              <a:lnSpc>
                <a:spcPct val="100000"/>
              </a:lnSpc>
              <a:spcBef>
                <a:spcPts val="360"/>
              </a:spcBef>
              <a:spcAft>
                <a:spcPts val="0"/>
              </a:spcAft>
              <a:buSzPts val="1400"/>
              <a:buNone/>
            </a:pPr>
            <a:r>
              <a:t/>
            </a:r>
            <a:endParaRPr/>
          </a:p>
        </p:txBody>
      </p:sp>
      <p:sp>
        <p:nvSpPr>
          <p:cNvPr id="662" name="Google Shape;662;gc83983286c_1_131: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c83983286c_1_164:notes"/>
          <p:cNvSpPr txBox="1"/>
          <p:nvPr>
            <p:ph idx="1" type="body"/>
          </p:nvPr>
        </p:nvSpPr>
        <p:spPr>
          <a:xfrm>
            <a:off x="883603" y="4356810"/>
            <a:ext cx="5078393" cy="4085485"/>
          </a:xfrm>
          <a:prstGeom prst="rect">
            <a:avLst/>
          </a:prstGeom>
          <a:noFill/>
          <a:ln>
            <a:noFill/>
          </a:ln>
        </p:spPr>
        <p:txBody>
          <a:bodyPr anchorCtr="0" anchor="t" bIns="44100" lIns="88225" spcFirstLastPara="1" rIns="88225" wrap="square" tIns="44100">
            <a:noAutofit/>
          </a:bodyPr>
          <a:lstStyle/>
          <a:p>
            <a:pPr indent="0" lvl="0" marL="0" rtl="0" algn="l">
              <a:lnSpc>
                <a:spcPct val="100000"/>
              </a:lnSpc>
              <a:spcBef>
                <a:spcPts val="360"/>
              </a:spcBef>
              <a:spcAft>
                <a:spcPts val="0"/>
              </a:spcAft>
              <a:buSzPts val="1400"/>
              <a:buNone/>
            </a:pPr>
            <a:r>
              <a:t/>
            </a:r>
            <a:endParaRPr/>
          </a:p>
        </p:txBody>
      </p:sp>
      <p:sp>
        <p:nvSpPr>
          <p:cNvPr id="696" name="Google Shape;696;gc83983286c_1_164: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c83983286c_1_197:notes"/>
          <p:cNvSpPr txBox="1"/>
          <p:nvPr>
            <p:ph idx="1" type="body"/>
          </p:nvPr>
        </p:nvSpPr>
        <p:spPr>
          <a:xfrm>
            <a:off x="883603" y="4356810"/>
            <a:ext cx="5078393" cy="4085485"/>
          </a:xfrm>
          <a:prstGeom prst="rect">
            <a:avLst/>
          </a:prstGeom>
          <a:noFill/>
          <a:ln>
            <a:noFill/>
          </a:ln>
        </p:spPr>
        <p:txBody>
          <a:bodyPr anchorCtr="0" anchor="t" bIns="44100" lIns="88225" spcFirstLastPara="1" rIns="88225" wrap="square" tIns="44100">
            <a:noAutofit/>
          </a:bodyPr>
          <a:lstStyle/>
          <a:p>
            <a:pPr indent="0" lvl="0" marL="0" rtl="0" algn="l">
              <a:lnSpc>
                <a:spcPct val="100000"/>
              </a:lnSpc>
              <a:spcBef>
                <a:spcPts val="360"/>
              </a:spcBef>
              <a:spcAft>
                <a:spcPts val="0"/>
              </a:spcAft>
              <a:buSzPts val="1400"/>
              <a:buNone/>
            </a:pPr>
            <a:r>
              <a:t/>
            </a:r>
            <a:endParaRPr/>
          </a:p>
        </p:txBody>
      </p:sp>
      <p:sp>
        <p:nvSpPr>
          <p:cNvPr id="730" name="Google Shape;730;gc83983286c_1_197: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c83983286c_1_230:notes"/>
          <p:cNvSpPr txBox="1"/>
          <p:nvPr>
            <p:ph idx="1" type="body"/>
          </p:nvPr>
        </p:nvSpPr>
        <p:spPr>
          <a:xfrm>
            <a:off x="883603" y="4356810"/>
            <a:ext cx="5078393" cy="4085485"/>
          </a:xfrm>
          <a:prstGeom prst="rect">
            <a:avLst/>
          </a:prstGeom>
          <a:noFill/>
          <a:ln>
            <a:noFill/>
          </a:ln>
        </p:spPr>
        <p:txBody>
          <a:bodyPr anchorCtr="0" anchor="t" bIns="44100" lIns="88225" spcFirstLastPara="1" rIns="88225" wrap="square" tIns="44100">
            <a:noAutofit/>
          </a:bodyPr>
          <a:lstStyle/>
          <a:p>
            <a:pPr indent="0" lvl="0" marL="0" rtl="0" algn="l">
              <a:lnSpc>
                <a:spcPct val="100000"/>
              </a:lnSpc>
              <a:spcBef>
                <a:spcPts val="360"/>
              </a:spcBef>
              <a:spcAft>
                <a:spcPts val="0"/>
              </a:spcAft>
              <a:buSzPts val="1400"/>
              <a:buNone/>
            </a:pPr>
            <a:r>
              <a:t/>
            </a:r>
            <a:endParaRPr/>
          </a:p>
        </p:txBody>
      </p:sp>
      <p:sp>
        <p:nvSpPr>
          <p:cNvPr id="764" name="Google Shape;764;gc83983286c_1_230: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c83983286c_1_263:notes"/>
          <p:cNvSpPr txBox="1"/>
          <p:nvPr>
            <p:ph idx="1" type="body"/>
          </p:nvPr>
        </p:nvSpPr>
        <p:spPr>
          <a:xfrm>
            <a:off x="883603" y="4356810"/>
            <a:ext cx="5078393" cy="408548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gc83983286c_1_263: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 name="Google Shape;189;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c77898abfa_0_3:notes"/>
          <p:cNvSpPr txBox="1"/>
          <p:nvPr>
            <p:ph idx="1" type="body"/>
          </p:nvPr>
        </p:nvSpPr>
        <p:spPr>
          <a:xfrm>
            <a:off x="883603" y="4356810"/>
            <a:ext cx="5078400" cy="4085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gc77898abfa_0_3:notes"/>
          <p:cNvSpPr/>
          <p:nvPr>
            <p:ph idx="2" type="sldImg"/>
          </p:nvPr>
        </p:nvSpPr>
        <p:spPr>
          <a:xfrm>
            <a:off x="974166" y="681341"/>
            <a:ext cx="4970400" cy="340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c77898abfa_0_15:notes"/>
          <p:cNvSpPr txBox="1"/>
          <p:nvPr>
            <p:ph idx="1" type="body"/>
          </p:nvPr>
        </p:nvSpPr>
        <p:spPr>
          <a:xfrm>
            <a:off x="883603" y="4356810"/>
            <a:ext cx="5078400" cy="4085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gc77898abfa_0_15:notes"/>
          <p:cNvSpPr/>
          <p:nvPr>
            <p:ph idx="2" type="sldImg"/>
          </p:nvPr>
        </p:nvSpPr>
        <p:spPr>
          <a:xfrm>
            <a:off x="974166" y="681341"/>
            <a:ext cx="4970400" cy="340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c83983286c_1_269:notes"/>
          <p:cNvSpPr txBox="1"/>
          <p:nvPr>
            <p:ph idx="1" type="body"/>
          </p:nvPr>
        </p:nvSpPr>
        <p:spPr>
          <a:xfrm>
            <a:off x="883603" y="4356810"/>
            <a:ext cx="5078393" cy="4085485"/>
          </a:xfrm>
          <a:prstGeom prst="rect">
            <a:avLst/>
          </a:prstGeom>
          <a:noFill/>
          <a:ln>
            <a:noFill/>
          </a:ln>
        </p:spPr>
        <p:txBody>
          <a:bodyPr anchorCtr="0" anchor="t" bIns="44100" lIns="88225" spcFirstLastPara="1" rIns="88225" wrap="square" tIns="44100">
            <a:noAutofit/>
          </a:bodyPr>
          <a:lstStyle/>
          <a:p>
            <a:pPr indent="0" lvl="0" marL="0" rtl="0" algn="l">
              <a:lnSpc>
                <a:spcPct val="100000"/>
              </a:lnSpc>
              <a:spcBef>
                <a:spcPts val="360"/>
              </a:spcBef>
              <a:spcAft>
                <a:spcPts val="0"/>
              </a:spcAft>
              <a:buSzPts val="1400"/>
              <a:buNone/>
            </a:pPr>
            <a:r>
              <a:t/>
            </a:r>
            <a:endParaRPr/>
          </a:p>
        </p:txBody>
      </p:sp>
      <p:sp>
        <p:nvSpPr>
          <p:cNvPr id="824" name="Google Shape;824;gc83983286c_1_269:notes"/>
          <p:cNvSpPr/>
          <p:nvPr>
            <p:ph idx="2" type="sldImg"/>
          </p:nvPr>
        </p:nvSpPr>
        <p:spPr>
          <a:xfrm>
            <a:off x="974166" y="681341"/>
            <a:ext cx="4970529" cy="340377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916e58ef88_0_1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831" name="Google Shape;831;g916e58ef88_0_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916e58ef88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0" name="Google Shape;840;g916e58ef88_0_1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c77898abfa_2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Arial"/>
              <a:ea typeface="Arial"/>
              <a:cs typeface="Arial"/>
              <a:sym typeface="Arial"/>
            </a:endParaRPr>
          </a:p>
        </p:txBody>
      </p:sp>
      <p:sp>
        <p:nvSpPr>
          <p:cNvPr id="202" name="Google Shape;202;gc77898abfa_2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c77898abfa_2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gc77898abfa_2_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77898abfa_2_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c77898abfa_2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c93580d76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 name="Google Shape;251;gc93580d76e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24.png"/><Relationship Id="rId21" Type="http://schemas.openxmlformats.org/officeDocument/2006/relationships/image" Target="../media/image19.png"/><Relationship Id="rId24" Type="http://schemas.openxmlformats.org/officeDocument/2006/relationships/image" Target="../media/image26.png"/><Relationship Id="rId23" Type="http://schemas.openxmlformats.org/officeDocument/2006/relationships/image" Target="../media/image36.png"/><Relationship Id="rId1" Type="http://schemas.openxmlformats.org/officeDocument/2006/relationships/slideMaster" Target="../slideMasters/slideMaster3.xml"/><Relationship Id="rId2" Type="http://schemas.openxmlformats.org/officeDocument/2006/relationships/image" Target="../media/image28.jpg"/><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png"/><Relationship Id="rId26" Type="http://schemas.openxmlformats.org/officeDocument/2006/relationships/image" Target="../media/image25.png"/><Relationship Id="rId25" Type="http://schemas.openxmlformats.org/officeDocument/2006/relationships/image" Target="../media/image31.png"/><Relationship Id="rId28" Type="http://schemas.openxmlformats.org/officeDocument/2006/relationships/image" Target="../media/image35.png"/><Relationship Id="rId27"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2.png"/><Relationship Id="rId8" Type="http://schemas.openxmlformats.org/officeDocument/2006/relationships/image" Target="../media/image1.png"/><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11.png"/><Relationship Id="rId12" Type="http://schemas.openxmlformats.org/officeDocument/2006/relationships/image" Target="../media/image3.png"/><Relationship Id="rId15" Type="http://schemas.openxmlformats.org/officeDocument/2006/relationships/image" Target="../media/image9.png"/><Relationship Id="rId14" Type="http://schemas.openxmlformats.org/officeDocument/2006/relationships/image" Target="../media/image17.png"/><Relationship Id="rId17" Type="http://schemas.openxmlformats.org/officeDocument/2006/relationships/image" Target="../media/image30.png"/><Relationship Id="rId16" Type="http://schemas.openxmlformats.org/officeDocument/2006/relationships/image" Target="../media/image18.png"/><Relationship Id="rId19" Type="http://schemas.openxmlformats.org/officeDocument/2006/relationships/image" Target="../media/image21.png"/><Relationship Id="rId18"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7" name="Shape 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2" name="Shape 102"/>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05" name="Shape 10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06" name="Shape 106"/>
        <p:cNvGrpSpPr/>
        <p:nvPr/>
      </p:nvGrpSpPr>
      <p:grpSpPr>
        <a:xfrm>
          <a:off x="0" y="0"/>
          <a:ext cx="0" cy="0"/>
          <a:chOff x="0" y="0"/>
          <a:chExt cx="0" cy="0"/>
        </a:xfrm>
      </p:grpSpPr>
      <p:sp>
        <p:nvSpPr>
          <p:cNvPr id="107" name="Google Shape;107;gc3655e909b_1_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9pPr>
          </a:lstStyle>
          <a:p/>
        </p:txBody>
      </p:sp>
      <p:sp>
        <p:nvSpPr>
          <p:cNvPr id="108" name="Google Shape;108;gc3655e909b_1_3"/>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09" name="Google Shape;109;gc3655e909b_1_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0" name="Google Shape;110;gc3655e909b_1_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gc3655e909b_1_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1_Blank">
    <p:spTree>
      <p:nvGrpSpPr>
        <p:cNvPr id="112" name="Shape 112"/>
        <p:cNvGrpSpPr/>
        <p:nvPr/>
      </p:nvGrpSpPr>
      <p:grpSpPr>
        <a:xfrm>
          <a:off x="0" y="0"/>
          <a:ext cx="0" cy="0"/>
          <a:chOff x="0" y="0"/>
          <a:chExt cx="0" cy="0"/>
        </a:xfrm>
      </p:grpSpPr>
      <p:sp>
        <p:nvSpPr>
          <p:cNvPr id="113" name="Google Shape;113;gc3655e909b_1_9"/>
          <p:cNvSpPr/>
          <p:nvPr>
            <p:ph idx="12" type="sldNum"/>
          </p:nvPr>
        </p:nvSpPr>
        <p:spPr>
          <a:xfrm>
            <a:off x="8763000" y="6629400"/>
            <a:ext cx="304800" cy="187285"/>
          </a:xfrm>
          <a:prstGeom prst="roundRect">
            <a:avLst>
              <a:gd fmla="val 16667" name="adj"/>
            </a:avLst>
          </a:prstGeom>
          <a:solidFill>
            <a:schemeClr val="lt1">
              <a:alpha val="4549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14" name="Google Shape;114;gc3655e909b_1_9"/>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15" name="Google Shape;115;gc3655e909b_1_9"/>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16" name="Shape 116"/>
        <p:cNvGrpSpPr/>
        <p:nvPr/>
      </p:nvGrpSpPr>
      <p:grpSpPr>
        <a:xfrm>
          <a:off x="0" y="0"/>
          <a:ext cx="0" cy="0"/>
          <a:chOff x="0" y="0"/>
          <a:chExt cx="0" cy="0"/>
        </a:xfrm>
      </p:grpSpPr>
      <p:sp>
        <p:nvSpPr>
          <p:cNvPr id="117" name="Google Shape;117;gc3655e909b_1_13"/>
          <p:cNvSpPr/>
          <p:nvPr>
            <p:ph idx="12" type="sldNum"/>
          </p:nvPr>
        </p:nvSpPr>
        <p:spPr>
          <a:xfrm>
            <a:off x="8763000" y="6629400"/>
            <a:ext cx="304800" cy="187285"/>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18" name="Google Shape;118;gc3655e909b_1_1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19" name="Google Shape;119;gc3655e909b_1_1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20" name="Google Shape;120;gc3655e909b_1_13"/>
          <p:cNvSpPr/>
          <p:nvPr/>
        </p:nvSpPr>
        <p:spPr>
          <a:xfrm>
            <a:off x="76200" y="6629400"/>
            <a:ext cx="5777948" cy="187285"/>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SIT-35, 25-26 March 2020	Join at www.slido.com with the event code: #ceos-sit-35</a:t>
            </a:r>
            <a:endParaRPr b="0" i="1" sz="1100" u="none" cap="none" strike="noStrike">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2">
    <p:spTree>
      <p:nvGrpSpPr>
        <p:cNvPr id="121" name="Shape 121"/>
        <p:cNvGrpSpPr/>
        <p:nvPr/>
      </p:nvGrpSpPr>
      <p:grpSpPr>
        <a:xfrm>
          <a:off x="0" y="0"/>
          <a:ext cx="0" cy="0"/>
          <a:chOff x="0" y="0"/>
          <a:chExt cx="0" cy="0"/>
        </a:xfrm>
      </p:grpSpPr>
      <p:sp>
        <p:nvSpPr>
          <p:cNvPr id="122" name="Google Shape;122;gc3655e909b_1_18"/>
          <p:cNvSpPr/>
          <p:nvPr>
            <p:ph idx="12" type="sldNum"/>
          </p:nvPr>
        </p:nvSpPr>
        <p:spPr>
          <a:xfrm>
            <a:off x="8763000" y="6629400"/>
            <a:ext cx="304800" cy="187285"/>
          </a:xfrm>
          <a:prstGeom prst="roundRect">
            <a:avLst>
              <a:gd fmla="val 16667" name="adj"/>
            </a:avLst>
          </a:prstGeom>
          <a:solidFill>
            <a:schemeClr val="lt1">
              <a:alpha val="46666"/>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AU"/>
              <a:t>‹#›</a:t>
            </a:fld>
            <a:endParaRPr/>
          </a:p>
        </p:txBody>
      </p:sp>
      <p:sp>
        <p:nvSpPr>
          <p:cNvPr id="123" name="Google Shape;123;gc3655e909b_1_18"/>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355600" lvl="1" marL="9144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Noto Sans Symbols"/>
              <a:buChar char="▪"/>
              <a:defRPr b="0" i="0" sz="20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4" name="Google Shape;124;gc3655e909b_1_18"/>
          <p:cNvSpPr/>
          <p:nvPr/>
        </p:nvSpPr>
        <p:spPr>
          <a:xfrm>
            <a:off x="76200" y="6629400"/>
            <a:ext cx="2362200" cy="187285"/>
          </a:xfrm>
          <a:prstGeom prst="roundRect">
            <a:avLst>
              <a:gd fmla="val 16667" name="adj"/>
            </a:avLst>
          </a:prstGeom>
          <a:solidFill>
            <a:schemeClr val="lt1">
              <a:alpha val="46666"/>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lt2"/>
                </a:solidFill>
                <a:latin typeface="Arial"/>
                <a:ea typeface="Arial"/>
                <a:cs typeface="Arial"/>
                <a:sym typeface="Arial"/>
              </a:rPr>
              <a:t>CEOS Plenary 2019, 14-16 October</a:t>
            </a:r>
            <a:endParaRPr b="0" i="1" sz="1100" u="none" cap="none" strike="noStrike">
              <a:solidFill>
                <a:schemeClr val="lt2"/>
              </a:solidFill>
              <a:latin typeface="Arial"/>
              <a:ea typeface="Arial"/>
              <a:cs typeface="Arial"/>
              <a:sym typeface="Arial"/>
            </a:endParaRPr>
          </a:p>
        </p:txBody>
      </p:sp>
      <p:sp>
        <p:nvSpPr>
          <p:cNvPr id="125" name="Google Shape;125;gc3655e909b_1_18"/>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FY30_Ⅰ.1.2">
  <p:cSld name="2_FY30_Ⅰ.1.2">
    <p:spTree>
      <p:nvGrpSpPr>
        <p:cNvPr id="126" name="Shape 12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7" name="Shape 127"/>
        <p:cNvGrpSpPr/>
        <p:nvPr/>
      </p:nvGrpSpPr>
      <p:grpSpPr>
        <a:xfrm>
          <a:off x="0" y="0"/>
          <a:ext cx="0" cy="0"/>
          <a:chOff x="0" y="0"/>
          <a:chExt cx="0" cy="0"/>
        </a:xfrm>
      </p:grpSpPr>
      <p:sp>
        <p:nvSpPr>
          <p:cNvPr id="128" name="Google Shape;128;gc3655e909b_1_24"/>
          <p:cNvSpPr txBox="1"/>
          <p:nvPr>
            <p:ph type="ctrTitle"/>
          </p:nvPr>
        </p:nvSpPr>
        <p:spPr>
          <a:xfrm>
            <a:off x="311708" y="992767"/>
            <a:ext cx="8520525" cy="27369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9pPr>
          </a:lstStyle>
          <a:p/>
        </p:txBody>
      </p:sp>
      <p:sp>
        <p:nvSpPr>
          <p:cNvPr id="129" name="Google Shape;129;gc3655e909b_1_24"/>
          <p:cNvSpPr txBox="1"/>
          <p:nvPr>
            <p:ph idx="1" type="subTitle"/>
          </p:nvPr>
        </p:nvSpPr>
        <p:spPr>
          <a:xfrm>
            <a:off x="311700" y="3778833"/>
            <a:ext cx="8520525" cy="1056900"/>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130" name="Google Shape;130;gc3655e909b_1_24"/>
          <p:cNvSpPr txBox="1"/>
          <p:nvPr>
            <p:ph idx="12" type="sldNum"/>
          </p:nvPr>
        </p:nvSpPr>
        <p:spPr>
          <a:xfrm>
            <a:off x="8472458" y="6217622"/>
            <a:ext cx="548775"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2" name="Shape 132"/>
        <p:cNvGrpSpPr/>
        <p:nvPr/>
      </p:nvGrpSpPr>
      <p:grpSpPr>
        <a:xfrm>
          <a:off x="0" y="0"/>
          <a:ext cx="0" cy="0"/>
          <a:chOff x="0" y="0"/>
          <a:chExt cx="0" cy="0"/>
        </a:xfrm>
      </p:grpSpPr>
      <p:sp>
        <p:nvSpPr>
          <p:cNvPr id="133" name="Google Shape;133;gc8977732ba_24_42"/>
          <p:cNvSpPr txBox="1"/>
          <p:nvPr>
            <p:ph idx="1"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gc8977732ba_24_426"/>
          <p:cNvSpPr txBox="1"/>
          <p:nvPr>
            <p:ph idx="12" type="sldNum"/>
          </p:nvPr>
        </p:nvSpPr>
        <p:spPr>
          <a:xfrm>
            <a:off x="8556784" y="6333134"/>
            <a:ext cx="548700" cy="52500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1_Blank">
    <p:spTree>
      <p:nvGrpSpPr>
        <p:cNvPr id="8" name="Shape 8"/>
        <p:cNvGrpSpPr/>
        <p:nvPr/>
      </p:nvGrpSpPr>
      <p:grpSpPr>
        <a:xfrm>
          <a:off x="0" y="0"/>
          <a:ext cx="0" cy="0"/>
          <a:chOff x="0" y="0"/>
          <a:chExt cx="0" cy="0"/>
        </a:xfrm>
      </p:grpSpPr>
      <p:sp>
        <p:nvSpPr>
          <p:cNvPr id="9" name="Google Shape;9;p47"/>
          <p:cNvSpPr/>
          <p:nvPr>
            <p:ph idx="12" type="sldNum"/>
          </p:nvPr>
        </p:nvSpPr>
        <p:spPr>
          <a:xfrm>
            <a:off x="8763000" y="6629400"/>
            <a:ext cx="304800" cy="187285"/>
          </a:xfrm>
          <a:prstGeom prst="roundRect">
            <a:avLst>
              <a:gd fmla="val 16667" name="adj"/>
            </a:avLst>
          </a:prstGeom>
          <a:solidFill>
            <a:schemeClr val="lt1">
              <a:alpha val="45882"/>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0" name="Google Shape;10;p47"/>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1" name="Google Shape;11;p4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138" name="Shape 138"/>
        <p:cNvGrpSpPr/>
        <p:nvPr/>
      </p:nvGrpSpPr>
      <p:grpSpPr>
        <a:xfrm>
          <a:off x="0" y="0"/>
          <a:ext cx="0" cy="0"/>
          <a:chOff x="0" y="0"/>
          <a:chExt cx="0" cy="0"/>
        </a:xfrm>
      </p:grpSpPr>
      <p:sp>
        <p:nvSpPr>
          <p:cNvPr id="139" name="Google Shape;139;gc8977732ba_24_428"/>
          <p:cNvSpPr txBox="1"/>
          <p:nvPr>
            <p:ph idx="1" type="body"/>
          </p:nvPr>
        </p:nvSpPr>
        <p:spPr>
          <a:xfrm>
            <a:off x="2807684" y="4658637"/>
            <a:ext cx="3511200" cy="31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788"/>
              <a:buFont typeface="Arial"/>
              <a:buNone/>
              <a:defRPr b="0" i="0" sz="788" u="none" cap="none" strike="noStrike">
                <a:solidFill>
                  <a:schemeClr val="accent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0" name="Google Shape;140;gc8977732ba_24_428"/>
          <p:cNvSpPr txBox="1"/>
          <p:nvPr>
            <p:ph idx="2" type="subTitle"/>
          </p:nvPr>
        </p:nvSpPr>
        <p:spPr>
          <a:xfrm>
            <a:off x="2807684" y="4314816"/>
            <a:ext cx="3511200" cy="328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013"/>
              <a:buFont typeface="Arial"/>
              <a:buNone/>
              <a:defRPr b="0" i="0" sz="1013" u="none" cap="none" strike="noStrike">
                <a:solidFill>
                  <a:schemeClr val="accent1"/>
                </a:solidFill>
                <a:latin typeface="Arial"/>
                <a:ea typeface="Arial"/>
                <a:cs typeface="Arial"/>
                <a:sym typeface="Arial"/>
              </a:defRPr>
            </a:lvl1pPr>
            <a:lvl2pPr lvl="1" marR="0" rtl="0" algn="ctr">
              <a:lnSpc>
                <a:spcPct val="100000"/>
              </a:lnSpc>
              <a:spcBef>
                <a:spcPts val="254"/>
              </a:spcBef>
              <a:spcAft>
                <a:spcPts val="0"/>
              </a:spcAft>
              <a:buClr>
                <a:srgbClr val="000000"/>
              </a:buClr>
              <a:buSzPts val="844"/>
              <a:buFont typeface="Arial"/>
              <a:buNone/>
              <a:defRPr b="0" i="0" sz="843"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760"/>
              <a:buFont typeface="Arial"/>
              <a:buNone/>
              <a:defRPr b="0" i="0" sz="76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75"/>
              <a:buFont typeface="Arial"/>
              <a:buNone/>
              <a:defRPr b="0" i="0" sz="675"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75"/>
              <a:buFont typeface="Arial"/>
              <a:buNone/>
              <a:defRPr b="0" i="0" sz="675"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75"/>
              <a:buFont typeface="Arial"/>
              <a:buNone/>
              <a:defRPr b="0" i="0" sz="675"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75"/>
              <a:buFont typeface="Arial"/>
              <a:buNone/>
              <a:defRPr b="0" i="0" sz="675"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75"/>
              <a:buFont typeface="Arial"/>
              <a:buNone/>
              <a:defRPr b="0" i="0" sz="675"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75"/>
              <a:buFont typeface="Arial"/>
              <a:buNone/>
              <a:defRPr b="0" i="0" sz="675" u="none" cap="none" strike="noStrike">
                <a:solidFill>
                  <a:srgbClr val="000000"/>
                </a:solidFill>
                <a:latin typeface="Arial"/>
                <a:ea typeface="Arial"/>
                <a:cs typeface="Arial"/>
                <a:sym typeface="Arial"/>
              </a:defRPr>
            </a:lvl9pPr>
          </a:lstStyle>
          <a:p/>
        </p:txBody>
      </p:sp>
      <p:sp>
        <p:nvSpPr>
          <p:cNvPr id="141" name="Google Shape;141;gc8977732ba_24_428"/>
          <p:cNvSpPr txBox="1"/>
          <p:nvPr>
            <p:ph idx="3" type="body"/>
          </p:nvPr>
        </p:nvSpPr>
        <p:spPr>
          <a:xfrm>
            <a:off x="2480451" y="1193215"/>
            <a:ext cx="41781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2250"/>
              <a:buFont typeface="Arial"/>
              <a:buNone/>
              <a:defRPr b="0" i="0" sz="225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2" name="Shape 142"/>
        <p:cNvGrpSpPr/>
        <p:nvPr/>
      </p:nvGrpSpPr>
      <p:grpSpPr>
        <a:xfrm>
          <a:off x="0" y="0"/>
          <a:ext cx="0" cy="0"/>
          <a:chOff x="0" y="0"/>
          <a:chExt cx="0" cy="0"/>
        </a:xfrm>
      </p:grpSpPr>
      <p:sp>
        <p:nvSpPr>
          <p:cNvPr id="143" name="Google Shape;143;gc8977732ba_24_432"/>
          <p:cNvSpPr txBox="1"/>
          <p:nvPr>
            <p:ph type="title"/>
          </p:nvPr>
        </p:nvSpPr>
        <p:spPr>
          <a:xfrm>
            <a:off x="457200" y="152400"/>
            <a:ext cx="8229600" cy="990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4" name="Google Shape;144;gc8977732ba_24_432"/>
          <p:cNvSpPr txBox="1"/>
          <p:nvPr>
            <p:ph idx="12" type="sldNum"/>
          </p:nvPr>
        </p:nvSpPr>
        <p:spPr>
          <a:xfrm>
            <a:off x="612649" y="6356353"/>
            <a:ext cx="503100" cy="261600"/>
          </a:xfrm>
          <a:prstGeom prst="rect">
            <a:avLst/>
          </a:prstGeom>
          <a:noFill/>
          <a:ln>
            <a:noFill/>
          </a:ln>
        </p:spPr>
        <p:txBody>
          <a:bodyPr anchorCtr="0" anchor="t" bIns="45700" lIns="45700" spcFirstLastPara="1" rIns="45700" wrap="square" tIns="45700">
            <a:noAutofit/>
          </a:bodyPr>
          <a:lstStyle>
            <a:lvl1pPr indent="0" lvl="0"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1pPr>
            <a:lvl2pPr indent="0" lvl="1"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2pPr>
            <a:lvl3pPr indent="0" lvl="2"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3pPr>
            <a:lvl4pPr indent="0" lvl="3"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4pPr>
            <a:lvl5pPr indent="0" lvl="4"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5pPr>
            <a:lvl6pPr indent="0" lvl="5"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6pPr>
            <a:lvl7pPr indent="0" lvl="6"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7pPr>
            <a:lvl8pPr indent="0" lvl="7"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8pPr>
            <a:lvl9pPr indent="0" lvl="8" marL="0" rtl="0" algn="r">
              <a:lnSpc>
                <a:spcPct val="100000"/>
              </a:lnSpc>
              <a:spcBef>
                <a:spcPts val="0"/>
              </a:spcBef>
              <a:spcAft>
                <a:spcPts val="0"/>
              </a:spcAft>
              <a:buSzPts val="675"/>
              <a:buNone/>
              <a:defRPr b="0" i="0" sz="675" u="none" cap="none" strike="noStrike">
                <a:solidFill>
                  <a:srgbClr val="1F497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45" name="Google Shape;145;gc8977732ba_24_432"/>
          <p:cNvSpPr txBox="1"/>
          <p:nvPr>
            <p:ph idx="1" type="body"/>
          </p:nvPr>
        </p:nvSpPr>
        <p:spPr>
          <a:xfrm>
            <a:off x="457200" y="1219200"/>
            <a:ext cx="8229600" cy="493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46" name="Shape 146"/>
        <p:cNvGrpSpPr/>
        <p:nvPr/>
      </p:nvGrpSpPr>
      <p:grpSpPr>
        <a:xfrm>
          <a:off x="0" y="0"/>
          <a:ext cx="0" cy="0"/>
          <a:chOff x="0" y="0"/>
          <a:chExt cx="0" cy="0"/>
        </a:xfrm>
      </p:grpSpPr>
      <p:sp>
        <p:nvSpPr>
          <p:cNvPr id="147" name="Google Shape;147;gc8977732ba_24_436"/>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8" name="Google Shape;148;gc8977732ba_24_436"/>
          <p:cNvSpPr txBox="1"/>
          <p:nvPr>
            <p:ph idx="1" type="body"/>
          </p:nvPr>
        </p:nvSpPr>
        <p:spPr>
          <a:xfrm>
            <a:off x="294218" y="1479305"/>
            <a:ext cx="8583000" cy="4472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9" name="Google Shape;149;gc8977732ba_24_436"/>
          <p:cNvSpPr txBox="1"/>
          <p:nvPr/>
        </p:nvSpPr>
        <p:spPr>
          <a:xfrm>
            <a:off x="5086352" y="6273802"/>
            <a:ext cx="184800" cy="23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91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50" name="Shape 150"/>
        <p:cNvGrpSpPr/>
        <p:nvPr/>
      </p:nvGrpSpPr>
      <p:grpSpPr>
        <a:xfrm>
          <a:off x="0" y="0"/>
          <a:ext cx="0" cy="0"/>
          <a:chOff x="0" y="0"/>
          <a:chExt cx="0" cy="0"/>
        </a:xfrm>
      </p:grpSpPr>
      <p:sp>
        <p:nvSpPr>
          <p:cNvPr id="151" name="Google Shape;151;gc8977732ba_24_440"/>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52" name="Google Shape;152;gc8977732ba_24_440"/>
          <p:cNvSpPr/>
          <p:nvPr/>
        </p:nvSpPr>
        <p:spPr>
          <a:xfrm>
            <a:off x="76200" y="6629400"/>
            <a:ext cx="45003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SIT-36, 23-25 March 2021, Virtual (GA/CSIRO SIT Chair)</a:t>
            </a:r>
            <a:endParaRPr b="0" i="1" sz="1100" u="none" cap="none" strike="noStrike">
              <a:solidFill>
                <a:schemeClr val="dk2"/>
              </a:solidFill>
              <a:latin typeface="Helvetica Neue"/>
              <a:ea typeface="Helvetica Neue"/>
              <a:cs typeface="Helvetica Neue"/>
              <a:sym typeface="Helvetica Neue"/>
            </a:endParaRPr>
          </a:p>
        </p:txBody>
      </p:sp>
      <p:sp>
        <p:nvSpPr>
          <p:cNvPr id="153" name="Google Shape;153;gc8977732ba_24_440"/>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54" name="Google Shape;154;gc8977732ba_24_440"/>
          <p:cNvSpPr txBox="1"/>
          <p:nvPr>
            <p:ph idx="12" type="sldNum"/>
          </p:nvPr>
        </p:nvSpPr>
        <p:spPr>
          <a:xfrm>
            <a:off x="8519109" y="6629409"/>
            <a:ext cx="548700" cy="228600"/>
          </a:xfrm>
          <a:prstGeom prst="rect">
            <a:avLst/>
          </a:prstGeom>
          <a:noFill/>
          <a:ln>
            <a:noFill/>
          </a:ln>
        </p:spPr>
        <p:txBody>
          <a:bodyPr anchorCtr="0" anchor="t" bIns="45700" lIns="45700" spcFirstLastPara="1" rIns="45700" wrap="square" tIns="45700">
            <a:noAutofit/>
          </a:bodyPr>
          <a:lstStyle>
            <a:lvl1pPr indent="0" lvl="0"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1pPr>
            <a:lvl2pPr indent="0" lvl="1"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2pPr>
            <a:lvl3pPr indent="0" lvl="2"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3pPr>
            <a:lvl4pPr indent="0" lvl="3"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4pPr>
            <a:lvl5pPr indent="0" lvl="4"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5pPr>
            <a:lvl6pPr indent="0" lvl="5"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6pPr>
            <a:lvl7pPr indent="0" lvl="6"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7pPr>
            <a:lvl8pPr indent="0" lvl="7"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8pPr>
            <a:lvl9pPr indent="0" lvl="8" marL="0" rtl="0" algn="r">
              <a:lnSpc>
                <a:spcPct val="100000"/>
              </a:lnSpc>
              <a:spcBef>
                <a:spcPts val="0"/>
              </a:spcBef>
              <a:spcAft>
                <a:spcPts val="0"/>
              </a:spcAft>
              <a:buSzPts val="1000"/>
              <a:buNone/>
              <a:defRPr b="0" i="0" sz="1000" u="none" cap="none" strike="noStrike">
                <a:solidFill>
                  <a:srgbClr val="002569"/>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2" name="Shape 12"/>
        <p:cNvGrpSpPr/>
        <p:nvPr/>
      </p:nvGrpSpPr>
      <p:grpSpPr>
        <a:xfrm>
          <a:off x="0" y="0"/>
          <a:ext cx="0" cy="0"/>
          <a:chOff x="0" y="0"/>
          <a:chExt cx="0" cy="0"/>
        </a:xfrm>
      </p:grpSpPr>
      <p:sp>
        <p:nvSpPr>
          <p:cNvPr id="13" name="Google Shape;13;g81d1069e7a_2_2"/>
          <p:cNvSpPr/>
          <p:nvPr>
            <p:ph idx="12" type="sldNum"/>
          </p:nvPr>
        </p:nvSpPr>
        <p:spPr>
          <a:xfrm>
            <a:off x="8763000" y="6629400"/>
            <a:ext cx="304800" cy="187285"/>
          </a:xfrm>
          <a:prstGeom prst="roundRect">
            <a:avLst>
              <a:gd fmla="val 16667" name="adj"/>
            </a:avLst>
          </a:prstGeom>
          <a:solidFill>
            <a:schemeClr val="lt1">
              <a:alpha val="47058"/>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4" name="Google Shape;14;g81d1069e7a_2_2"/>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5" name="Google Shape;15;g81d1069e7a_2_2"/>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6" name="Google Shape;16;g81d1069e7a_2_2"/>
          <p:cNvSpPr/>
          <p:nvPr/>
        </p:nvSpPr>
        <p:spPr>
          <a:xfrm>
            <a:off x="76200" y="6629400"/>
            <a:ext cx="5777948" cy="187285"/>
          </a:xfrm>
          <a:prstGeom prst="roundRect">
            <a:avLst>
              <a:gd fmla="val 16667" name="adj"/>
            </a:avLst>
          </a:prstGeom>
          <a:solidFill>
            <a:schemeClr val="lt1">
              <a:alpha val="47058"/>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SIT-35, 25-26 March 2020	Join at www.slido.com with the event code: #ceos-sit-35</a:t>
            </a:r>
            <a:endParaRPr b="0" i="1" sz="1100" u="none" cap="none" strike="noStrike">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7" name="Shape 17"/>
        <p:cNvGrpSpPr/>
        <p:nvPr/>
      </p:nvGrpSpPr>
      <p:grpSpPr>
        <a:xfrm>
          <a:off x="0" y="0"/>
          <a:ext cx="0" cy="0"/>
          <a:chOff x="0" y="0"/>
          <a:chExt cx="0" cy="0"/>
        </a:xfrm>
      </p:grpSpPr>
      <p:sp>
        <p:nvSpPr>
          <p:cNvPr id="18" name="Google Shape;18;p4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4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20" name="Google Shape;20;p4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4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4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2">
    <p:spTree>
      <p:nvGrpSpPr>
        <p:cNvPr id="23" name="Shape 23"/>
        <p:cNvGrpSpPr/>
        <p:nvPr/>
      </p:nvGrpSpPr>
      <p:grpSpPr>
        <a:xfrm>
          <a:off x="0" y="0"/>
          <a:ext cx="0" cy="0"/>
          <a:chOff x="0" y="0"/>
          <a:chExt cx="0" cy="0"/>
        </a:xfrm>
      </p:grpSpPr>
      <p:sp>
        <p:nvSpPr>
          <p:cNvPr id="24" name="Google Shape;24;p51"/>
          <p:cNvSpPr/>
          <p:nvPr>
            <p:ph idx="12" type="sldNum"/>
          </p:nvPr>
        </p:nvSpPr>
        <p:spPr>
          <a:xfrm>
            <a:off x="8763000" y="6629400"/>
            <a:ext cx="304800" cy="187285"/>
          </a:xfrm>
          <a:prstGeom prst="roundRect">
            <a:avLst>
              <a:gd fmla="val 16667" name="adj"/>
            </a:avLst>
          </a:prstGeom>
          <a:solidFill>
            <a:schemeClr val="lt1">
              <a:alpha val="47058"/>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sp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AU"/>
              <a:t>‹#›</a:t>
            </a:fld>
            <a:endParaRPr/>
          </a:p>
        </p:txBody>
      </p:sp>
      <p:sp>
        <p:nvSpPr>
          <p:cNvPr id="25" name="Google Shape;25;p51"/>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355600" lvl="1" marL="9144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Noto Sans Symbols"/>
              <a:buChar char="▪"/>
              <a:defRPr b="0" i="0" sz="20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p51"/>
          <p:cNvSpPr/>
          <p:nvPr/>
        </p:nvSpPr>
        <p:spPr>
          <a:xfrm>
            <a:off x="76200" y="6629400"/>
            <a:ext cx="2362200" cy="187285"/>
          </a:xfrm>
          <a:prstGeom prst="roundRect">
            <a:avLst>
              <a:gd fmla="val 16667" name="adj"/>
            </a:avLst>
          </a:prstGeom>
          <a:solidFill>
            <a:schemeClr val="lt1">
              <a:alpha val="47058"/>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lt2"/>
                </a:solidFill>
                <a:latin typeface="Arial"/>
                <a:ea typeface="Arial"/>
                <a:cs typeface="Arial"/>
                <a:sym typeface="Arial"/>
              </a:rPr>
              <a:t>CEOS Plenary 2019, 14-16 October</a:t>
            </a:r>
            <a:endParaRPr b="0" i="1" sz="1100" u="none" cap="none" strike="noStrike">
              <a:solidFill>
                <a:schemeClr val="lt2"/>
              </a:solidFill>
              <a:latin typeface="Arial"/>
              <a:ea typeface="Arial"/>
              <a:cs typeface="Arial"/>
              <a:sym typeface="Arial"/>
            </a:endParaRPr>
          </a:p>
        </p:txBody>
      </p:sp>
      <p:sp>
        <p:nvSpPr>
          <p:cNvPr id="27" name="Google Shape;27;p51"/>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FY30_Ⅰ.1.2">
  <p:cSld name="2_FY30_Ⅰ.1.2">
    <p:spTree>
      <p:nvGrpSpPr>
        <p:cNvPr id="28" name="Shape 2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58"/>
          <p:cNvSpPr txBox="1"/>
          <p:nvPr>
            <p:ph type="ctrTitle"/>
          </p:nvPr>
        </p:nvSpPr>
        <p:spPr>
          <a:xfrm>
            <a:off x="311708" y="992767"/>
            <a:ext cx="8520525" cy="27369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9pPr>
          </a:lstStyle>
          <a:p/>
        </p:txBody>
      </p:sp>
      <p:sp>
        <p:nvSpPr>
          <p:cNvPr id="31" name="Google Shape;31;p58"/>
          <p:cNvSpPr txBox="1"/>
          <p:nvPr>
            <p:ph idx="1" type="subTitle"/>
          </p:nvPr>
        </p:nvSpPr>
        <p:spPr>
          <a:xfrm>
            <a:off x="311700" y="3778833"/>
            <a:ext cx="8520525" cy="1056900"/>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32" name="Google Shape;32;p58"/>
          <p:cNvSpPr txBox="1"/>
          <p:nvPr>
            <p:ph idx="12" type="sldNum"/>
          </p:nvPr>
        </p:nvSpPr>
        <p:spPr>
          <a:xfrm>
            <a:off x="8472458" y="6217622"/>
            <a:ext cx="548775"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gc780c82de1_25_5"/>
          <p:cNvSpPr txBox="1"/>
          <p:nvPr>
            <p:ph type="title"/>
          </p:nvPr>
        </p:nvSpPr>
        <p:spPr>
          <a:xfrm>
            <a:off x="1780674" y="163399"/>
            <a:ext cx="5864535"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c780c82de1_25_5"/>
          <p:cNvSpPr txBox="1"/>
          <p:nvPr>
            <p:ph idx="1" type="body"/>
          </p:nvPr>
        </p:nvSpPr>
        <p:spPr>
          <a:xfrm>
            <a:off x="96253" y="1600201"/>
            <a:ext cx="8958370" cy="487164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rgbClr val="002569"/>
              </a:buClr>
              <a:buSzPts val="1800"/>
              <a:buChar char="•"/>
              <a:defRPr/>
            </a:lvl1pPr>
            <a:lvl2pPr indent="-342900" lvl="1" marL="914400" algn="l">
              <a:lnSpc>
                <a:spcPct val="100000"/>
              </a:lnSpc>
              <a:spcBef>
                <a:spcPts val="360"/>
              </a:spcBef>
              <a:spcAft>
                <a:spcPts val="0"/>
              </a:spcAft>
              <a:buClr>
                <a:srgbClr val="002569"/>
              </a:buClr>
              <a:buSzPts val="1800"/>
              <a:buChar char="–"/>
              <a:defRPr/>
            </a:lvl2pPr>
            <a:lvl3pPr indent="-342900" lvl="2" marL="1371600" algn="l">
              <a:lnSpc>
                <a:spcPct val="100000"/>
              </a:lnSpc>
              <a:spcBef>
                <a:spcPts val="360"/>
              </a:spcBef>
              <a:spcAft>
                <a:spcPts val="0"/>
              </a:spcAft>
              <a:buClr>
                <a:srgbClr val="002569"/>
              </a:buClr>
              <a:buSzPts val="1800"/>
              <a:buChar char="•"/>
              <a:defRPr/>
            </a:lvl3pPr>
            <a:lvl4pPr indent="-342900" lvl="3" marL="1828800" algn="l">
              <a:lnSpc>
                <a:spcPct val="100000"/>
              </a:lnSpc>
              <a:spcBef>
                <a:spcPts val="360"/>
              </a:spcBef>
              <a:spcAft>
                <a:spcPts val="0"/>
              </a:spcAft>
              <a:buClr>
                <a:srgbClr val="002569"/>
              </a:buClr>
              <a:buSzPts val="1800"/>
              <a:buChar char="–"/>
              <a:defRPr/>
            </a:lvl4pPr>
            <a:lvl5pPr indent="-342900" lvl="4" marL="2286000" algn="l">
              <a:lnSpc>
                <a:spcPct val="100000"/>
              </a:lnSpc>
              <a:spcBef>
                <a:spcPts val="360"/>
              </a:spcBef>
              <a:spcAft>
                <a:spcPts val="0"/>
              </a:spcAft>
              <a:buClr>
                <a:srgbClr val="002569"/>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73" name="Shape 73"/>
        <p:cNvGrpSpPr/>
        <p:nvPr/>
      </p:nvGrpSpPr>
      <p:grpSpPr>
        <a:xfrm>
          <a:off x="0" y="0"/>
          <a:ext cx="0" cy="0"/>
          <a:chOff x="0" y="0"/>
          <a:chExt cx="0" cy="0"/>
        </a:xfrm>
      </p:grpSpPr>
      <p:pic>
        <p:nvPicPr>
          <p:cNvPr descr="16950723446_e7d8e1bfb9_o.jpg" id="74" name="Google Shape;74;gc83983286c_1_32"/>
          <p:cNvPicPr preferRelativeResize="0"/>
          <p:nvPr/>
        </p:nvPicPr>
        <p:blipFill rotWithShape="1">
          <a:blip r:embed="rId2">
            <a:alphaModFix/>
          </a:blip>
          <a:srcRect b="0" l="0" r="0" t="0"/>
          <a:stretch/>
        </p:blipFill>
        <p:spPr>
          <a:xfrm>
            <a:off x="0" y="0"/>
            <a:ext cx="9144000" cy="6858000"/>
          </a:xfrm>
          <a:prstGeom prst="rect">
            <a:avLst/>
          </a:prstGeom>
          <a:noFill/>
          <a:ln>
            <a:noFill/>
          </a:ln>
        </p:spPr>
      </p:pic>
      <p:grpSp>
        <p:nvGrpSpPr>
          <p:cNvPr id="75" name="Google Shape;75;gc83983286c_1_32"/>
          <p:cNvGrpSpPr/>
          <p:nvPr/>
        </p:nvGrpSpPr>
        <p:grpSpPr>
          <a:xfrm>
            <a:off x="166064" y="6553158"/>
            <a:ext cx="6329095" cy="131037"/>
            <a:chOff x="226688" y="6572055"/>
            <a:chExt cx="9280921" cy="144115"/>
          </a:xfrm>
        </p:grpSpPr>
        <p:pic>
          <p:nvPicPr>
            <p:cNvPr descr="at.png" id="76" name="Google Shape;76;gc83983286c_1_32"/>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77" name="Google Shape;77;gc83983286c_1_32"/>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78" name="Google Shape;78;gc83983286c_1_32"/>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79" name="Google Shape;79;gc83983286c_1_32"/>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80" name="Google Shape;80;gc83983286c_1_32"/>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81" name="Google Shape;81;gc83983286c_1_32"/>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82" name="Google Shape;82;gc83983286c_1_32"/>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83" name="Google Shape;83;gc83983286c_1_32"/>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84" name="Google Shape;84;gc83983286c_1_32"/>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85" name="Google Shape;85;gc83983286c_1_32"/>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86" name="Google Shape;86;gc83983286c_1_32"/>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87" name="Google Shape;87;gc83983286c_1_32"/>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88" name="Google Shape;88;gc83983286c_1_32"/>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89" name="Google Shape;89;gc83983286c_1_32"/>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90" name="Google Shape;90;gc83983286c_1_32"/>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91" name="Google Shape;91;gc83983286c_1_32"/>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92" name="Google Shape;92;gc83983286c_1_32"/>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93" name="Google Shape;93;gc83983286c_1_32"/>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94" name="Google Shape;94;gc83983286c_1_32"/>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95" name="Google Shape;95;gc83983286c_1_32"/>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96" name="Google Shape;96;gc83983286c_1_32"/>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97" name="Google Shape;97;gc83983286c_1_32"/>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98" name="Google Shape;98;gc83983286c_1_32"/>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99" name="Google Shape;99;gc83983286c_1_32"/>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100" name="Google Shape;100;gc83983286c_1_32"/>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101" name="Google Shape;101;gc83983286c_1_32"/>
          <p:cNvPicPr preferRelativeResize="0"/>
          <p:nvPr/>
        </p:nvPicPr>
        <p:blipFill rotWithShape="1">
          <a:blip r:embed="rId28">
            <a:alphaModFix/>
          </a:blip>
          <a:srcRect b="0" l="0" r="0" t="0"/>
          <a:stretch/>
        </p:blipFill>
        <p:spPr>
          <a:xfrm>
            <a:off x="7227603" y="6556081"/>
            <a:ext cx="1636920" cy="1412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6.png"/><Relationship Id="rId3" Type="http://schemas.openxmlformats.org/officeDocument/2006/relationships/slideLayout" Target="../slideLayouts/slideLayout8.xml"/><Relationship Id="rId4"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20" Type="http://schemas.openxmlformats.org/officeDocument/2006/relationships/image" Target="../media/image19.png"/><Relationship Id="rId22" Type="http://schemas.openxmlformats.org/officeDocument/2006/relationships/image" Target="../media/image36.png"/><Relationship Id="rId21" Type="http://schemas.openxmlformats.org/officeDocument/2006/relationships/image" Target="../media/image24.png"/><Relationship Id="rId24" Type="http://schemas.openxmlformats.org/officeDocument/2006/relationships/image" Target="../media/image31.png"/><Relationship Id="rId23" Type="http://schemas.openxmlformats.org/officeDocument/2006/relationships/image" Target="../media/image26.png"/><Relationship Id="rId1" Type="http://schemas.openxmlformats.org/officeDocument/2006/relationships/image" Target="../media/image15.png"/><Relationship Id="rId2" Type="http://schemas.openxmlformats.org/officeDocument/2006/relationships/image" Target="../media/image14.png"/><Relationship Id="rId3"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0.png"/><Relationship Id="rId26" Type="http://schemas.openxmlformats.org/officeDocument/2006/relationships/image" Target="../media/image27.png"/><Relationship Id="rId25" Type="http://schemas.openxmlformats.org/officeDocument/2006/relationships/image" Target="../media/image25.png"/><Relationship Id="rId28" Type="http://schemas.openxmlformats.org/officeDocument/2006/relationships/slideLayout" Target="../slideLayouts/slideLayout9.xml"/><Relationship Id="rId27"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png"/><Relationship Id="rId29" Type="http://schemas.openxmlformats.org/officeDocument/2006/relationships/slideLayout" Target="../slideLayouts/slideLayout10.xml"/><Relationship Id="rId7" Type="http://schemas.openxmlformats.org/officeDocument/2006/relationships/image" Target="../media/image1.png"/><Relationship Id="rId8" Type="http://schemas.openxmlformats.org/officeDocument/2006/relationships/image" Target="../media/image5.png"/><Relationship Id="rId30" Type="http://schemas.openxmlformats.org/officeDocument/2006/relationships/theme" Target="../theme/theme6.xml"/><Relationship Id="rId11" Type="http://schemas.openxmlformats.org/officeDocument/2006/relationships/image" Target="../media/image3.png"/><Relationship Id="rId10" Type="http://schemas.openxmlformats.org/officeDocument/2006/relationships/image" Target="../media/image7.png"/><Relationship Id="rId13" Type="http://schemas.openxmlformats.org/officeDocument/2006/relationships/image" Target="../media/image17.png"/><Relationship Id="rId12" Type="http://schemas.openxmlformats.org/officeDocument/2006/relationships/image" Target="../media/image11.png"/><Relationship Id="rId15" Type="http://schemas.openxmlformats.org/officeDocument/2006/relationships/image" Target="../media/image18.png"/><Relationship Id="rId14" Type="http://schemas.openxmlformats.org/officeDocument/2006/relationships/image" Target="../media/image9.png"/><Relationship Id="rId17" Type="http://schemas.openxmlformats.org/officeDocument/2006/relationships/image" Target="../media/image29.png"/><Relationship Id="rId16" Type="http://schemas.openxmlformats.org/officeDocument/2006/relationships/image" Target="../media/image30.png"/><Relationship Id="rId19" Type="http://schemas.openxmlformats.org/officeDocument/2006/relationships/image" Target="../media/image23.png"/><Relationship Id="rId18"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34.jpg"/><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theme" Target="../theme/theme2.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40.jpg"/><Relationship Id="rId2" Type="http://schemas.openxmlformats.org/officeDocument/2006/relationships/slideLayout" Target="../slideLayouts/slideLayout18.xml"/><Relationship Id="rId3"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37.jp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45"/>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 name="Shape 33"/>
        <p:cNvGrpSpPr/>
        <p:nvPr/>
      </p:nvGrpSpPr>
      <p:grpSpPr>
        <a:xfrm>
          <a:off x="0" y="0"/>
          <a:ext cx="0" cy="0"/>
          <a:chOff x="0" y="0"/>
          <a:chExt cx="0" cy="0"/>
        </a:xfrm>
      </p:grpSpPr>
      <p:pic>
        <p:nvPicPr>
          <p:cNvPr id="34" name="Google Shape;34;gc780c82de1_25_0"/>
          <p:cNvPicPr preferRelativeResize="0"/>
          <p:nvPr/>
        </p:nvPicPr>
        <p:blipFill rotWithShape="1">
          <a:blip r:embed="rId1">
            <a:alphaModFix/>
          </a:blip>
          <a:srcRect b="0" l="0" r="0" t="0"/>
          <a:stretch/>
        </p:blipFill>
        <p:spPr>
          <a:xfrm>
            <a:off x="2988521" y="1"/>
            <a:ext cx="6155478" cy="1097089"/>
          </a:xfrm>
          <a:prstGeom prst="rect">
            <a:avLst/>
          </a:prstGeom>
          <a:noFill/>
          <a:ln>
            <a:noFill/>
          </a:ln>
        </p:spPr>
      </p:pic>
      <p:pic>
        <p:nvPicPr>
          <p:cNvPr id="35" name="Google Shape;35;gc780c82de1_25_0"/>
          <p:cNvPicPr preferRelativeResize="0"/>
          <p:nvPr/>
        </p:nvPicPr>
        <p:blipFill rotWithShape="1">
          <a:blip r:embed="rId2">
            <a:alphaModFix/>
          </a:blip>
          <a:srcRect b="0" l="0" r="0" t="0"/>
          <a:stretch/>
        </p:blipFill>
        <p:spPr>
          <a:xfrm>
            <a:off x="1" y="1"/>
            <a:ext cx="6155483" cy="1097089"/>
          </a:xfrm>
          <a:prstGeom prst="rect">
            <a:avLst/>
          </a:prstGeom>
          <a:noFill/>
          <a:ln>
            <a:noFill/>
          </a:ln>
        </p:spPr>
      </p:pic>
      <p:sp>
        <p:nvSpPr>
          <p:cNvPr id="36" name="Google Shape;36;gc780c82de1_25_0"/>
          <p:cNvSpPr txBox="1"/>
          <p:nvPr>
            <p:ph type="title"/>
          </p:nvPr>
        </p:nvSpPr>
        <p:spPr>
          <a:xfrm>
            <a:off x="1780674" y="163399"/>
            <a:ext cx="5864535"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FFFFFF"/>
              </a:buClr>
              <a:buSzPts val="2400"/>
              <a:buFont typeface="Helvetica Neue"/>
              <a:buNone/>
              <a:defRPr b="1" i="0" sz="2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 name="Google Shape;37;gc780c82de1_25_0"/>
          <p:cNvSpPr txBox="1"/>
          <p:nvPr>
            <p:ph idx="1" type="body"/>
          </p:nvPr>
        </p:nvSpPr>
        <p:spPr>
          <a:xfrm>
            <a:off x="96253" y="1600201"/>
            <a:ext cx="8958370" cy="4871643"/>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rgbClr val="002569"/>
              </a:buClr>
              <a:buSzPts val="2400"/>
              <a:buFont typeface="Arial"/>
              <a:buChar char="•"/>
              <a:defRPr b="1" i="0" sz="2400" u="none" cap="none" strike="noStrike">
                <a:solidFill>
                  <a:srgbClr val="002569"/>
                </a:solidFill>
                <a:latin typeface="Calibri"/>
                <a:ea typeface="Calibri"/>
                <a:cs typeface="Calibri"/>
                <a:sym typeface="Calibri"/>
              </a:defRPr>
            </a:lvl1pPr>
            <a:lvl2pPr indent="-355600" lvl="1" marL="914400" marR="0" rtl="0" algn="l">
              <a:lnSpc>
                <a:spcPct val="100000"/>
              </a:lnSpc>
              <a:spcBef>
                <a:spcPts val="400"/>
              </a:spcBef>
              <a:spcAft>
                <a:spcPts val="0"/>
              </a:spcAft>
              <a:buClr>
                <a:srgbClr val="002569"/>
              </a:buClr>
              <a:buSzPts val="2000"/>
              <a:buFont typeface="Arial"/>
              <a:buChar char="–"/>
              <a:defRPr b="0" i="0" sz="2000" u="none" cap="none" strike="noStrike">
                <a:solidFill>
                  <a:srgbClr val="002569"/>
                </a:solidFill>
                <a:latin typeface="Calibri"/>
                <a:ea typeface="Calibri"/>
                <a:cs typeface="Calibri"/>
                <a:sym typeface="Calibri"/>
              </a:defRPr>
            </a:lvl2pPr>
            <a:lvl3pPr indent="-342900" lvl="2" marL="1371600" marR="0" rtl="0" algn="l">
              <a:lnSpc>
                <a:spcPct val="100000"/>
              </a:lnSpc>
              <a:spcBef>
                <a:spcPts val="360"/>
              </a:spcBef>
              <a:spcAft>
                <a:spcPts val="0"/>
              </a:spcAft>
              <a:buClr>
                <a:srgbClr val="002569"/>
              </a:buClr>
              <a:buSzPts val="1800"/>
              <a:buFont typeface="Arial"/>
              <a:buChar char="•"/>
              <a:defRPr b="0" i="0" sz="1800" u="none" cap="none" strike="noStrike">
                <a:solidFill>
                  <a:srgbClr val="002569"/>
                </a:solidFill>
                <a:latin typeface="Calibri"/>
                <a:ea typeface="Calibri"/>
                <a:cs typeface="Calibri"/>
                <a:sym typeface="Calibri"/>
              </a:defRPr>
            </a:lvl3pPr>
            <a:lvl4pPr indent="-330200" lvl="3" marL="1828800" marR="0" rtl="0" algn="l">
              <a:lnSpc>
                <a:spcPct val="100000"/>
              </a:lnSpc>
              <a:spcBef>
                <a:spcPts val="320"/>
              </a:spcBef>
              <a:spcAft>
                <a:spcPts val="0"/>
              </a:spcAft>
              <a:buClr>
                <a:srgbClr val="002569"/>
              </a:buClr>
              <a:buSzPts val="1600"/>
              <a:buFont typeface="Arial"/>
              <a:buChar char="–"/>
              <a:defRPr b="0" i="0" sz="1600" u="none" cap="none" strike="noStrike">
                <a:solidFill>
                  <a:srgbClr val="002569"/>
                </a:solidFill>
                <a:latin typeface="Calibri"/>
                <a:ea typeface="Calibri"/>
                <a:cs typeface="Calibri"/>
                <a:sym typeface="Calibri"/>
              </a:defRPr>
            </a:lvl4pPr>
            <a:lvl5pPr indent="-330200" lvl="4" marL="2286000" marR="0" rtl="0" algn="l">
              <a:lnSpc>
                <a:spcPct val="100000"/>
              </a:lnSpc>
              <a:spcBef>
                <a:spcPts val="320"/>
              </a:spcBef>
              <a:spcAft>
                <a:spcPts val="0"/>
              </a:spcAft>
              <a:buClr>
                <a:srgbClr val="002569"/>
              </a:buClr>
              <a:buSzPts val="1600"/>
              <a:buFont typeface="Arial"/>
              <a:buChar char="»"/>
              <a:defRPr b="0" i="0" sz="1600" u="none" cap="none" strike="noStrike">
                <a:solidFill>
                  <a:srgbClr val="002569"/>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7"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 name="Shape 41"/>
        <p:cNvGrpSpPr/>
        <p:nvPr/>
      </p:nvGrpSpPr>
      <p:grpSpPr>
        <a:xfrm>
          <a:off x="0" y="0"/>
          <a:ext cx="0" cy="0"/>
          <a:chOff x="0" y="0"/>
          <a:chExt cx="0" cy="0"/>
        </a:xfrm>
      </p:grpSpPr>
      <p:sp>
        <p:nvSpPr>
          <p:cNvPr id="42" name="Google Shape;42;gc83983286c_1_0"/>
          <p:cNvSpPr txBox="1"/>
          <p:nvPr>
            <p:ph idx="1" type="body"/>
          </p:nvPr>
        </p:nvSpPr>
        <p:spPr>
          <a:xfrm>
            <a:off x="171451" y="863612"/>
            <a:ext cx="8747522" cy="5337175"/>
          </a:xfrm>
          <a:prstGeom prst="rect">
            <a:avLst/>
          </a:prstGeom>
          <a:noFill/>
          <a:ln>
            <a:noFill/>
          </a:ln>
        </p:spPr>
        <p:txBody>
          <a:bodyPr anchorCtr="0" anchor="t" bIns="34275" lIns="68550" spcFirstLastPara="1" rIns="68550" wrap="square" tIns="34275">
            <a:noAutofit/>
          </a:bodyPr>
          <a:lstStyle>
            <a:lvl1pPr indent="-228600" lvl="0" marL="457200" marR="0" rtl="0" algn="l">
              <a:lnSpc>
                <a:spcPct val="119000"/>
              </a:lnSpc>
              <a:spcBef>
                <a:spcPts val="240"/>
              </a:spcBef>
              <a:spcAft>
                <a:spcPts val="0"/>
              </a:spcAft>
              <a:buClr>
                <a:srgbClr val="000000"/>
              </a:buClr>
              <a:buSzPts val="1400"/>
              <a:buFont typeface="Arial"/>
              <a:buNone/>
              <a:defRPr b="0" i="0" sz="1200" u="none" cap="none" strike="noStrike">
                <a:solidFill>
                  <a:schemeClr val="lt2"/>
                </a:solidFill>
                <a:latin typeface="Arial"/>
                <a:ea typeface="Arial"/>
                <a:cs typeface="Arial"/>
                <a:sym typeface="Arial"/>
              </a:defRPr>
            </a:lvl1pPr>
            <a:lvl2pPr indent="-228600" lvl="1" marL="914400" marR="0" rtl="0" algn="l">
              <a:lnSpc>
                <a:spcPct val="119000"/>
              </a:lnSpc>
              <a:spcBef>
                <a:spcPts val="240"/>
              </a:spcBef>
              <a:spcAft>
                <a:spcPts val="0"/>
              </a:spcAft>
              <a:buClr>
                <a:srgbClr val="000000"/>
              </a:buClr>
              <a:buSzPts val="1400"/>
              <a:buFont typeface="Arial"/>
              <a:buNone/>
              <a:defRPr b="0" i="0" sz="1200" u="none" cap="none" strike="noStrike">
                <a:solidFill>
                  <a:schemeClr val="lt2"/>
                </a:solidFill>
                <a:latin typeface="Arial"/>
                <a:ea typeface="Arial"/>
                <a:cs typeface="Arial"/>
                <a:sym typeface="Arial"/>
              </a:defRPr>
            </a:lvl2pPr>
            <a:lvl3pPr indent="-228600" lvl="2" marL="1371600" marR="0" rtl="0" algn="l">
              <a:lnSpc>
                <a:spcPct val="119000"/>
              </a:lnSpc>
              <a:spcBef>
                <a:spcPts val="240"/>
              </a:spcBef>
              <a:spcAft>
                <a:spcPts val="0"/>
              </a:spcAft>
              <a:buClr>
                <a:srgbClr val="000000"/>
              </a:buClr>
              <a:buSzPts val="1400"/>
              <a:buFont typeface="Arial"/>
              <a:buNone/>
              <a:defRPr b="0" i="0" sz="1200" u="none" cap="none" strike="noStrike">
                <a:solidFill>
                  <a:schemeClr val="lt2"/>
                </a:solidFill>
                <a:latin typeface="Arial"/>
                <a:ea typeface="Arial"/>
                <a:cs typeface="Arial"/>
                <a:sym typeface="Arial"/>
              </a:defRPr>
            </a:lvl3pPr>
            <a:lvl4pPr indent="-228600" lvl="3" marL="1828800" marR="0" rtl="0" algn="l">
              <a:lnSpc>
                <a:spcPct val="119000"/>
              </a:lnSpc>
              <a:spcBef>
                <a:spcPts val="240"/>
              </a:spcBef>
              <a:spcAft>
                <a:spcPts val="0"/>
              </a:spcAft>
              <a:buClr>
                <a:srgbClr val="000000"/>
              </a:buClr>
              <a:buSzPts val="1400"/>
              <a:buFont typeface="Arial"/>
              <a:buNone/>
              <a:defRPr b="0" i="0" sz="1200" u="none" cap="none" strike="noStrike">
                <a:solidFill>
                  <a:schemeClr val="lt2"/>
                </a:solidFill>
                <a:latin typeface="Arial"/>
                <a:ea typeface="Arial"/>
                <a:cs typeface="Arial"/>
                <a:sym typeface="Arial"/>
              </a:defRPr>
            </a:lvl4pPr>
            <a:lvl5pPr indent="-228600" lvl="4" marL="2286000" marR="0" rtl="0" algn="l">
              <a:lnSpc>
                <a:spcPct val="119000"/>
              </a:lnSpc>
              <a:spcBef>
                <a:spcPts val="240"/>
              </a:spcBef>
              <a:spcAft>
                <a:spcPts val="0"/>
              </a:spcAft>
              <a:buClr>
                <a:srgbClr val="000000"/>
              </a:buClr>
              <a:buSzPts val="1400"/>
              <a:buFont typeface="Arial"/>
              <a:buNone/>
              <a:defRPr b="0" i="0" sz="1200" u="none" cap="none" strike="noStrike">
                <a:solidFill>
                  <a:schemeClr val="lt2"/>
                </a:solidFill>
                <a:latin typeface="Arial"/>
                <a:ea typeface="Arial"/>
                <a:cs typeface="Arial"/>
                <a:sym typeface="Arial"/>
              </a:defRPr>
            </a:lvl5pPr>
            <a:lvl6pPr indent="-304800" lvl="5" marL="2743200" marR="0" rtl="0" algn="l">
              <a:lnSpc>
                <a:spcPct val="119000"/>
              </a:lnSpc>
              <a:spcBef>
                <a:spcPts val="240"/>
              </a:spcBef>
              <a:spcAft>
                <a:spcPts val="0"/>
              </a:spcAft>
              <a:buClr>
                <a:schemeClr val="accent1"/>
              </a:buClr>
              <a:buSzPts val="1200"/>
              <a:buFont typeface="Verdana"/>
              <a:buChar char="–"/>
              <a:defRPr b="0" i="0" sz="1200" u="none" cap="none" strike="noStrike">
                <a:solidFill>
                  <a:schemeClr val="lt2"/>
                </a:solidFill>
                <a:latin typeface="Verdana"/>
                <a:ea typeface="Verdana"/>
                <a:cs typeface="Verdana"/>
                <a:sym typeface="Verdana"/>
              </a:defRPr>
            </a:lvl6pPr>
            <a:lvl7pPr indent="-304800" lvl="6" marL="3200400" marR="0" rtl="0" algn="l">
              <a:lnSpc>
                <a:spcPct val="119000"/>
              </a:lnSpc>
              <a:spcBef>
                <a:spcPts val="240"/>
              </a:spcBef>
              <a:spcAft>
                <a:spcPts val="0"/>
              </a:spcAft>
              <a:buClr>
                <a:schemeClr val="accent1"/>
              </a:buClr>
              <a:buSzPts val="1200"/>
              <a:buFont typeface="Verdana"/>
              <a:buChar char="–"/>
              <a:defRPr b="0" i="0" sz="1200" u="none" cap="none" strike="noStrike">
                <a:solidFill>
                  <a:schemeClr val="lt2"/>
                </a:solidFill>
                <a:latin typeface="Verdana"/>
                <a:ea typeface="Verdana"/>
                <a:cs typeface="Verdana"/>
                <a:sym typeface="Verdana"/>
              </a:defRPr>
            </a:lvl7pPr>
            <a:lvl8pPr indent="-304800" lvl="7" marL="3657600" marR="0" rtl="0" algn="l">
              <a:lnSpc>
                <a:spcPct val="119000"/>
              </a:lnSpc>
              <a:spcBef>
                <a:spcPts val="240"/>
              </a:spcBef>
              <a:spcAft>
                <a:spcPts val="0"/>
              </a:spcAft>
              <a:buClr>
                <a:schemeClr val="accent1"/>
              </a:buClr>
              <a:buSzPts val="1200"/>
              <a:buFont typeface="Verdana"/>
              <a:buChar char="–"/>
              <a:defRPr b="0" i="0" sz="1200" u="none" cap="none" strike="noStrike">
                <a:solidFill>
                  <a:schemeClr val="lt2"/>
                </a:solidFill>
                <a:latin typeface="Verdana"/>
                <a:ea typeface="Verdana"/>
                <a:cs typeface="Verdana"/>
                <a:sym typeface="Verdana"/>
              </a:defRPr>
            </a:lvl8pPr>
            <a:lvl9pPr indent="-304800" lvl="8" marL="4114800" marR="0" rtl="0" algn="l">
              <a:lnSpc>
                <a:spcPct val="119000"/>
              </a:lnSpc>
              <a:spcBef>
                <a:spcPts val="240"/>
              </a:spcBef>
              <a:spcAft>
                <a:spcPts val="0"/>
              </a:spcAft>
              <a:buClr>
                <a:schemeClr val="accent1"/>
              </a:buClr>
              <a:buSzPts val="1200"/>
              <a:buFont typeface="Verdana"/>
              <a:buChar char="–"/>
              <a:defRPr b="0" i="0" sz="1200" u="none" cap="none" strike="noStrike">
                <a:solidFill>
                  <a:schemeClr val="lt2"/>
                </a:solidFill>
                <a:latin typeface="Verdana"/>
                <a:ea typeface="Verdana"/>
                <a:cs typeface="Verdana"/>
                <a:sym typeface="Verdana"/>
              </a:defRPr>
            </a:lvl9pPr>
          </a:lstStyle>
          <a:p/>
        </p:txBody>
      </p:sp>
      <p:sp>
        <p:nvSpPr>
          <p:cNvPr id="43" name="Google Shape;43;gc83983286c_1_0"/>
          <p:cNvSpPr txBox="1"/>
          <p:nvPr/>
        </p:nvSpPr>
        <p:spPr>
          <a:xfrm>
            <a:off x="4480336" y="6296043"/>
            <a:ext cx="4520803" cy="147639"/>
          </a:xfrm>
          <a:prstGeom prst="rect">
            <a:avLst/>
          </a:prstGeom>
          <a:noFill/>
          <a:ln>
            <a:noFill/>
          </a:ln>
        </p:spPr>
        <p:txBody>
          <a:bodyPr anchorCtr="0" anchor="t" bIns="34275" lIns="68550" spcFirstLastPara="1" rIns="0"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AU" sz="600" u="none" cap="none" strike="noStrike">
                <a:solidFill>
                  <a:srgbClr val="4D4F53"/>
                </a:solidFill>
                <a:latin typeface="Arial"/>
                <a:ea typeface="Arial"/>
                <a:cs typeface="Arial"/>
                <a:sym typeface="Arial"/>
              </a:rPr>
              <a:t>Slide  </a:t>
            </a:r>
            <a:fld id="{00000000-1234-1234-1234-123412341234}" type="slidenum">
              <a:rPr b="0" i="0" lang="en-AU" sz="600" u="none" cap="none" strike="noStrike">
                <a:solidFill>
                  <a:srgbClr val="4D4F53"/>
                </a:solidFill>
                <a:latin typeface="Arial"/>
                <a:ea typeface="Arial"/>
                <a:cs typeface="Arial"/>
                <a:sym typeface="Arial"/>
              </a:rPr>
              <a:t>‹#›</a:t>
            </a:fld>
            <a:endParaRPr b="0" i="0" sz="600" u="none" cap="none" strike="noStrike">
              <a:solidFill>
                <a:srgbClr val="4D4F53"/>
              </a:solidFill>
              <a:latin typeface="Arial"/>
              <a:ea typeface="Arial"/>
              <a:cs typeface="Arial"/>
              <a:sym typeface="Arial"/>
            </a:endParaRPr>
          </a:p>
        </p:txBody>
      </p:sp>
      <p:sp>
        <p:nvSpPr>
          <p:cNvPr id="44" name="Google Shape;44;gc83983286c_1_0"/>
          <p:cNvSpPr txBox="1"/>
          <p:nvPr>
            <p:ph type="title"/>
          </p:nvPr>
        </p:nvSpPr>
        <p:spPr>
          <a:xfrm>
            <a:off x="142885" y="152309"/>
            <a:ext cx="7175897" cy="446275"/>
          </a:xfrm>
          <a:prstGeom prst="rect">
            <a:avLst/>
          </a:prstGeom>
          <a:noFill/>
          <a:ln>
            <a:noFill/>
          </a:ln>
        </p:spPr>
        <p:txBody>
          <a:bodyPr anchorCtr="0" anchor="ctr" bIns="34275" lIns="68550" spcFirstLastPara="1" rIns="68550" wrap="square" tIns="34275">
            <a:spAutoFit/>
          </a:bodyPr>
          <a:lstStyle>
            <a:lvl1pPr lvl="0" marR="0" rtl="0" algn="l">
              <a:lnSpc>
                <a:spcPct val="100000"/>
              </a:lnSpc>
              <a:spcBef>
                <a:spcPts val="0"/>
              </a:spcBef>
              <a:spcAft>
                <a:spcPts val="0"/>
              </a:spcAft>
              <a:buClr>
                <a:srgbClr val="000000"/>
              </a:buClr>
              <a:buSzPts val="1400"/>
              <a:buFont typeface="Arial"/>
              <a:buNone/>
              <a:defRPr b="0" i="0" sz="1700" u="none" cap="none" strike="noStrike">
                <a:solidFill>
                  <a:srgbClr val="0070C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700" u="none" cap="none" strike="noStrike">
                <a:solidFill>
                  <a:srgbClr val="0070C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700" u="none" cap="none" strike="noStrike">
                <a:solidFill>
                  <a:srgbClr val="0070C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700" u="none" cap="none" strike="noStrike">
                <a:solidFill>
                  <a:srgbClr val="0070C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700" u="none" cap="none" strike="noStrike">
                <a:solidFill>
                  <a:srgbClr val="0070C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chemeClr val="lt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chemeClr val="lt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chemeClr val="lt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chemeClr val="lt1"/>
                </a:solidFill>
                <a:latin typeface="Verdana"/>
                <a:ea typeface="Verdana"/>
                <a:cs typeface="Verdana"/>
                <a:sym typeface="Verdana"/>
              </a:defRPr>
            </a:lvl9pPr>
          </a:lstStyle>
          <a:p/>
        </p:txBody>
      </p:sp>
      <p:pic>
        <p:nvPicPr>
          <p:cNvPr id="45" name="Google Shape;45;gc83983286c_1_0"/>
          <p:cNvPicPr preferRelativeResize="0"/>
          <p:nvPr/>
        </p:nvPicPr>
        <p:blipFill rotWithShape="1">
          <a:blip r:embed="rId1">
            <a:alphaModFix/>
          </a:blip>
          <a:srcRect b="0" l="0" r="0" t="0"/>
          <a:stretch/>
        </p:blipFill>
        <p:spPr>
          <a:xfrm>
            <a:off x="8026399" y="121919"/>
            <a:ext cx="1057285" cy="416561"/>
          </a:xfrm>
          <a:prstGeom prst="rect">
            <a:avLst/>
          </a:prstGeom>
          <a:noFill/>
          <a:ln>
            <a:noFill/>
          </a:ln>
        </p:spPr>
      </p:pic>
      <p:grpSp>
        <p:nvGrpSpPr>
          <p:cNvPr id="46" name="Google Shape;46;gc83983286c_1_0"/>
          <p:cNvGrpSpPr/>
          <p:nvPr/>
        </p:nvGrpSpPr>
        <p:grpSpPr>
          <a:xfrm>
            <a:off x="166064" y="6553158"/>
            <a:ext cx="6329095" cy="131037"/>
            <a:chOff x="226688" y="6572055"/>
            <a:chExt cx="9280921" cy="144115"/>
          </a:xfrm>
        </p:grpSpPr>
        <p:pic>
          <p:nvPicPr>
            <p:cNvPr descr="at.png" id="47" name="Google Shape;47;gc83983286c_1_0"/>
            <p:cNvPicPr preferRelativeResize="0"/>
            <p:nvPr/>
          </p:nvPicPr>
          <p:blipFill rotWithShape="1">
            <a:blip r:embed="rId2">
              <a:alphaModFix/>
            </a:blip>
            <a:srcRect b="0" l="0" r="0" t="0"/>
            <a:stretch/>
          </p:blipFill>
          <p:spPr>
            <a:xfrm>
              <a:off x="226688" y="6572055"/>
              <a:ext cx="217977" cy="144114"/>
            </a:xfrm>
            <a:prstGeom prst="rect">
              <a:avLst/>
            </a:prstGeom>
            <a:noFill/>
            <a:ln>
              <a:noFill/>
            </a:ln>
          </p:spPr>
        </p:pic>
        <p:pic>
          <p:nvPicPr>
            <p:cNvPr descr="be.png" id="48" name="Google Shape;48;gc83983286c_1_0"/>
            <p:cNvPicPr preferRelativeResize="0"/>
            <p:nvPr/>
          </p:nvPicPr>
          <p:blipFill rotWithShape="1">
            <a:blip r:embed="rId3">
              <a:alphaModFix/>
            </a:blip>
            <a:srcRect b="0" l="0" r="0" t="0"/>
            <a:stretch/>
          </p:blipFill>
          <p:spPr>
            <a:xfrm>
              <a:off x="597100" y="6572055"/>
              <a:ext cx="217977" cy="144114"/>
            </a:xfrm>
            <a:prstGeom prst="rect">
              <a:avLst/>
            </a:prstGeom>
            <a:noFill/>
            <a:ln>
              <a:noFill/>
            </a:ln>
          </p:spPr>
        </p:pic>
        <p:pic>
          <p:nvPicPr>
            <p:cNvPr descr="ch.png" id="49" name="Google Shape;49;gc83983286c_1_0"/>
            <p:cNvPicPr preferRelativeResize="0"/>
            <p:nvPr/>
          </p:nvPicPr>
          <p:blipFill rotWithShape="1">
            <a:blip r:embed="rId4">
              <a:alphaModFix/>
            </a:blip>
            <a:srcRect b="0" l="0" r="0" t="0"/>
            <a:stretch/>
          </p:blipFill>
          <p:spPr>
            <a:xfrm>
              <a:off x="7652002" y="6572055"/>
              <a:ext cx="217977" cy="144114"/>
            </a:xfrm>
            <a:prstGeom prst="rect">
              <a:avLst/>
            </a:prstGeom>
            <a:noFill/>
            <a:ln>
              <a:noFill/>
            </a:ln>
          </p:spPr>
        </p:pic>
        <p:pic>
          <p:nvPicPr>
            <p:cNvPr descr="cz.png" id="50" name="Google Shape;50;gc83983286c_1_0"/>
            <p:cNvPicPr preferRelativeResize="0"/>
            <p:nvPr/>
          </p:nvPicPr>
          <p:blipFill rotWithShape="1">
            <a:blip r:embed="rId5">
              <a:alphaModFix/>
            </a:blip>
            <a:srcRect b="0" l="0" r="0" t="0"/>
            <a:stretch/>
          </p:blipFill>
          <p:spPr>
            <a:xfrm>
              <a:off x="970446" y="6572055"/>
              <a:ext cx="217977" cy="144114"/>
            </a:xfrm>
            <a:prstGeom prst="rect">
              <a:avLst/>
            </a:prstGeom>
            <a:noFill/>
            <a:ln>
              <a:noFill/>
            </a:ln>
          </p:spPr>
        </p:pic>
        <p:pic>
          <p:nvPicPr>
            <p:cNvPr descr="de.png" id="51" name="Google Shape;51;gc83983286c_1_0"/>
            <p:cNvPicPr preferRelativeResize="0"/>
            <p:nvPr/>
          </p:nvPicPr>
          <p:blipFill rotWithShape="1">
            <a:blip r:embed="rId6">
              <a:alphaModFix/>
            </a:blip>
            <a:srcRect b="0" l="0" r="0" t="0"/>
            <a:stretch/>
          </p:blipFill>
          <p:spPr>
            <a:xfrm>
              <a:off x="2830886" y="6572055"/>
              <a:ext cx="217977" cy="144114"/>
            </a:xfrm>
            <a:prstGeom prst="rect">
              <a:avLst/>
            </a:prstGeom>
            <a:noFill/>
            <a:ln>
              <a:noFill/>
            </a:ln>
          </p:spPr>
        </p:pic>
        <p:pic>
          <p:nvPicPr>
            <p:cNvPr descr="dk.png" id="52" name="Google Shape;52;gc83983286c_1_0"/>
            <p:cNvPicPr preferRelativeResize="0"/>
            <p:nvPr/>
          </p:nvPicPr>
          <p:blipFill rotWithShape="1">
            <a:blip r:embed="rId7">
              <a:alphaModFix/>
            </a:blip>
            <a:srcRect b="0" l="0" r="0" t="0"/>
            <a:stretch/>
          </p:blipFill>
          <p:spPr>
            <a:xfrm>
              <a:off x="1340468" y="6572055"/>
              <a:ext cx="217977" cy="144114"/>
            </a:xfrm>
            <a:prstGeom prst="rect">
              <a:avLst/>
            </a:prstGeom>
            <a:noFill/>
            <a:ln>
              <a:noFill/>
            </a:ln>
          </p:spPr>
        </p:pic>
        <p:pic>
          <p:nvPicPr>
            <p:cNvPr descr="ee.png" id="53" name="Google Shape;53;gc83983286c_1_0"/>
            <p:cNvPicPr preferRelativeResize="0"/>
            <p:nvPr/>
          </p:nvPicPr>
          <p:blipFill rotWithShape="1">
            <a:blip r:embed="rId8">
              <a:alphaModFix/>
            </a:blip>
            <a:srcRect b="0" l="0" r="0" t="0"/>
            <a:stretch/>
          </p:blipFill>
          <p:spPr>
            <a:xfrm>
              <a:off x="1710886" y="6572055"/>
              <a:ext cx="217977" cy="144114"/>
            </a:xfrm>
            <a:prstGeom prst="rect">
              <a:avLst/>
            </a:prstGeom>
            <a:noFill/>
            <a:ln>
              <a:noFill/>
            </a:ln>
          </p:spPr>
        </p:pic>
        <p:pic>
          <p:nvPicPr>
            <p:cNvPr descr="es.png" id="54" name="Google Shape;54;gc83983286c_1_0"/>
            <p:cNvPicPr preferRelativeResize="0"/>
            <p:nvPr/>
          </p:nvPicPr>
          <p:blipFill rotWithShape="1">
            <a:blip r:embed="rId9">
              <a:alphaModFix/>
            </a:blip>
            <a:srcRect b="0" l="0" r="0" t="0"/>
            <a:stretch/>
          </p:blipFill>
          <p:spPr>
            <a:xfrm>
              <a:off x="6909231" y="6572055"/>
              <a:ext cx="217977" cy="144114"/>
            </a:xfrm>
            <a:prstGeom prst="rect">
              <a:avLst/>
            </a:prstGeom>
            <a:noFill/>
            <a:ln>
              <a:noFill/>
            </a:ln>
          </p:spPr>
        </p:pic>
        <p:pic>
          <p:nvPicPr>
            <p:cNvPr descr="fi.png" id="55" name="Google Shape;55;gc83983286c_1_0"/>
            <p:cNvPicPr preferRelativeResize="0"/>
            <p:nvPr/>
          </p:nvPicPr>
          <p:blipFill rotWithShape="1">
            <a:blip r:embed="rId10">
              <a:alphaModFix/>
            </a:blip>
            <a:srcRect b="0" l="0" r="0" t="0"/>
            <a:stretch/>
          </p:blipFill>
          <p:spPr>
            <a:xfrm>
              <a:off x="2088120" y="6572055"/>
              <a:ext cx="217977" cy="144114"/>
            </a:xfrm>
            <a:prstGeom prst="rect">
              <a:avLst/>
            </a:prstGeom>
            <a:noFill/>
            <a:ln>
              <a:noFill/>
            </a:ln>
          </p:spPr>
        </p:pic>
        <p:pic>
          <p:nvPicPr>
            <p:cNvPr descr="fr.png" id="56" name="Google Shape;56;gc83983286c_1_0"/>
            <p:cNvPicPr preferRelativeResize="0"/>
            <p:nvPr/>
          </p:nvPicPr>
          <p:blipFill rotWithShape="1">
            <a:blip r:embed="rId11">
              <a:alphaModFix/>
            </a:blip>
            <a:srcRect b="0" l="0" r="0" t="0"/>
            <a:stretch/>
          </p:blipFill>
          <p:spPr>
            <a:xfrm>
              <a:off x="2456977" y="6572055"/>
              <a:ext cx="217977" cy="144114"/>
            </a:xfrm>
            <a:prstGeom prst="rect">
              <a:avLst/>
            </a:prstGeom>
            <a:noFill/>
            <a:ln>
              <a:noFill/>
            </a:ln>
          </p:spPr>
        </p:pic>
        <p:pic>
          <p:nvPicPr>
            <p:cNvPr descr="gr.png" id="57" name="Google Shape;57;gc83983286c_1_0"/>
            <p:cNvPicPr preferRelativeResize="0"/>
            <p:nvPr/>
          </p:nvPicPr>
          <p:blipFill rotWithShape="1">
            <a:blip r:embed="rId12">
              <a:alphaModFix/>
            </a:blip>
            <a:srcRect b="0" l="0" r="0" t="0"/>
            <a:stretch/>
          </p:blipFill>
          <p:spPr>
            <a:xfrm>
              <a:off x="3199746" y="6572055"/>
              <a:ext cx="217977" cy="144114"/>
            </a:xfrm>
            <a:prstGeom prst="rect">
              <a:avLst/>
            </a:prstGeom>
            <a:noFill/>
            <a:ln>
              <a:noFill/>
            </a:ln>
          </p:spPr>
        </p:pic>
        <p:pic>
          <p:nvPicPr>
            <p:cNvPr descr="hu.png" id="58" name="Google Shape;58;gc83983286c_1_0"/>
            <p:cNvPicPr preferRelativeResize="0"/>
            <p:nvPr/>
          </p:nvPicPr>
          <p:blipFill rotWithShape="1">
            <a:blip r:embed="rId13">
              <a:alphaModFix/>
            </a:blip>
            <a:srcRect b="0" l="0" r="0" t="0"/>
            <a:stretch/>
          </p:blipFill>
          <p:spPr>
            <a:xfrm>
              <a:off x="3568607" y="6572055"/>
              <a:ext cx="217977" cy="144114"/>
            </a:xfrm>
            <a:prstGeom prst="rect">
              <a:avLst/>
            </a:prstGeom>
            <a:noFill/>
            <a:ln>
              <a:noFill/>
            </a:ln>
          </p:spPr>
        </p:pic>
        <p:pic>
          <p:nvPicPr>
            <p:cNvPr descr="ie.png" id="59" name="Google Shape;59;gc83983286c_1_0"/>
            <p:cNvPicPr preferRelativeResize="0"/>
            <p:nvPr/>
          </p:nvPicPr>
          <p:blipFill rotWithShape="1">
            <a:blip r:embed="rId14">
              <a:alphaModFix/>
            </a:blip>
            <a:srcRect b="0" l="0" r="0" t="0"/>
            <a:stretch/>
          </p:blipFill>
          <p:spPr>
            <a:xfrm>
              <a:off x="3937466" y="6572055"/>
              <a:ext cx="217977" cy="144114"/>
            </a:xfrm>
            <a:prstGeom prst="rect">
              <a:avLst/>
            </a:prstGeom>
            <a:noFill/>
            <a:ln>
              <a:noFill/>
            </a:ln>
          </p:spPr>
        </p:pic>
        <p:pic>
          <p:nvPicPr>
            <p:cNvPr descr="it.png" id="60" name="Google Shape;60;gc83983286c_1_0"/>
            <p:cNvPicPr preferRelativeResize="0"/>
            <p:nvPr/>
          </p:nvPicPr>
          <p:blipFill rotWithShape="1">
            <a:blip r:embed="rId15">
              <a:alphaModFix/>
            </a:blip>
            <a:srcRect b="0" l="0" r="0" t="0"/>
            <a:stretch/>
          </p:blipFill>
          <p:spPr>
            <a:xfrm>
              <a:off x="4306322" y="6572055"/>
              <a:ext cx="217977" cy="144114"/>
            </a:xfrm>
            <a:prstGeom prst="rect">
              <a:avLst/>
            </a:prstGeom>
            <a:noFill/>
            <a:ln>
              <a:noFill/>
            </a:ln>
          </p:spPr>
        </p:pic>
        <p:pic>
          <p:nvPicPr>
            <p:cNvPr descr="lu.png" id="61" name="Google Shape;61;gc83983286c_1_0"/>
            <p:cNvPicPr preferRelativeResize="0"/>
            <p:nvPr/>
          </p:nvPicPr>
          <p:blipFill rotWithShape="1">
            <a:blip r:embed="rId16">
              <a:alphaModFix/>
            </a:blip>
            <a:srcRect b="0" l="0" r="0" t="0"/>
            <a:stretch/>
          </p:blipFill>
          <p:spPr>
            <a:xfrm>
              <a:off x="4676775" y="6572055"/>
              <a:ext cx="217977" cy="144114"/>
            </a:xfrm>
            <a:prstGeom prst="rect">
              <a:avLst/>
            </a:prstGeom>
            <a:noFill/>
            <a:ln>
              <a:noFill/>
            </a:ln>
          </p:spPr>
        </p:pic>
        <p:pic>
          <p:nvPicPr>
            <p:cNvPr descr="nl.png" id="62" name="Google Shape;62;gc83983286c_1_0"/>
            <p:cNvPicPr preferRelativeResize="0"/>
            <p:nvPr/>
          </p:nvPicPr>
          <p:blipFill rotWithShape="1">
            <a:blip r:embed="rId17">
              <a:alphaModFix/>
            </a:blip>
            <a:srcRect b="0" l="0" r="0" t="0"/>
            <a:stretch/>
          </p:blipFill>
          <p:spPr>
            <a:xfrm>
              <a:off x="5050684" y="6572055"/>
              <a:ext cx="217977" cy="144114"/>
            </a:xfrm>
            <a:prstGeom prst="rect">
              <a:avLst/>
            </a:prstGeom>
            <a:noFill/>
            <a:ln>
              <a:noFill/>
            </a:ln>
          </p:spPr>
        </p:pic>
        <p:pic>
          <p:nvPicPr>
            <p:cNvPr descr="no.png" id="63" name="Google Shape;63;gc83983286c_1_0"/>
            <p:cNvPicPr preferRelativeResize="0"/>
            <p:nvPr/>
          </p:nvPicPr>
          <p:blipFill rotWithShape="1">
            <a:blip r:embed="rId18">
              <a:alphaModFix/>
            </a:blip>
            <a:srcRect b="0" l="0" r="0" t="0"/>
            <a:stretch/>
          </p:blipFill>
          <p:spPr>
            <a:xfrm>
              <a:off x="5428051" y="6572055"/>
              <a:ext cx="217977" cy="144114"/>
            </a:xfrm>
            <a:prstGeom prst="rect">
              <a:avLst/>
            </a:prstGeom>
            <a:noFill/>
            <a:ln>
              <a:noFill/>
            </a:ln>
          </p:spPr>
        </p:pic>
        <p:pic>
          <p:nvPicPr>
            <p:cNvPr descr="pl.png" id="64" name="Google Shape;64;gc83983286c_1_0"/>
            <p:cNvPicPr preferRelativeResize="0"/>
            <p:nvPr/>
          </p:nvPicPr>
          <p:blipFill rotWithShape="1">
            <a:blip r:embed="rId19">
              <a:alphaModFix/>
            </a:blip>
            <a:srcRect b="0" l="0" r="0" t="0"/>
            <a:stretch/>
          </p:blipFill>
          <p:spPr>
            <a:xfrm>
              <a:off x="5795181" y="6572055"/>
              <a:ext cx="217977" cy="144114"/>
            </a:xfrm>
            <a:prstGeom prst="rect">
              <a:avLst/>
            </a:prstGeom>
            <a:noFill/>
            <a:ln>
              <a:noFill/>
            </a:ln>
          </p:spPr>
        </p:pic>
        <p:pic>
          <p:nvPicPr>
            <p:cNvPr descr="pt.png" id="65" name="Google Shape;65;gc83983286c_1_0"/>
            <p:cNvPicPr preferRelativeResize="0"/>
            <p:nvPr/>
          </p:nvPicPr>
          <p:blipFill rotWithShape="1">
            <a:blip r:embed="rId20">
              <a:alphaModFix/>
            </a:blip>
            <a:srcRect b="0" l="0" r="0" t="0"/>
            <a:stretch/>
          </p:blipFill>
          <p:spPr>
            <a:xfrm>
              <a:off x="6167359" y="6572055"/>
              <a:ext cx="217977" cy="144114"/>
            </a:xfrm>
            <a:prstGeom prst="rect">
              <a:avLst/>
            </a:prstGeom>
            <a:noFill/>
            <a:ln>
              <a:noFill/>
            </a:ln>
          </p:spPr>
        </p:pic>
        <p:pic>
          <p:nvPicPr>
            <p:cNvPr descr="ro.png" id="66" name="Google Shape;66;gc83983286c_1_0"/>
            <p:cNvPicPr preferRelativeResize="0"/>
            <p:nvPr/>
          </p:nvPicPr>
          <p:blipFill rotWithShape="1">
            <a:blip r:embed="rId21">
              <a:alphaModFix/>
            </a:blip>
            <a:srcRect b="0" l="0" r="0" t="0"/>
            <a:stretch/>
          </p:blipFill>
          <p:spPr>
            <a:xfrm>
              <a:off x="6541267" y="6572055"/>
              <a:ext cx="217977" cy="144114"/>
            </a:xfrm>
            <a:prstGeom prst="rect">
              <a:avLst/>
            </a:prstGeom>
            <a:noFill/>
            <a:ln>
              <a:noFill/>
            </a:ln>
          </p:spPr>
        </p:pic>
        <p:pic>
          <p:nvPicPr>
            <p:cNvPr descr="se.png" id="67" name="Google Shape;67;gc83983286c_1_0"/>
            <p:cNvPicPr preferRelativeResize="0"/>
            <p:nvPr/>
          </p:nvPicPr>
          <p:blipFill rotWithShape="1">
            <a:blip r:embed="rId22">
              <a:alphaModFix/>
            </a:blip>
            <a:srcRect b="0" l="0" r="0" t="0"/>
            <a:stretch/>
          </p:blipFill>
          <p:spPr>
            <a:xfrm>
              <a:off x="7279811" y="6572055"/>
              <a:ext cx="217977" cy="144114"/>
            </a:xfrm>
            <a:prstGeom prst="rect">
              <a:avLst/>
            </a:prstGeom>
            <a:noFill/>
            <a:ln>
              <a:noFill/>
            </a:ln>
          </p:spPr>
        </p:pic>
        <p:pic>
          <p:nvPicPr>
            <p:cNvPr descr="uk.png" id="68" name="Google Shape;68;gc83983286c_1_0"/>
            <p:cNvPicPr preferRelativeResize="0"/>
            <p:nvPr/>
          </p:nvPicPr>
          <p:blipFill rotWithShape="1">
            <a:blip r:embed="rId23">
              <a:alphaModFix/>
            </a:blip>
            <a:srcRect b="0" l="0" r="0" t="0"/>
            <a:stretch/>
          </p:blipFill>
          <p:spPr>
            <a:xfrm>
              <a:off x="8017547" y="6572055"/>
              <a:ext cx="217977" cy="144114"/>
            </a:xfrm>
            <a:prstGeom prst="rect">
              <a:avLst/>
            </a:prstGeom>
            <a:noFill/>
            <a:ln>
              <a:noFill/>
            </a:ln>
          </p:spPr>
        </p:pic>
        <p:pic>
          <p:nvPicPr>
            <p:cNvPr descr="ca.png" id="69" name="Google Shape;69;gc83983286c_1_0"/>
            <p:cNvPicPr preferRelativeResize="0"/>
            <p:nvPr/>
          </p:nvPicPr>
          <p:blipFill rotWithShape="1">
            <a:blip r:embed="rId24">
              <a:alphaModFix/>
            </a:blip>
            <a:srcRect b="0" l="0" r="0" t="0"/>
            <a:stretch/>
          </p:blipFill>
          <p:spPr>
            <a:xfrm>
              <a:off x="9291609" y="6573362"/>
              <a:ext cx="216000" cy="142807"/>
            </a:xfrm>
            <a:prstGeom prst="rect">
              <a:avLst/>
            </a:prstGeom>
            <a:noFill/>
            <a:ln>
              <a:noFill/>
            </a:ln>
          </p:spPr>
        </p:pic>
        <p:pic>
          <p:nvPicPr>
            <p:cNvPr id="70" name="Google Shape;70;gc83983286c_1_0"/>
            <p:cNvPicPr preferRelativeResize="0"/>
            <p:nvPr/>
          </p:nvPicPr>
          <p:blipFill rotWithShape="1">
            <a:blip r:embed="rId25">
              <a:alphaModFix/>
            </a:blip>
            <a:srcRect b="0" l="0" r="0" t="0"/>
            <a:stretch/>
          </p:blipFill>
          <p:spPr>
            <a:xfrm>
              <a:off x="8555553" y="6572169"/>
              <a:ext cx="216000" cy="144000"/>
            </a:xfrm>
            <a:prstGeom prst="rect">
              <a:avLst/>
            </a:prstGeom>
            <a:noFill/>
            <a:ln>
              <a:noFill/>
            </a:ln>
          </p:spPr>
        </p:pic>
        <p:pic>
          <p:nvPicPr>
            <p:cNvPr descr="si.png" id="71" name="Google Shape;71;gc83983286c_1_0"/>
            <p:cNvPicPr preferRelativeResize="0"/>
            <p:nvPr/>
          </p:nvPicPr>
          <p:blipFill rotWithShape="1">
            <a:blip r:embed="rId26">
              <a:alphaModFix/>
            </a:blip>
            <a:srcRect b="0" l="0" r="0" t="0"/>
            <a:stretch/>
          </p:blipFill>
          <p:spPr>
            <a:xfrm>
              <a:off x="8928090" y="6572513"/>
              <a:ext cx="217284" cy="143656"/>
            </a:xfrm>
            <a:prstGeom prst="rect">
              <a:avLst/>
            </a:prstGeom>
            <a:noFill/>
            <a:ln>
              <a:noFill/>
            </a:ln>
          </p:spPr>
        </p:pic>
      </p:grpSp>
      <p:pic>
        <p:nvPicPr>
          <p:cNvPr id="72" name="Google Shape;72;gc83983286c_1_0"/>
          <p:cNvPicPr preferRelativeResize="0"/>
          <p:nvPr/>
        </p:nvPicPr>
        <p:blipFill rotWithShape="1">
          <a:blip r:embed="rId27">
            <a:alphaModFix/>
          </a:blip>
          <a:srcRect b="0" l="0" r="0" t="0"/>
          <a:stretch/>
        </p:blipFill>
        <p:spPr>
          <a:xfrm>
            <a:off x="7227603" y="6556081"/>
            <a:ext cx="1636920" cy="1412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8"/>
    <p:sldLayoutId id="2147483660" r:id="rId29"/>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3" name="Shape 103"/>
        <p:cNvGrpSpPr/>
        <p:nvPr/>
      </p:nvGrpSpPr>
      <p:grpSpPr>
        <a:xfrm>
          <a:off x="0" y="0"/>
          <a:ext cx="0" cy="0"/>
          <a:chOff x="0" y="0"/>
          <a:chExt cx="0" cy="0"/>
        </a:xfrm>
      </p:grpSpPr>
      <p:sp>
        <p:nvSpPr>
          <p:cNvPr id="104" name="Google Shape;104;gc3655e909b_1_0"/>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1" name="Shape 13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4" name="Shape 134"/>
        <p:cNvGrpSpPr/>
        <p:nvPr/>
      </p:nvGrpSpPr>
      <p:grpSpPr>
        <a:xfrm>
          <a:off x="0" y="0"/>
          <a:ext cx="0" cy="0"/>
          <a:chOff x="0" y="0"/>
          <a:chExt cx="0" cy="0"/>
        </a:xfrm>
      </p:grpSpPr>
      <p:sp>
        <p:nvSpPr>
          <p:cNvPr id="135" name="Google Shape;135;gc8977732ba_24_424"/>
          <p:cNvSpPr txBox="1"/>
          <p:nvPr>
            <p:ph idx="12" type="sldNum"/>
          </p:nvPr>
        </p:nvSpPr>
        <p:spPr>
          <a:xfrm>
            <a:off x="7239000" y="6546850"/>
            <a:ext cx="1905000" cy="25650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ceos.org/document_management/Meetings/Plenary/34/Documents/AFOLU_Roadmap_Discussion_Paper_v1-0.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5.png"/><Relationship Id="rId4" Type="http://schemas.openxmlformats.org/officeDocument/2006/relationships/image" Target="../media/image1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9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5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10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10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52.jpg"/><Relationship Id="rId6" Type="http://schemas.openxmlformats.org/officeDocument/2006/relationships/image" Target="../media/image5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65.png"/><Relationship Id="rId4" Type="http://schemas.openxmlformats.org/officeDocument/2006/relationships/image" Target="../media/image58.png"/><Relationship Id="rId5" Type="http://schemas.openxmlformats.org/officeDocument/2006/relationships/image" Target="../media/image60.png"/><Relationship Id="rId6"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68.png"/><Relationship Id="rId4" Type="http://schemas.openxmlformats.org/officeDocument/2006/relationships/image" Target="../media/image62.jpg"/><Relationship Id="rId5" Type="http://schemas.openxmlformats.org/officeDocument/2006/relationships/image" Target="../media/image52.jpg"/><Relationship Id="rId6" Type="http://schemas.openxmlformats.org/officeDocument/2006/relationships/image" Target="../media/image61.jpg"/><Relationship Id="rId7" Type="http://schemas.openxmlformats.org/officeDocument/2006/relationships/image" Target="../media/image64.png"/><Relationship Id="rId8" Type="http://schemas.openxmlformats.org/officeDocument/2006/relationships/image" Target="../media/image7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10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93.png"/><Relationship Id="rId21" Type="http://schemas.openxmlformats.org/officeDocument/2006/relationships/image" Target="../media/image85.png"/><Relationship Id="rId24" Type="http://schemas.openxmlformats.org/officeDocument/2006/relationships/image" Target="../media/image88.png"/><Relationship Id="rId23" Type="http://schemas.openxmlformats.org/officeDocument/2006/relationships/image" Target="../media/image92.png"/><Relationship Id="rId1" Type="http://schemas.openxmlformats.org/officeDocument/2006/relationships/slideLayout" Target="../slideLayouts/slideLayout20.xml"/><Relationship Id="rId2" Type="http://schemas.openxmlformats.org/officeDocument/2006/relationships/notesSlide" Target="../notesSlides/notesSlide40.xml"/><Relationship Id="rId3" Type="http://schemas.openxmlformats.org/officeDocument/2006/relationships/image" Target="../media/image69.png"/><Relationship Id="rId4" Type="http://schemas.openxmlformats.org/officeDocument/2006/relationships/image" Target="../media/image75.jpg"/><Relationship Id="rId9" Type="http://schemas.openxmlformats.org/officeDocument/2006/relationships/image" Target="../media/image73.png"/><Relationship Id="rId26" Type="http://schemas.openxmlformats.org/officeDocument/2006/relationships/image" Target="../media/image100.png"/><Relationship Id="rId25" Type="http://schemas.openxmlformats.org/officeDocument/2006/relationships/image" Target="../media/image94.png"/><Relationship Id="rId28" Type="http://schemas.openxmlformats.org/officeDocument/2006/relationships/image" Target="../media/image95.png"/><Relationship Id="rId27" Type="http://schemas.openxmlformats.org/officeDocument/2006/relationships/image" Target="../media/image87.png"/><Relationship Id="rId5" Type="http://schemas.openxmlformats.org/officeDocument/2006/relationships/image" Target="../media/image74.png"/><Relationship Id="rId6" Type="http://schemas.openxmlformats.org/officeDocument/2006/relationships/image" Target="../media/image80.png"/><Relationship Id="rId29" Type="http://schemas.openxmlformats.org/officeDocument/2006/relationships/image" Target="../media/image97.jpg"/><Relationship Id="rId7" Type="http://schemas.openxmlformats.org/officeDocument/2006/relationships/image" Target="../media/image82.png"/><Relationship Id="rId8" Type="http://schemas.openxmlformats.org/officeDocument/2006/relationships/image" Target="../media/image71.png"/><Relationship Id="rId31" Type="http://schemas.openxmlformats.org/officeDocument/2006/relationships/image" Target="../media/image102.png"/><Relationship Id="rId30" Type="http://schemas.openxmlformats.org/officeDocument/2006/relationships/image" Target="../media/image101.png"/><Relationship Id="rId11" Type="http://schemas.openxmlformats.org/officeDocument/2006/relationships/image" Target="../media/image72.jpg"/><Relationship Id="rId10" Type="http://schemas.openxmlformats.org/officeDocument/2006/relationships/image" Target="../media/image70.png"/><Relationship Id="rId32" Type="http://schemas.openxmlformats.org/officeDocument/2006/relationships/image" Target="../media/image98.png"/><Relationship Id="rId13" Type="http://schemas.openxmlformats.org/officeDocument/2006/relationships/image" Target="../media/image76.png"/><Relationship Id="rId12" Type="http://schemas.openxmlformats.org/officeDocument/2006/relationships/image" Target="../media/image81.png"/><Relationship Id="rId15" Type="http://schemas.openxmlformats.org/officeDocument/2006/relationships/image" Target="../media/image51.png"/><Relationship Id="rId14" Type="http://schemas.openxmlformats.org/officeDocument/2006/relationships/image" Target="../media/image78.png"/><Relationship Id="rId17" Type="http://schemas.openxmlformats.org/officeDocument/2006/relationships/image" Target="../media/image91.png"/><Relationship Id="rId16" Type="http://schemas.openxmlformats.org/officeDocument/2006/relationships/image" Target="../media/image90.png"/><Relationship Id="rId19" Type="http://schemas.openxmlformats.org/officeDocument/2006/relationships/image" Target="../media/image86.png"/><Relationship Id="rId18" Type="http://schemas.openxmlformats.org/officeDocument/2006/relationships/image" Target="../media/image89.png"/></Relationships>
</file>

<file path=ppt/slides/_rels/slide41.xml.rels><?xml version="1.0" encoding="UTF-8" standalone="yes"?><Relationships xmlns="http://schemas.openxmlformats.org/package/2006/relationships"><Relationship Id="rId20" Type="http://schemas.openxmlformats.org/officeDocument/2006/relationships/image" Target="../media/image21.png"/><Relationship Id="rId22" Type="http://schemas.openxmlformats.org/officeDocument/2006/relationships/image" Target="../media/image19.png"/><Relationship Id="rId21" Type="http://schemas.openxmlformats.org/officeDocument/2006/relationships/image" Target="../media/image23.png"/><Relationship Id="rId24" Type="http://schemas.openxmlformats.org/officeDocument/2006/relationships/image" Target="../media/image36.png"/><Relationship Id="rId23" Type="http://schemas.openxmlformats.org/officeDocument/2006/relationships/image" Target="../media/image24.png"/><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96.png"/><Relationship Id="rId4" Type="http://schemas.openxmlformats.org/officeDocument/2006/relationships/image" Target="../media/image14.png"/><Relationship Id="rId9" Type="http://schemas.openxmlformats.org/officeDocument/2006/relationships/image" Target="../media/image1.png"/><Relationship Id="rId26" Type="http://schemas.openxmlformats.org/officeDocument/2006/relationships/image" Target="../media/image31.png"/><Relationship Id="rId25" Type="http://schemas.openxmlformats.org/officeDocument/2006/relationships/image" Target="../media/image26.png"/><Relationship Id="rId28" Type="http://schemas.openxmlformats.org/officeDocument/2006/relationships/image" Target="../media/image27.png"/><Relationship Id="rId27"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8.png"/><Relationship Id="rId29" Type="http://schemas.openxmlformats.org/officeDocument/2006/relationships/image" Target="../media/image35.png"/><Relationship Id="rId7" Type="http://schemas.openxmlformats.org/officeDocument/2006/relationships/image" Target="../media/image22.png"/><Relationship Id="rId8" Type="http://schemas.openxmlformats.org/officeDocument/2006/relationships/image" Target="../media/image2.png"/><Relationship Id="rId11" Type="http://schemas.openxmlformats.org/officeDocument/2006/relationships/image" Target="../media/image10.png"/><Relationship Id="rId10" Type="http://schemas.openxmlformats.org/officeDocument/2006/relationships/image" Target="../media/image5.png"/><Relationship Id="rId13" Type="http://schemas.openxmlformats.org/officeDocument/2006/relationships/image" Target="../media/image3.png"/><Relationship Id="rId12" Type="http://schemas.openxmlformats.org/officeDocument/2006/relationships/image" Target="../media/image7.png"/><Relationship Id="rId15" Type="http://schemas.openxmlformats.org/officeDocument/2006/relationships/image" Target="../media/image17.png"/><Relationship Id="rId14" Type="http://schemas.openxmlformats.org/officeDocument/2006/relationships/image" Target="../media/image11.png"/><Relationship Id="rId17" Type="http://schemas.openxmlformats.org/officeDocument/2006/relationships/image" Target="../media/image18.png"/><Relationship Id="rId16" Type="http://schemas.openxmlformats.org/officeDocument/2006/relationships/image" Target="../media/image9.png"/><Relationship Id="rId19" Type="http://schemas.openxmlformats.org/officeDocument/2006/relationships/image" Target="../media/image29.png"/><Relationship Id="rId18"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24.png"/><Relationship Id="rId21" Type="http://schemas.openxmlformats.org/officeDocument/2006/relationships/image" Target="../media/image19.png"/><Relationship Id="rId24" Type="http://schemas.openxmlformats.org/officeDocument/2006/relationships/image" Target="../media/image26.png"/><Relationship Id="rId23"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png"/><Relationship Id="rId26" Type="http://schemas.openxmlformats.org/officeDocument/2006/relationships/image" Target="../media/image25.png"/><Relationship Id="rId25" Type="http://schemas.openxmlformats.org/officeDocument/2006/relationships/image" Target="../media/image31.png"/><Relationship Id="rId28" Type="http://schemas.openxmlformats.org/officeDocument/2006/relationships/image" Target="../media/image35.png"/><Relationship Id="rId27"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2.png"/><Relationship Id="rId8" Type="http://schemas.openxmlformats.org/officeDocument/2006/relationships/image" Target="../media/image1.png"/><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11.png"/><Relationship Id="rId12" Type="http://schemas.openxmlformats.org/officeDocument/2006/relationships/image" Target="../media/image3.png"/><Relationship Id="rId15" Type="http://schemas.openxmlformats.org/officeDocument/2006/relationships/image" Target="../media/image9.png"/><Relationship Id="rId14" Type="http://schemas.openxmlformats.org/officeDocument/2006/relationships/image" Target="../media/image17.png"/><Relationship Id="rId17" Type="http://schemas.openxmlformats.org/officeDocument/2006/relationships/image" Target="../media/image30.png"/><Relationship Id="rId16" Type="http://schemas.openxmlformats.org/officeDocument/2006/relationships/image" Target="../media/image18.png"/><Relationship Id="rId19" Type="http://schemas.openxmlformats.org/officeDocument/2006/relationships/image" Target="../media/image21.png"/><Relationship Id="rId18"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24.png"/><Relationship Id="rId21" Type="http://schemas.openxmlformats.org/officeDocument/2006/relationships/image" Target="../media/image19.png"/><Relationship Id="rId24" Type="http://schemas.openxmlformats.org/officeDocument/2006/relationships/image" Target="../media/image26.png"/><Relationship Id="rId23"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png"/><Relationship Id="rId26" Type="http://schemas.openxmlformats.org/officeDocument/2006/relationships/image" Target="../media/image25.png"/><Relationship Id="rId25" Type="http://schemas.openxmlformats.org/officeDocument/2006/relationships/image" Target="../media/image31.png"/><Relationship Id="rId28" Type="http://schemas.openxmlformats.org/officeDocument/2006/relationships/image" Target="../media/image35.png"/><Relationship Id="rId27"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2.png"/><Relationship Id="rId8" Type="http://schemas.openxmlformats.org/officeDocument/2006/relationships/image" Target="../media/image1.png"/><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11.png"/><Relationship Id="rId12" Type="http://schemas.openxmlformats.org/officeDocument/2006/relationships/image" Target="../media/image3.png"/><Relationship Id="rId15" Type="http://schemas.openxmlformats.org/officeDocument/2006/relationships/image" Target="../media/image9.png"/><Relationship Id="rId14" Type="http://schemas.openxmlformats.org/officeDocument/2006/relationships/image" Target="../media/image17.png"/><Relationship Id="rId17" Type="http://schemas.openxmlformats.org/officeDocument/2006/relationships/image" Target="../media/image30.png"/><Relationship Id="rId16" Type="http://schemas.openxmlformats.org/officeDocument/2006/relationships/image" Target="../media/image18.png"/><Relationship Id="rId19" Type="http://schemas.openxmlformats.org/officeDocument/2006/relationships/image" Target="../media/image21.png"/><Relationship Id="rId18" Type="http://schemas.openxmlformats.org/officeDocument/2006/relationships/image" Target="../media/image29.png"/></Relationships>
</file>

<file path=ppt/slides/_rels/slide46.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24.png"/><Relationship Id="rId21" Type="http://schemas.openxmlformats.org/officeDocument/2006/relationships/image" Target="../media/image19.png"/><Relationship Id="rId24" Type="http://schemas.openxmlformats.org/officeDocument/2006/relationships/image" Target="../media/image26.png"/><Relationship Id="rId23"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png"/><Relationship Id="rId26" Type="http://schemas.openxmlformats.org/officeDocument/2006/relationships/image" Target="../media/image25.png"/><Relationship Id="rId25" Type="http://schemas.openxmlformats.org/officeDocument/2006/relationships/image" Target="../media/image31.png"/><Relationship Id="rId28" Type="http://schemas.openxmlformats.org/officeDocument/2006/relationships/image" Target="../media/image35.png"/><Relationship Id="rId27"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2.png"/><Relationship Id="rId8" Type="http://schemas.openxmlformats.org/officeDocument/2006/relationships/image" Target="../media/image1.png"/><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11.png"/><Relationship Id="rId12" Type="http://schemas.openxmlformats.org/officeDocument/2006/relationships/image" Target="../media/image3.png"/><Relationship Id="rId15" Type="http://schemas.openxmlformats.org/officeDocument/2006/relationships/image" Target="../media/image9.png"/><Relationship Id="rId14" Type="http://schemas.openxmlformats.org/officeDocument/2006/relationships/image" Target="../media/image17.png"/><Relationship Id="rId17" Type="http://schemas.openxmlformats.org/officeDocument/2006/relationships/image" Target="../media/image30.png"/><Relationship Id="rId16" Type="http://schemas.openxmlformats.org/officeDocument/2006/relationships/image" Target="../media/image18.png"/><Relationship Id="rId19" Type="http://schemas.openxmlformats.org/officeDocument/2006/relationships/image" Target="../media/image21.png"/><Relationship Id="rId18" Type="http://schemas.openxmlformats.org/officeDocument/2006/relationships/image" Target="../media/image29.png"/></Relationships>
</file>

<file path=ppt/slides/_rels/slide47.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24.png"/><Relationship Id="rId21" Type="http://schemas.openxmlformats.org/officeDocument/2006/relationships/image" Target="../media/image19.png"/><Relationship Id="rId24" Type="http://schemas.openxmlformats.org/officeDocument/2006/relationships/image" Target="../media/image26.png"/><Relationship Id="rId23"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png"/><Relationship Id="rId26" Type="http://schemas.openxmlformats.org/officeDocument/2006/relationships/image" Target="../media/image25.png"/><Relationship Id="rId25" Type="http://schemas.openxmlformats.org/officeDocument/2006/relationships/image" Target="../media/image31.png"/><Relationship Id="rId28" Type="http://schemas.openxmlformats.org/officeDocument/2006/relationships/image" Target="../media/image35.png"/><Relationship Id="rId27"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2.png"/><Relationship Id="rId8" Type="http://schemas.openxmlformats.org/officeDocument/2006/relationships/image" Target="../media/image1.png"/><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11.png"/><Relationship Id="rId12" Type="http://schemas.openxmlformats.org/officeDocument/2006/relationships/image" Target="../media/image3.png"/><Relationship Id="rId15" Type="http://schemas.openxmlformats.org/officeDocument/2006/relationships/image" Target="../media/image9.png"/><Relationship Id="rId14" Type="http://schemas.openxmlformats.org/officeDocument/2006/relationships/image" Target="../media/image17.png"/><Relationship Id="rId17" Type="http://schemas.openxmlformats.org/officeDocument/2006/relationships/image" Target="../media/image30.png"/><Relationship Id="rId16" Type="http://schemas.openxmlformats.org/officeDocument/2006/relationships/image" Target="../media/image18.png"/><Relationship Id="rId19" Type="http://schemas.openxmlformats.org/officeDocument/2006/relationships/image" Target="../media/image21.png"/><Relationship Id="rId18" Type="http://schemas.openxmlformats.org/officeDocument/2006/relationships/image" Target="../media/image29.png"/></Relationships>
</file>

<file path=ppt/slides/_rels/slide48.xml.rels><?xml version="1.0" encoding="UTF-8" standalone="yes"?><Relationships xmlns="http://schemas.openxmlformats.org/package/2006/relationships"><Relationship Id="rId20" Type="http://schemas.openxmlformats.org/officeDocument/2006/relationships/image" Target="../media/image23.png"/><Relationship Id="rId22" Type="http://schemas.openxmlformats.org/officeDocument/2006/relationships/image" Target="../media/image24.png"/><Relationship Id="rId21" Type="http://schemas.openxmlformats.org/officeDocument/2006/relationships/image" Target="../media/image19.png"/><Relationship Id="rId24" Type="http://schemas.openxmlformats.org/officeDocument/2006/relationships/image" Target="../media/image26.png"/><Relationship Id="rId23"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png"/><Relationship Id="rId26" Type="http://schemas.openxmlformats.org/officeDocument/2006/relationships/image" Target="../media/image25.png"/><Relationship Id="rId25" Type="http://schemas.openxmlformats.org/officeDocument/2006/relationships/image" Target="../media/image31.png"/><Relationship Id="rId28" Type="http://schemas.openxmlformats.org/officeDocument/2006/relationships/image" Target="../media/image35.png"/><Relationship Id="rId27"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22.png"/><Relationship Id="rId7" Type="http://schemas.openxmlformats.org/officeDocument/2006/relationships/image" Target="../media/image2.png"/><Relationship Id="rId8" Type="http://schemas.openxmlformats.org/officeDocument/2006/relationships/image" Target="../media/image1.png"/><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11.png"/><Relationship Id="rId12" Type="http://schemas.openxmlformats.org/officeDocument/2006/relationships/image" Target="../media/image3.png"/><Relationship Id="rId15" Type="http://schemas.openxmlformats.org/officeDocument/2006/relationships/image" Target="../media/image9.png"/><Relationship Id="rId14" Type="http://schemas.openxmlformats.org/officeDocument/2006/relationships/image" Target="../media/image17.png"/><Relationship Id="rId17" Type="http://schemas.openxmlformats.org/officeDocument/2006/relationships/image" Target="../media/image30.png"/><Relationship Id="rId16" Type="http://schemas.openxmlformats.org/officeDocument/2006/relationships/image" Target="../media/image18.png"/><Relationship Id="rId19" Type="http://schemas.openxmlformats.org/officeDocument/2006/relationships/image" Target="../media/image21.png"/><Relationship Id="rId18"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9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7.png"/><Relationship Id="rId5" Type="http://schemas.openxmlformats.org/officeDocument/2006/relationships/image" Target="../media/image41.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txBox="1"/>
          <p:nvPr>
            <p:ph type="title"/>
          </p:nvPr>
        </p:nvSpPr>
        <p:spPr>
          <a:xfrm>
            <a:off x="622789" y="2719963"/>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AU" sz="3000" u="none" cap="none" strike="noStrike">
                <a:solidFill>
                  <a:srgbClr val="FFFFFF"/>
                </a:solidFill>
                <a:latin typeface="Helvetica Neue"/>
                <a:ea typeface="Helvetica Neue"/>
                <a:cs typeface="Helvetica Neue"/>
                <a:sym typeface="Helvetica Neue"/>
              </a:rPr>
              <a:t>Carbon &amp; Biomass Session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60" name="Google Shape;160;p1"/>
          <p:cNvSpPr/>
          <p:nvPr/>
        </p:nvSpPr>
        <p:spPr>
          <a:xfrm>
            <a:off x="622789" y="4222400"/>
            <a:ext cx="4810800" cy="25416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Font typeface="Arial"/>
              <a:buNone/>
            </a:pPr>
            <a:r>
              <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CEOS SIT-36</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Session 3, 23rd March</a:t>
            </a:r>
            <a:endParaRPr sz="1800">
              <a:solidFill>
                <a:schemeClr val="lt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Session Chair: Adam Lewis</a:t>
            </a:r>
            <a:endParaRPr sz="1800">
              <a:solidFill>
                <a:schemeClr val="lt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Virtual Meeting</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23-25 March 2021</a:t>
            </a:r>
            <a:endParaRPr sz="1800">
              <a:solidFill>
                <a:schemeClr val="lt1"/>
              </a:solidFil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61" name="Google Shape;161;p1"/>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62" name="Google Shape;162;p1"/>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916e58ef88_0_49"/>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CEOS AFOLU Roadmap Update</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Task Team</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300" u="none" cap="none" strike="noStrike">
                <a:solidFill>
                  <a:srgbClr val="FFFFFF"/>
                </a:solidFill>
                <a:latin typeface="Helvetica Neue"/>
                <a:ea typeface="Helvetica Neue"/>
                <a:cs typeface="Helvetica Neue"/>
                <a:sym typeface="Helvetica Neue"/>
              </a:rPr>
              <a:t>Osamu Ochiai (JAXA) &amp; </a:t>
            </a:r>
            <a:endParaRPr b="1" i="0" sz="23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300" u="none" cap="none" strike="noStrike">
                <a:solidFill>
                  <a:srgbClr val="FFFFFF"/>
                </a:solidFill>
                <a:latin typeface="Helvetica Neue"/>
                <a:ea typeface="Helvetica Neue"/>
                <a:cs typeface="Helvetica Neue"/>
                <a:sym typeface="Helvetica Neue"/>
              </a:rPr>
              <a:t>Frank Martin Seifert (ESA)</a:t>
            </a:r>
            <a:endParaRPr b="1" i="0" sz="23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261" name="Google Shape;261;g916e58ef88_0_49"/>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SIT-36 Virtual Meeting</a:t>
            </a:r>
            <a:endParaRPr sz="1800">
              <a:solidFill>
                <a:schemeClr val="lt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Agenda item 3.2</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23-25 March 2021</a:t>
            </a:r>
            <a:endParaRPr sz="1800">
              <a:solidFill>
                <a:schemeClr val="lt1"/>
              </a:solidFil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262" name="Google Shape;262;g916e58ef88_0_49"/>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263" name="Google Shape;263;g916e58ef88_0_49"/>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264" name="Google Shape;264;g916e58ef88_0_49"/>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2</a:t>
            </a:r>
            <a:r>
              <a:rPr b="0" i="0" lang="en-AU" sz="1400" u="none" cap="none" strike="noStrike">
                <a:solidFill>
                  <a:srgbClr val="000000"/>
                </a:solidFill>
                <a:latin typeface="Arial"/>
                <a:ea typeface="Arial"/>
                <a:cs typeface="Arial"/>
                <a:sym typeface="Arial"/>
              </a:rPr>
              <a:t>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c5f14555a7_0_115"/>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270" name="Google Shape;270;gc5f14555a7_0_115"/>
          <p:cNvSpPr txBox="1"/>
          <p:nvPr>
            <p:ph idx="1" type="body"/>
          </p:nvPr>
        </p:nvSpPr>
        <p:spPr>
          <a:xfrm>
            <a:off x="116225" y="1244200"/>
            <a:ext cx="8991600" cy="5257800"/>
          </a:xfrm>
          <a:prstGeom prst="rect">
            <a:avLst/>
          </a:prstGeom>
          <a:noFill/>
          <a:ln>
            <a:noFill/>
          </a:ln>
        </p:spPr>
        <p:txBody>
          <a:bodyPr anchorCtr="0" anchor="t" bIns="45700" lIns="91425" spcFirstLastPara="1" rIns="91425" wrap="square" tIns="45700">
            <a:noAutofit/>
          </a:bodyPr>
          <a:lstStyle/>
          <a:p>
            <a:pPr indent="-336550" lvl="0" marL="457200" rtl="0" algn="l">
              <a:lnSpc>
                <a:spcPct val="100000"/>
              </a:lnSpc>
              <a:spcBef>
                <a:spcPts val="50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Recognised for land sector issues in recent IPCC reports - </a:t>
            </a:r>
            <a:r>
              <a:rPr b="0" lang="en-AU" sz="1700">
                <a:solidFill>
                  <a:schemeClr val="dk1"/>
                </a:solidFill>
                <a:latin typeface="Calibri"/>
                <a:ea typeface="Calibri"/>
                <a:cs typeface="Calibri"/>
                <a:sym typeface="Calibri"/>
              </a:rPr>
              <a:t>substantial</a:t>
            </a:r>
            <a:r>
              <a:rPr b="0" lang="en-AU" sz="1700">
                <a:solidFill>
                  <a:schemeClr val="dk1"/>
                </a:solidFill>
                <a:latin typeface="Calibri"/>
                <a:ea typeface="Calibri"/>
                <a:cs typeface="Calibri"/>
                <a:sym typeface="Calibri"/>
              </a:rPr>
              <a:t> capabilities of CEOS agencies in this area and needs raised by UNFCCC</a:t>
            </a:r>
            <a:endParaRPr b="0" sz="1700">
              <a:solidFill>
                <a:schemeClr val="dk1"/>
              </a:solidFill>
              <a:latin typeface="Calibri"/>
              <a:ea typeface="Calibri"/>
              <a:cs typeface="Calibri"/>
              <a:sym typeface="Calibri"/>
            </a:endParaRPr>
          </a:p>
          <a:p>
            <a:pPr indent="-336550" lvl="0" marL="457200" rtl="0" algn="l">
              <a:lnSpc>
                <a:spcPct val="100000"/>
              </a:lnSpc>
              <a:spcBef>
                <a:spcPts val="50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AFOLU Task Team</a:t>
            </a:r>
            <a:r>
              <a:rPr b="0" lang="en-AU" sz="1700">
                <a:solidFill>
                  <a:schemeClr val="dk1"/>
                </a:solidFill>
                <a:latin typeface="Calibri"/>
                <a:ea typeface="Calibri"/>
                <a:cs typeface="Calibri"/>
                <a:sym typeface="Calibri"/>
              </a:rPr>
              <a:t>, led by LSI-VC Forests and Biomass, established</a:t>
            </a:r>
            <a:endParaRPr b="0" sz="1700">
              <a:solidFill>
                <a:schemeClr val="dk1"/>
              </a:solidFill>
              <a:latin typeface="Calibri"/>
              <a:ea typeface="Calibri"/>
              <a:cs typeface="Calibri"/>
              <a:sym typeface="Calibri"/>
            </a:endParaRPr>
          </a:p>
          <a:p>
            <a:pPr indent="-336550" lvl="0" marL="457200" rtl="0" algn="l">
              <a:lnSpc>
                <a:spcPct val="100000"/>
              </a:lnSpc>
              <a:spcBef>
                <a:spcPts val="500"/>
              </a:spcBef>
              <a:spcAft>
                <a:spcPts val="0"/>
              </a:spcAft>
              <a:buClr>
                <a:schemeClr val="dk1"/>
              </a:buClr>
              <a:buSzPts val="1700"/>
              <a:buFont typeface="Calibri"/>
              <a:buChar char="❏"/>
            </a:pPr>
            <a:r>
              <a:rPr b="0" lang="en-AU" sz="1700" u="sng">
                <a:solidFill>
                  <a:schemeClr val="hlink"/>
                </a:solidFill>
                <a:latin typeface="Calibri"/>
                <a:ea typeface="Calibri"/>
                <a:cs typeface="Calibri"/>
                <a:sym typeface="Calibri"/>
                <a:hlinkClick r:id="rId3"/>
              </a:rPr>
              <a:t>Discussion paper</a:t>
            </a:r>
            <a:r>
              <a:rPr b="0" lang="en-AU" sz="1700">
                <a:solidFill>
                  <a:schemeClr val="dk1"/>
                </a:solidFill>
                <a:latin typeface="Calibri"/>
                <a:ea typeface="Calibri"/>
                <a:cs typeface="Calibri"/>
                <a:sym typeface="Calibri"/>
              </a:rPr>
              <a:t> </a:t>
            </a:r>
            <a:r>
              <a:rPr b="0" lang="en-AU" sz="1700">
                <a:solidFill>
                  <a:schemeClr val="dk1"/>
                </a:solidFill>
                <a:latin typeface="Calibri"/>
                <a:ea typeface="Calibri"/>
                <a:cs typeface="Calibri"/>
                <a:sym typeface="Calibri"/>
              </a:rPr>
              <a:t>prepared</a:t>
            </a:r>
            <a:r>
              <a:rPr b="0" lang="en-AU" sz="1700">
                <a:solidFill>
                  <a:schemeClr val="dk1"/>
                </a:solidFill>
                <a:latin typeface="Calibri"/>
                <a:ea typeface="Calibri"/>
                <a:cs typeface="Calibri"/>
                <a:sym typeface="Calibri"/>
              </a:rPr>
              <a:t> for 2020 CEOS Plenary</a:t>
            </a:r>
            <a:endParaRPr b="0" sz="1700">
              <a:solidFill>
                <a:schemeClr val="dk1"/>
              </a:solidFill>
              <a:latin typeface="Calibri"/>
              <a:ea typeface="Calibri"/>
              <a:cs typeface="Calibri"/>
              <a:sym typeface="Calibri"/>
            </a:endParaRPr>
          </a:p>
          <a:p>
            <a:pPr indent="-336550" lvl="1" marL="914400" rtl="0" algn="l">
              <a:lnSpc>
                <a:spcPct val="100000"/>
              </a:lnSpc>
              <a:spcBef>
                <a:spcPts val="500"/>
              </a:spcBef>
              <a:spcAft>
                <a:spcPts val="0"/>
              </a:spcAft>
              <a:buClr>
                <a:schemeClr val="dk1"/>
              </a:buClr>
              <a:buSzPts val="1700"/>
              <a:buFont typeface="Calibri"/>
              <a:buChar char="→"/>
            </a:pPr>
            <a:r>
              <a:rPr b="1" lang="en-AU" sz="1700">
                <a:solidFill>
                  <a:schemeClr val="dk1"/>
                </a:solidFill>
                <a:latin typeface="Calibri"/>
                <a:ea typeface="Calibri"/>
                <a:cs typeface="Calibri"/>
                <a:sym typeface="Calibri"/>
              </a:rPr>
              <a:t>A CEOS AFOLU Initiative for the UNFCCC Global Stocktake Process:</a:t>
            </a:r>
            <a:r>
              <a:rPr lang="en-AU" sz="1700">
                <a:solidFill>
                  <a:schemeClr val="dk1"/>
                </a:solidFill>
                <a:latin typeface="Calibri"/>
                <a:ea typeface="Calibri"/>
                <a:cs typeface="Calibri"/>
                <a:sym typeface="Calibri"/>
              </a:rPr>
              <a:t> A Discussion Paper for CEOS Plenary to explore the development of a CEOS AFOLU Roadmap</a:t>
            </a:r>
            <a:endParaRPr sz="1700">
              <a:solidFill>
                <a:schemeClr val="dk1"/>
              </a:solidFill>
              <a:latin typeface="Calibri"/>
              <a:ea typeface="Calibri"/>
              <a:cs typeface="Calibri"/>
              <a:sym typeface="Calibri"/>
            </a:endParaRPr>
          </a:p>
          <a:p>
            <a:pPr indent="-336550" lvl="1" marL="914400" rtl="0" algn="l">
              <a:lnSpc>
                <a:spcPct val="100000"/>
              </a:lnSpc>
              <a:spcBef>
                <a:spcPts val="50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Provide a clear statement of the technical capabilities of CEOS agency EO satellite data and their characteristics - </a:t>
            </a:r>
            <a:r>
              <a:rPr b="1" lang="en-AU" sz="1700">
                <a:solidFill>
                  <a:schemeClr val="dk1"/>
                </a:solidFill>
                <a:latin typeface="Calibri"/>
                <a:ea typeface="Calibri"/>
                <a:cs typeface="Calibri"/>
                <a:sym typeface="Calibri"/>
              </a:rPr>
              <a:t>capabilities and datasets</a:t>
            </a:r>
            <a:r>
              <a:rPr lang="en-AU" sz="1700">
                <a:solidFill>
                  <a:schemeClr val="dk1"/>
                </a:solidFill>
                <a:latin typeface="Calibri"/>
                <a:ea typeface="Calibri"/>
                <a:cs typeface="Calibri"/>
                <a:sym typeface="Calibri"/>
              </a:rPr>
              <a:t> for inclusion in </a:t>
            </a:r>
            <a:r>
              <a:rPr b="1" lang="en-AU" sz="1700">
                <a:solidFill>
                  <a:schemeClr val="dk1"/>
                </a:solidFill>
                <a:latin typeface="Calibri"/>
                <a:ea typeface="Calibri"/>
                <a:cs typeface="Calibri"/>
                <a:sym typeface="Calibri"/>
              </a:rPr>
              <a:t>the UNFCCC Synthesis Report on Systematic Observations</a:t>
            </a:r>
            <a:endParaRPr b="1" sz="1700">
              <a:solidFill>
                <a:schemeClr val="dk1"/>
              </a:solidFill>
              <a:latin typeface="Calibri"/>
              <a:ea typeface="Calibri"/>
              <a:cs typeface="Calibri"/>
              <a:sym typeface="Calibri"/>
            </a:endParaRPr>
          </a:p>
          <a:p>
            <a:pPr indent="-336550" lvl="1" marL="914400" rtl="0" algn="l">
              <a:lnSpc>
                <a:spcPct val="100000"/>
              </a:lnSpc>
              <a:spcBef>
                <a:spcPts val="50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Propose a specific way forward for 2021 and </a:t>
            </a:r>
            <a:r>
              <a:rPr b="1" lang="en-AU" sz="1700">
                <a:solidFill>
                  <a:schemeClr val="dk1"/>
                </a:solidFill>
                <a:latin typeface="Calibri"/>
                <a:ea typeface="Calibri"/>
                <a:cs typeface="Calibri"/>
                <a:sym typeface="Calibri"/>
              </a:rPr>
              <a:t>deliverables for GST1 </a:t>
            </a:r>
            <a:r>
              <a:rPr lang="en-AU" sz="1700">
                <a:solidFill>
                  <a:schemeClr val="dk1"/>
                </a:solidFill>
                <a:latin typeface="Calibri"/>
                <a:ea typeface="Calibri"/>
                <a:cs typeface="Calibri"/>
                <a:sym typeface="Calibri"/>
              </a:rPr>
              <a:t>as the critical first deadline</a:t>
            </a:r>
            <a:endParaRPr b="0" sz="1700">
              <a:solidFill>
                <a:schemeClr val="dk1"/>
              </a:solidFill>
              <a:latin typeface="Calibri"/>
              <a:ea typeface="Calibri"/>
              <a:cs typeface="Calibri"/>
              <a:sym typeface="Calibri"/>
            </a:endParaRPr>
          </a:p>
          <a:p>
            <a:pPr indent="-336550" lvl="0" marL="457200" rtl="0" algn="l">
              <a:lnSpc>
                <a:spcPct val="100000"/>
              </a:lnSpc>
              <a:spcBef>
                <a:spcPts val="50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Significant interest expressed at Plenary </a:t>
            </a:r>
            <a:r>
              <a:rPr b="0" lang="en-AU" sz="1700">
                <a:solidFill>
                  <a:schemeClr val="dk1"/>
                </a:solidFill>
                <a:latin typeface="Calibri"/>
                <a:ea typeface="Calibri"/>
                <a:cs typeface="Calibri"/>
                <a:sym typeface="Calibri"/>
              </a:rPr>
              <a:t>on coordination of the CEOS activities for the GST &amp; ensuring necessary communication, inc between GHG and AFOLU</a:t>
            </a:r>
            <a:endParaRPr b="0" sz="1700">
              <a:solidFill>
                <a:schemeClr val="dk1"/>
              </a:solidFill>
              <a:latin typeface="Calibri"/>
              <a:ea typeface="Calibri"/>
              <a:cs typeface="Calibri"/>
              <a:sym typeface="Calibri"/>
            </a:endParaRPr>
          </a:p>
          <a:p>
            <a:pPr indent="-336550" lvl="0" marL="457200" rtl="0" algn="l">
              <a:lnSpc>
                <a:spcPct val="100000"/>
              </a:lnSpc>
              <a:spcBef>
                <a:spcPts val="50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CEOS-34-07 : CEOS Agriculture, Forestry, and Other Land Use (AFOLU) Roadmap Team to follow up with CEOS Agencies to determine their willingness to contribute to the development of an AFOLU Roadmap. In 2021, the effort will prioritise AFOLU Products for the first UNFCCC Global Stocktake give the urgency, followed by a longer-term vision in a CEOS Roadmap document.</a:t>
            </a:r>
            <a:endParaRPr sz="17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700">
                <a:solidFill>
                  <a:schemeClr val="dk1"/>
                </a:solidFill>
                <a:latin typeface="Calibri"/>
                <a:ea typeface="Calibri"/>
                <a:cs typeface="Calibri"/>
                <a:sym typeface="Calibri"/>
              </a:rPr>
              <a:t> </a:t>
            </a:r>
            <a:endParaRPr b="0" sz="17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700">
              <a:solidFill>
                <a:schemeClr val="dk1"/>
              </a:solidFill>
              <a:latin typeface="Calibri"/>
              <a:ea typeface="Calibri"/>
              <a:cs typeface="Calibri"/>
              <a:sym typeface="Calibri"/>
            </a:endParaRPr>
          </a:p>
        </p:txBody>
      </p:sp>
      <p:sp>
        <p:nvSpPr>
          <p:cNvPr id="271" name="Google Shape;271;gc5f14555a7_0_115"/>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Background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c3655e909b_1_28"/>
          <p:cNvSpPr/>
          <p:nvPr>
            <p:ph idx="12" type="sldNum"/>
          </p:nvPr>
        </p:nvSpPr>
        <p:spPr>
          <a:xfrm>
            <a:off x="8763000" y="6629400"/>
            <a:ext cx="304800" cy="187200"/>
          </a:xfrm>
          <a:prstGeom prst="roundRect">
            <a:avLst>
              <a:gd fmla="val 16667" name="adj"/>
            </a:avLst>
          </a:prstGeom>
          <a:solidFill>
            <a:schemeClr val="lt1">
              <a:alpha val="4549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277" name="Google Shape;277;gc3655e909b_1_28"/>
          <p:cNvSpPr txBox="1"/>
          <p:nvPr>
            <p:ph idx="1" type="body"/>
          </p:nvPr>
        </p:nvSpPr>
        <p:spPr>
          <a:xfrm>
            <a:off x="109200" y="1935334"/>
            <a:ext cx="3361969" cy="499109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Clr>
                <a:schemeClr val="dk1"/>
              </a:buClr>
              <a:buSzPts val="1100"/>
              <a:buNone/>
            </a:pPr>
            <a:r>
              <a:rPr b="0" lang="en-AU" sz="1600" u="sng"/>
              <a:t>Member</a:t>
            </a:r>
            <a:endParaRPr/>
          </a:p>
          <a:p>
            <a:pPr indent="0" lvl="0" marL="0" rtl="0" algn="l">
              <a:lnSpc>
                <a:spcPct val="100000"/>
              </a:lnSpc>
              <a:spcBef>
                <a:spcPts val="500"/>
              </a:spcBef>
              <a:spcAft>
                <a:spcPts val="0"/>
              </a:spcAft>
              <a:buClr>
                <a:schemeClr val="dk1"/>
              </a:buClr>
              <a:buSzPts val="1100"/>
              <a:buNone/>
            </a:pPr>
            <a:r>
              <a:rPr b="0" lang="en-AU" sz="1600"/>
              <a:t>Shanty Reddy, Australia</a:t>
            </a:r>
            <a:endParaRPr/>
          </a:p>
          <a:p>
            <a:pPr indent="0" lvl="0" marL="0" rtl="0" algn="l">
              <a:lnSpc>
                <a:spcPct val="100000"/>
              </a:lnSpc>
              <a:spcBef>
                <a:spcPts val="500"/>
              </a:spcBef>
              <a:spcAft>
                <a:spcPts val="0"/>
              </a:spcAft>
              <a:buClr>
                <a:schemeClr val="dk1"/>
              </a:buClr>
              <a:buSzPts val="1100"/>
              <a:buNone/>
            </a:pPr>
            <a:r>
              <a:rPr b="0" lang="en-AU" sz="1600"/>
              <a:t>Kostas Papathanassiou, DLR</a:t>
            </a:r>
            <a:endParaRPr/>
          </a:p>
          <a:p>
            <a:pPr indent="0" lvl="0" marL="0" rtl="0" algn="l">
              <a:lnSpc>
                <a:spcPct val="100000"/>
              </a:lnSpc>
              <a:spcBef>
                <a:spcPts val="500"/>
              </a:spcBef>
              <a:spcAft>
                <a:spcPts val="0"/>
              </a:spcAft>
              <a:buClr>
                <a:schemeClr val="dk1"/>
              </a:buClr>
              <a:buSzPts val="1100"/>
              <a:buFont typeface="Arial"/>
              <a:buNone/>
            </a:pPr>
            <a:r>
              <a:rPr b="0" lang="en-AU" sz="1600"/>
              <a:t>Richard Lucas, ESA/CCI</a:t>
            </a:r>
            <a:endParaRPr b="0" sz="1600"/>
          </a:p>
          <a:p>
            <a:pPr indent="0" lvl="0" marL="0" rtl="0" algn="l">
              <a:lnSpc>
                <a:spcPct val="100000"/>
              </a:lnSpc>
              <a:spcBef>
                <a:spcPts val="500"/>
              </a:spcBef>
              <a:spcAft>
                <a:spcPts val="0"/>
              </a:spcAft>
              <a:buSzPts val="2000"/>
              <a:buNone/>
            </a:pPr>
            <a:r>
              <a:rPr b="0" lang="en-AU" sz="1600"/>
              <a:t>Shaun Quegan, UK &amp; ESA/CCI</a:t>
            </a:r>
            <a:endParaRPr b="0" sz="1600"/>
          </a:p>
          <a:p>
            <a:pPr indent="0" lvl="0" marL="0" rtl="0" algn="l">
              <a:lnSpc>
                <a:spcPct val="100000"/>
              </a:lnSpc>
              <a:spcBef>
                <a:spcPts val="500"/>
              </a:spcBef>
              <a:spcAft>
                <a:spcPts val="0"/>
              </a:spcAft>
              <a:buSzPts val="2000"/>
              <a:buNone/>
            </a:pPr>
            <a:r>
              <a:rPr b="0" lang="en-AU" sz="1600"/>
              <a:t>Heather Kay, ESA/CCI </a:t>
            </a:r>
            <a:endParaRPr/>
          </a:p>
          <a:p>
            <a:pPr indent="0" lvl="0" marL="0" rtl="0" algn="l">
              <a:lnSpc>
                <a:spcPct val="100000"/>
              </a:lnSpc>
              <a:spcBef>
                <a:spcPts val="500"/>
              </a:spcBef>
              <a:spcAft>
                <a:spcPts val="0"/>
              </a:spcAft>
              <a:buSzPts val="2000"/>
              <a:buNone/>
            </a:pPr>
            <a:r>
              <a:rPr b="0" lang="en-AU" sz="1600"/>
              <a:t>Zoltan Szantoi, EC &amp; LSI VC</a:t>
            </a:r>
            <a:endParaRPr b="0" sz="1600"/>
          </a:p>
          <a:p>
            <a:pPr indent="0" lvl="0" marL="0" rtl="0" algn="l">
              <a:lnSpc>
                <a:spcPct val="100000"/>
              </a:lnSpc>
              <a:spcBef>
                <a:spcPts val="500"/>
              </a:spcBef>
              <a:spcAft>
                <a:spcPts val="0"/>
              </a:spcAft>
              <a:buSzPts val="2000"/>
              <a:buNone/>
            </a:pPr>
            <a:r>
              <a:rPr b="0" lang="en-AU" sz="1600"/>
              <a:t>Ian Jarvis, GEOGLAM</a:t>
            </a:r>
            <a:endParaRPr b="0" sz="1600"/>
          </a:p>
          <a:p>
            <a:pPr indent="0" lvl="0" marL="0" rtl="0" algn="l">
              <a:lnSpc>
                <a:spcPct val="100000"/>
              </a:lnSpc>
              <a:spcBef>
                <a:spcPts val="500"/>
              </a:spcBef>
              <a:spcAft>
                <a:spcPts val="0"/>
              </a:spcAft>
              <a:buSzPts val="2000"/>
              <a:buNone/>
            </a:pPr>
            <a:r>
              <a:rPr b="0" lang="en-AU" sz="1600"/>
              <a:t>Alyssa Whitcraft, GEOGLAM</a:t>
            </a:r>
            <a:endParaRPr/>
          </a:p>
          <a:p>
            <a:pPr indent="0" lvl="0" marL="0" rtl="0" algn="l">
              <a:lnSpc>
                <a:spcPct val="100000"/>
              </a:lnSpc>
              <a:spcBef>
                <a:spcPts val="500"/>
              </a:spcBef>
              <a:spcAft>
                <a:spcPts val="0"/>
              </a:spcAft>
              <a:buSzPts val="2000"/>
              <a:buNone/>
            </a:pPr>
            <a:r>
              <a:rPr b="0" lang="en-AU" sz="1600"/>
              <a:t>Martin Herold, GOFC-GOLD </a:t>
            </a:r>
            <a:br>
              <a:rPr b="0" lang="en-AU" sz="1600"/>
            </a:br>
            <a:r>
              <a:rPr b="0" lang="en-AU" sz="1600"/>
              <a:t>&amp; ESA/CCI</a:t>
            </a:r>
            <a:endParaRPr/>
          </a:p>
          <a:p>
            <a:pPr indent="0" lvl="0" marL="0" rtl="0" algn="l">
              <a:lnSpc>
                <a:spcPct val="100000"/>
              </a:lnSpc>
              <a:spcBef>
                <a:spcPts val="500"/>
              </a:spcBef>
              <a:spcAft>
                <a:spcPts val="0"/>
              </a:spcAft>
              <a:buSzPts val="2000"/>
              <a:buNone/>
            </a:pPr>
            <a:r>
              <a:rPr b="0" lang="en-AU" sz="1600"/>
              <a:t>Stephen Ward, JAXA</a:t>
            </a:r>
            <a:endParaRPr/>
          </a:p>
          <a:p>
            <a:pPr indent="0" lvl="0" marL="0" rtl="0" algn="l">
              <a:lnSpc>
                <a:spcPct val="100000"/>
              </a:lnSpc>
              <a:spcBef>
                <a:spcPts val="500"/>
              </a:spcBef>
              <a:spcAft>
                <a:spcPts val="0"/>
              </a:spcAft>
              <a:buSzPts val="2000"/>
              <a:buNone/>
            </a:pPr>
            <a:r>
              <a:rPr b="0" lang="en-AU" sz="1600"/>
              <a:t>Ake Rosenqvist, JAXA</a:t>
            </a:r>
            <a:endParaRPr/>
          </a:p>
          <a:p>
            <a:pPr indent="0" lvl="0" marL="0" rtl="0" algn="l">
              <a:lnSpc>
                <a:spcPct val="100000"/>
              </a:lnSpc>
              <a:spcBef>
                <a:spcPts val="500"/>
              </a:spcBef>
              <a:spcAft>
                <a:spcPts val="0"/>
              </a:spcAft>
              <a:buSzPts val="2000"/>
              <a:buNone/>
            </a:pPr>
            <a:r>
              <a:rPr b="0" lang="en-AU" sz="1600"/>
              <a:t>Takeo Tadono, JAXA</a:t>
            </a:r>
            <a:endParaRPr/>
          </a:p>
          <a:p>
            <a:pPr indent="0" lvl="0" marL="0" rtl="0" algn="l">
              <a:lnSpc>
                <a:spcPct val="100000"/>
              </a:lnSpc>
              <a:spcBef>
                <a:spcPts val="500"/>
              </a:spcBef>
              <a:spcAft>
                <a:spcPts val="0"/>
              </a:spcAft>
              <a:buClr>
                <a:schemeClr val="dk1"/>
              </a:buClr>
              <a:buSzPts val="1100"/>
              <a:buNone/>
            </a:pPr>
            <a:r>
              <a:rPr b="0" lang="en-AU" sz="1600"/>
              <a:t>Benjamin Poulter, NASA</a:t>
            </a:r>
            <a:endParaRPr/>
          </a:p>
          <a:p>
            <a:pPr indent="0" lvl="0" marL="0" rtl="0" algn="l">
              <a:lnSpc>
                <a:spcPct val="100000"/>
              </a:lnSpc>
              <a:spcBef>
                <a:spcPts val="500"/>
              </a:spcBef>
              <a:spcAft>
                <a:spcPts val="0"/>
              </a:spcAft>
              <a:buClr>
                <a:schemeClr val="dk1"/>
              </a:buClr>
              <a:buSzPts val="1100"/>
              <a:buFont typeface="Arial"/>
              <a:buNone/>
            </a:pPr>
            <a:r>
              <a:t/>
            </a:r>
            <a:endParaRPr b="0" sz="1600"/>
          </a:p>
        </p:txBody>
      </p:sp>
      <p:sp>
        <p:nvSpPr>
          <p:cNvPr id="278" name="Google Shape;278;gc3655e909b_1_28"/>
          <p:cNvSpPr txBox="1"/>
          <p:nvPr>
            <p:ph idx="2" type="body"/>
          </p:nvPr>
        </p:nvSpPr>
        <p:spPr>
          <a:xfrm>
            <a:off x="1981200" y="228600"/>
            <a:ext cx="5391300" cy="723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AFOLU Team Participation</a:t>
            </a:r>
            <a:endParaRPr/>
          </a:p>
        </p:txBody>
      </p:sp>
      <p:sp>
        <p:nvSpPr>
          <p:cNvPr id="279" name="Google Shape;279;gc3655e909b_1_28"/>
          <p:cNvSpPr txBox="1"/>
          <p:nvPr>
            <p:ph idx="1" type="body"/>
          </p:nvPr>
        </p:nvSpPr>
        <p:spPr>
          <a:xfrm>
            <a:off x="3191432" y="2247902"/>
            <a:ext cx="3289268" cy="471663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Clr>
                <a:schemeClr val="dk1"/>
              </a:buClr>
              <a:buSzPts val="1100"/>
              <a:buNone/>
            </a:pPr>
            <a:r>
              <a:rPr b="0" lang="en-AU" sz="1600"/>
              <a:t>Michael Falkowski, NASA</a:t>
            </a:r>
            <a:endParaRPr b="0" sz="1600"/>
          </a:p>
          <a:p>
            <a:pPr indent="0" lvl="0" marL="0" rtl="0" algn="l">
              <a:lnSpc>
                <a:spcPct val="100000"/>
              </a:lnSpc>
              <a:spcBef>
                <a:spcPts val="500"/>
              </a:spcBef>
              <a:spcAft>
                <a:spcPts val="0"/>
              </a:spcAft>
              <a:buClr>
                <a:schemeClr val="dk1"/>
              </a:buClr>
              <a:buSzPts val="1100"/>
              <a:buNone/>
            </a:pPr>
            <a:r>
              <a:rPr b="0" lang="en-AU" sz="1600"/>
              <a:t>Krishna P Vadrevu, NASA</a:t>
            </a:r>
            <a:endParaRPr/>
          </a:p>
          <a:p>
            <a:pPr indent="0" lvl="0" marL="0" rtl="0" algn="l">
              <a:lnSpc>
                <a:spcPct val="100000"/>
              </a:lnSpc>
              <a:spcBef>
                <a:spcPts val="500"/>
              </a:spcBef>
              <a:spcAft>
                <a:spcPts val="0"/>
              </a:spcAft>
              <a:buClr>
                <a:schemeClr val="dk1"/>
              </a:buClr>
              <a:buSzPts val="1100"/>
              <a:buNone/>
            </a:pPr>
            <a:r>
              <a:rPr b="0" lang="en-AU" sz="1600"/>
              <a:t>Sassan Saatchi, NASA</a:t>
            </a:r>
            <a:endParaRPr/>
          </a:p>
          <a:p>
            <a:pPr indent="0" lvl="0" marL="0" rtl="0" algn="l">
              <a:lnSpc>
                <a:spcPct val="100000"/>
              </a:lnSpc>
              <a:spcBef>
                <a:spcPts val="500"/>
              </a:spcBef>
              <a:spcAft>
                <a:spcPts val="0"/>
              </a:spcAft>
              <a:buClr>
                <a:schemeClr val="dk1"/>
              </a:buClr>
              <a:buSzPts val="1100"/>
              <a:buNone/>
            </a:pPr>
            <a:r>
              <a:rPr b="0" lang="en-AU" sz="1600"/>
              <a:t>Laura Duncanson, UMD</a:t>
            </a:r>
            <a:endParaRPr/>
          </a:p>
          <a:p>
            <a:pPr indent="0" lvl="0" marL="0" rtl="0" algn="l">
              <a:lnSpc>
                <a:spcPct val="100000"/>
              </a:lnSpc>
              <a:spcBef>
                <a:spcPts val="500"/>
              </a:spcBef>
              <a:spcAft>
                <a:spcPts val="0"/>
              </a:spcAft>
              <a:buClr>
                <a:schemeClr val="dk1"/>
              </a:buClr>
              <a:buSzPts val="1100"/>
              <a:buNone/>
            </a:pPr>
            <a:r>
              <a:rPr b="0" lang="en-AU" sz="1600"/>
              <a:t>Ritvik Sahajpal, UMD</a:t>
            </a:r>
            <a:endParaRPr/>
          </a:p>
          <a:p>
            <a:pPr indent="0" lvl="0" marL="0" rtl="0" algn="l">
              <a:lnSpc>
                <a:spcPct val="100000"/>
              </a:lnSpc>
              <a:spcBef>
                <a:spcPts val="500"/>
              </a:spcBef>
              <a:spcAft>
                <a:spcPts val="0"/>
              </a:spcAft>
              <a:buClr>
                <a:schemeClr val="dk1"/>
              </a:buClr>
              <a:buSzPts val="1100"/>
              <a:buNone/>
            </a:pPr>
            <a:r>
              <a:rPr b="0" lang="en-AU" sz="1600"/>
              <a:t>Brad Doorn, NASA</a:t>
            </a:r>
            <a:endParaRPr/>
          </a:p>
          <a:p>
            <a:pPr indent="0" lvl="0" marL="0" rtl="0" algn="l">
              <a:lnSpc>
                <a:spcPct val="100000"/>
              </a:lnSpc>
              <a:spcBef>
                <a:spcPts val="500"/>
              </a:spcBef>
              <a:spcAft>
                <a:spcPts val="0"/>
              </a:spcAft>
              <a:buClr>
                <a:schemeClr val="dk1"/>
              </a:buClr>
              <a:buSzPts val="1100"/>
              <a:buNone/>
            </a:pPr>
            <a:r>
              <a:rPr b="0" lang="en-AU" sz="1600"/>
              <a:t>Christine McMahon-Bognar, NASA</a:t>
            </a:r>
            <a:endParaRPr/>
          </a:p>
          <a:p>
            <a:pPr indent="0" lvl="0" marL="0" rtl="0" algn="l">
              <a:lnSpc>
                <a:spcPct val="100000"/>
              </a:lnSpc>
              <a:spcBef>
                <a:spcPts val="500"/>
              </a:spcBef>
              <a:spcAft>
                <a:spcPts val="0"/>
              </a:spcAft>
              <a:buClr>
                <a:schemeClr val="dk1"/>
              </a:buClr>
              <a:buSzPts val="1100"/>
              <a:buNone/>
            </a:pPr>
            <a:r>
              <a:rPr b="0" lang="en-AU" sz="1600"/>
              <a:t>Brian Killough, NASA</a:t>
            </a:r>
            <a:endParaRPr/>
          </a:p>
          <a:p>
            <a:pPr indent="0" lvl="0" marL="0" rtl="0" algn="l">
              <a:lnSpc>
                <a:spcPct val="100000"/>
              </a:lnSpc>
              <a:spcBef>
                <a:spcPts val="500"/>
              </a:spcBef>
              <a:spcAft>
                <a:spcPts val="0"/>
              </a:spcAft>
              <a:buClr>
                <a:schemeClr val="dk1"/>
              </a:buClr>
              <a:buSzPts val="1100"/>
              <a:buNone/>
            </a:pPr>
            <a:r>
              <a:rPr b="0" lang="en-AU" sz="1600"/>
              <a:t>Kevin P Gallo, NOAA</a:t>
            </a:r>
            <a:endParaRPr/>
          </a:p>
          <a:p>
            <a:pPr indent="0" lvl="0" marL="0" rtl="0" algn="l">
              <a:lnSpc>
                <a:spcPct val="100000"/>
              </a:lnSpc>
              <a:spcBef>
                <a:spcPts val="500"/>
              </a:spcBef>
              <a:spcAft>
                <a:spcPts val="0"/>
              </a:spcAft>
              <a:buClr>
                <a:schemeClr val="dk1"/>
              </a:buClr>
              <a:buSzPts val="1100"/>
              <a:buFont typeface="Arial"/>
              <a:buNone/>
            </a:pPr>
            <a:r>
              <a:rPr b="0" lang="en-AU" sz="1600"/>
              <a:t>Steven Labahn, USGS</a:t>
            </a:r>
            <a:endParaRPr/>
          </a:p>
          <a:p>
            <a:pPr indent="0" lvl="0" marL="0" rtl="0" algn="l">
              <a:lnSpc>
                <a:spcPct val="100000"/>
              </a:lnSpc>
              <a:spcBef>
                <a:spcPts val="500"/>
              </a:spcBef>
              <a:spcAft>
                <a:spcPts val="0"/>
              </a:spcAft>
              <a:buClr>
                <a:schemeClr val="dk1"/>
              </a:buClr>
              <a:buSzPts val="1100"/>
              <a:buNone/>
            </a:pPr>
            <a:r>
              <a:rPr b="0" lang="en-AU" sz="1600"/>
              <a:t>Chris Barber, USGS</a:t>
            </a:r>
            <a:endParaRPr/>
          </a:p>
          <a:p>
            <a:pPr indent="0" lvl="0" marL="0" rtl="0" algn="l">
              <a:lnSpc>
                <a:spcPct val="100000"/>
              </a:lnSpc>
              <a:spcBef>
                <a:spcPts val="500"/>
              </a:spcBef>
              <a:spcAft>
                <a:spcPts val="0"/>
              </a:spcAft>
              <a:buClr>
                <a:schemeClr val="dk1"/>
              </a:buClr>
              <a:buSzPts val="1100"/>
              <a:buNone/>
            </a:pPr>
            <a:r>
              <a:rPr b="0" lang="en-AU" sz="1600"/>
              <a:t>Sylvia Wilson, USGS</a:t>
            </a:r>
            <a:endParaRPr/>
          </a:p>
          <a:p>
            <a:pPr indent="0" lvl="0" marL="0" rtl="0" algn="l">
              <a:lnSpc>
                <a:spcPct val="100000"/>
              </a:lnSpc>
              <a:spcBef>
                <a:spcPts val="500"/>
              </a:spcBef>
              <a:spcAft>
                <a:spcPts val="0"/>
              </a:spcAft>
              <a:buClr>
                <a:schemeClr val="dk1"/>
              </a:buClr>
              <a:buSzPts val="1100"/>
              <a:buFont typeface="Arial"/>
              <a:buNone/>
            </a:pPr>
            <a:r>
              <a:rPr b="0" lang="en-AU" sz="1600"/>
              <a:t>John Remedios, UKSA</a:t>
            </a:r>
            <a:endParaRPr b="0" sz="1600"/>
          </a:p>
          <a:p>
            <a:pPr indent="0" lvl="0" marL="0" rtl="0" algn="l">
              <a:lnSpc>
                <a:spcPct val="100000"/>
              </a:lnSpc>
              <a:spcBef>
                <a:spcPts val="500"/>
              </a:spcBef>
              <a:spcAft>
                <a:spcPts val="0"/>
              </a:spcAft>
              <a:buClr>
                <a:schemeClr val="dk1"/>
              </a:buClr>
              <a:buSzPts val="1100"/>
              <a:buFont typeface="Arial"/>
              <a:buNone/>
            </a:pPr>
            <a:r>
              <a:t/>
            </a:r>
            <a:endParaRPr b="0" sz="1600"/>
          </a:p>
          <a:p>
            <a:pPr indent="0" lvl="0" marL="0" rtl="0" algn="l">
              <a:lnSpc>
                <a:spcPct val="100000"/>
              </a:lnSpc>
              <a:spcBef>
                <a:spcPts val="500"/>
              </a:spcBef>
              <a:spcAft>
                <a:spcPts val="0"/>
              </a:spcAft>
              <a:buClr>
                <a:schemeClr val="dk1"/>
              </a:buClr>
              <a:buSzPts val="1100"/>
              <a:buFont typeface="Arial"/>
              <a:buNone/>
            </a:pPr>
            <a:r>
              <a:t/>
            </a:r>
            <a:endParaRPr b="0" sz="1600"/>
          </a:p>
          <a:p>
            <a:pPr indent="0" lvl="0" marL="0" rtl="0" algn="l">
              <a:lnSpc>
                <a:spcPct val="100000"/>
              </a:lnSpc>
              <a:spcBef>
                <a:spcPts val="500"/>
              </a:spcBef>
              <a:spcAft>
                <a:spcPts val="0"/>
              </a:spcAft>
              <a:buSzPts val="2000"/>
              <a:buNone/>
            </a:pPr>
            <a:r>
              <a:t/>
            </a:r>
            <a:endParaRPr b="0" sz="1800"/>
          </a:p>
          <a:p>
            <a:pPr indent="0" lvl="0" marL="0" rtl="0" algn="l">
              <a:lnSpc>
                <a:spcPct val="100000"/>
              </a:lnSpc>
              <a:spcBef>
                <a:spcPts val="500"/>
              </a:spcBef>
              <a:spcAft>
                <a:spcPts val="0"/>
              </a:spcAft>
              <a:buSzPts val="2000"/>
              <a:buNone/>
            </a:pPr>
            <a:r>
              <a:t/>
            </a:r>
            <a:endParaRPr b="0" sz="1800"/>
          </a:p>
        </p:txBody>
      </p:sp>
      <p:sp>
        <p:nvSpPr>
          <p:cNvPr id="280" name="Google Shape;280;gc3655e909b_1_28"/>
          <p:cNvSpPr txBox="1"/>
          <p:nvPr/>
        </p:nvSpPr>
        <p:spPr>
          <a:xfrm>
            <a:off x="1413777" y="1152053"/>
            <a:ext cx="6526146" cy="7720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2000" u="none" cap="none" strike="noStrike">
                <a:solidFill>
                  <a:srgbClr val="002569"/>
                </a:solidFill>
                <a:latin typeface="Helvetica Neue"/>
                <a:ea typeface="Helvetica Neue"/>
                <a:cs typeface="Helvetica Neue"/>
                <a:sym typeface="Helvetica Neue"/>
              </a:rPr>
              <a:t>Co-Lead: Osamu Ochiai, JAXA &amp; GFOI Co-Lead</a:t>
            </a:r>
            <a:endParaRPr/>
          </a:p>
          <a:p>
            <a:pPr indent="0" lvl="0" marL="0" marR="0" rtl="0" algn="l">
              <a:lnSpc>
                <a:spcPct val="100000"/>
              </a:lnSpc>
              <a:spcBef>
                <a:spcPts val="500"/>
              </a:spcBef>
              <a:spcAft>
                <a:spcPts val="0"/>
              </a:spcAft>
              <a:buNone/>
            </a:pPr>
            <a:r>
              <a:rPr b="1" i="0" lang="en-AU" sz="2000" u="none" cap="none" strike="noStrike">
                <a:solidFill>
                  <a:srgbClr val="002569"/>
                </a:solidFill>
                <a:latin typeface="Helvetica Neue"/>
                <a:ea typeface="Helvetica Neue"/>
                <a:cs typeface="Helvetica Neue"/>
                <a:sym typeface="Helvetica Neue"/>
              </a:rPr>
              <a:t>Co-Lead: Frank Martin Seifert, ESA &amp; GFOI Co-Lead</a:t>
            </a:r>
            <a:endParaRPr/>
          </a:p>
        </p:txBody>
      </p:sp>
      <p:sp>
        <p:nvSpPr>
          <p:cNvPr id="281" name="Google Shape;281;gc3655e909b_1_28"/>
          <p:cNvSpPr txBox="1"/>
          <p:nvPr/>
        </p:nvSpPr>
        <p:spPr>
          <a:xfrm>
            <a:off x="6553401" y="2240134"/>
            <a:ext cx="2652000" cy="471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Clr>
                <a:schemeClr val="dk1"/>
              </a:buClr>
              <a:buSzPts val="1100"/>
              <a:buFont typeface="Arial"/>
              <a:buNone/>
            </a:pPr>
            <a:r>
              <a:rPr b="0" i="0" lang="en-AU" sz="1600" u="sng" cap="none" strike="noStrike">
                <a:solidFill>
                  <a:srgbClr val="002569"/>
                </a:solidFill>
                <a:latin typeface="Helvetica Neue"/>
                <a:ea typeface="Helvetica Neue"/>
                <a:cs typeface="Helvetica Neue"/>
                <a:sym typeface="Helvetica Neue"/>
              </a:rPr>
              <a:t>SIT Vice Chair Team</a:t>
            </a:r>
            <a:endParaRPr/>
          </a:p>
          <a:p>
            <a:pPr indent="0" lvl="0" marL="0" marR="0" rtl="0" algn="l">
              <a:lnSpc>
                <a:spcPct val="100000"/>
              </a:lnSpc>
              <a:spcBef>
                <a:spcPts val="500"/>
              </a:spcBef>
              <a:spcAft>
                <a:spcPts val="0"/>
              </a:spcAft>
              <a:buClr>
                <a:schemeClr val="dk1"/>
              </a:buClr>
              <a:buSzPts val="1100"/>
              <a:buFont typeface="Arial"/>
              <a:buNone/>
            </a:pPr>
            <a:r>
              <a:rPr b="0" i="0" lang="en-AU" sz="1600" u="none" cap="none" strike="noStrike">
                <a:solidFill>
                  <a:srgbClr val="002569"/>
                </a:solidFill>
                <a:latin typeface="Helvetica Neue"/>
                <a:ea typeface="Helvetica Neue"/>
                <a:cs typeface="Helvetica Neue"/>
                <a:sym typeface="Helvetica Neue"/>
              </a:rPr>
              <a:t>Ivan Petiteville, ESA</a:t>
            </a:r>
            <a:endParaRPr/>
          </a:p>
          <a:p>
            <a:pPr indent="0" lvl="0" marL="0" marR="0" rtl="0" algn="l">
              <a:lnSpc>
                <a:spcPct val="100000"/>
              </a:lnSpc>
              <a:spcBef>
                <a:spcPts val="500"/>
              </a:spcBef>
              <a:spcAft>
                <a:spcPts val="0"/>
              </a:spcAft>
              <a:buClr>
                <a:schemeClr val="dk1"/>
              </a:buClr>
              <a:buSzPts val="1100"/>
              <a:buFont typeface="Arial"/>
              <a:buNone/>
            </a:pPr>
            <a:r>
              <a:rPr b="0" i="0" lang="en-AU" sz="1600" u="none" cap="none" strike="noStrike">
                <a:solidFill>
                  <a:srgbClr val="002569"/>
                </a:solidFill>
                <a:latin typeface="Helvetica Neue"/>
                <a:ea typeface="Helvetica Neue"/>
                <a:cs typeface="Helvetica Neue"/>
                <a:sym typeface="Helvetica Neue"/>
              </a:rPr>
              <a:t>Stephen Briggs, ESA</a:t>
            </a:r>
            <a:endParaRPr/>
          </a:p>
          <a:p>
            <a:pPr indent="0" lvl="0" marL="0" marR="0" rtl="0" algn="l">
              <a:lnSpc>
                <a:spcPct val="100000"/>
              </a:lnSpc>
              <a:spcBef>
                <a:spcPts val="500"/>
              </a:spcBef>
              <a:spcAft>
                <a:spcPts val="0"/>
              </a:spcAft>
              <a:buClr>
                <a:schemeClr val="dk1"/>
              </a:buClr>
              <a:buSzPts val="1100"/>
              <a:buFont typeface="Arial"/>
              <a:buNone/>
            </a:pPr>
            <a:r>
              <a:t/>
            </a:r>
            <a:endParaRPr b="0" i="0" sz="1600" u="none" cap="none" strike="noStrike">
              <a:solidFill>
                <a:srgbClr val="002569"/>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chemeClr val="dk1"/>
              </a:buClr>
              <a:buSzPts val="1100"/>
              <a:buFont typeface="Arial"/>
              <a:buNone/>
            </a:pPr>
            <a:r>
              <a:rPr b="0" i="0" lang="en-AU" sz="1600" u="sng" cap="none" strike="noStrike">
                <a:solidFill>
                  <a:srgbClr val="002569"/>
                </a:solidFill>
                <a:latin typeface="Helvetica Neue"/>
                <a:ea typeface="Helvetica Neue"/>
                <a:cs typeface="Helvetica Neue"/>
                <a:sym typeface="Helvetica Neue"/>
              </a:rPr>
              <a:t>GHG Task Team</a:t>
            </a:r>
            <a:endParaRPr/>
          </a:p>
          <a:p>
            <a:pPr indent="0" lvl="0" marL="0" marR="0" rtl="0" algn="l">
              <a:lnSpc>
                <a:spcPct val="100000"/>
              </a:lnSpc>
              <a:spcBef>
                <a:spcPts val="500"/>
              </a:spcBef>
              <a:spcAft>
                <a:spcPts val="0"/>
              </a:spcAft>
              <a:buClr>
                <a:schemeClr val="dk1"/>
              </a:buClr>
              <a:buSzPts val="1100"/>
              <a:buFont typeface="Arial"/>
              <a:buNone/>
            </a:pPr>
            <a:r>
              <a:rPr b="0" i="0" lang="en-AU" sz="1600" u="none" cap="none" strike="noStrike">
                <a:solidFill>
                  <a:srgbClr val="002569"/>
                </a:solidFill>
                <a:latin typeface="Helvetica Neue"/>
                <a:ea typeface="Helvetica Neue"/>
                <a:cs typeface="Helvetica Neue"/>
                <a:sym typeface="Helvetica Neue"/>
              </a:rPr>
              <a:t>David Crisp, NASA</a:t>
            </a:r>
            <a:endParaRPr/>
          </a:p>
          <a:p>
            <a:pPr indent="0" lvl="0" marL="0" marR="0" rtl="0" algn="l">
              <a:lnSpc>
                <a:spcPct val="100000"/>
              </a:lnSpc>
              <a:spcBef>
                <a:spcPts val="500"/>
              </a:spcBef>
              <a:spcAft>
                <a:spcPts val="0"/>
              </a:spcAft>
              <a:buClr>
                <a:schemeClr val="dk1"/>
              </a:buClr>
              <a:buSzPts val="1100"/>
              <a:buFont typeface="Arial"/>
              <a:buNone/>
            </a:pPr>
            <a:r>
              <a:rPr b="0" i="0" lang="en-AU" sz="1600" u="none" cap="none" strike="noStrike">
                <a:solidFill>
                  <a:srgbClr val="002569"/>
                </a:solidFill>
                <a:latin typeface="Helvetica Neue"/>
                <a:ea typeface="Helvetica Neue"/>
                <a:cs typeface="Helvetica Neue"/>
                <a:sym typeface="Helvetica Neue"/>
              </a:rPr>
              <a:t>Mark Dowell, EC/JRC</a:t>
            </a:r>
            <a:endParaRPr/>
          </a:p>
          <a:p>
            <a:pPr indent="0" lvl="0" marL="0" marR="0" rtl="0" algn="l">
              <a:lnSpc>
                <a:spcPct val="100000"/>
              </a:lnSpc>
              <a:spcBef>
                <a:spcPts val="500"/>
              </a:spcBef>
              <a:spcAft>
                <a:spcPts val="0"/>
              </a:spcAft>
              <a:buClr>
                <a:schemeClr val="dk1"/>
              </a:buClr>
              <a:buSzPts val="1100"/>
              <a:buFont typeface="Arial"/>
              <a:buNone/>
            </a:pPr>
            <a:r>
              <a:t/>
            </a:r>
            <a:endParaRPr b="0" i="0" sz="1600" u="none" cap="none" strike="noStrike">
              <a:solidFill>
                <a:srgbClr val="002569"/>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chemeClr val="dk1"/>
              </a:buClr>
              <a:buSzPts val="1100"/>
              <a:buFont typeface="Arial"/>
              <a:buNone/>
            </a:pPr>
            <a:r>
              <a:rPr b="0" i="0" lang="en-AU" sz="1600" u="sng" cap="none" strike="noStrike">
                <a:solidFill>
                  <a:srgbClr val="002569"/>
                </a:solidFill>
                <a:latin typeface="Helvetica Neue"/>
                <a:ea typeface="Helvetica Neue"/>
                <a:cs typeface="Helvetica Neue"/>
                <a:sym typeface="Helvetica Neue"/>
              </a:rPr>
              <a:t>WGClimate</a:t>
            </a:r>
            <a:endParaRPr b="0" i="0" sz="1600" u="sng" cap="none" strike="noStrike">
              <a:solidFill>
                <a:srgbClr val="002569"/>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chemeClr val="dk1"/>
              </a:buClr>
              <a:buSzPts val="1100"/>
              <a:buFont typeface="Arial"/>
              <a:buNone/>
            </a:pPr>
            <a:r>
              <a:rPr b="0" i="0" lang="en-AU" sz="1600" u="none" cap="none" strike="noStrike">
                <a:solidFill>
                  <a:srgbClr val="002569"/>
                </a:solidFill>
                <a:latin typeface="Helvetica Neue"/>
                <a:ea typeface="Helvetica Neue"/>
                <a:cs typeface="Helvetica Neue"/>
                <a:sym typeface="Helvetica Neue"/>
              </a:rPr>
              <a:t>Albrecht Von-Bergen</a:t>
            </a:r>
            <a:endParaRPr/>
          </a:p>
          <a:p>
            <a:pPr indent="0" lvl="0" marL="0" marR="0" rtl="0" algn="l">
              <a:lnSpc>
                <a:spcPct val="100000"/>
              </a:lnSpc>
              <a:spcBef>
                <a:spcPts val="500"/>
              </a:spcBef>
              <a:spcAft>
                <a:spcPts val="0"/>
              </a:spcAft>
              <a:buClr>
                <a:schemeClr val="dk1"/>
              </a:buClr>
              <a:buSzPts val="1100"/>
              <a:buFont typeface="Arial"/>
              <a:buNone/>
            </a:pPr>
            <a:r>
              <a:t/>
            </a:r>
            <a:endParaRPr b="0" i="0" sz="1600" u="none" cap="none" strike="noStrike">
              <a:solidFill>
                <a:srgbClr val="002569"/>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chemeClr val="dk1"/>
              </a:buClr>
              <a:buSzPts val="1100"/>
              <a:buFont typeface="Arial"/>
              <a:buNone/>
            </a:pPr>
            <a:r>
              <a:t/>
            </a:r>
            <a:endParaRPr b="0" i="0" sz="1600" u="none" cap="none" strike="noStrike">
              <a:solidFill>
                <a:srgbClr val="002569"/>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rgbClr val="002569"/>
              </a:buClr>
              <a:buSzPts val="2000"/>
              <a:buFont typeface="Arial"/>
              <a:buNone/>
            </a:pPr>
            <a:r>
              <a:t/>
            </a:r>
            <a:endParaRPr b="0" i="0" sz="1800" u="none" cap="none" strike="noStrike">
              <a:solidFill>
                <a:srgbClr val="002569"/>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rgbClr val="002569"/>
              </a:buClr>
              <a:buSzPts val="2000"/>
              <a:buFont typeface="Arial"/>
              <a:buNone/>
            </a:pPr>
            <a:r>
              <a:t/>
            </a:r>
            <a:endParaRPr b="0" i="0" sz="1800" u="none" cap="none" strike="noStrike">
              <a:solidFill>
                <a:srgbClr val="002569"/>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c5f14555a7_0_131"/>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287" name="Google Shape;287;gc5f14555a7_0_131"/>
          <p:cNvSpPr txBox="1"/>
          <p:nvPr>
            <p:ph idx="1" type="body"/>
          </p:nvPr>
        </p:nvSpPr>
        <p:spPr>
          <a:xfrm>
            <a:off x="116225" y="1181100"/>
            <a:ext cx="8991600" cy="52578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Top priority to the availability of relevant datasets in time for </a:t>
            </a:r>
            <a:r>
              <a:rPr lang="en-AU">
                <a:solidFill>
                  <a:schemeClr val="dk1"/>
                </a:solidFill>
                <a:latin typeface="Calibri"/>
                <a:ea typeface="Calibri"/>
                <a:cs typeface="Calibri"/>
                <a:sym typeface="Calibri"/>
              </a:rPr>
              <a:t>COP-26 (early Nov 2021)</a:t>
            </a:r>
            <a:r>
              <a:rPr b="0" lang="en-AU">
                <a:solidFill>
                  <a:schemeClr val="dk1"/>
                </a:solidFill>
                <a:latin typeface="Calibri"/>
                <a:ea typeface="Calibri"/>
                <a:cs typeface="Calibri"/>
                <a:sym typeface="Calibri"/>
              </a:rPr>
              <a:t> along with the prototype GHG products</a:t>
            </a:r>
            <a:endParaRPr b="0">
              <a:solidFill>
                <a:schemeClr val="dk1"/>
              </a:solidFill>
              <a:latin typeface="Calibri"/>
              <a:ea typeface="Calibri"/>
              <a:cs typeface="Calibri"/>
              <a:sym typeface="Calibri"/>
            </a:endParaRPr>
          </a:p>
          <a:p>
            <a:pPr indent="-355600" lvl="0" marL="457200" rtl="0" algn="l">
              <a:lnSpc>
                <a:spcPct val="100000"/>
              </a:lnSpc>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A </a:t>
            </a:r>
            <a:r>
              <a:rPr lang="en-AU">
                <a:solidFill>
                  <a:schemeClr val="dk1"/>
                </a:solidFill>
                <a:latin typeface="Calibri"/>
                <a:ea typeface="Calibri"/>
                <a:cs typeface="Calibri"/>
                <a:sym typeface="Calibri"/>
              </a:rPr>
              <a:t>comprehensive roadmap</a:t>
            </a:r>
            <a:r>
              <a:rPr b="0" lang="en-AU">
                <a:solidFill>
                  <a:schemeClr val="dk1"/>
                </a:solidFill>
                <a:latin typeface="Calibri"/>
                <a:ea typeface="Calibri"/>
                <a:cs typeface="Calibri"/>
                <a:sym typeface="Calibri"/>
              </a:rPr>
              <a:t> can follow successful completion of GST1 deliverables</a:t>
            </a:r>
            <a:endParaRPr b="0">
              <a:solidFill>
                <a:schemeClr val="dk1"/>
              </a:solidFill>
              <a:latin typeface="Calibri"/>
              <a:ea typeface="Calibri"/>
              <a:cs typeface="Calibri"/>
              <a:sym typeface="Calibri"/>
            </a:endParaRPr>
          </a:p>
          <a:p>
            <a:pPr indent="-355600" lvl="0" marL="457200" rtl="0" algn="l">
              <a:lnSpc>
                <a:spcPct val="100000"/>
              </a:lnSpc>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Task team agreed to focus on - a</a:t>
            </a:r>
            <a:r>
              <a:rPr lang="en-AU">
                <a:solidFill>
                  <a:schemeClr val="dk1"/>
                </a:solidFill>
                <a:latin typeface="Calibri"/>
                <a:ea typeface="Calibri"/>
                <a:cs typeface="Calibri"/>
                <a:sym typeface="Calibri"/>
              </a:rPr>
              <a:t> small number of mature AFOLU products</a:t>
            </a:r>
            <a:r>
              <a:rPr b="0" lang="en-AU">
                <a:solidFill>
                  <a:schemeClr val="dk1"/>
                </a:solidFill>
                <a:latin typeface="Calibri"/>
                <a:ea typeface="Calibri"/>
                <a:cs typeface="Calibri"/>
                <a:sym typeface="Calibri"/>
              </a:rPr>
              <a:t>, complete with comprehensive guidance and communication materials to the </a:t>
            </a:r>
            <a:r>
              <a:rPr lang="en-AU">
                <a:solidFill>
                  <a:schemeClr val="dk1"/>
                </a:solidFill>
                <a:latin typeface="Calibri"/>
                <a:ea typeface="Calibri"/>
                <a:cs typeface="Calibri"/>
                <a:sym typeface="Calibri"/>
              </a:rPr>
              <a:t>UNFCCC Synthesis Report</a:t>
            </a:r>
            <a:r>
              <a:rPr b="0" lang="en-AU">
                <a:solidFill>
                  <a:schemeClr val="dk1"/>
                </a:solidFill>
                <a:latin typeface="Calibri"/>
                <a:ea typeface="Calibri"/>
                <a:cs typeface="Calibri"/>
                <a:sym typeface="Calibri"/>
              </a:rPr>
              <a:t>. Both national and global scale products are in scope.</a:t>
            </a:r>
            <a:endParaRPr b="0">
              <a:solidFill>
                <a:schemeClr val="dk1"/>
              </a:solidFill>
              <a:latin typeface="Calibri"/>
              <a:ea typeface="Calibri"/>
              <a:cs typeface="Calibri"/>
              <a:sym typeface="Calibri"/>
            </a:endParaRPr>
          </a:p>
          <a:p>
            <a:pPr indent="-355600" lvl="0" marL="457200" rtl="0" algn="l">
              <a:lnSpc>
                <a:spcPct val="100000"/>
              </a:lnSpc>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2020 </a:t>
            </a:r>
            <a:r>
              <a:rPr b="0" lang="en-AU">
                <a:solidFill>
                  <a:schemeClr val="dk1"/>
                </a:solidFill>
                <a:latin typeface="Calibri"/>
                <a:ea typeface="Calibri"/>
                <a:cs typeface="Calibri"/>
                <a:sym typeface="Calibri"/>
              </a:rPr>
              <a:t>capabilities</a:t>
            </a:r>
            <a:r>
              <a:rPr b="0" lang="en-AU">
                <a:solidFill>
                  <a:schemeClr val="dk1"/>
                </a:solidFill>
                <a:latin typeface="Calibri"/>
                <a:ea typeface="Calibri"/>
                <a:cs typeface="Calibri"/>
                <a:sym typeface="Calibri"/>
              </a:rPr>
              <a:t> review identified a number of </a:t>
            </a:r>
            <a:r>
              <a:rPr b="0" lang="en-AU">
                <a:solidFill>
                  <a:schemeClr val="dk1"/>
                </a:solidFill>
                <a:latin typeface="Calibri"/>
                <a:ea typeface="Calibri"/>
                <a:cs typeface="Calibri"/>
                <a:sym typeface="Calibri"/>
              </a:rPr>
              <a:t>promising</a:t>
            </a:r>
            <a:r>
              <a:rPr b="0" lang="en-AU">
                <a:solidFill>
                  <a:schemeClr val="dk1"/>
                </a:solidFill>
                <a:latin typeface="Calibri"/>
                <a:ea typeface="Calibri"/>
                <a:cs typeface="Calibri"/>
                <a:sym typeface="Calibri"/>
              </a:rPr>
              <a:t> candidates</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a:solidFill>
                  <a:schemeClr val="dk1"/>
                </a:solidFill>
                <a:latin typeface="Calibri"/>
                <a:ea typeface="Calibri"/>
                <a:cs typeface="Calibri"/>
                <a:sym typeface="Calibri"/>
              </a:rPr>
              <a:t>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a:solidFill>
                <a:schemeClr val="dk1"/>
              </a:solidFill>
              <a:latin typeface="Calibri"/>
              <a:ea typeface="Calibri"/>
              <a:cs typeface="Calibri"/>
              <a:sym typeface="Calibri"/>
            </a:endParaRPr>
          </a:p>
        </p:txBody>
      </p:sp>
      <p:sp>
        <p:nvSpPr>
          <p:cNvPr id="288" name="Google Shape;288;gc5f14555a7_0_131"/>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2021 Activities</a:t>
            </a:r>
            <a:endParaRPr/>
          </a:p>
        </p:txBody>
      </p:sp>
      <p:sp>
        <p:nvSpPr>
          <p:cNvPr id="289" name="Google Shape;289;gc5f14555a7_0_131"/>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92D050"/>
              </a:solidFill>
              <a:latin typeface="Arial"/>
              <a:ea typeface="Arial"/>
              <a:cs typeface="Arial"/>
              <a:sym typeface="Arial"/>
            </a:endParaRPr>
          </a:p>
        </p:txBody>
      </p:sp>
      <p:pic>
        <p:nvPicPr>
          <p:cNvPr id="290" name="Google Shape;290;gc5f14555a7_0_131"/>
          <p:cNvPicPr preferRelativeResize="0"/>
          <p:nvPr/>
        </p:nvPicPr>
        <p:blipFill>
          <a:blip r:embed="rId3">
            <a:alphaModFix/>
          </a:blip>
          <a:stretch>
            <a:fillRect/>
          </a:stretch>
        </p:blipFill>
        <p:spPr>
          <a:xfrm>
            <a:off x="-31400" y="3989075"/>
            <a:ext cx="4495573" cy="2450026"/>
          </a:xfrm>
          <a:prstGeom prst="rect">
            <a:avLst/>
          </a:prstGeom>
          <a:noFill/>
          <a:ln>
            <a:noFill/>
          </a:ln>
        </p:spPr>
      </p:pic>
      <p:pic>
        <p:nvPicPr>
          <p:cNvPr id="291" name="Google Shape;291;gc5f14555a7_0_131"/>
          <p:cNvPicPr preferRelativeResize="0"/>
          <p:nvPr/>
        </p:nvPicPr>
        <p:blipFill>
          <a:blip r:embed="rId4">
            <a:alphaModFix/>
          </a:blip>
          <a:stretch>
            <a:fillRect/>
          </a:stretch>
        </p:blipFill>
        <p:spPr>
          <a:xfrm>
            <a:off x="4591850" y="3988875"/>
            <a:ext cx="4495573" cy="24504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c5f14555a7_0_141"/>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297" name="Google Shape;297;gc5f14555a7_0_141"/>
          <p:cNvSpPr txBox="1"/>
          <p:nvPr>
            <p:ph idx="1" type="body"/>
          </p:nvPr>
        </p:nvSpPr>
        <p:spPr>
          <a:xfrm>
            <a:off x="116225" y="1244200"/>
            <a:ext cx="8991600" cy="53853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500"/>
              </a:spcBef>
              <a:spcAft>
                <a:spcPts val="0"/>
              </a:spcAft>
              <a:buClr>
                <a:schemeClr val="dk1"/>
              </a:buClr>
              <a:buSzPts val="1900"/>
              <a:buFont typeface="Calibri"/>
              <a:buChar char="❏"/>
            </a:pPr>
            <a:r>
              <a:rPr b="0" lang="en-AU" sz="1900">
                <a:solidFill>
                  <a:schemeClr val="dk1"/>
                </a:solidFill>
                <a:latin typeface="Calibri"/>
                <a:ea typeface="Calibri"/>
                <a:cs typeface="Calibri"/>
                <a:sym typeface="Calibri"/>
              </a:rPr>
              <a:t>Further prioritisation considered to </a:t>
            </a:r>
            <a:r>
              <a:rPr lang="en-AU" sz="1900">
                <a:solidFill>
                  <a:schemeClr val="dk1"/>
                </a:solidFill>
                <a:latin typeface="Calibri"/>
                <a:ea typeface="Calibri"/>
                <a:cs typeface="Calibri"/>
                <a:sym typeface="Calibri"/>
              </a:rPr>
              <a:t>identify key datasets</a:t>
            </a:r>
            <a:r>
              <a:rPr b="0" lang="en-AU" sz="1900">
                <a:solidFill>
                  <a:schemeClr val="dk1"/>
                </a:solidFill>
                <a:latin typeface="Calibri"/>
                <a:ea typeface="Calibri"/>
                <a:cs typeface="Calibri"/>
                <a:sym typeface="Calibri"/>
              </a:rPr>
              <a:t> being communicated (the process should be by on-going elaboration)</a:t>
            </a:r>
            <a:endParaRPr b="0" sz="1900">
              <a:solidFill>
                <a:schemeClr val="dk1"/>
              </a:solidFill>
              <a:latin typeface="Calibri"/>
              <a:ea typeface="Calibri"/>
              <a:cs typeface="Calibri"/>
              <a:sym typeface="Calibri"/>
            </a:endParaRPr>
          </a:p>
          <a:p>
            <a:pPr indent="-349250" lvl="0" marL="457200" rtl="0" algn="l">
              <a:lnSpc>
                <a:spcPct val="100000"/>
              </a:lnSpc>
              <a:spcBef>
                <a:spcPts val="500"/>
              </a:spcBef>
              <a:spcAft>
                <a:spcPts val="0"/>
              </a:spcAft>
              <a:buClr>
                <a:schemeClr val="dk1"/>
              </a:buClr>
              <a:buSzPts val="1900"/>
              <a:buFont typeface="Calibri"/>
              <a:buChar char="❏"/>
            </a:pPr>
            <a:r>
              <a:rPr b="0" lang="en-AU" sz="1900">
                <a:solidFill>
                  <a:schemeClr val="dk1"/>
                </a:solidFill>
                <a:latin typeface="Calibri"/>
                <a:ea typeface="Calibri"/>
                <a:cs typeface="Calibri"/>
                <a:sym typeface="Calibri"/>
              </a:rPr>
              <a:t>The AFOLU Team tasked </a:t>
            </a:r>
            <a:r>
              <a:rPr lang="en-AU" sz="1900">
                <a:solidFill>
                  <a:schemeClr val="dk1"/>
                </a:solidFill>
                <a:latin typeface="Calibri"/>
                <a:ea typeface="Calibri"/>
                <a:cs typeface="Calibri"/>
                <a:sym typeface="Calibri"/>
              </a:rPr>
              <a:t>small expert teams in each key dataset (below)</a:t>
            </a:r>
            <a:r>
              <a:rPr b="0" lang="en-AU" sz="1900">
                <a:solidFill>
                  <a:schemeClr val="dk1"/>
                </a:solidFill>
                <a:latin typeface="Calibri"/>
                <a:ea typeface="Calibri"/>
                <a:cs typeface="Calibri"/>
                <a:sym typeface="Calibri"/>
              </a:rPr>
              <a:t> formed by ideally most relevant agencies and with different geographic balance</a:t>
            </a:r>
            <a:endParaRPr b="0" sz="1900">
              <a:solidFill>
                <a:schemeClr val="dk1"/>
              </a:solidFill>
              <a:latin typeface="Calibri"/>
              <a:ea typeface="Calibri"/>
              <a:cs typeface="Calibri"/>
              <a:sym typeface="Calibri"/>
            </a:endParaRPr>
          </a:p>
          <a:p>
            <a:pPr indent="-349250" lvl="0" marL="457200" rtl="0" algn="l">
              <a:lnSpc>
                <a:spcPct val="100000"/>
              </a:lnSpc>
              <a:spcBef>
                <a:spcPts val="500"/>
              </a:spcBef>
              <a:spcAft>
                <a:spcPts val="0"/>
              </a:spcAft>
              <a:buClr>
                <a:schemeClr val="dk1"/>
              </a:buClr>
              <a:buSzPts val="1900"/>
              <a:buFont typeface="Calibri"/>
              <a:buChar char="❏"/>
            </a:pPr>
            <a:r>
              <a:rPr b="0" lang="en-AU" sz="1900">
                <a:solidFill>
                  <a:schemeClr val="dk1"/>
                </a:solidFill>
                <a:latin typeface="Calibri"/>
                <a:ea typeface="Calibri"/>
                <a:cs typeface="Calibri"/>
                <a:sym typeface="Calibri"/>
              </a:rPr>
              <a:t>The expert teams prepared a short report </a:t>
            </a:r>
            <a:r>
              <a:rPr b="0" lang="en-AU" sz="1900">
                <a:solidFill>
                  <a:schemeClr val="dk1"/>
                </a:solidFill>
                <a:latin typeface="Calibri"/>
                <a:ea typeface="Calibri"/>
                <a:cs typeface="Calibri"/>
                <a:sym typeface="Calibri"/>
              </a:rPr>
              <a:t>outlining</a:t>
            </a:r>
            <a:r>
              <a:rPr b="0" lang="en-AU" sz="1900">
                <a:solidFill>
                  <a:schemeClr val="dk1"/>
                </a:solidFill>
                <a:latin typeface="Calibri"/>
                <a:ea typeface="Calibri"/>
                <a:cs typeface="Calibri"/>
                <a:sym typeface="Calibri"/>
              </a:rPr>
              <a:t> the </a:t>
            </a:r>
            <a:r>
              <a:rPr lang="en-AU" sz="1900">
                <a:solidFill>
                  <a:schemeClr val="dk1"/>
                </a:solidFill>
                <a:latin typeface="Calibri"/>
                <a:ea typeface="Calibri"/>
                <a:cs typeface="Calibri"/>
                <a:sym typeface="Calibri"/>
              </a:rPr>
              <a:t>CEOS coordinated input to GST1</a:t>
            </a:r>
            <a:r>
              <a:rPr b="0" lang="en-AU" sz="1900">
                <a:solidFill>
                  <a:schemeClr val="dk1"/>
                </a:solidFill>
                <a:latin typeface="Calibri"/>
                <a:ea typeface="Calibri"/>
                <a:cs typeface="Calibri"/>
                <a:sym typeface="Calibri"/>
              </a:rPr>
              <a:t> (what may be possible given more time after GST1)</a:t>
            </a:r>
            <a:endParaRPr b="0" sz="1900">
              <a:solidFill>
                <a:schemeClr val="dk1"/>
              </a:solidFill>
              <a:latin typeface="Calibri"/>
              <a:ea typeface="Calibri"/>
              <a:cs typeface="Calibri"/>
              <a:sym typeface="Calibri"/>
            </a:endParaRPr>
          </a:p>
          <a:p>
            <a:pPr indent="-349250" lvl="0" marL="457200" rtl="0" algn="l">
              <a:lnSpc>
                <a:spcPct val="100000"/>
              </a:lnSpc>
              <a:spcBef>
                <a:spcPts val="500"/>
              </a:spcBef>
              <a:spcAft>
                <a:spcPts val="0"/>
              </a:spcAft>
              <a:buClr>
                <a:schemeClr val="dk1"/>
              </a:buClr>
              <a:buSzPts val="1900"/>
              <a:buFont typeface="Calibri"/>
              <a:buChar char="❏"/>
            </a:pPr>
            <a:r>
              <a:rPr lang="en-AU" sz="1900">
                <a:solidFill>
                  <a:schemeClr val="dk1"/>
                </a:solidFill>
                <a:latin typeface="Calibri"/>
                <a:ea typeface="Calibri"/>
                <a:cs typeface="Calibri"/>
                <a:sym typeface="Calibri"/>
              </a:rPr>
              <a:t>Solicit </a:t>
            </a:r>
            <a:r>
              <a:rPr lang="en-AU" sz="1900">
                <a:solidFill>
                  <a:schemeClr val="dk1"/>
                </a:solidFill>
                <a:latin typeface="Calibri"/>
                <a:ea typeface="Calibri"/>
                <a:cs typeface="Calibri"/>
                <a:sym typeface="Calibri"/>
              </a:rPr>
              <a:t>CEOS Principals </a:t>
            </a:r>
            <a:r>
              <a:rPr lang="en-AU" sz="1900">
                <a:solidFill>
                  <a:schemeClr val="dk1"/>
                </a:solidFill>
                <a:latin typeface="Calibri"/>
                <a:ea typeface="Calibri"/>
                <a:cs typeface="Calibri"/>
                <a:sym typeface="Calibri"/>
              </a:rPr>
              <a:t>necessary support</a:t>
            </a:r>
            <a:r>
              <a:rPr b="0" lang="en-AU" sz="1900">
                <a:solidFill>
                  <a:schemeClr val="dk1"/>
                </a:solidFill>
                <a:latin typeface="Calibri"/>
                <a:ea typeface="Calibri"/>
                <a:cs typeface="Calibri"/>
                <a:sym typeface="Calibri"/>
              </a:rPr>
              <a:t> in order to deliver the datasets by COP-26</a:t>
            </a:r>
            <a:endParaRPr b="0" sz="19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None/>
            </a:pPr>
            <a:r>
              <a:t/>
            </a:r>
            <a:endParaRPr sz="1200">
              <a:solidFill>
                <a:schemeClr val="dk1"/>
              </a:solidFill>
              <a:latin typeface="Calibri"/>
              <a:ea typeface="Calibri"/>
              <a:cs typeface="Calibri"/>
              <a:sym typeface="Calibri"/>
            </a:endParaRPr>
          </a:p>
          <a:p>
            <a:pPr indent="-349250" lvl="0" marL="457200" rtl="0" algn="l">
              <a:lnSpc>
                <a:spcPct val="100000"/>
              </a:lnSpc>
              <a:spcBef>
                <a:spcPts val="500"/>
              </a:spcBef>
              <a:spcAft>
                <a:spcPts val="0"/>
              </a:spcAft>
              <a:buClr>
                <a:schemeClr val="dk1"/>
              </a:buClr>
              <a:buSzPts val="1900"/>
              <a:buFont typeface="Calibri"/>
              <a:buChar char="❏"/>
            </a:pPr>
            <a:r>
              <a:rPr lang="en-AU" sz="1900">
                <a:solidFill>
                  <a:srgbClr val="0000FF"/>
                </a:solidFill>
                <a:latin typeface="Calibri"/>
                <a:ea typeface="Calibri"/>
                <a:cs typeface="Calibri"/>
                <a:sym typeface="Calibri"/>
              </a:rPr>
              <a:t>Above Ground Biomass:</a:t>
            </a:r>
            <a:r>
              <a:rPr lang="en-AU" sz="1900">
                <a:solidFill>
                  <a:srgbClr val="73AF65"/>
                </a:solidFill>
                <a:latin typeface="Calibri"/>
                <a:ea typeface="Calibri"/>
                <a:cs typeface="Calibri"/>
                <a:sym typeface="Calibri"/>
              </a:rPr>
              <a:t> </a:t>
            </a:r>
            <a:r>
              <a:rPr b="0" lang="en-AU" sz="1900">
                <a:solidFill>
                  <a:schemeClr val="dk1"/>
                </a:solidFill>
                <a:latin typeface="Calibri"/>
                <a:ea typeface="Calibri"/>
                <a:cs typeface="Calibri"/>
                <a:sym typeface="Calibri"/>
              </a:rPr>
              <a:t>Laura Duncanson / </a:t>
            </a:r>
            <a:r>
              <a:rPr b="0" lang="en-AU" sz="1900">
                <a:solidFill>
                  <a:schemeClr val="dk1"/>
                </a:solidFill>
                <a:latin typeface="Calibri"/>
                <a:ea typeface="Calibri"/>
                <a:cs typeface="Calibri"/>
                <a:sym typeface="Calibri"/>
              </a:rPr>
              <a:t>Sassan Saatchi (NASA)</a:t>
            </a:r>
            <a:r>
              <a:rPr b="0" lang="en-AU" sz="1900">
                <a:solidFill>
                  <a:schemeClr val="dk1"/>
                </a:solidFill>
                <a:latin typeface="Calibri"/>
                <a:ea typeface="Calibri"/>
                <a:cs typeface="Calibri"/>
                <a:sym typeface="Calibri"/>
              </a:rPr>
              <a:t>, Martin Herold (GOFC/GOLD &amp; ESA/CCI)</a:t>
            </a:r>
            <a:endParaRPr b="0" sz="1900">
              <a:solidFill>
                <a:schemeClr val="dk1"/>
              </a:solidFill>
              <a:latin typeface="Calibri"/>
              <a:ea typeface="Calibri"/>
              <a:cs typeface="Calibri"/>
              <a:sym typeface="Calibri"/>
            </a:endParaRPr>
          </a:p>
          <a:p>
            <a:pPr indent="-349250" lvl="0" marL="457200" rtl="0" algn="l">
              <a:spcBef>
                <a:spcPts val="500"/>
              </a:spcBef>
              <a:spcAft>
                <a:spcPts val="0"/>
              </a:spcAft>
              <a:buClr>
                <a:schemeClr val="dk1"/>
              </a:buClr>
              <a:buSzPts val="1900"/>
              <a:buFont typeface="Calibri"/>
              <a:buChar char="❏"/>
            </a:pPr>
            <a:r>
              <a:rPr lang="en-AU" sz="1900">
                <a:solidFill>
                  <a:srgbClr val="0000FF"/>
                </a:solidFill>
                <a:latin typeface="Calibri"/>
                <a:ea typeface="Calibri"/>
                <a:cs typeface="Calibri"/>
                <a:sym typeface="Calibri"/>
              </a:rPr>
              <a:t>Land Cover &amp; Change - inc Forests and Mangroves</a:t>
            </a:r>
            <a:r>
              <a:rPr lang="en-AU" sz="1900">
                <a:solidFill>
                  <a:srgbClr val="0000FF"/>
                </a:solidFill>
                <a:latin typeface="Calibri"/>
                <a:ea typeface="Calibri"/>
                <a:cs typeface="Calibri"/>
                <a:sym typeface="Calibri"/>
              </a:rPr>
              <a:t>:</a:t>
            </a:r>
            <a:r>
              <a:rPr lang="en-AU" sz="1900">
                <a:solidFill>
                  <a:schemeClr val="dk1"/>
                </a:solidFill>
                <a:latin typeface="Calibri"/>
                <a:ea typeface="Calibri"/>
                <a:cs typeface="Calibri"/>
                <a:sym typeface="Calibri"/>
              </a:rPr>
              <a:t> </a:t>
            </a:r>
            <a:r>
              <a:rPr b="0" lang="en-AU" sz="1900">
                <a:solidFill>
                  <a:schemeClr val="dk1"/>
                </a:solidFill>
                <a:latin typeface="Calibri"/>
                <a:ea typeface="Calibri"/>
                <a:cs typeface="Calibri"/>
                <a:sym typeface="Calibri"/>
              </a:rPr>
              <a:t>Martin Herold (GOFC-GOLD &amp; ESA/CCI), Ben Poulter (NASA), Michael Cherlet (EC), Ake Rosenqvist (JAXA) and </a:t>
            </a:r>
            <a:br>
              <a:rPr b="0" lang="en-AU" sz="1900">
                <a:solidFill>
                  <a:schemeClr val="dk1"/>
                </a:solidFill>
                <a:latin typeface="Calibri"/>
                <a:ea typeface="Calibri"/>
                <a:cs typeface="Calibri"/>
                <a:sym typeface="Calibri"/>
              </a:rPr>
            </a:br>
            <a:r>
              <a:rPr b="0" lang="en-AU" sz="1900">
                <a:solidFill>
                  <a:schemeClr val="dk1"/>
                </a:solidFill>
                <a:latin typeface="Calibri"/>
                <a:ea typeface="Calibri"/>
                <a:cs typeface="Calibri"/>
                <a:sym typeface="Calibri"/>
              </a:rPr>
              <a:t>Frank Martin Seifert (ESA)</a:t>
            </a:r>
            <a:endParaRPr b="0" sz="1900">
              <a:solidFill>
                <a:schemeClr val="dk1"/>
              </a:solidFill>
              <a:latin typeface="Calibri"/>
              <a:ea typeface="Calibri"/>
              <a:cs typeface="Calibri"/>
              <a:sym typeface="Calibri"/>
            </a:endParaRPr>
          </a:p>
          <a:p>
            <a:pPr indent="-349250" lvl="0" marL="457200" rtl="0" algn="l">
              <a:spcBef>
                <a:spcPts val="500"/>
              </a:spcBef>
              <a:spcAft>
                <a:spcPts val="0"/>
              </a:spcAft>
              <a:buClr>
                <a:schemeClr val="dk1"/>
              </a:buClr>
              <a:buSzPts val="1900"/>
              <a:buFont typeface="Calibri"/>
              <a:buChar char="❏"/>
            </a:pPr>
            <a:r>
              <a:rPr lang="en-AU" sz="1900">
                <a:solidFill>
                  <a:srgbClr val="0000FF"/>
                </a:solidFill>
                <a:latin typeface="Calibri"/>
                <a:ea typeface="Calibri"/>
                <a:cs typeface="Calibri"/>
                <a:sym typeface="Calibri"/>
              </a:rPr>
              <a:t>Agriculture:</a:t>
            </a:r>
            <a:r>
              <a:rPr lang="en-AU" sz="1900">
                <a:solidFill>
                  <a:schemeClr val="dk1"/>
                </a:solidFill>
                <a:latin typeface="Calibri"/>
                <a:ea typeface="Calibri"/>
                <a:cs typeface="Calibri"/>
                <a:sym typeface="Calibri"/>
              </a:rPr>
              <a:t> </a:t>
            </a:r>
            <a:r>
              <a:rPr b="0" lang="en-AU" sz="1900">
                <a:solidFill>
                  <a:schemeClr val="dk1"/>
                </a:solidFill>
                <a:latin typeface="Calibri"/>
                <a:ea typeface="Calibri"/>
                <a:cs typeface="Calibri"/>
                <a:sym typeface="Calibri"/>
              </a:rPr>
              <a:t>Ian Jarvis (GEO Sec) and GEOGLAM colleagues</a:t>
            </a:r>
            <a:endParaRPr b="0" sz="1900">
              <a:solidFill>
                <a:schemeClr val="dk1"/>
              </a:solidFill>
              <a:latin typeface="Calibri"/>
              <a:ea typeface="Calibri"/>
              <a:cs typeface="Calibri"/>
              <a:sym typeface="Calibri"/>
            </a:endParaRPr>
          </a:p>
          <a:p>
            <a:pPr indent="0" lvl="0" marL="0" rtl="0" algn="l">
              <a:spcBef>
                <a:spcPts val="500"/>
              </a:spcBef>
              <a:spcAft>
                <a:spcPts val="0"/>
              </a:spcAft>
              <a:buNone/>
            </a:pPr>
            <a:r>
              <a:rPr lang="en-AU" sz="1900">
                <a:solidFill>
                  <a:srgbClr val="FF0000"/>
                </a:solidFill>
                <a:latin typeface="Calibri"/>
                <a:ea typeface="Calibri"/>
                <a:cs typeface="Calibri"/>
                <a:sym typeface="Calibri"/>
              </a:rPr>
              <a:t>Expert Teams will present 1-2 slides with their suggestions as to both default and optimal outcomes for their product type for GST1 and what is required from CEOS agencies to achieve each one</a:t>
            </a:r>
            <a:endParaRPr b="0">
              <a:solidFill>
                <a:srgbClr val="FF0000"/>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a:solidFill>
                  <a:schemeClr val="dk1"/>
                </a:solidFill>
                <a:latin typeface="Calibri"/>
                <a:ea typeface="Calibri"/>
                <a:cs typeface="Calibri"/>
                <a:sym typeface="Calibri"/>
              </a:rPr>
              <a:t>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a:solidFill>
                <a:schemeClr val="dk1"/>
              </a:solidFill>
              <a:latin typeface="Calibri"/>
              <a:ea typeface="Calibri"/>
              <a:cs typeface="Calibri"/>
              <a:sym typeface="Calibri"/>
            </a:endParaRPr>
          </a:p>
        </p:txBody>
      </p:sp>
      <p:sp>
        <p:nvSpPr>
          <p:cNvPr id="298" name="Google Shape;298;gc5f14555a7_0_141"/>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2021 Activities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c5f14555a7_0_150"/>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04" name="Google Shape;304;gc5f14555a7_0_150"/>
          <p:cNvSpPr txBox="1"/>
          <p:nvPr>
            <p:ph idx="1" type="body"/>
          </p:nvPr>
        </p:nvSpPr>
        <p:spPr>
          <a:xfrm>
            <a:off x="116225" y="1418350"/>
            <a:ext cx="8991600" cy="5211000"/>
          </a:xfrm>
          <a:prstGeom prst="rect">
            <a:avLst/>
          </a:prstGeom>
          <a:noFill/>
          <a:ln>
            <a:noFill/>
          </a:ln>
        </p:spPr>
        <p:txBody>
          <a:bodyPr anchorCtr="0" anchor="t" bIns="45700" lIns="91425" spcFirstLastPara="1" rIns="91425" wrap="square" tIns="45700">
            <a:noAutofit/>
          </a:bodyPr>
          <a:lstStyle/>
          <a:p>
            <a:pPr indent="-374650" lvl="0" marL="457200" rtl="0" algn="l">
              <a:spcBef>
                <a:spcPts val="500"/>
              </a:spcBef>
              <a:spcAft>
                <a:spcPts val="0"/>
              </a:spcAft>
              <a:buClr>
                <a:schemeClr val="dk1"/>
              </a:buClr>
              <a:buSzPts val="2300"/>
              <a:buFont typeface="Calibri"/>
              <a:buChar char="❏"/>
            </a:pPr>
            <a:r>
              <a:rPr b="0" lang="en-AU" sz="2300">
                <a:solidFill>
                  <a:schemeClr val="dk1"/>
                </a:solidFill>
                <a:latin typeface="Calibri"/>
                <a:ea typeface="Calibri"/>
                <a:cs typeface="Calibri"/>
                <a:sym typeface="Calibri"/>
                <a:extLst>
                  <a:ext uri="http://customooxmlschemas.google.com/">
                    <go:slidesCustomData xmlns:go="http://customooxmlschemas.google.com/" textRoundtripDataId="0"/>
                  </a:ext>
                </a:extLst>
              </a:rPr>
              <a:t>There is no ‘one size fits all’. Each dataset is at a particular state of maturity. There may be obvious champions and capacity to do customisation work which can be </a:t>
            </a:r>
            <a:r>
              <a:rPr lang="en-AU" sz="2300">
                <a:solidFill>
                  <a:schemeClr val="dk1"/>
                </a:solidFill>
                <a:latin typeface="Calibri"/>
                <a:ea typeface="Calibri"/>
                <a:cs typeface="Calibri"/>
                <a:sym typeface="Calibri"/>
                <a:extLst>
                  <a:ext uri="http://customooxmlschemas.google.com/">
                    <go:slidesCustomData xmlns:go="http://customooxmlschemas.google.com/" textRoundtripDataId="1"/>
                  </a:ext>
                </a:extLst>
              </a:rPr>
              <a:t>a synthesised product</a:t>
            </a:r>
            <a:r>
              <a:rPr b="0" lang="en-AU" sz="2300">
                <a:solidFill>
                  <a:schemeClr val="dk1"/>
                </a:solidFill>
                <a:latin typeface="Calibri"/>
                <a:ea typeface="Calibri"/>
                <a:cs typeface="Calibri"/>
                <a:sym typeface="Calibri"/>
                <a:extLst>
                  <a:ext uri="http://customooxmlschemas.google.com/">
                    <go:slidesCustomData xmlns:go="http://customooxmlschemas.google.com/" textRoundtripDataId="2"/>
                  </a:ext>
                </a:extLst>
              </a:rPr>
              <a:t> for one dataset. And there may be in some cases for </a:t>
            </a:r>
            <a:r>
              <a:rPr lang="en-AU" sz="2300">
                <a:solidFill>
                  <a:schemeClr val="dk1"/>
                </a:solidFill>
                <a:latin typeface="Calibri"/>
                <a:ea typeface="Calibri"/>
                <a:cs typeface="Calibri"/>
                <a:sym typeface="Calibri"/>
                <a:extLst>
                  <a:ext uri="http://customooxmlschemas.google.com/">
                    <go:slidesCustomData xmlns:go="http://customooxmlschemas.google.com/" textRoundtripDataId="3"/>
                  </a:ext>
                </a:extLst>
              </a:rPr>
              <a:t>off the shelf products</a:t>
            </a:r>
            <a:r>
              <a:rPr b="0" lang="en-AU" sz="2300">
                <a:solidFill>
                  <a:schemeClr val="dk1"/>
                </a:solidFill>
                <a:latin typeface="Calibri"/>
                <a:ea typeface="Calibri"/>
                <a:cs typeface="Calibri"/>
                <a:sym typeface="Calibri"/>
                <a:extLst>
                  <a:ext uri="http://customooxmlschemas.google.com/">
                    <go:slidesCustomData xmlns:go="http://customooxmlschemas.google.com/" textRoundtripDataId="4"/>
                  </a:ext>
                </a:extLst>
              </a:rPr>
              <a:t>.</a:t>
            </a:r>
            <a:endParaRPr b="0" sz="2300">
              <a:solidFill>
                <a:schemeClr val="dk1"/>
              </a:solidFill>
              <a:latin typeface="Calibri"/>
              <a:ea typeface="Calibri"/>
              <a:cs typeface="Calibri"/>
              <a:sym typeface="Calibri"/>
              <a:extLst>
                <a:ext uri="http://customooxmlschemas.google.com/">
                  <go:slidesCustomData xmlns:go="http://customooxmlschemas.google.com/" textRoundtripDataId="5"/>
                </a:ext>
              </a:extLst>
            </a:endParaRPr>
          </a:p>
          <a:p>
            <a:pPr indent="-374650" lvl="0" marL="457200" rtl="0" algn="l">
              <a:spcBef>
                <a:spcPts val="500"/>
              </a:spcBef>
              <a:spcAft>
                <a:spcPts val="0"/>
              </a:spcAft>
              <a:buClr>
                <a:schemeClr val="dk1"/>
              </a:buClr>
              <a:buSzPts val="2300"/>
              <a:buFont typeface="Calibri"/>
              <a:buChar char="❏"/>
            </a:pPr>
            <a:r>
              <a:rPr b="0" lang="en-AU" sz="2300">
                <a:solidFill>
                  <a:schemeClr val="dk1"/>
                </a:solidFill>
                <a:latin typeface="Calibri"/>
                <a:ea typeface="Calibri"/>
                <a:cs typeface="Calibri"/>
                <a:sym typeface="Calibri"/>
                <a:extLst>
                  <a:ext uri="http://customooxmlschemas.google.com/">
                    <go:slidesCustomData xmlns:go="http://customooxmlschemas.google.com/" textRoundtripDataId="6"/>
                  </a:ext>
                </a:extLst>
              </a:rPr>
              <a:t>The GST will be an </a:t>
            </a:r>
            <a:r>
              <a:rPr lang="en-AU" sz="2300">
                <a:solidFill>
                  <a:schemeClr val="dk1"/>
                </a:solidFill>
                <a:latin typeface="Calibri"/>
                <a:ea typeface="Calibri"/>
                <a:cs typeface="Calibri"/>
                <a:sym typeface="Calibri"/>
                <a:extLst>
                  <a:ext uri="http://customooxmlschemas.google.com/">
                    <go:slidesCustomData xmlns:go="http://customooxmlschemas.google.com/" textRoundtripDataId="7"/>
                  </a:ext>
                </a:extLst>
              </a:rPr>
              <a:t>ongoing iterative process</a:t>
            </a:r>
            <a:r>
              <a:rPr b="0" lang="en-AU" sz="2300">
                <a:solidFill>
                  <a:schemeClr val="dk1"/>
                </a:solidFill>
                <a:latin typeface="Calibri"/>
                <a:ea typeface="Calibri"/>
                <a:cs typeface="Calibri"/>
                <a:sym typeface="Calibri"/>
                <a:extLst>
                  <a:ext uri="http://customooxmlschemas.google.com/">
                    <go:slidesCustomData xmlns:go="http://customooxmlschemas.google.com/" textRoundtripDataId="8"/>
                  </a:ext>
                </a:extLst>
              </a:rPr>
              <a:t> and a learning experience for all concerned. Therefore, building user relationships and understanding of our data is important. In some cases, </a:t>
            </a:r>
            <a:r>
              <a:rPr lang="en-AU" sz="2300">
                <a:solidFill>
                  <a:schemeClr val="dk1"/>
                </a:solidFill>
                <a:latin typeface="Calibri"/>
                <a:ea typeface="Calibri"/>
                <a:cs typeface="Calibri"/>
                <a:sym typeface="Calibri"/>
                <a:extLst>
                  <a:ext uri="http://customooxmlschemas.google.com/">
                    <go:slidesCustomData xmlns:go="http://customooxmlschemas.google.com/" textRoundtripDataId="9"/>
                  </a:ext>
                </a:extLst>
              </a:rPr>
              <a:t>a demo product may suffice</a:t>
            </a:r>
            <a:r>
              <a:rPr b="0" lang="en-AU" sz="2300">
                <a:solidFill>
                  <a:schemeClr val="dk1"/>
                </a:solidFill>
                <a:latin typeface="Calibri"/>
                <a:ea typeface="Calibri"/>
                <a:cs typeface="Calibri"/>
                <a:sym typeface="Calibri"/>
                <a:extLst>
                  <a:ext uri="http://customooxmlschemas.google.com/">
                    <go:slidesCustomData xmlns:go="http://customooxmlschemas.google.com/" textRoundtripDataId="10"/>
                  </a:ext>
                </a:extLst>
              </a:rPr>
              <a:t> with more comprehensive or sophisticated products later</a:t>
            </a:r>
            <a:endParaRPr b="0" sz="2300">
              <a:solidFill>
                <a:schemeClr val="dk1"/>
              </a:solidFill>
              <a:latin typeface="Calibri"/>
              <a:ea typeface="Calibri"/>
              <a:cs typeface="Calibri"/>
              <a:sym typeface="Calibri"/>
              <a:extLst>
                <a:ext uri="http://customooxmlschemas.google.com/">
                  <go:slidesCustomData xmlns:go="http://customooxmlschemas.google.com/" textRoundtripDataId="11"/>
                </a:ext>
              </a:extLst>
            </a:endParaRPr>
          </a:p>
          <a:p>
            <a:pPr indent="-374650" lvl="0" marL="457200" rtl="0" algn="l">
              <a:spcBef>
                <a:spcPts val="500"/>
              </a:spcBef>
              <a:spcAft>
                <a:spcPts val="0"/>
              </a:spcAft>
              <a:buClr>
                <a:schemeClr val="dk1"/>
              </a:buClr>
              <a:buSzPts val="2300"/>
              <a:buFont typeface="Calibri"/>
              <a:buChar char="❏"/>
            </a:pPr>
            <a:r>
              <a:rPr b="0" lang="en-AU" sz="2300">
                <a:solidFill>
                  <a:schemeClr val="dk1"/>
                </a:solidFill>
                <a:latin typeface="Calibri"/>
                <a:ea typeface="Calibri"/>
                <a:cs typeface="Calibri"/>
                <a:sym typeface="Calibri"/>
                <a:extLst>
                  <a:ext uri="http://customooxmlschemas.google.com/">
                    <go:slidesCustomData xmlns:go="http://customooxmlschemas.google.com/" textRoundtripDataId="12"/>
                  </a:ext>
                </a:extLst>
              </a:rPr>
              <a:t>GHG Task Team is aiming to provide products for 2015 – 2020 at COP-26, and then extend these products through 2021. Ideally we would aim to replicate this across the AFOLU set of products. The </a:t>
            </a:r>
            <a:r>
              <a:rPr lang="en-AU" sz="2300">
                <a:solidFill>
                  <a:schemeClr val="dk1"/>
                </a:solidFill>
                <a:latin typeface="Calibri"/>
                <a:ea typeface="Calibri"/>
                <a:cs typeface="Calibri"/>
                <a:sym typeface="Calibri"/>
                <a:extLst>
                  <a:ext uri="http://customooxmlschemas.google.com/">
                    <go:slidesCustomData xmlns:go="http://customooxmlschemas.google.com/" textRoundtripDataId="13"/>
                  </a:ext>
                </a:extLst>
              </a:rPr>
              <a:t>GHG-AFOLU Workshop</a:t>
            </a:r>
            <a:r>
              <a:rPr b="0" lang="en-AU" sz="2300">
                <a:solidFill>
                  <a:schemeClr val="dk1"/>
                </a:solidFill>
                <a:latin typeface="Calibri"/>
                <a:ea typeface="Calibri"/>
                <a:cs typeface="Calibri"/>
                <a:sym typeface="Calibri"/>
                <a:extLst>
                  <a:ext uri="http://customooxmlschemas.google.com/">
                    <go:slidesCustomData xmlns:go="http://customooxmlschemas.google.com/" textRoundtripDataId="14"/>
                  </a:ext>
                </a:extLst>
              </a:rPr>
              <a:t> planned for June 2021 at JRC (Virtual) will help to build relationships across the different communities</a:t>
            </a:r>
            <a:endParaRPr b="0" sz="23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3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3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3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2300">
                <a:solidFill>
                  <a:schemeClr val="dk1"/>
                </a:solidFill>
                <a:latin typeface="Calibri"/>
                <a:ea typeface="Calibri"/>
                <a:cs typeface="Calibri"/>
                <a:sym typeface="Calibri"/>
              </a:rPr>
              <a:t> </a:t>
            </a:r>
            <a:endParaRPr b="0" sz="23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2300">
              <a:solidFill>
                <a:schemeClr val="dk1"/>
              </a:solidFill>
              <a:latin typeface="Calibri"/>
              <a:ea typeface="Calibri"/>
              <a:cs typeface="Calibri"/>
              <a:sym typeface="Calibri"/>
            </a:endParaRPr>
          </a:p>
        </p:txBody>
      </p:sp>
      <p:sp>
        <p:nvSpPr>
          <p:cNvPr id="305" name="Google Shape;305;gc5f14555a7_0_150"/>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Concept of GST1 Inputs</a:t>
            </a:r>
            <a:endParaRPr/>
          </a:p>
        </p:txBody>
      </p:sp>
      <p:sp>
        <p:nvSpPr>
          <p:cNvPr id="306" name="Google Shape;306;gc5f14555a7_0_150"/>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92D05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c8977732ba_24_23"/>
          <p:cNvSpPr txBox="1"/>
          <p:nvPr>
            <p:ph idx="1" type="body"/>
          </p:nvPr>
        </p:nvSpPr>
        <p:spPr>
          <a:xfrm>
            <a:off x="1549200" y="113975"/>
            <a:ext cx="60456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sz="2400"/>
              <a:t>Proposed Biomass Product Harmonization Activity for the GST1</a:t>
            </a:r>
            <a:endParaRPr/>
          </a:p>
        </p:txBody>
      </p:sp>
      <p:pic>
        <p:nvPicPr>
          <p:cNvPr id="312" name="Google Shape;312;gc8977732ba_24_23"/>
          <p:cNvPicPr preferRelativeResize="0"/>
          <p:nvPr/>
        </p:nvPicPr>
        <p:blipFill>
          <a:blip r:embed="rId3">
            <a:alphaModFix/>
          </a:blip>
          <a:stretch>
            <a:fillRect/>
          </a:stretch>
        </p:blipFill>
        <p:spPr>
          <a:xfrm>
            <a:off x="452925" y="2567774"/>
            <a:ext cx="7979474" cy="4290224"/>
          </a:xfrm>
          <a:prstGeom prst="rect">
            <a:avLst/>
          </a:prstGeom>
          <a:noFill/>
          <a:ln>
            <a:noFill/>
          </a:ln>
        </p:spPr>
      </p:pic>
      <p:sp>
        <p:nvSpPr>
          <p:cNvPr id="313" name="Google Shape;313;gc8977732ba_24_23"/>
          <p:cNvSpPr txBox="1"/>
          <p:nvPr/>
        </p:nvSpPr>
        <p:spPr>
          <a:xfrm>
            <a:off x="117566" y="1212056"/>
            <a:ext cx="9026400" cy="16317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Several biomass products will be publicly available in advance of the GST (e.g. NASA’s GEDI, ESA’s CCI Biomass)</a:t>
            </a:r>
            <a:endParaRP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To bolster uptake of these considerable CEOS agency investments,             </a:t>
            </a:r>
            <a:r>
              <a:rPr b="1" i="0" lang="en-AU" sz="2000" u="none" cap="none" strike="noStrike">
                <a:solidFill>
                  <a:schemeClr val="dk2"/>
                </a:solidFill>
                <a:latin typeface="Arial"/>
                <a:ea typeface="Arial"/>
                <a:cs typeface="Arial"/>
                <a:sym typeface="Arial"/>
              </a:rPr>
              <a:t>a single CEOS-endorsed biomass product is desirable</a:t>
            </a:r>
            <a:r>
              <a:rPr b="0" i="0" lang="en-AU" sz="2000" u="none" cap="none" strike="noStrike">
                <a:solidFill>
                  <a:schemeClr val="dk2"/>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2000" u="none" cap="none" strike="noStrike">
              <a:solidFill>
                <a:schemeClr val="dk2"/>
              </a:solidFill>
              <a:latin typeface="Arial"/>
              <a:ea typeface="Arial"/>
              <a:cs typeface="Arial"/>
              <a:sym typeface="Arial"/>
            </a:endParaRPr>
          </a:p>
        </p:txBody>
      </p:sp>
      <p:sp>
        <p:nvSpPr>
          <p:cNvPr id="314" name="Google Shape;314;gc8977732ba_24_23"/>
          <p:cNvSpPr txBox="1"/>
          <p:nvPr/>
        </p:nvSpPr>
        <p:spPr>
          <a:xfrm>
            <a:off x="0" y="3027418"/>
            <a:ext cx="20403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0" i="0" sz="2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c8977732ba_24_44"/>
          <p:cNvSpPr txBox="1"/>
          <p:nvPr/>
        </p:nvSpPr>
        <p:spPr>
          <a:xfrm>
            <a:off x="99810" y="1238307"/>
            <a:ext cx="8962500" cy="1477500"/>
          </a:xfrm>
          <a:prstGeom prst="rect">
            <a:avLst/>
          </a:prstGeom>
          <a:noFill/>
          <a:ln>
            <a:noFill/>
          </a:ln>
        </p:spPr>
        <p:txBody>
          <a:bodyPr anchorCtr="0" anchor="t" bIns="45700" lIns="45700" spcFirstLastPara="1" rIns="45700" wrap="square" tIns="45700">
            <a:spAutoFit/>
          </a:bodyPr>
          <a:lstStyle/>
          <a:p>
            <a:pPr indent="-342900" lvl="0" marL="342900" marR="0" rtl="0" algn="l">
              <a:lnSpc>
                <a:spcPct val="100000"/>
              </a:lnSpc>
              <a:spcBef>
                <a:spcPts val="0"/>
              </a:spcBef>
              <a:spcAft>
                <a:spcPts val="0"/>
              </a:spcAft>
              <a:buClr>
                <a:srgbClr val="000000"/>
              </a:buClr>
              <a:buSzPts val="1800"/>
              <a:buFont typeface="Arial"/>
              <a:buChar char="•"/>
            </a:pPr>
            <a:r>
              <a:rPr b="1" i="0" lang="en-AU" sz="1800" u="none" cap="none" strike="noStrike">
                <a:solidFill>
                  <a:schemeClr val="dk2"/>
                </a:solidFill>
                <a:latin typeface="Arial"/>
                <a:ea typeface="Arial"/>
                <a:cs typeface="Arial"/>
                <a:sym typeface="Arial"/>
              </a:rPr>
              <a:t>Open Science activity </a:t>
            </a:r>
            <a:r>
              <a:rPr b="0" i="0" lang="en-AU" sz="1800" u="none" cap="none" strike="noStrike">
                <a:solidFill>
                  <a:schemeClr val="dk2"/>
                </a:solidFill>
                <a:latin typeface="Arial"/>
                <a:ea typeface="Arial"/>
                <a:cs typeface="Arial"/>
                <a:sym typeface="Arial"/>
              </a:rPr>
              <a:t>proposed to use ESA-NASA Multi Mission Algorithm and Analysis Platform (MAAP) for inter-comparison and harmonization of biomass products for the GST. </a:t>
            </a:r>
            <a:endParaRPr/>
          </a:p>
          <a:p>
            <a:pPr indent="-342900" lvl="0" marL="342900" marR="0" rtl="0" algn="l">
              <a:lnSpc>
                <a:spcPct val="100000"/>
              </a:lnSpc>
              <a:spcBef>
                <a:spcPts val="0"/>
              </a:spcBef>
              <a:spcAft>
                <a:spcPts val="0"/>
              </a:spcAft>
              <a:buClr>
                <a:srgbClr val="000000"/>
              </a:buClr>
              <a:buSzPts val="1800"/>
              <a:buFont typeface="Arial"/>
              <a:buChar char="•"/>
            </a:pPr>
            <a:r>
              <a:rPr b="0" i="0" lang="en-AU" sz="1800" u="none" cap="none" strike="noStrike">
                <a:solidFill>
                  <a:schemeClr val="dk2"/>
                </a:solidFill>
                <a:latin typeface="Arial"/>
                <a:ea typeface="Arial"/>
                <a:cs typeface="Arial"/>
                <a:sym typeface="Arial"/>
              </a:rPr>
              <a:t>Products will be assessed </a:t>
            </a:r>
            <a:r>
              <a:rPr b="1" i="0" lang="en-AU" sz="1800" u="none" cap="none" strike="noStrike">
                <a:solidFill>
                  <a:schemeClr val="dk2"/>
                </a:solidFill>
                <a:latin typeface="Arial"/>
                <a:ea typeface="Arial"/>
                <a:cs typeface="Arial"/>
                <a:sym typeface="Arial"/>
              </a:rPr>
              <a:t>following the WGCV biomass protocol </a:t>
            </a:r>
            <a:r>
              <a:rPr b="0" i="0" lang="en-AU" sz="1800" u="none" cap="none" strike="noStrike">
                <a:solidFill>
                  <a:schemeClr val="dk2"/>
                </a:solidFill>
                <a:latin typeface="Arial"/>
                <a:ea typeface="Arial"/>
                <a:cs typeface="Arial"/>
                <a:sym typeface="Arial"/>
              </a:rPr>
              <a:t>using </a:t>
            </a:r>
            <a:r>
              <a:rPr b="1" i="0" lang="en-AU" sz="1800" u="none" cap="none" strike="noStrike">
                <a:solidFill>
                  <a:schemeClr val="dk2"/>
                </a:solidFill>
                <a:latin typeface="Arial"/>
                <a:ea typeface="Arial"/>
                <a:cs typeface="Arial"/>
                <a:sym typeface="Arial"/>
              </a:rPr>
              <a:t>available reference data</a:t>
            </a:r>
            <a:r>
              <a:rPr b="0" i="0" lang="en-AU" sz="1800" u="none" cap="none" strike="noStrike">
                <a:solidFill>
                  <a:schemeClr val="dk2"/>
                </a:solidFill>
                <a:latin typeface="Arial"/>
                <a:ea typeface="Arial"/>
                <a:cs typeface="Arial"/>
                <a:sym typeface="Arial"/>
              </a:rPr>
              <a:t> in pilot USGS Silvacarbon countries</a:t>
            </a:r>
            <a:endParaRPr/>
          </a:p>
        </p:txBody>
      </p:sp>
      <p:graphicFrame>
        <p:nvGraphicFramePr>
          <p:cNvPr id="320" name="Google Shape;320;gc8977732ba_24_44"/>
          <p:cNvGraphicFramePr/>
          <p:nvPr/>
        </p:nvGraphicFramePr>
        <p:xfrm>
          <a:off x="97449" y="2680568"/>
          <a:ext cx="3000000" cy="3000000"/>
        </p:xfrm>
        <a:graphic>
          <a:graphicData uri="http://schemas.openxmlformats.org/drawingml/2006/table">
            <a:tbl>
              <a:tblPr>
                <a:noFill/>
                <a:tableStyleId>{93D9A6F1-A3EA-4DD5-A7D8-6EC1C031FC0A}</a:tableStyleId>
              </a:tblPr>
              <a:tblGrid>
                <a:gridCol w="727300"/>
                <a:gridCol w="2016375"/>
              </a:tblGrid>
              <a:tr h="180000">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Time</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Activity</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9850">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March 2021</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Solicit feedback and secure support from CEOS agencies</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389850">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April 2021</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Discuss technical details of the implementation</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662275">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May/June 2021</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69850" lvl="0" marL="0" marR="0" rtl="0" algn="l">
                        <a:lnSpc>
                          <a:spcPct val="100000"/>
                        </a:lnSpc>
                        <a:spcBef>
                          <a:spcPts val="0"/>
                        </a:spcBef>
                        <a:spcAft>
                          <a:spcPts val="0"/>
                        </a:spcAft>
                        <a:buClr>
                          <a:srgbClr val="000000"/>
                        </a:buClr>
                        <a:buSzPts val="1100"/>
                        <a:buFont typeface="Arial"/>
                        <a:buChar char="•"/>
                      </a:pPr>
                      <a:r>
                        <a:rPr b="0" i="0" lang="en-AU" sz="1100" u="none" cap="none" strike="noStrike">
                          <a:solidFill>
                            <a:srgbClr val="000000"/>
                          </a:solidFill>
                          <a:latin typeface="Times New Roman"/>
                          <a:ea typeface="Times New Roman"/>
                          <a:cs typeface="Times New Roman"/>
                          <a:sym typeface="Times New Roman"/>
                        </a:rPr>
                        <a:t> Data collection/refinement </a:t>
                      </a:r>
                      <a:endParaRPr/>
                    </a:p>
                    <a:p>
                      <a:pPr indent="-69850" lvl="0" marL="0" marR="0" rtl="0" algn="l">
                        <a:lnSpc>
                          <a:spcPct val="100000"/>
                        </a:lnSpc>
                        <a:spcBef>
                          <a:spcPts val="0"/>
                        </a:spcBef>
                        <a:spcAft>
                          <a:spcPts val="0"/>
                        </a:spcAft>
                        <a:buClr>
                          <a:srgbClr val="000000"/>
                        </a:buClr>
                        <a:buSzPts val="1100"/>
                        <a:buFont typeface="Arial"/>
                        <a:buChar char="•"/>
                      </a:pPr>
                      <a:r>
                        <a:rPr b="0" i="0" lang="en-AU" sz="1100" u="none" cap="none" strike="noStrike">
                          <a:solidFill>
                            <a:srgbClr val="000000"/>
                          </a:solidFill>
                          <a:latin typeface="Times New Roman"/>
                          <a:ea typeface="Times New Roman"/>
                          <a:cs typeface="Times New Roman"/>
                          <a:sym typeface="Times New Roman"/>
                        </a:rPr>
                        <a:t> Methods selection</a:t>
                      </a:r>
                      <a:endParaRPr/>
                    </a:p>
                    <a:p>
                      <a:pPr indent="-69850" lvl="0" marL="0" marR="0" rtl="0" algn="l">
                        <a:lnSpc>
                          <a:spcPct val="100000"/>
                        </a:lnSpc>
                        <a:spcBef>
                          <a:spcPts val="0"/>
                        </a:spcBef>
                        <a:spcAft>
                          <a:spcPts val="0"/>
                        </a:spcAft>
                        <a:buClr>
                          <a:srgbClr val="000000"/>
                        </a:buClr>
                        <a:buSzPts val="1100"/>
                        <a:buFont typeface="Arial"/>
                        <a:buChar char="•"/>
                      </a:pPr>
                      <a:r>
                        <a:rPr b="0" i="0" lang="en-AU" sz="1100" u="none" cap="none" strike="noStrike">
                          <a:solidFill>
                            <a:srgbClr val="000000"/>
                          </a:solidFill>
                          <a:latin typeface="Times New Roman"/>
                          <a:ea typeface="Times New Roman"/>
                          <a:cs typeface="Times New Roman"/>
                          <a:sym typeface="Times New Roman"/>
                        </a:rPr>
                        <a:t> MAAP trials</a:t>
                      </a:r>
                      <a:endParaRPr/>
                    </a:p>
                    <a:p>
                      <a:pPr indent="-69850" lvl="0" marL="0" marR="0" rtl="0" algn="l">
                        <a:lnSpc>
                          <a:spcPct val="100000"/>
                        </a:lnSpc>
                        <a:spcBef>
                          <a:spcPts val="0"/>
                        </a:spcBef>
                        <a:spcAft>
                          <a:spcPts val="0"/>
                        </a:spcAft>
                        <a:buClr>
                          <a:srgbClr val="000000"/>
                        </a:buClr>
                        <a:buSzPts val="1100"/>
                        <a:buFont typeface="Arial"/>
                        <a:buChar char="•"/>
                      </a:pPr>
                      <a:r>
                        <a:rPr b="0" i="0" lang="en-AU" sz="1100" u="none" cap="none" strike="noStrike">
                          <a:solidFill>
                            <a:srgbClr val="000000"/>
                          </a:solidFill>
                          <a:latin typeface="Times New Roman"/>
                          <a:ea typeface="Times New Roman"/>
                          <a:cs typeface="Times New Roman"/>
                          <a:sym typeface="Times New Roman"/>
                        </a:rPr>
                        <a:t> Candidate country engagement</a:t>
                      </a:r>
                      <a:endParaRPr/>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01500">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July 2021</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Finalize technical framework and compilation of all data sources</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501500">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Aug/Sept/Oct 2021</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Implement validation, harmonization and estimation by various teams</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613125">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Nov 2021</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Derive prototype biomass estimates and solicit feedback from key partners and countries</a:t>
                      </a:r>
                      <a:endParaRPr sz="1100" u="none" cap="none" strike="noStrike"/>
                    </a:p>
                  </a:txBody>
                  <a:tcPr marT="37500" marB="37500" marR="56275" marL="562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613125">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Dec’21- Feb ‘22</a:t>
                      </a:r>
                      <a:endParaRPr sz="1100" u="none" cap="none" strike="noStrike"/>
                    </a:p>
                  </a:txBody>
                  <a:tcPr marT="45725" marB="457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b="0" i="0" lang="en-AU" sz="1100" u="none" cap="none" strike="noStrike">
                          <a:solidFill>
                            <a:srgbClr val="000000"/>
                          </a:solidFill>
                          <a:latin typeface="Times New Roman"/>
                          <a:ea typeface="Times New Roman"/>
                          <a:cs typeface="Times New Roman"/>
                          <a:sym typeface="Times New Roman"/>
                        </a:rPr>
                        <a:t>Finalized biomass estimations and document in scientific paper</a:t>
                      </a:r>
                      <a:endParaRPr sz="1100" u="none" cap="none" strike="noStrike"/>
                    </a:p>
                  </a:txBody>
                  <a:tcPr marT="45725" marB="457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
        <p:nvSpPr>
          <p:cNvPr id="321" name="Google Shape;321;gc8977732ba_24_44"/>
          <p:cNvSpPr/>
          <p:nvPr/>
        </p:nvSpPr>
        <p:spPr>
          <a:xfrm>
            <a:off x="93747" y="2051072"/>
            <a:ext cx="7902300" cy="831000"/>
          </a:xfrm>
          <a:prstGeom prst="rect">
            <a:avLst/>
          </a:prstGeom>
          <a:noFill/>
          <a:ln>
            <a:noFill/>
          </a:ln>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1800"/>
              <a:buFont typeface="Arial"/>
              <a:buNone/>
            </a:pPr>
            <a:br>
              <a:rPr b="0" i="0" lang="en-AU"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2" name="Google Shape;322;gc8977732ba_24_44"/>
          <p:cNvSpPr txBox="1"/>
          <p:nvPr/>
        </p:nvSpPr>
        <p:spPr>
          <a:xfrm>
            <a:off x="3134003" y="5833806"/>
            <a:ext cx="54546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AU" sz="1800" u="none" cap="none" strike="noStrike">
                <a:solidFill>
                  <a:schemeClr val="dk2"/>
                </a:solidFill>
                <a:latin typeface="Arial"/>
                <a:ea typeface="Arial"/>
                <a:cs typeface="Arial"/>
                <a:sym typeface="Arial"/>
              </a:rPr>
              <a:t>Goal to have a pilot harmonization framework (and product) by COP-26 (Nov 2021).</a:t>
            </a:r>
            <a:endParaRPr/>
          </a:p>
          <a:p>
            <a:pPr indent="-254000" lvl="0" marL="3429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3" name="Google Shape;323;gc8977732ba_24_44"/>
          <p:cNvSpPr txBox="1"/>
          <p:nvPr>
            <p:ph idx="1" type="body"/>
          </p:nvPr>
        </p:nvSpPr>
        <p:spPr>
          <a:xfrm>
            <a:off x="1549200" y="113975"/>
            <a:ext cx="60456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sz="2400"/>
              <a:t>Proposed Biomass Product Harmonization Activity for the GST1</a:t>
            </a:r>
            <a:endParaRPr/>
          </a:p>
        </p:txBody>
      </p:sp>
      <p:pic>
        <p:nvPicPr>
          <p:cNvPr id="324" name="Google Shape;324;gc8977732ba_24_44"/>
          <p:cNvPicPr preferRelativeResize="0"/>
          <p:nvPr/>
        </p:nvPicPr>
        <p:blipFill>
          <a:blip r:embed="rId3">
            <a:alphaModFix/>
          </a:blip>
          <a:stretch>
            <a:fillRect/>
          </a:stretch>
        </p:blipFill>
        <p:spPr>
          <a:xfrm>
            <a:off x="2971563" y="3003433"/>
            <a:ext cx="6141075" cy="27701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c5f14555a7_0_164"/>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30" name="Google Shape;330;gc5f14555a7_0_164"/>
          <p:cNvSpPr txBox="1"/>
          <p:nvPr>
            <p:ph idx="1" type="body"/>
          </p:nvPr>
        </p:nvSpPr>
        <p:spPr>
          <a:xfrm>
            <a:off x="116225" y="141835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spcBef>
                <a:spcPts val="500"/>
              </a:spcBef>
              <a:spcAft>
                <a:spcPts val="0"/>
              </a:spcAft>
              <a:buClr>
                <a:srgbClr val="000000"/>
              </a:buClr>
              <a:buSzPts val="1800"/>
              <a:buFont typeface="Calibri"/>
              <a:buChar char="❏"/>
            </a:pPr>
            <a:r>
              <a:rPr lang="en-AU" sz="1800">
                <a:solidFill>
                  <a:schemeClr val="dk1"/>
                </a:solidFill>
                <a:latin typeface="Arial"/>
                <a:ea typeface="Arial"/>
                <a:cs typeface="Arial"/>
                <a:sym typeface="Arial"/>
              </a:rPr>
              <a:t>Forest/land cover/wetland and change</a:t>
            </a:r>
            <a:r>
              <a:rPr b="0" lang="en-AU" sz="1800">
                <a:solidFill>
                  <a:schemeClr val="dk1"/>
                </a:solidFill>
                <a:latin typeface="Arial"/>
                <a:ea typeface="Arial"/>
                <a:cs typeface="Arial"/>
                <a:sym typeface="Arial"/>
              </a:rPr>
              <a:t> essential for national GHG inventories estimating activity data and to global AFOLU modeling and assessments</a:t>
            </a:r>
            <a:endParaRPr b="0" sz="1800">
              <a:solidFill>
                <a:schemeClr val="dk1"/>
              </a:solidFill>
              <a:latin typeface="Arial"/>
              <a:ea typeface="Arial"/>
              <a:cs typeface="Arial"/>
              <a:sym typeface="Arial"/>
            </a:endParaRPr>
          </a:p>
          <a:p>
            <a:pPr indent="-342900" lvl="0" marL="457200" rtl="0" algn="l">
              <a:spcBef>
                <a:spcPts val="500"/>
              </a:spcBef>
              <a:spcAft>
                <a:spcPts val="0"/>
              </a:spcAft>
              <a:buClr>
                <a:srgbClr val="000000"/>
              </a:buClr>
              <a:buSzPts val="1800"/>
              <a:buFont typeface="Calibri"/>
              <a:buChar char="❏"/>
            </a:pPr>
            <a:r>
              <a:rPr b="0" lang="en-AU" sz="1800">
                <a:solidFill>
                  <a:schemeClr val="dk1"/>
                </a:solidFill>
                <a:latin typeface="Arial"/>
                <a:ea typeface="Arial"/>
                <a:cs typeface="Arial"/>
                <a:sym typeface="Arial"/>
              </a:rPr>
              <a:t>Many agencies producing relevant data and products; aim of a joint effort is to provide </a:t>
            </a:r>
            <a:r>
              <a:rPr lang="en-AU" sz="1800">
                <a:solidFill>
                  <a:schemeClr val="dk1"/>
                </a:solidFill>
                <a:latin typeface="Arial"/>
                <a:ea typeface="Arial"/>
                <a:cs typeface="Arial"/>
                <a:sym typeface="Arial"/>
              </a:rPr>
              <a:t>synthesis of available products and experiences </a:t>
            </a:r>
            <a:r>
              <a:rPr b="0" lang="en-AU" sz="1800">
                <a:solidFill>
                  <a:schemeClr val="dk1"/>
                </a:solidFill>
                <a:latin typeface="Arial"/>
                <a:ea typeface="Arial"/>
                <a:cs typeface="Arial"/>
                <a:sym typeface="Arial"/>
              </a:rPr>
              <a:t>in three main areas:</a:t>
            </a:r>
            <a:endParaRPr b="0" sz="1800">
              <a:solidFill>
                <a:schemeClr val="dk1"/>
              </a:solidFill>
              <a:latin typeface="Arial"/>
              <a:ea typeface="Arial"/>
              <a:cs typeface="Arial"/>
              <a:sym typeface="Arial"/>
            </a:endParaRPr>
          </a:p>
          <a:p>
            <a:pPr indent="-323850" lvl="1" marL="914400" rtl="0" algn="l">
              <a:spcBef>
                <a:spcPts val="500"/>
              </a:spcBef>
              <a:spcAft>
                <a:spcPts val="0"/>
              </a:spcAft>
              <a:buClr>
                <a:srgbClr val="000000"/>
              </a:buClr>
              <a:buSzPts val="1500"/>
              <a:buFont typeface="Calibri"/>
              <a:buChar char="→"/>
            </a:pPr>
            <a:r>
              <a:rPr b="1" lang="en-AU" sz="1500">
                <a:solidFill>
                  <a:schemeClr val="dk1"/>
                </a:solidFill>
                <a:latin typeface="Arial"/>
                <a:ea typeface="Arial"/>
                <a:cs typeface="Arial"/>
                <a:sym typeface="Arial"/>
              </a:rPr>
              <a:t>Support of national GHG inventories</a:t>
            </a:r>
            <a:r>
              <a:rPr lang="en-AU" sz="1500">
                <a:solidFill>
                  <a:schemeClr val="dk1"/>
                </a:solidFill>
                <a:latin typeface="Arial"/>
                <a:ea typeface="Arial"/>
                <a:cs typeface="Arial"/>
                <a:sym typeface="Arial"/>
              </a:rPr>
              <a:t> for activity data estimation following the IPCC GPG: </a:t>
            </a:r>
            <a:r>
              <a:rPr i="1" lang="en-AU" sz="1500">
                <a:solidFill>
                  <a:schemeClr val="dk1"/>
                </a:solidFill>
                <a:latin typeface="Arial"/>
                <a:ea typeface="Arial"/>
                <a:cs typeface="Arial"/>
                <a:sym typeface="Arial"/>
              </a:rPr>
              <a:t>showcase experiences of countries using satellite-derived activity data and demonstrate progress in novel products related to land use change, wetlands, forest/land degradation, fire/burnt area</a:t>
            </a:r>
            <a:endParaRPr i="1" sz="1500">
              <a:solidFill>
                <a:schemeClr val="dk1"/>
              </a:solidFill>
              <a:latin typeface="Arial"/>
              <a:ea typeface="Arial"/>
              <a:cs typeface="Arial"/>
              <a:sym typeface="Arial"/>
            </a:endParaRPr>
          </a:p>
          <a:p>
            <a:pPr indent="-323850" lvl="1" marL="914400" rtl="0" algn="l">
              <a:spcBef>
                <a:spcPts val="500"/>
              </a:spcBef>
              <a:spcAft>
                <a:spcPts val="0"/>
              </a:spcAft>
              <a:buClr>
                <a:srgbClr val="000000"/>
              </a:buClr>
              <a:buSzPts val="1500"/>
              <a:buFont typeface="Calibri"/>
              <a:buChar char="→"/>
            </a:pPr>
            <a:r>
              <a:rPr b="1" lang="en-AU" sz="1500">
                <a:solidFill>
                  <a:schemeClr val="dk1"/>
                </a:solidFill>
                <a:latin typeface="Arial"/>
                <a:ea typeface="Arial"/>
                <a:cs typeface="Arial"/>
                <a:sym typeface="Arial"/>
              </a:rPr>
              <a:t>Improved global land change data </a:t>
            </a:r>
            <a:r>
              <a:rPr lang="en-AU" sz="1500">
                <a:solidFill>
                  <a:schemeClr val="dk1"/>
                </a:solidFill>
                <a:latin typeface="Arial"/>
                <a:ea typeface="Arial"/>
                <a:cs typeface="Arial"/>
                <a:sym typeface="Arial"/>
              </a:rPr>
              <a:t>for AFOLU and modeling assessments: </a:t>
            </a:r>
            <a:r>
              <a:rPr b="0" i="1" lang="en-AU" sz="1500">
                <a:solidFill>
                  <a:schemeClr val="dk1"/>
                </a:solidFill>
                <a:latin typeface="Arial"/>
                <a:ea typeface="Arial"/>
                <a:cs typeface="Arial"/>
                <a:sym typeface="Arial"/>
              </a:rPr>
              <a:t>Present long-term harmonized global land cover change data and  novel, next generation global land cover/change products at higher spatial/temporal/thematic detail </a:t>
            </a:r>
            <a:endParaRPr b="0" i="1" sz="1500">
              <a:solidFill>
                <a:schemeClr val="dk1"/>
              </a:solidFill>
              <a:latin typeface="Arial"/>
              <a:ea typeface="Arial"/>
              <a:cs typeface="Arial"/>
              <a:sym typeface="Arial"/>
            </a:endParaRPr>
          </a:p>
          <a:p>
            <a:pPr indent="-323850" lvl="1" marL="914400" rtl="0" algn="l">
              <a:spcBef>
                <a:spcPts val="500"/>
              </a:spcBef>
              <a:spcAft>
                <a:spcPts val="0"/>
              </a:spcAft>
              <a:buClr>
                <a:srgbClr val="000000"/>
              </a:buClr>
              <a:buSzPts val="1500"/>
              <a:buFont typeface="Calibri"/>
              <a:buChar char="→"/>
            </a:pPr>
            <a:r>
              <a:rPr b="1" lang="en-AU" sz="1500">
                <a:solidFill>
                  <a:schemeClr val="dk1"/>
                </a:solidFill>
                <a:latin typeface="Arial"/>
                <a:ea typeface="Arial"/>
                <a:cs typeface="Arial"/>
                <a:sym typeface="Arial"/>
              </a:rPr>
              <a:t>Enhance consistency/comparability </a:t>
            </a:r>
            <a:r>
              <a:rPr lang="en-AU" sz="1500">
                <a:solidFill>
                  <a:schemeClr val="dk1"/>
                </a:solidFill>
                <a:latin typeface="Arial"/>
                <a:ea typeface="Arial"/>
                <a:cs typeface="Arial"/>
                <a:sym typeface="Arial"/>
              </a:rPr>
              <a:t>of national GHG inventories and global GHG estimates: </a:t>
            </a:r>
            <a:r>
              <a:rPr i="1" lang="en-AU" sz="1500">
                <a:solidFill>
                  <a:schemeClr val="dk1"/>
                </a:solidFill>
                <a:latin typeface="Arial"/>
                <a:ea typeface="Arial"/>
                <a:cs typeface="Arial"/>
                <a:sym typeface="Arial"/>
              </a:rPr>
              <a:t>Develop best available global land cover change estimates at regional level for statistical comparison with country-reported data  </a:t>
            </a:r>
            <a:endParaRPr sz="1800">
              <a:solidFill>
                <a:schemeClr val="dk1"/>
              </a:solidFill>
              <a:latin typeface="Arial"/>
              <a:ea typeface="Arial"/>
              <a:cs typeface="Arial"/>
              <a:sym typeface="Arial"/>
            </a:endParaRPr>
          </a:p>
          <a:p>
            <a:pPr indent="0" lvl="0" marL="457200" rtl="0" algn="l">
              <a:spcBef>
                <a:spcPts val="500"/>
              </a:spcBef>
              <a:spcAft>
                <a:spcPts val="0"/>
              </a:spcAft>
              <a:buNone/>
            </a:pPr>
            <a:r>
              <a:t/>
            </a:r>
            <a:endParaRPr b="0" sz="1800">
              <a:solidFill>
                <a:schemeClr val="dk1"/>
              </a:solidFill>
              <a:latin typeface="Arial"/>
              <a:ea typeface="Arial"/>
              <a:cs typeface="Arial"/>
              <a:sym typeface="Arial"/>
            </a:endParaRPr>
          </a:p>
          <a:p>
            <a:pPr indent="0" lvl="0" marL="457200" rtl="0" algn="l">
              <a:lnSpc>
                <a:spcPct val="100000"/>
              </a:lnSpc>
              <a:spcBef>
                <a:spcPts val="500"/>
              </a:spcBef>
              <a:spcAft>
                <a:spcPts val="0"/>
              </a:spcAft>
              <a:buNone/>
            </a:pPr>
            <a:r>
              <a:t/>
            </a:r>
            <a:endParaRPr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800">
                <a:solidFill>
                  <a:schemeClr val="dk1"/>
                </a:solidFill>
                <a:latin typeface="Calibri"/>
                <a:ea typeface="Calibri"/>
                <a:cs typeface="Calibri"/>
                <a:sym typeface="Calibri"/>
              </a:rPr>
              <a:t>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331" name="Google Shape;331;gc5f14555a7_0_164"/>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GST1 Input - Land Cover, </a:t>
            </a:r>
            <a:endParaRPr/>
          </a:p>
          <a:p>
            <a:pPr indent="0" lvl="0" marL="0" rtl="0" algn="ctr">
              <a:lnSpc>
                <a:spcPct val="100000"/>
              </a:lnSpc>
              <a:spcBef>
                <a:spcPts val="500"/>
              </a:spcBef>
              <a:spcAft>
                <a:spcPts val="0"/>
              </a:spcAft>
              <a:buSzPts val="2800"/>
              <a:buNone/>
            </a:pPr>
            <a:r>
              <a:rPr lang="en-AU"/>
              <a:t>Forest, Wetlands and Change</a:t>
            </a:r>
            <a:endParaRPr/>
          </a:p>
        </p:txBody>
      </p:sp>
      <p:sp>
        <p:nvSpPr>
          <p:cNvPr id="332" name="Google Shape;332;gc5f14555a7_0_164"/>
          <p:cNvSpPr txBox="1"/>
          <p:nvPr/>
        </p:nvSpPr>
        <p:spPr>
          <a:xfrm>
            <a:off x="76200" y="5147700"/>
            <a:ext cx="4946400" cy="1634100"/>
          </a:xfrm>
          <a:prstGeom prst="rect">
            <a:avLst/>
          </a:prstGeom>
          <a:noFill/>
          <a:ln>
            <a:noFill/>
          </a:ln>
        </p:spPr>
        <p:txBody>
          <a:bodyPr anchorCtr="0" anchor="t" bIns="91425" lIns="91425" spcFirstLastPara="1" rIns="91425" wrap="square" tIns="91425">
            <a:spAutoFit/>
          </a:bodyPr>
          <a:lstStyle/>
          <a:p>
            <a:pPr indent="-342900" lvl="0" marL="457200" rtl="0" algn="l">
              <a:spcBef>
                <a:spcPts val="500"/>
              </a:spcBef>
              <a:spcAft>
                <a:spcPts val="0"/>
              </a:spcAft>
              <a:buClr>
                <a:schemeClr val="dk1"/>
              </a:buClr>
              <a:buSzPts val="1800"/>
              <a:buChar char="❏"/>
            </a:pPr>
            <a:r>
              <a:rPr lang="en-AU" sz="1800">
                <a:solidFill>
                  <a:schemeClr val="dk1"/>
                </a:solidFill>
              </a:rPr>
              <a:t>Activities: expert meetings, coordinate input from CEOS partners, synthesis towards COP26 presentation </a:t>
            </a:r>
            <a:endParaRPr sz="1800">
              <a:solidFill>
                <a:schemeClr val="dk1"/>
              </a:solidFill>
            </a:endParaRPr>
          </a:p>
          <a:p>
            <a:pPr indent="-342900" lvl="0" marL="457200" rtl="0" algn="l">
              <a:spcBef>
                <a:spcPts val="500"/>
              </a:spcBef>
              <a:spcAft>
                <a:spcPts val="0"/>
              </a:spcAft>
              <a:buClr>
                <a:schemeClr val="dk1"/>
              </a:buClr>
              <a:buSzPts val="1800"/>
              <a:buChar char="❏"/>
            </a:pPr>
            <a:r>
              <a:rPr lang="en-AU" sz="1800">
                <a:solidFill>
                  <a:schemeClr val="dk1"/>
                </a:solidFill>
              </a:rPr>
              <a:t>Coordination builds upon GOFC-GOLD land cover implementation team</a:t>
            </a:r>
            <a:endParaRPr/>
          </a:p>
        </p:txBody>
      </p:sp>
      <p:pic>
        <p:nvPicPr>
          <p:cNvPr id="333" name="Google Shape;333;gc5f14555a7_0_164"/>
          <p:cNvPicPr preferRelativeResize="0"/>
          <p:nvPr/>
        </p:nvPicPr>
        <p:blipFill>
          <a:blip r:embed="rId3">
            <a:alphaModFix/>
          </a:blip>
          <a:stretch>
            <a:fillRect/>
          </a:stretch>
        </p:blipFill>
        <p:spPr>
          <a:xfrm>
            <a:off x="5026536" y="5118250"/>
            <a:ext cx="3580126" cy="1634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c6147a4954_17_8"/>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39" name="Google Shape;339;gc6147a4954_17_8"/>
          <p:cNvSpPr txBox="1"/>
          <p:nvPr>
            <p:ph idx="1" type="body"/>
          </p:nvPr>
        </p:nvSpPr>
        <p:spPr>
          <a:xfrm>
            <a:off x="116225" y="1418350"/>
            <a:ext cx="8845500" cy="5257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0" lang="en-AU" sz="1700">
                <a:solidFill>
                  <a:schemeClr val="dk1"/>
                </a:solidFill>
                <a:latin typeface="Arial"/>
                <a:ea typeface="Arial"/>
                <a:cs typeface="Arial"/>
                <a:sym typeface="Arial"/>
              </a:rPr>
              <a:t>The following products are proposed as the most suitable choices to present the dedicated CEOS agency support for the GST by UNFCCC COP26 in Nov. 2021:</a:t>
            </a:r>
            <a:endParaRPr b="0" sz="1700">
              <a:solidFill>
                <a:schemeClr val="dk1"/>
              </a:solidFill>
              <a:latin typeface="Arial"/>
              <a:ea typeface="Arial"/>
              <a:cs typeface="Arial"/>
              <a:sym typeface="Arial"/>
            </a:endParaRPr>
          </a:p>
          <a:p>
            <a:pPr indent="-336550" lvl="0" marL="457200" rtl="0" algn="l">
              <a:lnSpc>
                <a:spcPct val="100000"/>
              </a:lnSpc>
              <a:spcBef>
                <a:spcPts val="1200"/>
              </a:spcBef>
              <a:spcAft>
                <a:spcPts val="0"/>
              </a:spcAft>
              <a:buClr>
                <a:schemeClr val="dk1"/>
              </a:buClr>
              <a:buSzPts val="1700"/>
              <a:buAutoNum type="arabicPeriod"/>
            </a:pPr>
            <a:r>
              <a:rPr b="0" lang="en-AU" sz="1700">
                <a:solidFill>
                  <a:schemeClr val="dk1"/>
                </a:solidFill>
                <a:latin typeface="Arial"/>
                <a:ea typeface="Arial"/>
                <a:cs typeface="Arial"/>
                <a:sym typeface="Arial"/>
              </a:rPr>
              <a:t>Useful for countries and national reporting:</a:t>
            </a:r>
            <a:endParaRPr sz="1700">
              <a:solidFill>
                <a:schemeClr val="dk1"/>
              </a:solidFill>
              <a:latin typeface="Arial"/>
              <a:ea typeface="Arial"/>
              <a:cs typeface="Arial"/>
              <a:sym typeface="Arial"/>
            </a:endParaRPr>
          </a:p>
          <a:p>
            <a:pPr indent="-336550" lvl="1" marL="914400" rtl="0" algn="l">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Copernicus annual global land cover service</a:t>
            </a:r>
            <a:r>
              <a:rPr lang="en-AU" sz="1700">
                <a:solidFill>
                  <a:schemeClr val="dk1"/>
                </a:solidFill>
                <a:latin typeface="Arial"/>
                <a:ea typeface="Arial"/>
                <a:cs typeface="Arial"/>
                <a:sym typeface="Arial"/>
              </a:rPr>
              <a:t> (2015-onwards, 100 m, EC)</a:t>
            </a:r>
            <a:endParaRPr sz="1700">
              <a:solidFill>
                <a:schemeClr val="dk1"/>
              </a:solidFill>
              <a:latin typeface="Arial"/>
              <a:ea typeface="Arial"/>
              <a:cs typeface="Arial"/>
              <a:sym typeface="Arial"/>
            </a:endParaRPr>
          </a:p>
          <a:p>
            <a:pPr indent="-336550" lvl="1" marL="914400" rtl="0" algn="l">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WorldCover</a:t>
            </a:r>
            <a:r>
              <a:rPr lang="en-AU" sz="1700">
                <a:solidFill>
                  <a:schemeClr val="dk1"/>
                </a:solidFill>
                <a:latin typeface="Arial"/>
                <a:ea typeface="Arial"/>
                <a:cs typeface="Arial"/>
                <a:sym typeface="Arial"/>
              </a:rPr>
              <a:t> (2020, 10 m, ESA)</a:t>
            </a:r>
            <a:endParaRPr sz="1700">
              <a:solidFill>
                <a:schemeClr val="dk1"/>
              </a:solidFill>
              <a:latin typeface="Arial"/>
              <a:ea typeface="Arial"/>
              <a:cs typeface="Arial"/>
              <a:sym typeface="Arial"/>
            </a:endParaRPr>
          </a:p>
          <a:p>
            <a:pPr indent="-336550" lvl="1" marL="914400" rtl="0" algn="l">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Global Forest Watch tree cover loss</a:t>
            </a:r>
            <a:r>
              <a:rPr lang="en-AU" sz="1700">
                <a:solidFill>
                  <a:schemeClr val="dk1"/>
                </a:solidFill>
                <a:latin typeface="Arial"/>
                <a:ea typeface="Arial"/>
                <a:cs typeface="Arial"/>
                <a:sym typeface="Arial"/>
              </a:rPr>
              <a:t> (annual from 2000 onwards, 30 m, NASA)</a:t>
            </a:r>
            <a:endParaRPr b="1" sz="1700">
              <a:solidFill>
                <a:schemeClr val="dk1"/>
              </a:solidFill>
              <a:latin typeface="Arial"/>
              <a:ea typeface="Arial"/>
              <a:cs typeface="Arial"/>
              <a:sym typeface="Arial"/>
            </a:endParaRPr>
          </a:p>
          <a:p>
            <a:pPr indent="-336550" lvl="1" marL="914400" rtl="0" algn="l">
              <a:lnSpc>
                <a:spcPct val="100000"/>
              </a:lnSpc>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Global Mangrove Watch </a:t>
            </a:r>
            <a:r>
              <a:rPr lang="en-AU" sz="1700">
                <a:solidFill>
                  <a:schemeClr val="dk1"/>
                </a:solidFill>
                <a:latin typeface="Arial"/>
                <a:ea typeface="Arial"/>
                <a:cs typeface="Arial"/>
                <a:sym typeface="Arial"/>
              </a:rPr>
              <a:t>data on cover and change (25 m, JAXA</a:t>
            </a:r>
            <a:r>
              <a:rPr b="0" lang="en-AU" sz="1700">
                <a:solidFill>
                  <a:schemeClr val="dk1"/>
                </a:solidFill>
                <a:latin typeface="Arial"/>
                <a:ea typeface="Arial"/>
                <a:cs typeface="Arial"/>
                <a:sym typeface="Arial"/>
              </a:rPr>
              <a:t>)</a:t>
            </a:r>
            <a:endParaRPr b="0" sz="1700">
              <a:solidFill>
                <a:schemeClr val="dk1"/>
              </a:solidFill>
              <a:latin typeface="Arial"/>
              <a:ea typeface="Arial"/>
              <a:cs typeface="Arial"/>
              <a:sym typeface="Arial"/>
            </a:endParaRPr>
          </a:p>
          <a:p>
            <a:pPr indent="-336550" lvl="1" marL="914400" rtl="0" algn="l">
              <a:lnSpc>
                <a:spcPct val="100000"/>
              </a:lnSpc>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LCLUC Global Mangrove Mapping </a:t>
            </a:r>
            <a:r>
              <a:rPr b="0" lang="en-AU" sz="1700">
                <a:solidFill>
                  <a:schemeClr val="dk1"/>
                </a:solidFill>
                <a:latin typeface="Arial"/>
                <a:ea typeface="Arial"/>
                <a:cs typeface="Arial"/>
                <a:sym typeface="Arial"/>
              </a:rPr>
              <a:t>data on </a:t>
            </a:r>
            <a:r>
              <a:rPr lang="en-AU" sz="1700">
                <a:solidFill>
                  <a:schemeClr val="dk1"/>
                </a:solidFill>
                <a:latin typeface="Arial"/>
                <a:ea typeface="Arial"/>
                <a:cs typeface="Arial"/>
                <a:sym typeface="Arial"/>
              </a:rPr>
              <a:t>AGB and Total Biomass</a:t>
            </a:r>
            <a:r>
              <a:rPr b="0" lang="en-AU" sz="1700">
                <a:solidFill>
                  <a:schemeClr val="dk1"/>
                </a:solidFill>
                <a:latin typeface="Arial"/>
                <a:ea typeface="Arial"/>
                <a:cs typeface="Arial"/>
                <a:sym typeface="Arial"/>
              </a:rPr>
              <a:t> (</a:t>
            </a:r>
            <a:r>
              <a:rPr lang="en-AU" sz="1700">
                <a:solidFill>
                  <a:schemeClr val="dk1"/>
                </a:solidFill>
                <a:latin typeface="Arial"/>
                <a:ea typeface="Arial"/>
                <a:cs typeface="Arial"/>
                <a:sym typeface="Arial"/>
              </a:rPr>
              <a:t>30</a:t>
            </a:r>
            <a:r>
              <a:rPr b="0" lang="en-AU" sz="1700">
                <a:solidFill>
                  <a:schemeClr val="dk1"/>
                </a:solidFill>
                <a:latin typeface="Arial"/>
                <a:ea typeface="Arial"/>
                <a:cs typeface="Arial"/>
                <a:sym typeface="Arial"/>
              </a:rPr>
              <a:t> m, </a:t>
            </a:r>
            <a:r>
              <a:rPr lang="en-AU" sz="1700">
                <a:solidFill>
                  <a:schemeClr val="dk1"/>
                </a:solidFill>
                <a:latin typeface="Arial"/>
                <a:ea typeface="Arial"/>
                <a:cs typeface="Arial"/>
                <a:sym typeface="Arial"/>
              </a:rPr>
              <a:t>NASA JPL/GSFC</a:t>
            </a:r>
            <a:r>
              <a:rPr b="0" lang="en-AU" sz="1700">
                <a:solidFill>
                  <a:schemeClr val="dk1"/>
                </a:solidFill>
                <a:latin typeface="Arial"/>
                <a:ea typeface="Arial"/>
                <a:cs typeface="Arial"/>
                <a:sym typeface="Arial"/>
              </a:rPr>
              <a:t>)</a:t>
            </a:r>
            <a:endParaRPr sz="1700">
              <a:solidFill>
                <a:schemeClr val="dk1"/>
              </a:solidFill>
              <a:latin typeface="Arial"/>
              <a:ea typeface="Arial"/>
              <a:cs typeface="Arial"/>
              <a:sym typeface="Arial"/>
            </a:endParaRPr>
          </a:p>
          <a:p>
            <a:pPr indent="-336550" lvl="0" marL="457200" rtl="0" algn="l">
              <a:lnSpc>
                <a:spcPct val="100000"/>
              </a:lnSpc>
              <a:spcBef>
                <a:spcPts val="0"/>
              </a:spcBef>
              <a:spcAft>
                <a:spcPts val="0"/>
              </a:spcAft>
              <a:buClr>
                <a:schemeClr val="dk1"/>
              </a:buClr>
              <a:buSzPts val="1700"/>
              <a:buAutoNum type="arabicPeriod"/>
            </a:pPr>
            <a:r>
              <a:rPr b="0" lang="en-AU" sz="1700">
                <a:solidFill>
                  <a:schemeClr val="dk1"/>
                </a:solidFill>
                <a:latin typeface="Arial"/>
                <a:ea typeface="Arial"/>
                <a:cs typeface="Arial"/>
                <a:sym typeface="Arial"/>
              </a:rPr>
              <a:t>For (longer-term) global modeling and GHG assessments:</a:t>
            </a:r>
            <a:endParaRPr b="0" sz="1700">
              <a:solidFill>
                <a:schemeClr val="dk1"/>
              </a:solidFill>
              <a:latin typeface="Arial"/>
              <a:ea typeface="Arial"/>
              <a:cs typeface="Arial"/>
              <a:sym typeface="Arial"/>
            </a:endParaRPr>
          </a:p>
          <a:p>
            <a:pPr indent="-336550" lvl="1" marL="914400" rtl="0" algn="l">
              <a:lnSpc>
                <a:spcPct val="100000"/>
              </a:lnSpc>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LC CCI annual 1992-2015 </a:t>
            </a:r>
            <a:r>
              <a:rPr b="0" lang="en-AU" sz="1700">
                <a:solidFill>
                  <a:schemeClr val="dk1"/>
                </a:solidFill>
                <a:latin typeface="Arial"/>
                <a:ea typeface="Arial"/>
                <a:cs typeface="Arial"/>
                <a:sym typeface="Arial"/>
              </a:rPr>
              <a:t>(now continued under Copernicus climate service C3S until today, 1 km change, ESA/EC)</a:t>
            </a:r>
            <a:endParaRPr b="0" sz="1700">
              <a:solidFill>
                <a:schemeClr val="dk1"/>
              </a:solidFill>
              <a:latin typeface="Arial"/>
              <a:ea typeface="Arial"/>
              <a:cs typeface="Arial"/>
              <a:sym typeface="Arial"/>
            </a:endParaRPr>
          </a:p>
          <a:p>
            <a:pPr indent="-336550" lvl="1" marL="914400" rtl="0" algn="l">
              <a:lnSpc>
                <a:spcPct val="100000"/>
              </a:lnSpc>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HILDA+ 1960-2019 g</a:t>
            </a:r>
            <a:r>
              <a:rPr b="0" lang="en-AU" sz="1700">
                <a:solidFill>
                  <a:schemeClr val="dk1"/>
                </a:solidFill>
                <a:latin typeface="Arial"/>
                <a:ea typeface="Arial"/>
                <a:cs typeface="Arial"/>
                <a:sym typeface="Arial"/>
              </a:rPr>
              <a:t>lobal, annual land cover change harmonized with FAO statistics (synthesis product for modeling community)</a:t>
            </a:r>
            <a:endParaRPr b="0" sz="1700">
              <a:solidFill>
                <a:schemeClr val="dk1"/>
              </a:solidFill>
              <a:latin typeface="Arial"/>
              <a:ea typeface="Arial"/>
              <a:cs typeface="Arial"/>
              <a:sym typeface="Arial"/>
            </a:endParaRPr>
          </a:p>
          <a:p>
            <a:pPr indent="-336550" lvl="0" marL="457200" rtl="0" algn="l">
              <a:lnSpc>
                <a:spcPct val="100000"/>
              </a:lnSpc>
              <a:spcBef>
                <a:spcPts val="0"/>
              </a:spcBef>
              <a:spcAft>
                <a:spcPts val="0"/>
              </a:spcAft>
              <a:buClr>
                <a:schemeClr val="dk1"/>
              </a:buClr>
              <a:buSzPts val="1700"/>
              <a:buAutoNum type="arabicPeriod"/>
            </a:pPr>
            <a:r>
              <a:rPr b="0" lang="en-AU" sz="1700">
                <a:solidFill>
                  <a:schemeClr val="dk1"/>
                </a:solidFill>
                <a:latin typeface="Arial"/>
                <a:ea typeface="Arial"/>
                <a:cs typeface="Arial"/>
                <a:sym typeface="Arial"/>
              </a:rPr>
              <a:t>For linking national reporting with global estimation (in a statistical sense)</a:t>
            </a:r>
            <a:endParaRPr b="0" sz="1700">
              <a:solidFill>
                <a:schemeClr val="dk1"/>
              </a:solidFill>
              <a:latin typeface="Arial"/>
              <a:ea typeface="Arial"/>
              <a:cs typeface="Arial"/>
              <a:sym typeface="Arial"/>
            </a:endParaRPr>
          </a:p>
          <a:p>
            <a:pPr indent="-336550" lvl="1" marL="914400" rtl="0" algn="l">
              <a:lnSpc>
                <a:spcPct val="100000"/>
              </a:lnSpc>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Nancy Harris/GFW forest fluxes data 2000-2019 </a:t>
            </a:r>
            <a:r>
              <a:rPr b="0" lang="en-AU" sz="1700">
                <a:solidFill>
                  <a:schemeClr val="dk1"/>
                </a:solidFill>
                <a:latin typeface="Arial"/>
                <a:ea typeface="Arial"/>
                <a:cs typeface="Arial"/>
                <a:sym typeface="Arial"/>
              </a:rPr>
              <a:t>(NASA)</a:t>
            </a:r>
            <a:endParaRPr b="0" sz="1700">
              <a:solidFill>
                <a:schemeClr val="dk1"/>
              </a:solidFill>
              <a:latin typeface="Arial"/>
              <a:ea typeface="Arial"/>
              <a:cs typeface="Arial"/>
              <a:sym typeface="Arial"/>
            </a:endParaRPr>
          </a:p>
          <a:p>
            <a:pPr indent="-336550" lvl="1" marL="914400" rtl="0" algn="l">
              <a:lnSpc>
                <a:spcPct val="100000"/>
              </a:lnSpc>
              <a:spcBef>
                <a:spcPts val="0"/>
              </a:spcBef>
              <a:spcAft>
                <a:spcPts val="0"/>
              </a:spcAft>
              <a:buClr>
                <a:schemeClr val="dk1"/>
              </a:buClr>
              <a:buSzPts val="1700"/>
              <a:buAutoNum type="alphaLcPeriod"/>
            </a:pPr>
            <a:r>
              <a:rPr b="1" lang="en-AU" sz="1700">
                <a:solidFill>
                  <a:schemeClr val="dk1"/>
                </a:solidFill>
                <a:latin typeface="Arial"/>
                <a:ea typeface="Arial"/>
                <a:cs typeface="Arial"/>
                <a:sym typeface="Arial"/>
              </a:rPr>
              <a:t>Copernicus annual global land cover service and regional land cover change statistics</a:t>
            </a:r>
            <a:r>
              <a:rPr b="0" lang="en-AU" sz="1700">
                <a:solidFill>
                  <a:schemeClr val="dk1"/>
                </a:solidFill>
                <a:latin typeface="Arial"/>
                <a:ea typeface="Arial"/>
                <a:cs typeface="Arial"/>
                <a:sym typeface="Arial"/>
              </a:rPr>
              <a:t> (using reference data for estimation, EC/ESA)</a:t>
            </a:r>
            <a:endParaRPr b="0" sz="1700">
              <a:solidFill>
                <a:schemeClr val="dk1"/>
              </a:solidFill>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t/>
            </a:r>
            <a:endParaRPr b="0" sz="1400">
              <a:solidFill>
                <a:schemeClr val="dk1"/>
              </a:solidFill>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t/>
            </a:r>
            <a:endParaRPr b="0" sz="1400">
              <a:solidFill>
                <a:schemeClr val="dk1"/>
              </a:solidFill>
              <a:latin typeface="Arial"/>
              <a:ea typeface="Arial"/>
              <a:cs typeface="Arial"/>
              <a:sym typeface="Arial"/>
            </a:endParaRPr>
          </a:p>
          <a:p>
            <a:pPr indent="0" lvl="0" marL="457200" rtl="0" algn="l">
              <a:lnSpc>
                <a:spcPct val="100000"/>
              </a:lnSpc>
              <a:spcBef>
                <a:spcPts val="1000"/>
              </a:spcBef>
              <a:spcAft>
                <a:spcPts val="0"/>
              </a:spcAft>
              <a:buNone/>
            </a:pPr>
            <a:r>
              <a:t/>
            </a:r>
            <a:endParaRPr b="0" sz="1400">
              <a:solidFill>
                <a:schemeClr val="dk1"/>
              </a:solidFill>
              <a:latin typeface="Arial"/>
              <a:ea typeface="Arial"/>
              <a:cs typeface="Arial"/>
              <a:sym typeface="Arial"/>
            </a:endParaRPr>
          </a:p>
          <a:p>
            <a:pPr indent="0" lvl="0" marL="457200" rtl="0" algn="l">
              <a:lnSpc>
                <a:spcPct val="100000"/>
              </a:lnSpc>
              <a:spcBef>
                <a:spcPts val="1000"/>
              </a:spcBef>
              <a:spcAft>
                <a:spcPts val="0"/>
              </a:spcAft>
              <a:buNone/>
            </a:pPr>
            <a:r>
              <a:t/>
            </a:r>
            <a:endParaRPr sz="1400">
              <a:solidFill>
                <a:schemeClr val="dk1"/>
              </a:solidFill>
              <a:latin typeface="Calibri"/>
              <a:ea typeface="Calibri"/>
              <a:cs typeface="Calibri"/>
              <a:sym typeface="Calibri"/>
            </a:endParaRPr>
          </a:p>
          <a:p>
            <a:pPr indent="0" lvl="0" marL="457200" rtl="0" algn="l">
              <a:lnSpc>
                <a:spcPct val="100000"/>
              </a:lnSpc>
              <a:spcBef>
                <a:spcPts val="1000"/>
              </a:spcBef>
              <a:spcAft>
                <a:spcPts val="0"/>
              </a:spcAft>
              <a:buNone/>
            </a:pPr>
            <a:r>
              <a:t/>
            </a:r>
            <a:endParaRPr b="0" sz="1400">
              <a:solidFill>
                <a:schemeClr val="dk1"/>
              </a:solidFill>
              <a:latin typeface="Calibri"/>
              <a:ea typeface="Calibri"/>
              <a:cs typeface="Calibri"/>
              <a:sym typeface="Calibri"/>
            </a:endParaRPr>
          </a:p>
          <a:p>
            <a:pPr indent="0" lvl="0" marL="457200" rtl="0" algn="l">
              <a:lnSpc>
                <a:spcPct val="100000"/>
              </a:lnSpc>
              <a:spcBef>
                <a:spcPts val="1000"/>
              </a:spcBef>
              <a:spcAft>
                <a:spcPts val="0"/>
              </a:spcAft>
              <a:buNone/>
            </a:pPr>
            <a:r>
              <a:t/>
            </a:r>
            <a:endParaRPr b="0" sz="1400">
              <a:solidFill>
                <a:schemeClr val="dk1"/>
              </a:solidFill>
              <a:latin typeface="Calibri"/>
              <a:ea typeface="Calibri"/>
              <a:cs typeface="Calibri"/>
              <a:sym typeface="Calibri"/>
            </a:endParaRPr>
          </a:p>
          <a:p>
            <a:pPr indent="0" lvl="0" marL="457200" rtl="0" algn="l">
              <a:lnSpc>
                <a:spcPct val="100000"/>
              </a:lnSpc>
              <a:spcBef>
                <a:spcPts val="1000"/>
              </a:spcBef>
              <a:spcAft>
                <a:spcPts val="0"/>
              </a:spcAft>
              <a:buNone/>
            </a:pPr>
            <a:r>
              <a:t/>
            </a:r>
            <a:endParaRPr b="0" sz="1400">
              <a:solidFill>
                <a:schemeClr val="dk1"/>
              </a:solidFill>
              <a:latin typeface="Calibri"/>
              <a:ea typeface="Calibri"/>
              <a:cs typeface="Calibri"/>
              <a:sym typeface="Calibri"/>
            </a:endParaRPr>
          </a:p>
          <a:p>
            <a:pPr indent="0" lvl="0" marL="457200" rtl="0" algn="l">
              <a:lnSpc>
                <a:spcPct val="100000"/>
              </a:lnSpc>
              <a:spcBef>
                <a:spcPts val="1000"/>
              </a:spcBef>
              <a:spcAft>
                <a:spcPts val="0"/>
              </a:spcAft>
              <a:buNone/>
            </a:pPr>
            <a:r>
              <a:t/>
            </a:r>
            <a:endParaRPr b="0" sz="1400">
              <a:solidFill>
                <a:schemeClr val="dk1"/>
              </a:solidFill>
              <a:latin typeface="Calibri"/>
              <a:ea typeface="Calibri"/>
              <a:cs typeface="Calibri"/>
              <a:sym typeface="Calibri"/>
            </a:endParaRPr>
          </a:p>
          <a:p>
            <a:pPr indent="0" lvl="0" marL="914400" rtl="0" algn="l">
              <a:lnSpc>
                <a:spcPct val="100000"/>
              </a:lnSpc>
              <a:spcBef>
                <a:spcPts val="1000"/>
              </a:spcBef>
              <a:spcAft>
                <a:spcPts val="0"/>
              </a:spcAft>
              <a:buSzPts val="2000"/>
              <a:buNone/>
            </a:pPr>
            <a:r>
              <a:rPr b="0" lang="en-AU" sz="1400">
                <a:solidFill>
                  <a:schemeClr val="dk1"/>
                </a:solidFill>
                <a:latin typeface="Calibri"/>
                <a:ea typeface="Calibri"/>
                <a:cs typeface="Calibri"/>
                <a:sym typeface="Calibri"/>
              </a:rPr>
              <a:t> </a:t>
            </a:r>
            <a:endParaRPr b="0" sz="1400">
              <a:solidFill>
                <a:schemeClr val="dk1"/>
              </a:solidFill>
              <a:latin typeface="Calibri"/>
              <a:ea typeface="Calibri"/>
              <a:cs typeface="Calibri"/>
              <a:sym typeface="Calibri"/>
            </a:endParaRPr>
          </a:p>
          <a:p>
            <a:pPr indent="0" lvl="0" marL="457200" rtl="0" algn="l">
              <a:lnSpc>
                <a:spcPct val="100000"/>
              </a:lnSpc>
              <a:spcBef>
                <a:spcPts val="1000"/>
              </a:spcBef>
              <a:spcAft>
                <a:spcPts val="1000"/>
              </a:spcAft>
              <a:buSzPts val="2000"/>
              <a:buNone/>
            </a:pPr>
            <a:r>
              <a:t/>
            </a:r>
            <a:endParaRPr b="0" sz="1400">
              <a:solidFill>
                <a:schemeClr val="dk1"/>
              </a:solidFill>
              <a:latin typeface="Calibri"/>
              <a:ea typeface="Calibri"/>
              <a:cs typeface="Calibri"/>
              <a:sym typeface="Calibri"/>
            </a:endParaRPr>
          </a:p>
        </p:txBody>
      </p:sp>
      <p:sp>
        <p:nvSpPr>
          <p:cNvPr id="340" name="Google Shape;340;gc6147a4954_17_8"/>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GST1 Input - </a:t>
            </a:r>
            <a:r>
              <a:rPr lang="en-AU"/>
              <a:t>Land Cover, </a:t>
            </a:r>
            <a:endParaRPr/>
          </a:p>
          <a:p>
            <a:pPr indent="0" lvl="0" marL="0" rtl="0" algn="ctr">
              <a:lnSpc>
                <a:spcPct val="100000"/>
              </a:lnSpc>
              <a:spcBef>
                <a:spcPts val="500"/>
              </a:spcBef>
              <a:spcAft>
                <a:spcPts val="0"/>
              </a:spcAft>
              <a:buSzPts val="2800"/>
              <a:buNone/>
            </a:pPr>
            <a:r>
              <a:rPr lang="en-AU"/>
              <a:t>Forest, Wetlands and Change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
          <p:cNvSpPr txBox="1"/>
          <p:nvPr>
            <p:ph type="title"/>
          </p:nvPr>
        </p:nvSpPr>
        <p:spPr>
          <a:xfrm>
            <a:off x="622789" y="27655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Carbon &amp; Biomass Session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Introduction &amp; Objectives</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Australian SIT Chair Team</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68" name="Google Shape;168;p2"/>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a:t>
            </a:r>
            <a:r>
              <a:rPr lang="en-AU" sz="1800">
                <a:solidFill>
                  <a:schemeClr val="lt1"/>
                </a:solidFill>
              </a:rPr>
              <a:t>-36</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69" name="Google Shape;169;p2"/>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70" name="Google Shape;170;p2"/>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171" name="Google Shape;171;p2"/>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3</a:t>
            </a:r>
            <a:r>
              <a:rPr b="0" i="0" lang="en-AU" sz="1400" u="none" cap="none" strike="noStrike">
                <a:solidFill>
                  <a:srgbClr val="000000"/>
                </a:solidFill>
                <a:latin typeface="Arial"/>
                <a:ea typeface="Arial"/>
                <a:cs typeface="Arial"/>
                <a:sym typeface="Arial"/>
              </a:rPr>
              <a:t>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c780c82de1_25_8"/>
          <p:cNvSpPr/>
          <p:nvPr>
            <p:ph idx="12" type="sldNum"/>
          </p:nvPr>
        </p:nvSpPr>
        <p:spPr>
          <a:xfrm>
            <a:off x="8796528" y="8795492"/>
            <a:ext cx="260400" cy="332800"/>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2"/>
              </a:buClr>
              <a:buSzPts val="1100"/>
              <a:buFont typeface="Helvetica Neue"/>
              <a:buNone/>
            </a:pPr>
            <a:fld id="{00000000-1234-1234-1234-123412341234}" type="slidenum">
              <a:rPr b="0" i="1" lang="en-AU" sz="1100" u="none" cap="none" strike="noStrike">
                <a:solidFill>
                  <a:schemeClr val="dk2"/>
                </a:solidFill>
                <a:latin typeface="Helvetica Neue"/>
                <a:ea typeface="Helvetica Neue"/>
                <a:cs typeface="Helvetica Neue"/>
                <a:sym typeface="Helvetica Neue"/>
              </a:rPr>
              <a:t>‹#›</a:t>
            </a:fld>
            <a:endParaRPr b="0" i="1" sz="825" u="none" cap="none" strike="noStrike">
              <a:solidFill>
                <a:schemeClr val="dk2"/>
              </a:solidFill>
              <a:latin typeface="Helvetica Neue"/>
              <a:ea typeface="Helvetica Neue"/>
              <a:cs typeface="Helvetica Neue"/>
              <a:sym typeface="Helvetica Neue"/>
            </a:endParaRPr>
          </a:p>
        </p:txBody>
      </p:sp>
      <p:sp>
        <p:nvSpPr>
          <p:cNvPr id="346" name="Google Shape;346;gc780c82de1_25_8"/>
          <p:cNvSpPr txBox="1"/>
          <p:nvPr/>
        </p:nvSpPr>
        <p:spPr>
          <a:xfrm>
            <a:off x="91450" y="1260375"/>
            <a:ext cx="4631400" cy="54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2000" u="none" cap="none" strike="noStrike"/>
              <a:t>M</a:t>
            </a:r>
            <a:r>
              <a:rPr b="1" lang="en-AU" sz="2000"/>
              <a:t>angroves</a:t>
            </a:r>
            <a:r>
              <a:rPr b="1" i="0" lang="en-AU" sz="2000" u="none" cap="none" strike="noStrike"/>
              <a:t> (Forest / OLU-Wetlands) </a:t>
            </a:r>
            <a:endParaRPr b="1" i="0" sz="1200" u="none" cap="none" strike="noStrike"/>
          </a:p>
          <a:p>
            <a:pPr indent="0" lvl="0" marL="0" marR="0" rtl="0" algn="l">
              <a:lnSpc>
                <a:spcPct val="100000"/>
              </a:lnSpc>
              <a:spcBef>
                <a:spcPts val="0"/>
              </a:spcBef>
              <a:spcAft>
                <a:spcPts val="0"/>
              </a:spcAft>
              <a:buNone/>
            </a:pPr>
            <a:r>
              <a:rPr b="1" i="0" lang="en-AU" sz="800" u="none" cap="none" strike="noStrike"/>
              <a:t>	</a:t>
            </a:r>
            <a:endParaRPr i="0" sz="800" u="none" cap="none" strike="noStrike"/>
          </a:p>
          <a:p>
            <a:pPr indent="0" lvl="0" marL="0" marR="0" rtl="0" algn="l">
              <a:lnSpc>
                <a:spcPct val="100000"/>
              </a:lnSpc>
              <a:spcBef>
                <a:spcPts val="900"/>
              </a:spcBef>
              <a:spcAft>
                <a:spcPts val="0"/>
              </a:spcAft>
              <a:buNone/>
            </a:pPr>
            <a:r>
              <a:rPr b="1" i="0" lang="en-AU" sz="1800" u="none" cap="none" strike="noStrike"/>
              <a:t>Activity Data – Global Mangrove Watch  (JAXA K&amp;C)</a:t>
            </a:r>
            <a:endParaRPr sz="1800"/>
          </a:p>
          <a:p>
            <a:pPr indent="0" lvl="0" marL="0" marR="0" rtl="0" algn="l">
              <a:lnSpc>
                <a:spcPct val="100000"/>
              </a:lnSpc>
              <a:spcBef>
                <a:spcPts val="900"/>
              </a:spcBef>
              <a:spcAft>
                <a:spcPts val="0"/>
              </a:spcAft>
              <a:buNone/>
            </a:pPr>
            <a:r>
              <a:rPr i="0" lang="en-AU" sz="1600" u="none" cap="none" strike="noStrike"/>
              <a:t>Global maps of mangrove area and annual changes at 25 m derived from L-band SAR and optical data. Open access in public domain.</a:t>
            </a:r>
            <a:endParaRPr sz="1600"/>
          </a:p>
          <a:p>
            <a:pPr indent="0" lvl="0" marL="0" marR="0" rtl="0" algn="l">
              <a:lnSpc>
                <a:spcPct val="100000"/>
              </a:lnSpc>
              <a:spcBef>
                <a:spcPts val="900"/>
              </a:spcBef>
              <a:spcAft>
                <a:spcPts val="0"/>
              </a:spcAft>
              <a:buNone/>
            </a:pPr>
            <a:r>
              <a:rPr i="0" lang="en-AU" sz="1600" u="none" cap="none" strike="noStrike"/>
              <a:t>1996–2018 available for COP-26. 2019-2021 for GST1.</a:t>
            </a:r>
            <a:endParaRPr sz="1600"/>
          </a:p>
          <a:p>
            <a:pPr indent="0" lvl="0" marL="0" marR="0" rtl="0" algn="l">
              <a:lnSpc>
                <a:spcPct val="100000"/>
              </a:lnSpc>
              <a:spcBef>
                <a:spcPts val="900"/>
              </a:spcBef>
              <a:spcAft>
                <a:spcPts val="0"/>
              </a:spcAft>
              <a:buNone/>
            </a:pPr>
            <a:r>
              <a:rPr i="0" lang="en-AU" sz="1600" u="none" cap="none" strike="noStrike"/>
              <a:t>Official UNEP SDG 6.6.1 mangrove dataset.</a:t>
            </a:r>
            <a:endParaRPr i="0" sz="800" u="none" cap="none" strike="noStrike"/>
          </a:p>
          <a:p>
            <a:pPr indent="0" lvl="0" marL="0" marR="0" rtl="0" algn="l">
              <a:lnSpc>
                <a:spcPct val="100000"/>
              </a:lnSpc>
              <a:spcBef>
                <a:spcPts val="900"/>
              </a:spcBef>
              <a:spcAft>
                <a:spcPts val="0"/>
              </a:spcAft>
              <a:buNone/>
            </a:pPr>
            <a:r>
              <a:t/>
            </a:r>
            <a:endParaRPr sz="100"/>
          </a:p>
          <a:p>
            <a:pPr indent="0" lvl="0" marL="0" marR="0" rtl="0" algn="l">
              <a:lnSpc>
                <a:spcPct val="100000"/>
              </a:lnSpc>
              <a:spcBef>
                <a:spcPts val="900"/>
              </a:spcBef>
              <a:spcAft>
                <a:spcPts val="0"/>
              </a:spcAft>
              <a:buNone/>
            </a:pPr>
            <a:r>
              <a:rPr b="1" i="0" lang="en-AU" sz="1800" u="none" cap="none" strike="noStrike"/>
              <a:t>Emission Factors - LCLUC Global Mangrove </a:t>
            </a:r>
            <a:r>
              <a:rPr b="1" lang="en-AU" sz="1800"/>
              <a:t>Mapping </a:t>
            </a:r>
            <a:r>
              <a:rPr b="1" i="0" lang="en-AU" sz="1800" u="none" cap="none" strike="noStrike"/>
              <a:t>(NASA JPL/GSFC)</a:t>
            </a:r>
            <a:endParaRPr sz="1800"/>
          </a:p>
          <a:p>
            <a:pPr indent="0" lvl="0" marL="0" marR="0" rtl="0" algn="l">
              <a:lnSpc>
                <a:spcPct val="100000"/>
              </a:lnSpc>
              <a:spcBef>
                <a:spcPts val="900"/>
              </a:spcBef>
              <a:spcAft>
                <a:spcPts val="0"/>
              </a:spcAft>
              <a:buNone/>
            </a:pPr>
            <a:r>
              <a:rPr i="0" lang="en-AU" sz="1600" u="none" cap="none" strike="noStrike"/>
              <a:t>Global maps of mangrove Height, AGB and Total Biomass at 30 m. Open access in public domain.</a:t>
            </a:r>
            <a:endParaRPr sz="1600"/>
          </a:p>
          <a:p>
            <a:pPr indent="0" lvl="0" marL="0" marR="0" rtl="0" algn="l">
              <a:lnSpc>
                <a:spcPct val="100000"/>
              </a:lnSpc>
              <a:spcBef>
                <a:spcPts val="900"/>
              </a:spcBef>
              <a:spcAft>
                <a:spcPts val="0"/>
              </a:spcAft>
              <a:buNone/>
            </a:pPr>
            <a:r>
              <a:rPr i="0" lang="en-AU" sz="1600" u="none" cap="none" strike="noStrike"/>
              <a:t>Baseline year 2000 derived from SRTM DEM. </a:t>
            </a:r>
            <a:endParaRPr i="0" sz="1600" u="none" cap="none" strike="noStrike"/>
          </a:p>
          <a:p>
            <a:pPr indent="0" lvl="0" marL="0" marR="0" rtl="0" algn="l">
              <a:lnSpc>
                <a:spcPct val="100000"/>
              </a:lnSpc>
              <a:spcBef>
                <a:spcPts val="900"/>
              </a:spcBef>
              <a:spcAft>
                <a:spcPts val="0"/>
              </a:spcAft>
              <a:buNone/>
            </a:pPr>
            <a:r>
              <a:rPr i="0" lang="en-AU" sz="1600" u="none" cap="none" strike="noStrike"/>
              <a:t>New 2015 baseline at 12 m from TanDEM-X DEM </a:t>
            </a:r>
            <a:r>
              <a:rPr lang="en-AU" sz="1600"/>
              <a:t>available for GST1.</a:t>
            </a:r>
            <a:endParaRPr i="0" sz="1600" u="none" cap="none" strike="noStrike"/>
          </a:p>
        </p:txBody>
      </p:sp>
      <p:pic>
        <p:nvPicPr>
          <p:cNvPr id="347" name="Google Shape;347;gc780c82de1_25_8"/>
          <p:cNvPicPr preferRelativeResize="0"/>
          <p:nvPr/>
        </p:nvPicPr>
        <p:blipFill>
          <a:blip r:embed="rId3">
            <a:alphaModFix/>
          </a:blip>
          <a:stretch>
            <a:fillRect/>
          </a:stretch>
        </p:blipFill>
        <p:spPr>
          <a:xfrm>
            <a:off x="4773075" y="1208550"/>
            <a:ext cx="4175925" cy="5338299"/>
          </a:xfrm>
          <a:prstGeom prst="rect">
            <a:avLst/>
          </a:prstGeom>
          <a:noFill/>
          <a:ln>
            <a:noFill/>
          </a:ln>
        </p:spPr>
      </p:pic>
      <p:sp>
        <p:nvSpPr>
          <p:cNvPr id="348" name="Google Shape;348;gc780c82de1_25_8"/>
          <p:cNvSpPr/>
          <p:nvPr>
            <p:ph idx="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sz="1200"/>
              <a:t>‹#›</a:t>
            </a:fld>
            <a:endParaRPr sz="1200"/>
          </a:p>
        </p:txBody>
      </p:sp>
      <p:sp>
        <p:nvSpPr>
          <p:cNvPr id="349" name="Google Shape;349;gc780c82de1_25_8"/>
          <p:cNvSpPr txBox="1"/>
          <p:nvPr>
            <p:ph idx="4294967295"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2800">
                <a:solidFill>
                  <a:srgbClr val="FFFFFF"/>
                </a:solidFill>
                <a:latin typeface="Helvetica Neue"/>
                <a:ea typeface="Helvetica Neue"/>
                <a:cs typeface="Helvetica Neue"/>
                <a:sym typeface="Helvetica Neue"/>
              </a:rPr>
              <a:t>GST1 Input - Land Cover, </a:t>
            </a:r>
            <a:endParaRPr sz="2800">
              <a:solidFill>
                <a:srgbClr val="FFFFFF"/>
              </a:solidFill>
              <a:latin typeface="Helvetica Neue"/>
              <a:ea typeface="Helvetica Neue"/>
              <a:cs typeface="Helvetica Neue"/>
              <a:sym typeface="Helvetica Neue"/>
            </a:endParaRPr>
          </a:p>
          <a:p>
            <a:pPr indent="0" lvl="0" marL="0" rtl="0" algn="ctr">
              <a:lnSpc>
                <a:spcPct val="100000"/>
              </a:lnSpc>
              <a:spcBef>
                <a:spcPts val="500"/>
              </a:spcBef>
              <a:spcAft>
                <a:spcPts val="0"/>
              </a:spcAft>
              <a:buSzPts val="2800"/>
              <a:buNone/>
            </a:pPr>
            <a:r>
              <a:rPr lang="en-AU" sz="2800">
                <a:solidFill>
                  <a:srgbClr val="FFFFFF"/>
                </a:solidFill>
                <a:latin typeface="Helvetica Neue"/>
                <a:ea typeface="Helvetica Neue"/>
                <a:cs typeface="Helvetica Neue"/>
                <a:sym typeface="Helvetica Neue"/>
              </a:rPr>
              <a:t>Forest, Wetlands and Change</a:t>
            </a:r>
            <a:endParaRPr sz="2800">
              <a:solidFill>
                <a:srgbClr val="FFFFFF"/>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c5f14555a7_0_178"/>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55" name="Google Shape;355;gc5f14555a7_0_178"/>
          <p:cNvSpPr txBox="1"/>
          <p:nvPr>
            <p:ph idx="1" type="body"/>
          </p:nvPr>
        </p:nvSpPr>
        <p:spPr>
          <a:xfrm>
            <a:off x="76200" y="1181100"/>
            <a:ext cx="8991600" cy="5257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AU" sz="1800">
                <a:solidFill>
                  <a:schemeClr val="dk1"/>
                </a:solidFill>
                <a:latin typeface="Calibri"/>
                <a:ea typeface="Calibri"/>
                <a:cs typeface="Calibri"/>
                <a:sym typeface="Calibri"/>
              </a:rPr>
              <a:t>Background</a:t>
            </a:r>
            <a:endParaRPr sz="1800">
              <a:solidFill>
                <a:schemeClr val="dk1"/>
              </a:solidFill>
              <a:latin typeface="Calibri"/>
              <a:ea typeface="Calibri"/>
              <a:cs typeface="Calibri"/>
              <a:sym typeface="Calibri"/>
            </a:endParaRPr>
          </a:p>
          <a:p>
            <a:pPr indent="-336550" lvl="0" marL="4572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GEOGLAM is a coordinated global effort, encompassing major producers and food insecure Least Developed Countries (LDCs)</a:t>
            </a:r>
            <a:endParaRPr b="0" sz="1700">
              <a:solidFill>
                <a:schemeClr val="dk1"/>
              </a:solidFill>
              <a:latin typeface="Calibri"/>
              <a:ea typeface="Calibri"/>
              <a:cs typeface="Calibri"/>
              <a:sym typeface="Calibri"/>
            </a:endParaRPr>
          </a:p>
          <a:p>
            <a:pPr indent="-336550" lvl="0" marL="4572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Considerable effort directed at the development of global land cover products in recent decades</a:t>
            </a:r>
            <a:endParaRPr b="0" sz="1700">
              <a:solidFill>
                <a:schemeClr val="dk1"/>
              </a:solidFill>
              <a:latin typeface="Calibri"/>
              <a:ea typeface="Calibri"/>
              <a:cs typeface="Calibri"/>
              <a:sym typeface="Calibri"/>
            </a:endParaRPr>
          </a:p>
          <a:p>
            <a:pPr indent="-336550" lvl="0" marL="4572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Existing products are not suitable for assessments under the Global Stocktake, or NDC’s  in LDCs</a:t>
            </a:r>
            <a:endParaRPr b="0" sz="1700">
              <a:solidFill>
                <a:schemeClr val="dk1"/>
              </a:solidFill>
              <a:latin typeface="Calibri"/>
              <a:ea typeface="Calibri"/>
              <a:cs typeface="Calibri"/>
              <a:sym typeface="Calibri"/>
            </a:endParaRPr>
          </a:p>
          <a:p>
            <a:pPr indent="-336550" lvl="0" marL="4572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Open science is transforming the monitoring landscape and enabling new solutions and the WorldCereal initiative capitalizes on this</a:t>
            </a:r>
            <a:endParaRPr b="0" sz="17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0" sz="16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AU" sz="1800">
                <a:solidFill>
                  <a:schemeClr val="dk1"/>
                </a:solidFill>
                <a:latin typeface="Calibri"/>
                <a:ea typeface="Calibri"/>
                <a:cs typeface="Calibri"/>
                <a:sym typeface="Calibri"/>
              </a:rPr>
              <a:t>WorldCereal, A Major Step Forward</a:t>
            </a:r>
            <a:endParaRPr sz="1800">
              <a:solidFill>
                <a:schemeClr val="dk1"/>
              </a:solidFill>
              <a:latin typeface="Calibri"/>
              <a:ea typeface="Calibri"/>
              <a:cs typeface="Calibri"/>
              <a:sym typeface="Calibri"/>
            </a:endParaRPr>
          </a:p>
          <a:p>
            <a:pPr indent="-336550" lvl="0" marL="4572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WorldCereal is a consortium effort, project funded by ESA, led by VITO and supported by the GEOGLAM community</a:t>
            </a:r>
            <a:endParaRPr b="0" sz="1700">
              <a:solidFill>
                <a:schemeClr val="dk1"/>
              </a:solidFill>
              <a:latin typeface="Calibri"/>
              <a:ea typeface="Calibri"/>
              <a:cs typeface="Calibri"/>
              <a:sym typeface="Calibri"/>
            </a:endParaRPr>
          </a:p>
          <a:p>
            <a:pPr indent="-336550" lvl="0" marL="4572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Most important, it is building a WorldCereal system, not just one-off products, that will:</a:t>
            </a:r>
            <a:endParaRPr b="0"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Produce Global cropland maps at 10 m resolution, accuracies 80% +, on a seasonal basis (2022)</a:t>
            </a:r>
            <a:endParaRPr b="0"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Focus on maize and wheat for global application</a:t>
            </a:r>
            <a:endParaRPr b="0"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Char char="○"/>
            </a:pPr>
            <a:r>
              <a:rPr lang="en-AU" sz="1700">
                <a:solidFill>
                  <a:schemeClr val="dk1"/>
                </a:solidFill>
                <a:latin typeface="Calibri"/>
                <a:ea typeface="Calibri"/>
                <a:cs typeface="Calibri"/>
                <a:sym typeface="Calibri"/>
              </a:rPr>
              <a:t>Initiate</a:t>
            </a:r>
            <a:r>
              <a:rPr b="0" lang="en-AU" sz="1700">
                <a:solidFill>
                  <a:schemeClr val="dk1"/>
                </a:solidFill>
                <a:latin typeface="Calibri"/>
                <a:ea typeface="Calibri"/>
                <a:cs typeface="Calibri"/>
                <a:sym typeface="Calibri"/>
              </a:rPr>
              <a:t> a </a:t>
            </a:r>
            <a:r>
              <a:rPr lang="en-AU" sz="1700">
                <a:solidFill>
                  <a:schemeClr val="dk1"/>
                </a:solidFill>
                <a:latin typeface="Calibri"/>
                <a:ea typeface="Calibri"/>
                <a:cs typeface="Calibri"/>
                <a:sym typeface="Calibri"/>
              </a:rPr>
              <a:t>g</a:t>
            </a:r>
            <a:r>
              <a:rPr b="0" lang="en-AU" sz="1700">
                <a:solidFill>
                  <a:schemeClr val="dk1"/>
                </a:solidFill>
                <a:latin typeface="Calibri"/>
                <a:ea typeface="Calibri"/>
                <a:cs typeface="Calibri"/>
                <a:sym typeface="Calibri"/>
              </a:rPr>
              <a:t>lobal in situ reference dataset for agriculture</a:t>
            </a:r>
            <a:endParaRPr b="0" sz="1700">
              <a:solidFill>
                <a:schemeClr val="dk1"/>
              </a:solidFill>
              <a:latin typeface="Calibri"/>
              <a:ea typeface="Calibri"/>
              <a:cs typeface="Calibri"/>
              <a:sym typeface="Calibri"/>
            </a:endParaRPr>
          </a:p>
          <a:p>
            <a:pPr indent="-336550" lvl="1" marL="914400" rtl="0" algn="l">
              <a:lnSpc>
                <a:spcPct val="100000"/>
              </a:lnSpc>
              <a:spcBef>
                <a:spcPts val="0"/>
              </a:spcBef>
              <a:spcAft>
                <a:spcPts val="0"/>
              </a:spcAft>
              <a:buClr>
                <a:schemeClr val="dk1"/>
              </a:buClr>
              <a:buSzPts val="1700"/>
              <a:buFont typeface="Calibri"/>
              <a:buChar char="○"/>
            </a:pPr>
            <a:r>
              <a:rPr b="0" lang="en-AU" sz="1700">
                <a:solidFill>
                  <a:schemeClr val="dk1"/>
                </a:solidFill>
                <a:latin typeface="Calibri"/>
                <a:ea typeface="Calibri"/>
                <a:cs typeface="Calibri"/>
                <a:sym typeface="Calibri"/>
              </a:rPr>
              <a:t>Develop and test state-of-the-art classification algorithms</a:t>
            </a:r>
            <a:endParaRPr sz="1700">
              <a:solidFill>
                <a:schemeClr val="dk1"/>
              </a:solidFill>
              <a:latin typeface="Calibri"/>
              <a:ea typeface="Calibri"/>
              <a:cs typeface="Calibri"/>
              <a:sym typeface="Calibri"/>
            </a:endParaRPr>
          </a:p>
          <a:p>
            <a:pPr indent="0" lvl="0" marL="914400" rtl="0" algn="l">
              <a:lnSpc>
                <a:spcPct val="100000"/>
              </a:lnSpc>
              <a:spcBef>
                <a:spcPts val="0"/>
              </a:spcBef>
              <a:spcAft>
                <a:spcPts val="0"/>
              </a:spcAft>
              <a:buNone/>
            </a:pPr>
            <a:r>
              <a:t/>
            </a:r>
            <a:endParaRPr sz="8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AU" sz="1800">
                <a:solidFill>
                  <a:schemeClr val="dk1"/>
                </a:solidFill>
                <a:latin typeface="Calibri"/>
                <a:ea typeface="Calibri"/>
                <a:cs typeface="Calibri"/>
                <a:sym typeface="Calibri"/>
              </a:rPr>
              <a:t>WorldCereal, A two years project: A major step forward, but just a first step…</a:t>
            </a:r>
            <a:endParaRPr sz="1800">
              <a:solidFill>
                <a:schemeClr val="dk1"/>
              </a:solidFill>
              <a:latin typeface="Calibri"/>
              <a:ea typeface="Calibri"/>
              <a:cs typeface="Calibri"/>
              <a:sym typeface="Calibri"/>
            </a:endParaRPr>
          </a:p>
          <a:p>
            <a:pPr indent="0" lvl="0" marL="0" rtl="0" algn="l">
              <a:spcBef>
                <a:spcPts val="500"/>
              </a:spcBef>
              <a:spcAft>
                <a:spcPts val="0"/>
              </a:spcAft>
              <a:buNone/>
            </a:pPr>
            <a:r>
              <a:t/>
            </a:r>
            <a:endParaRPr sz="1600">
              <a:solidFill>
                <a:srgbClr val="000000"/>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6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600">
                <a:solidFill>
                  <a:schemeClr val="dk1"/>
                </a:solidFill>
                <a:latin typeface="Calibri"/>
                <a:ea typeface="Calibri"/>
                <a:cs typeface="Calibri"/>
                <a:sym typeface="Calibri"/>
              </a:rPr>
              <a:t> </a:t>
            </a:r>
            <a:endParaRPr b="0"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600">
              <a:solidFill>
                <a:schemeClr val="dk1"/>
              </a:solidFill>
              <a:latin typeface="Calibri"/>
              <a:ea typeface="Calibri"/>
              <a:cs typeface="Calibri"/>
              <a:sym typeface="Calibri"/>
            </a:endParaRPr>
          </a:p>
        </p:txBody>
      </p:sp>
      <p:sp>
        <p:nvSpPr>
          <p:cNvPr id="356" name="Google Shape;356;gc5f14555a7_0_178"/>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GST1 Input - Agriculture</a:t>
            </a:r>
            <a:br>
              <a:rPr lang="en-AU"/>
            </a:br>
            <a:r>
              <a:rPr lang="en-AU"/>
              <a:t>(GEOGLAM)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c6147a48ca_2_0"/>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62" name="Google Shape;362;gc6147a48ca_2_0"/>
          <p:cNvSpPr txBox="1"/>
          <p:nvPr>
            <p:ph idx="1" type="body"/>
          </p:nvPr>
        </p:nvSpPr>
        <p:spPr>
          <a:xfrm>
            <a:off x="116225" y="1418350"/>
            <a:ext cx="8991600" cy="5257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AU">
                <a:solidFill>
                  <a:schemeClr val="dk1"/>
                </a:solidFill>
                <a:latin typeface="Calibri"/>
                <a:ea typeface="Calibri"/>
                <a:cs typeface="Calibri"/>
                <a:sym typeface="Calibri"/>
              </a:rPr>
              <a:t>Moving towards a systematic approach to agricultural monitoring…</a:t>
            </a:r>
            <a:endParaRPr>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WorldCereal will develop the initial system, but several activities required to ensure delivery to the GST are outside current plans</a:t>
            </a:r>
            <a:endParaRPr b="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b="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AU">
                <a:solidFill>
                  <a:schemeClr val="dk1"/>
                </a:solidFill>
                <a:latin typeface="Calibri"/>
                <a:ea typeface="Calibri"/>
                <a:cs typeface="Calibri"/>
                <a:sym typeface="Calibri"/>
              </a:rPr>
              <a:t>Gaps Include:</a:t>
            </a:r>
            <a:endParaRPr>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A </a:t>
            </a:r>
            <a:r>
              <a:rPr lang="en-AU">
                <a:solidFill>
                  <a:schemeClr val="dk1"/>
                </a:solidFill>
                <a:latin typeface="Calibri"/>
                <a:ea typeface="Calibri"/>
                <a:cs typeface="Calibri"/>
                <a:sym typeface="Calibri"/>
              </a:rPr>
              <a:t>reference network</a:t>
            </a:r>
            <a:r>
              <a:rPr b="0" lang="en-AU">
                <a:solidFill>
                  <a:schemeClr val="dk1"/>
                </a:solidFill>
                <a:latin typeface="Calibri"/>
                <a:ea typeface="Calibri"/>
                <a:cs typeface="Calibri"/>
                <a:sym typeface="Calibri"/>
              </a:rPr>
              <a:t> for in situ data</a:t>
            </a:r>
            <a:endParaRPr b="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Harmonized global data sets of Landsat 8 and Sentinel 2, including full archive validated satellite-driven agricultural data products addressing </a:t>
            </a:r>
            <a:r>
              <a:rPr lang="en-AU">
                <a:solidFill>
                  <a:schemeClr val="dk1"/>
                </a:solidFill>
                <a:latin typeface="Calibri"/>
                <a:ea typeface="Calibri"/>
                <a:cs typeface="Calibri"/>
                <a:sym typeface="Calibri"/>
              </a:rPr>
              <a:t>Essential Agriculture Variables</a:t>
            </a:r>
            <a:endParaRPr>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Algorithms to address a </a:t>
            </a:r>
            <a:r>
              <a:rPr lang="en-AU">
                <a:solidFill>
                  <a:schemeClr val="dk1"/>
                </a:solidFill>
                <a:latin typeface="Calibri"/>
                <a:ea typeface="Calibri"/>
                <a:cs typeface="Calibri"/>
                <a:sym typeface="Calibri"/>
              </a:rPr>
              <a:t>wider range of crops</a:t>
            </a:r>
            <a:r>
              <a:rPr b="0" lang="en-AU">
                <a:solidFill>
                  <a:schemeClr val="dk1"/>
                </a:solidFill>
                <a:latin typeface="Calibri"/>
                <a:ea typeface="Calibri"/>
                <a:cs typeface="Calibri"/>
                <a:sym typeface="Calibri"/>
              </a:rPr>
              <a:t> important for global food security, carbon accounting and stocktaking</a:t>
            </a:r>
            <a:endParaRPr b="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Incorporation of </a:t>
            </a:r>
            <a:r>
              <a:rPr lang="en-AU">
                <a:solidFill>
                  <a:schemeClr val="dk1"/>
                </a:solidFill>
                <a:latin typeface="Calibri"/>
                <a:ea typeface="Calibri"/>
                <a:cs typeface="Calibri"/>
                <a:sym typeface="Calibri"/>
              </a:rPr>
              <a:t>new data streams</a:t>
            </a:r>
            <a:r>
              <a:rPr b="0" lang="en-AU">
                <a:solidFill>
                  <a:schemeClr val="dk1"/>
                </a:solidFill>
                <a:latin typeface="Calibri"/>
                <a:ea typeface="Calibri"/>
                <a:cs typeface="Calibri"/>
                <a:sym typeface="Calibri"/>
              </a:rPr>
              <a:t> as they become available</a:t>
            </a:r>
            <a:endParaRPr b="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Articulation of </a:t>
            </a:r>
            <a:r>
              <a:rPr lang="en-AU">
                <a:solidFill>
                  <a:schemeClr val="dk1"/>
                </a:solidFill>
                <a:latin typeface="Calibri"/>
                <a:ea typeface="Calibri"/>
                <a:cs typeface="Calibri"/>
                <a:sym typeface="Calibri"/>
              </a:rPr>
              <a:t>evolving user requirements </a:t>
            </a:r>
            <a:r>
              <a:rPr b="0" lang="en-AU">
                <a:solidFill>
                  <a:schemeClr val="dk1"/>
                </a:solidFill>
                <a:latin typeface="Calibri"/>
                <a:ea typeface="Calibri"/>
                <a:cs typeface="Calibri"/>
                <a:sym typeface="Calibri"/>
              </a:rPr>
              <a:t>for agricultural monitoring</a:t>
            </a:r>
            <a:endParaRPr b="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AU">
                <a:solidFill>
                  <a:schemeClr val="dk1"/>
                </a:solidFill>
                <a:latin typeface="Calibri"/>
                <a:ea typeface="Calibri"/>
                <a:cs typeface="Calibri"/>
                <a:sym typeface="Calibri"/>
              </a:rPr>
              <a:t>Capacity (co)development</a:t>
            </a:r>
            <a:r>
              <a:rPr b="0" lang="en-AU">
                <a:solidFill>
                  <a:schemeClr val="dk1"/>
                </a:solidFill>
                <a:latin typeface="Calibri"/>
                <a:ea typeface="Calibri"/>
                <a:cs typeface="Calibri"/>
                <a:sym typeface="Calibri"/>
              </a:rPr>
              <a:t> for LDC’s to collect and provide the information needed for their national mitigation and adaptation planning and response programs</a:t>
            </a:r>
            <a:endParaRPr b="0">
              <a:solidFill>
                <a:schemeClr val="dk1"/>
              </a:solidFill>
              <a:latin typeface="Calibri"/>
              <a:ea typeface="Calibri"/>
              <a:cs typeface="Calibri"/>
              <a:sym typeface="Calibri"/>
            </a:endParaRPr>
          </a:p>
          <a:p>
            <a:pPr indent="0" lvl="0" marL="0" rtl="0" algn="l">
              <a:lnSpc>
                <a:spcPct val="100000"/>
              </a:lnSpc>
              <a:spcBef>
                <a:spcPts val="500"/>
              </a:spcBef>
              <a:spcAft>
                <a:spcPts val="0"/>
              </a:spcAft>
              <a:buNone/>
            </a:pPr>
            <a:r>
              <a:t/>
            </a:r>
            <a:endParaRPr b="0" sz="1400">
              <a:solidFill>
                <a:srgbClr val="000000"/>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4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4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16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600">
                <a:solidFill>
                  <a:schemeClr val="dk1"/>
                </a:solidFill>
                <a:latin typeface="Calibri"/>
                <a:ea typeface="Calibri"/>
                <a:cs typeface="Calibri"/>
                <a:sym typeface="Calibri"/>
              </a:rPr>
              <a:t> </a:t>
            </a:r>
            <a:endParaRPr b="0"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600">
              <a:solidFill>
                <a:schemeClr val="dk1"/>
              </a:solidFill>
              <a:latin typeface="Calibri"/>
              <a:ea typeface="Calibri"/>
              <a:cs typeface="Calibri"/>
              <a:sym typeface="Calibri"/>
            </a:endParaRPr>
          </a:p>
        </p:txBody>
      </p:sp>
      <p:sp>
        <p:nvSpPr>
          <p:cNvPr id="363" name="Google Shape;363;gc6147a48ca_2_0"/>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GST1 Input - Agriculture</a:t>
            </a:r>
            <a:br>
              <a:rPr lang="en-AU"/>
            </a:br>
            <a:r>
              <a:rPr lang="en-AU"/>
              <a:t>(GEOGLAM)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c5f14555a7_0_185"/>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69" name="Google Shape;369;gc5f14555a7_0_185"/>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AFOLU Dataset summary</a:t>
            </a:r>
            <a:endParaRPr/>
          </a:p>
        </p:txBody>
      </p:sp>
      <p:sp>
        <p:nvSpPr>
          <p:cNvPr id="370" name="Google Shape;370;gc5f14555a7_0_185"/>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92D050"/>
              </a:solidFill>
              <a:latin typeface="Arial"/>
              <a:ea typeface="Arial"/>
              <a:cs typeface="Arial"/>
              <a:sym typeface="Arial"/>
            </a:endParaRPr>
          </a:p>
        </p:txBody>
      </p:sp>
      <p:graphicFrame>
        <p:nvGraphicFramePr>
          <p:cNvPr id="371" name="Google Shape;371;gc5f14555a7_0_185"/>
          <p:cNvGraphicFramePr/>
          <p:nvPr/>
        </p:nvGraphicFramePr>
        <p:xfrm>
          <a:off x="38075" y="1244288"/>
          <a:ext cx="3000000" cy="3000000"/>
        </p:xfrm>
        <a:graphic>
          <a:graphicData uri="http://schemas.openxmlformats.org/drawingml/2006/table">
            <a:tbl>
              <a:tblPr>
                <a:noFill/>
                <a:tableStyleId>{F3268287-C2CD-4356-A6A7-71B6611EEABD}</a:tableStyleId>
              </a:tblPr>
              <a:tblGrid>
                <a:gridCol w="1234725"/>
                <a:gridCol w="2393050"/>
                <a:gridCol w="2107625"/>
                <a:gridCol w="1855725"/>
                <a:gridCol w="1476700"/>
              </a:tblGrid>
              <a:tr h="574100">
                <a:tc>
                  <a:txBody>
                    <a:bodyPr/>
                    <a:lstStyle/>
                    <a:p>
                      <a:pPr indent="0" lvl="0" marL="0" rtl="0" algn="l">
                        <a:spcBef>
                          <a:spcPts val="0"/>
                        </a:spcBef>
                        <a:spcAft>
                          <a:spcPts val="0"/>
                        </a:spcAft>
                        <a:buNone/>
                      </a:pPr>
                      <a:r>
                        <a:t/>
                      </a:r>
                      <a:endParaRPr sz="1500"/>
                    </a:p>
                  </a:txBody>
                  <a:tcPr marT="91425" marB="91425" marR="91425" marL="91425"/>
                </a:tc>
                <a:tc>
                  <a:txBody>
                    <a:bodyPr/>
                    <a:lstStyle/>
                    <a:p>
                      <a:pPr indent="0" lvl="0" marL="0" rtl="0" algn="ctr">
                        <a:spcBef>
                          <a:spcPts val="0"/>
                        </a:spcBef>
                        <a:spcAft>
                          <a:spcPts val="0"/>
                        </a:spcAft>
                        <a:buNone/>
                      </a:pPr>
                      <a:r>
                        <a:rPr b="1" lang="en-AU" sz="1500"/>
                        <a:t>COP-26</a:t>
                      </a:r>
                      <a:br>
                        <a:rPr b="1" lang="en-AU" sz="1500"/>
                      </a:br>
                      <a:r>
                        <a:rPr lang="en-AU" sz="1500"/>
                        <a:t>(Nov  2021)</a:t>
                      </a:r>
                      <a:endParaRPr sz="1500"/>
                    </a:p>
                  </a:txBody>
                  <a:tcPr marT="91425" marB="91425" marR="91425" marL="91425"/>
                </a:tc>
                <a:tc>
                  <a:txBody>
                    <a:bodyPr/>
                    <a:lstStyle/>
                    <a:p>
                      <a:pPr indent="0" lvl="0" marL="0" rtl="0" algn="ctr">
                        <a:spcBef>
                          <a:spcPts val="0"/>
                        </a:spcBef>
                        <a:spcAft>
                          <a:spcPts val="0"/>
                        </a:spcAft>
                        <a:buNone/>
                      </a:pPr>
                      <a:r>
                        <a:rPr b="1" lang="en-AU" sz="1500"/>
                        <a:t>GST1 </a:t>
                      </a:r>
                      <a:br>
                        <a:rPr b="1" lang="en-AU" sz="1500"/>
                      </a:br>
                      <a:r>
                        <a:rPr lang="en-AU" sz="1500"/>
                        <a:t>(2021-23?)</a:t>
                      </a:r>
                      <a:endParaRPr sz="1500"/>
                    </a:p>
                  </a:txBody>
                  <a:tcPr marT="91425" marB="91425" marR="91425" marL="91425"/>
                </a:tc>
                <a:tc>
                  <a:txBody>
                    <a:bodyPr/>
                    <a:lstStyle/>
                    <a:p>
                      <a:pPr indent="0" lvl="0" marL="0" rtl="0" algn="ctr">
                        <a:spcBef>
                          <a:spcPts val="0"/>
                        </a:spcBef>
                        <a:spcAft>
                          <a:spcPts val="0"/>
                        </a:spcAft>
                        <a:buNone/>
                      </a:pPr>
                      <a:r>
                        <a:rPr b="1" lang="en-AU" sz="1500"/>
                        <a:t>Beyond</a:t>
                      </a:r>
                      <a:endParaRPr b="1" sz="1500"/>
                    </a:p>
                    <a:p>
                      <a:pPr indent="0" lvl="0" marL="0" rtl="0" algn="ctr">
                        <a:spcBef>
                          <a:spcPts val="0"/>
                        </a:spcBef>
                        <a:spcAft>
                          <a:spcPts val="0"/>
                        </a:spcAft>
                        <a:buNone/>
                      </a:pPr>
                      <a:r>
                        <a:rPr lang="en-AU" sz="1500"/>
                        <a:t>(2024+)</a:t>
                      </a:r>
                      <a:endParaRPr sz="1500"/>
                    </a:p>
                  </a:txBody>
                  <a:tcPr marT="91425" marB="91425" marR="91425" marL="91425"/>
                </a:tc>
                <a:tc>
                  <a:txBody>
                    <a:bodyPr/>
                    <a:lstStyle/>
                    <a:p>
                      <a:pPr indent="0" lvl="0" marL="0" rtl="0" algn="ctr">
                        <a:spcBef>
                          <a:spcPts val="0"/>
                        </a:spcBef>
                        <a:spcAft>
                          <a:spcPts val="0"/>
                        </a:spcAft>
                        <a:buNone/>
                      </a:pPr>
                      <a:r>
                        <a:rPr b="1" lang="en-AU" sz="1500"/>
                        <a:t>Notes</a:t>
                      </a:r>
                      <a:endParaRPr b="1" sz="1500"/>
                    </a:p>
                  </a:txBody>
                  <a:tcPr marT="91425" marB="91425" marR="91425" marL="91425"/>
                </a:tc>
              </a:tr>
              <a:tr h="1024525">
                <a:tc>
                  <a:txBody>
                    <a:bodyPr/>
                    <a:lstStyle/>
                    <a:p>
                      <a:pPr indent="0" lvl="0" marL="0" rtl="0" algn="l">
                        <a:spcBef>
                          <a:spcPts val="0"/>
                        </a:spcBef>
                        <a:spcAft>
                          <a:spcPts val="0"/>
                        </a:spcAft>
                        <a:buNone/>
                      </a:pPr>
                      <a:r>
                        <a:rPr b="1" lang="en-AU" sz="1500"/>
                        <a:t>Biomass</a:t>
                      </a:r>
                      <a:endParaRPr b="1" sz="1500"/>
                    </a:p>
                  </a:txBody>
                  <a:tcPr marT="91425" marB="91425" marR="91425" marL="91425"/>
                </a:tc>
                <a:tc>
                  <a:txBody>
                    <a:bodyPr/>
                    <a:lstStyle/>
                    <a:p>
                      <a:pPr indent="0" lvl="0" marL="0" rtl="0" algn="l">
                        <a:spcBef>
                          <a:spcPts val="0"/>
                        </a:spcBef>
                        <a:spcAft>
                          <a:spcPts val="0"/>
                        </a:spcAft>
                        <a:buNone/>
                      </a:pPr>
                      <a:r>
                        <a:rPr b="1" lang="en-AU" sz="1200">
                          <a:solidFill>
                            <a:srgbClr val="0000FF"/>
                          </a:solidFill>
                        </a:rPr>
                        <a:t>Fall back is individual existing datasets</a:t>
                      </a:r>
                      <a:endParaRPr b="1" sz="1200">
                        <a:solidFill>
                          <a:srgbClr val="0000FF"/>
                        </a:solidFill>
                      </a:endParaRPr>
                    </a:p>
                    <a:p>
                      <a:pPr indent="0" lvl="0" marL="0" rtl="0" algn="l">
                        <a:spcBef>
                          <a:spcPts val="0"/>
                        </a:spcBef>
                        <a:spcAft>
                          <a:spcPts val="0"/>
                        </a:spcAft>
                        <a:buNone/>
                      </a:pPr>
                      <a:r>
                        <a:rPr b="1" lang="en-AU" sz="1200">
                          <a:solidFill>
                            <a:srgbClr val="FF0000"/>
                          </a:solidFill>
                        </a:rPr>
                        <a:t>Synthesised biomass product providing estimates at a jurisdictional level globally</a:t>
                      </a:r>
                      <a:endParaRPr b="1" sz="1200">
                        <a:solidFill>
                          <a:srgbClr val="0000FF"/>
                        </a:solidFill>
                      </a:endParaRPr>
                    </a:p>
                  </a:txBody>
                  <a:tcPr marT="91425" marB="91425" marR="91425" marL="91425"/>
                </a:tc>
                <a:tc>
                  <a:txBody>
                    <a:bodyPr/>
                    <a:lstStyle/>
                    <a:p>
                      <a:pPr indent="0" lvl="0" marL="0" rtl="0" algn="l">
                        <a:spcBef>
                          <a:spcPts val="0"/>
                        </a:spcBef>
                        <a:spcAft>
                          <a:spcPts val="0"/>
                        </a:spcAft>
                        <a:buNone/>
                      </a:pPr>
                      <a:r>
                        <a:rPr lang="en-AU" sz="1200">
                          <a:solidFill>
                            <a:srgbClr val="FF0000"/>
                          </a:solidFill>
                        </a:rPr>
                        <a:t>Synthesized, jurisdictional level biomass, emission factors (and prototype biomass change)</a:t>
                      </a:r>
                      <a:endParaRPr sz="1200">
                        <a:solidFill>
                          <a:srgbClr val="FF0000"/>
                        </a:solidFill>
                      </a:endParaRPr>
                    </a:p>
                  </a:txBody>
                  <a:tcPr marT="91425" marB="91425" marR="91425" marL="91425"/>
                </a:tc>
                <a:tc>
                  <a:txBody>
                    <a:bodyPr/>
                    <a:lstStyle/>
                    <a:p>
                      <a:pPr indent="0" lvl="0" marL="0" rtl="0" algn="l">
                        <a:spcBef>
                          <a:spcPts val="0"/>
                        </a:spcBef>
                        <a:spcAft>
                          <a:spcPts val="0"/>
                        </a:spcAft>
                        <a:buNone/>
                      </a:pPr>
                      <a:r>
                        <a:rPr lang="en-AU" sz="1200">
                          <a:solidFill>
                            <a:srgbClr val="FF0000"/>
                          </a:solidFill>
                        </a:rPr>
                        <a:t>Synthesized spatially explicit, annual biomass, emission factors and biomass change</a:t>
                      </a:r>
                      <a:endParaRPr sz="1200">
                        <a:solidFill>
                          <a:srgbClr val="FF0000"/>
                        </a:solidFill>
                      </a:endParaRPr>
                    </a:p>
                  </a:txBody>
                  <a:tcPr marT="91425" marB="91425" marR="91425" marL="91425"/>
                </a:tc>
                <a:tc>
                  <a:txBody>
                    <a:bodyPr/>
                    <a:lstStyle/>
                    <a:p>
                      <a:pPr indent="0" lvl="0" marL="0" rtl="0" algn="l">
                        <a:spcBef>
                          <a:spcPts val="0"/>
                        </a:spcBef>
                        <a:spcAft>
                          <a:spcPts val="0"/>
                        </a:spcAft>
                        <a:buNone/>
                      </a:pPr>
                      <a:r>
                        <a:rPr lang="en-AU" sz="1200"/>
                        <a:t>Work plan and schedule provided</a:t>
                      </a:r>
                      <a:endParaRPr sz="1200"/>
                    </a:p>
                  </a:txBody>
                  <a:tcPr marT="91425" marB="91425" marR="91425" marL="91425"/>
                </a:tc>
              </a:tr>
              <a:tr h="872375">
                <a:tc>
                  <a:txBody>
                    <a:bodyPr/>
                    <a:lstStyle/>
                    <a:p>
                      <a:pPr indent="0" lvl="0" marL="0" rtl="0" algn="l">
                        <a:spcBef>
                          <a:spcPts val="0"/>
                        </a:spcBef>
                        <a:spcAft>
                          <a:spcPts val="0"/>
                        </a:spcAft>
                        <a:buNone/>
                      </a:pPr>
                      <a:r>
                        <a:rPr b="1" lang="en-AU" sz="1500"/>
                        <a:t>Land Cover</a:t>
                      </a:r>
                      <a:endParaRPr b="1" sz="1500"/>
                    </a:p>
                  </a:txBody>
                  <a:tcPr marT="91425" marB="91425" marR="91425" marL="91425"/>
                </a:tc>
                <a:tc>
                  <a:txBody>
                    <a:bodyPr/>
                    <a:lstStyle/>
                    <a:p>
                      <a:pPr indent="0" lvl="0" marL="0" rtl="0" algn="l">
                        <a:spcBef>
                          <a:spcPts val="0"/>
                        </a:spcBef>
                        <a:spcAft>
                          <a:spcPts val="0"/>
                        </a:spcAft>
                        <a:buNone/>
                      </a:pPr>
                      <a:r>
                        <a:rPr b="1" lang="en-AU" sz="1200">
                          <a:solidFill>
                            <a:srgbClr val="0000FF"/>
                          </a:solidFill>
                        </a:rPr>
                        <a:t>- </a:t>
                      </a:r>
                      <a:r>
                        <a:rPr b="1" lang="en-AU" sz="1200">
                          <a:solidFill>
                            <a:srgbClr val="0000FF"/>
                          </a:solidFill>
                        </a:rPr>
                        <a:t>Copernicus annual global land cover </a:t>
                      </a:r>
                      <a:endParaRPr b="1" sz="1200">
                        <a:solidFill>
                          <a:srgbClr val="0000FF"/>
                        </a:solidFill>
                      </a:endParaRPr>
                    </a:p>
                    <a:p>
                      <a:pPr indent="0" lvl="0" marL="0" rtl="0" algn="l">
                        <a:spcBef>
                          <a:spcPts val="0"/>
                        </a:spcBef>
                        <a:spcAft>
                          <a:spcPts val="0"/>
                        </a:spcAft>
                        <a:buNone/>
                      </a:pPr>
                      <a:r>
                        <a:rPr b="1" lang="en-AU" sz="1200">
                          <a:solidFill>
                            <a:srgbClr val="0000FF"/>
                          </a:solidFill>
                        </a:rPr>
                        <a:t>- C3S/CCI Land Cover</a:t>
                      </a:r>
                      <a:endParaRPr b="1" sz="1200">
                        <a:solidFill>
                          <a:srgbClr val="0000FF"/>
                        </a:solidFill>
                      </a:endParaRPr>
                    </a:p>
                    <a:p>
                      <a:pPr indent="0" lvl="0" marL="0" rtl="0" algn="l">
                        <a:spcBef>
                          <a:spcPts val="0"/>
                        </a:spcBef>
                        <a:spcAft>
                          <a:spcPts val="0"/>
                        </a:spcAft>
                        <a:buNone/>
                      </a:pPr>
                      <a:r>
                        <a:rPr b="1" lang="en-AU" sz="1200">
                          <a:solidFill>
                            <a:srgbClr val="0000FF"/>
                          </a:solidFill>
                        </a:rPr>
                        <a:t>- WorldCover,  HILDA+</a:t>
                      </a:r>
                      <a:endParaRPr b="1" sz="1500">
                        <a:solidFill>
                          <a:srgbClr val="0000FF"/>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AU" sz="1200">
                          <a:solidFill>
                            <a:srgbClr val="FF0000"/>
                          </a:solidFill>
                        </a:rPr>
                        <a:t>Synthesised map products and estimates of land cover and change at regional, and global levels</a:t>
                      </a:r>
                      <a:endParaRPr sz="1500">
                        <a:solidFill>
                          <a:srgbClr val="FF0000"/>
                        </a:solidFill>
                      </a:endParaRPr>
                    </a:p>
                  </a:txBody>
                  <a:tcPr marT="91425" marB="91425" marR="91425" marL="91425"/>
                </a:tc>
                <a:tc>
                  <a:txBody>
                    <a:bodyPr/>
                    <a:lstStyle/>
                    <a:p>
                      <a:pPr indent="0" lvl="0" marL="0" rtl="0" algn="l">
                        <a:spcBef>
                          <a:spcPts val="0"/>
                        </a:spcBef>
                        <a:spcAft>
                          <a:spcPts val="0"/>
                        </a:spcAft>
                        <a:buNone/>
                      </a:pPr>
                      <a:r>
                        <a:rPr lang="en-AU" sz="1200">
                          <a:solidFill>
                            <a:srgbClr val="FF0000"/>
                          </a:solidFill>
                        </a:rPr>
                        <a:t>Statistically robust activity data </a:t>
                      </a:r>
                      <a:r>
                        <a:rPr lang="en-AU" sz="1200">
                          <a:solidFill>
                            <a:srgbClr val="FF0000"/>
                          </a:solidFill>
                        </a:rPr>
                        <a:t>estimates </a:t>
                      </a:r>
                      <a:r>
                        <a:rPr lang="en-AU" sz="1200">
                          <a:solidFill>
                            <a:srgbClr val="FF0000"/>
                          </a:solidFill>
                        </a:rPr>
                        <a:t> (6 IPCC classes) at national and global levels</a:t>
                      </a:r>
                      <a:endParaRPr sz="1200">
                        <a:solidFill>
                          <a:srgbClr val="FF0000"/>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AU" sz="1200">
                          <a:solidFill>
                            <a:schemeClr val="dk1"/>
                          </a:solidFill>
                        </a:rPr>
                        <a:t>GOFC-GOLD coordination proposed</a:t>
                      </a:r>
                      <a:endParaRPr sz="1500"/>
                    </a:p>
                  </a:txBody>
                  <a:tcPr marT="91425" marB="91425" marR="91425" marL="91425"/>
                </a:tc>
              </a:tr>
              <a:tr h="978100">
                <a:tc>
                  <a:txBody>
                    <a:bodyPr/>
                    <a:lstStyle/>
                    <a:p>
                      <a:pPr indent="0" lvl="0" marL="0" rtl="0" algn="l">
                        <a:spcBef>
                          <a:spcPts val="0"/>
                        </a:spcBef>
                        <a:spcAft>
                          <a:spcPts val="0"/>
                        </a:spcAft>
                        <a:buNone/>
                      </a:pPr>
                      <a:r>
                        <a:rPr b="1" lang="en-AU" sz="1500"/>
                        <a:t>Forest</a:t>
                      </a:r>
                      <a:endParaRPr b="1" sz="1500"/>
                    </a:p>
                    <a:p>
                      <a:pPr indent="0" lvl="0" marL="0" rtl="0" algn="l">
                        <a:spcBef>
                          <a:spcPts val="0"/>
                        </a:spcBef>
                        <a:spcAft>
                          <a:spcPts val="0"/>
                        </a:spcAft>
                        <a:buNone/>
                      </a:pPr>
                      <a:r>
                        <a:rPr b="1" lang="en-AU" sz="1500"/>
                        <a:t>&amp; </a:t>
                      </a:r>
                      <a:endParaRPr b="1" sz="1500"/>
                    </a:p>
                    <a:p>
                      <a:pPr indent="0" lvl="0" marL="0" rtl="0" algn="l">
                        <a:spcBef>
                          <a:spcPts val="0"/>
                        </a:spcBef>
                        <a:spcAft>
                          <a:spcPts val="0"/>
                        </a:spcAft>
                        <a:buNone/>
                      </a:pPr>
                      <a:r>
                        <a:rPr b="1" lang="en-AU" sz="1500"/>
                        <a:t>OLU- Wetlands</a:t>
                      </a:r>
                      <a:endParaRPr b="1" sz="1500"/>
                    </a:p>
                  </a:txBody>
                  <a:tcPr marT="91425" marB="91425" marR="91425" marL="91425"/>
                </a:tc>
                <a:tc>
                  <a:txBody>
                    <a:bodyPr/>
                    <a:lstStyle/>
                    <a:p>
                      <a:pPr indent="0" lvl="0" marL="0" rtl="0" algn="l">
                        <a:spcBef>
                          <a:spcPts val="0"/>
                        </a:spcBef>
                        <a:spcAft>
                          <a:spcPts val="0"/>
                        </a:spcAft>
                        <a:buNone/>
                      </a:pPr>
                      <a:r>
                        <a:rPr b="1" lang="en-AU" sz="1200">
                          <a:solidFill>
                            <a:srgbClr val="0000FF"/>
                          </a:solidFill>
                        </a:rPr>
                        <a:t>- </a:t>
                      </a:r>
                      <a:r>
                        <a:rPr b="1" lang="en-AU" sz="1200">
                          <a:solidFill>
                            <a:srgbClr val="0000FF"/>
                          </a:solidFill>
                        </a:rPr>
                        <a:t>Global Forest Watch tree cover loss and forest fluxes</a:t>
                      </a:r>
                      <a:endParaRPr b="1" sz="1200">
                        <a:solidFill>
                          <a:srgbClr val="0000FF"/>
                        </a:solidFill>
                      </a:endParaRPr>
                    </a:p>
                    <a:p>
                      <a:pPr indent="0" lvl="0" marL="0" rtl="0" algn="l">
                        <a:spcBef>
                          <a:spcPts val="0"/>
                        </a:spcBef>
                        <a:spcAft>
                          <a:spcPts val="0"/>
                        </a:spcAft>
                        <a:buNone/>
                      </a:pPr>
                      <a:r>
                        <a:rPr b="1" lang="en-AU" sz="1200">
                          <a:solidFill>
                            <a:srgbClr val="0000FF"/>
                          </a:solidFill>
                        </a:rPr>
                        <a:t>- Global Mangrove Watch cover and change (1996-2016)</a:t>
                      </a:r>
                      <a:endParaRPr b="1" sz="1200">
                        <a:solidFill>
                          <a:srgbClr val="0000FF"/>
                        </a:solidFill>
                      </a:endParaRPr>
                    </a:p>
                    <a:p>
                      <a:pPr indent="0" lvl="0" marL="0" rtl="0" algn="l">
                        <a:spcBef>
                          <a:spcPts val="0"/>
                        </a:spcBef>
                        <a:spcAft>
                          <a:spcPts val="0"/>
                        </a:spcAft>
                        <a:buNone/>
                      </a:pPr>
                      <a:r>
                        <a:rPr b="1" lang="en-AU" sz="1200">
                          <a:solidFill>
                            <a:srgbClr val="0000FF"/>
                          </a:solidFill>
                        </a:rPr>
                        <a:t>- Global Mangrove biomass (2000)</a:t>
                      </a:r>
                      <a:endParaRPr b="1" sz="1200">
                        <a:solidFill>
                          <a:srgbClr val="0000FF"/>
                        </a:solidFill>
                      </a:endParaRPr>
                    </a:p>
                  </a:txBody>
                  <a:tcPr marT="91425" marB="91425" marR="91425" marL="91425"/>
                </a:tc>
                <a:tc>
                  <a:txBody>
                    <a:bodyPr/>
                    <a:lstStyle/>
                    <a:p>
                      <a:pPr indent="0" lvl="0" marL="0" rtl="0" algn="l">
                        <a:spcBef>
                          <a:spcPts val="0"/>
                        </a:spcBef>
                        <a:spcAft>
                          <a:spcPts val="0"/>
                        </a:spcAft>
                        <a:buNone/>
                      </a:pPr>
                      <a:r>
                        <a:rPr lang="en-AU" sz="1200">
                          <a:solidFill>
                            <a:srgbClr val="FF0000"/>
                          </a:solidFill>
                        </a:rPr>
                        <a:t>Global tree </a:t>
                      </a:r>
                      <a:r>
                        <a:rPr lang="en-AU" sz="1200">
                          <a:solidFill>
                            <a:srgbClr val="FF0000"/>
                          </a:solidFill>
                        </a:rPr>
                        <a:t>cover </a:t>
                      </a:r>
                      <a:r>
                        <a:rPr lang="en-AU" sz="1200">
                          <a:solidFill>
                            <a:srgbClr val="FF0000"/>
                          </a:solidFill>
                        </a:rPr>
                        <a:t>and forest emissions and removals</a:t>
                      </a:r>
                      <a:endParaRPr sz="1200">
                        <a:solidFill>
                          <a:srgbClr val="FF0000"/>
                        </a:solidFill>
                      </a:endParaRPr>
                    </a:p>
                    <a:p>
                      <a:pPr indent="0" lvl="0" marL="0" rtl="0" algn="l">
                        <a:spcBef>
                          <a:spcPts val="0"/>
                        </a:spcBef>
                        <a:spcAft>
                          <a:spcPts val="0"/>
                        </a:spcAft>
                        <a:buNone/>
                      </a:pPr>
                      <a:r>
                        <a:rPr lang="en-AU" sz="1200">
                          <a:solidFill>
                            <a:srgbClr val="0000FF"/>
                          </a:solidFill>
                        </a:rPr>
                        <a:t>Global mangrove cover and change at 25 m (2019+)</a:t>
                      </a:r>
                      <a:endParaRPr sz="1200">
                        <a:solidFill>
                          <a:srgbClr val="0000FF"/>
                        </a:solidFill>
                      </a:endParaRPr>
                    </a:p>
                    <a:p>
                      <a:pPr indent="0" lvl="0" marL="0" rtl="0" algn="l">
                        <a:spcBef>
                          <a:spcPts val="0"/>
                        </a:spcBef>
                        <a:spcAft>
                          <a:spcPts val="0"/>
                        </a:spcAft>
                        <a:buNone/>
                      </a:pPr>
                      <a:r>
                        <a:rPr lang="en-AU" sz="1200">
                          <a:solidFill>
                            <a:srgbClr val="0000FF"/>
                          </a:solidFill>
                        </a:rPr>
                        <a:t>Global mangrove biomass at 12 m (2015)</a:t>
                      </a:r>
                      <a:endParaRPr sz="1200">
                        <a:solidFill>
                          <a:srgbClr val="0000FF"/>
                        </a:solidFill>
                      </a:endParaRPr>
                    </a:p>
                  </a:txBody>
                  <a:tcPr marT="91425" marB="91425" marR="91425" marL="91425"/>
                </a:tc>
                <a:tc>
                  <a:txBody>
                    <a:bodyPr/>
                    <a:lstStyle/>
                    <a:p>
                      <a:pPr indent="0" lvl="0" marL="0" rtl="0" algn="l">
                        <a:spcBef>
                          <a:spcPts val="0"/>
                        </a:spcBef>
                        <a:spcAft>
                          <a:spcPts val="0"/>
                        </a:spcAft>
                        <a:buNone/>
                      </a:pPr>
                      <a:r>
                        <a:rPr lang="en-AU" sz="1200">
                          <a:solidFill>
                            <a:srgbClr val="FF0000"/>
                          </a:solidFill>
                        </a:rPr>
                        <a:t>Global annual forest emissions and removals at 30-100 m resolution.</a:t>
                      </a:r>
                      <a:endParaRPr sz="1200">
                        <a:solidFill>
                          <a:srgbClr val="FF0000"/>
                        </a:solidFill>
                      </a:endParaRPr>
                    </a:p>
                    <a:p>
                      <a:pPr indent="0" lvl="0" marL="0" rtl="0" algn="l">
                        <a:spcBef>
                          <a:spcPts val="0"/>
                        </a:spcBef>
                        <a:spcAft>
                          <a:spcPts val="0"/>
                        </a:spcAft>
                        <a:buNone/>
                      </a:pPr>
                      <a:r>
                        <a:rPr lang="en-AU" sz="1200">
                          <a:solidFill>
                            <a:srgbClr val="FF0000"/>
                          </a:solidFill>
                        </a:rPr>
                        <a:t>Global annual mangrove emissions and removals at 10-25 m resolution.</a:t>
                      </a:r>
                      <a:endParaRPr sz="1200">
                        <a:solidFill>
                          <a:srgbClr val="FF0000"/>
                        </a:solidFill>
                      </a:endParaRPr>
                    </a:p>
                  </a:txBody>
                  <a:tcPr marT="91425" marB="91425" marR="91425" marL="91425"/>
                </a:tc>
                <a:tc>
                  <a:txBody>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AU" sz="1200">
                          <a:solidFill>
                            <a:schemeClr val="dk1"/>
                          </a:solidFill>
                        </a:rPr>
                        <a:t>In coordination with GMW</a:t>
                      </a:r>
                      <a:endParaRPr sz="1500"/>
                    </a:p>
                  </a:txBody>
                  <a:tcPr marT="91425" marB="91425" marR="91425" marL="91425"/>
                </a:tc>
              </a:tr>
              <a:tr h="909675">
                <a:tc>
                  <a:txBody>
                    <a:bodyPr/>
                    <a:lstStyle/>
                    <a:p>
                      <a:pPr indent="0" lvl="0" marL="0" rtl="0" algn="l">
                        <a:spcBef>
                          <a:spcPts val="0"/>
                        </a:spcBef>
                        <a:spcAft>
                          <a:spcPts val="0"/>
                        </a:spcAft>
                        <a:buNone/>
                      </a:pPr>
                      <a:r>
                        <a:rPr b="1" lang="en-AU" sz="1500"/>
                        <a:t>Agriculture</a:t>
                      </a:r>
                      <a:endParaRPr b="1" sz="15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AU" sz="1200">
                          <a:solidFill>
                            <a:srgbClr val="0000FF"/>
                          </a:solidFill>
                        </a:rPr>
                        <a:t>Demonstration WorldCereal products for at least 4 countries (Argentina, Spain, Ukraine and Tanzania)</a:t>
                      </a:r>
                      <a:endParaRPr b="1" sz="1500">
                        <a:solidFill>
                          <a:srgbClr val="0000FF"/>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AU" sz="1200">
                          <a:solidFill>
                            <a:srgbClr val="0000FF"/>
                          </a:solidFill>
                        </a:rPr>
                        <a:t>Initial </a:t>
                      </a:r>
                      <a:r>
                        <a:rPr b="1" lang="en-AU" sz="1200">
                          <a:solidFill>
                            <a:srgbClr val="0000FF"/>
                          </a:solidFill>
                        </a:rPr>
                        <a:t>WorldCereal map and analytical system.</a:t>
                      </a:r>
                      <a:r>
                        <a:rPr lang="en-AU" sz="1200">
                          <a:solidFill>
                            <a:srgbClr val="73AF65"/>
                          </a:solidFill>
                        </a:rPr>
                        <a:t> </a:t>
                      </a:r>
                      <a:br>
                        <a:rPr lang="en-AU" sz="1200">
                          <a:solidFill>
                            <a:srgbClr val="73AF65"/>
                          </a:solidFill>
                        </a:rPr>
                      </a:br>
                      <a:r>
                        <a:rPr lang="en-AU" sz="1200">
                          <a:solidFill>
                            <a:srgbClr val="FF0000"/>
                          </a:solidFill>
                        </a:rPr>
                        <a:t>On-going seasonal analysis products</a:t>
                      </a:r>
                      <a:endParaRPr sz="1500">
                        <a:solidFill>
                          <a:srgbClr val="FF0000"/>
                        </a:solidFill>
                      </a:endParaRPr>
                    </a:p>
                  </a:txBody>
                  <a:tcPr marT="91425" marB="91425" marR="91425" marL="91425"/>
                </a:tc>
                <a:tc>
                  <a:txBody>
                    <a:bodyPr/>
                    <a:lstStyle/>
                    <a:p>
                      <a:pPr indent="0" lvl="0" marL="0" rtl="0" algn="l">
                        <a:spcBef>
                          <a:spcPts val="0"/>
                        </a:spcBef>
                        <a:spcAft>
                          <a:spcPts val="0"/>
                        </a:spcAft>
                        <a:buNone/>
                      </a:pPr>
                      <a:r>
                        <a:rPr lang="en-AU" sz="1200">
                          <a:solidFill>
                            <a:srgbClr val="FF0000"/>
                          </a:solidFill>
                        </a:rPr>
                        <a:t>Continual system improvement and production of seasonal state and change products</a:t>
                      </a:r>
                      <a:endParaRPr sz="1200">
                        <a:solidFill>
                          <a:srgbClr val="FF0000"/>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AU" sz="1200">
                          <a:solidFill>
                            <a:schemeClr val="dk1"/>
                          </a:solidFill>
                        </a:rPr>
                        <a:t>In coordination with </a:t>
                      </a:r>
                      <a:r>
                        <a:rPr lang="en-AU" sz="1200">
                          <a:solidFill>
                            <a:schemeClr val="dk1"/>
                          </a:solidFill>
                        </a:rPr>
                        <a:t>GEOGLAM </a:t>
                      </a:r>
                      <a:endParaRPr sz="1200"/>
                    </a:p>
                  </a:txBody>
                  <a:tcPr marT="91425" marB="91425" marR="91425" marL="91425"/>
                </a:tc>
              </a:tr>
            </a:tbl>
          </a:graphicData>
        </a:graphic>
      </p:graphicFrame>
      <p:sp>
        <p:nvSpPr>
          <p:cNvPr id="372" name="Google Shape;372;gc5f14555a7_0_185"/>
          <p:cNvSpPr txBox="1"/>
          <p:nvPr/>
        </p:nvSpPr>
        <p:spPr>
          <a:xfrm>
            <a:off x="238275" y="6501800"/>
            <a:ext cx="8524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AU" sz="1500">
                <a:solidFill>
                  <a:srgbClr val="0000FF"/>
                </a:solidFill>
              </a:rPr>
              <a:t>Indicates off the shelf datasets possible.    </a:t>
            </a:r>
            <a:r>
              <a:rPr b="1" lang="en-AU" sz="1500">
                <a:solidFill>
                  <a:srgbClr val="FF0000"/>
                </a:solidFill>
              </a:rPr>
              <a:t>Indicates additional resources needed.</a:t>
            </a:r>
            <a:endParaRPr b="1" sz="1500">
              <a:solidFill>
                <a:srgbClr val="0000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c477c9d21c_1_0"/>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78" name="Google Shape;378;gc477c9d21c_1_0"/>
          <p:cNvSpPr txBox="1"/>
          <p:nvPr>
            <p:ph idx="1" type="body"/>
          </p:nvPr>
        </p:nvSpPr>
        <p:spPr>
          <a:xfrm>
            <a:off x="76200" y="1443975"/>
            <a:ext cx="8991600" cy="5257800"/>
          </a:xfrm>
          <a:prstGeom prst="rect">
            <a:avLst/>
          </a:prstGeom>
          <a:noFill/>
          <a:ln>
            <a:noFill/>
          </a:ln>
        </p:spPr>
        <p:txBody>
          <a:bodyPr anchorCtr="0" anchor="t" bIns="45700" lIns="91425" spcFirstLastPara="1" rIns="91425" wrap="square" tIns="45700">
            <a:noAutofit/>
          </a:bodyPr>
          <a:lstStyle/>
          <a:p>
            <a:pPr indent="-381000" lvl="0" marL="457200" rtl="0" algn="l">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National Inventory Test User Group</a:t>
            </a:r>
            <a:r>
              <a:rPr b="0" lang="en-AU" sz="2400">
                <a:solidFill>
                  <a:schemeClr val="dk1"/>
                </a:solidFill>
                <a:latin typeface="Calibri"/>
                <a:ea typeface="Calibri"/>
                <a:cs typeface="Calibri"/>
                <a:sym typeface="Calibri"/>
              </a:rPr>
              <a:t> - floated as an idea to help develop feedback from countries and other users as to the utility of the CEOS products for their engagement in the GST process</a:t>
            </a:r>
            <a:endParaRPr b="0" sz="2400">
              <a:solidFill>
                <a:schemeClr val="dk1"/>
              </a:solidFill>
              <a:latin typeface="Calibri"/>
              <a:ea typeface="Calibri"/>
              <a:cs typeface="Calibri"/>
              <a:sym typeface="Calibri"/>
            </a:endParaRPr>
          </a:p>
          <a:p>
            <a:pPr indent="0" lvl="0" marL="457200" rtl="0" algn="l">
              <a:spcBef>
                <a:spcPts val="500"/>
              </a:spcBef>
              <a:spcAft>
                <a:spcPts val="0"/>
              </a:spcAft>
              <a:buNone/>
            </a:pPr>
            <a:r>
              <a:t/>
            </a:r>
            <a:endParaRPr b="0" sz="1200">
              <a:solidFill>
                <a:schemeClr val="dk1"/>
              </a:solidFill>
              <a:latin typeface="Calibri"/>
              <a:ea typeface="Calibri"/>
              <a:cs typeface="Calibri"/>
              <a:sym typeface="Calibri"/>
            </a:endParaRPr>
          </a:p>
          <a:p>
            <a:pPr indent="-381000" lvl="0" marL="457200" rtl="0" algn="l">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USGS/SilvaCarbon</a:t>
            </a:r>
            <a:r>
              <a:rPr b="0" lang="en-AU" sz="2400">
                <a:solidFill>
                  <a:schemeClr val="dk1"/>
                </a:solidFill>
                <a:latin typeface="Calibri"/>
                <a:ea typeface="Calibri"/>
                <a:cs typeface="Calibri"/>
                <a:sym typeface="Calibri"/>
              </a:rPr>
              <a:t> asked to further develop the concept - building on their 10+ years of experience, including through the GFOI programme</a:t>
            </a:r>
            <a:endParaRPr b="0" sz="2400">
              <a:solidFill>
                <a:schemeClr val="dk1"/>
              </a:solidFill>
              <a:latin typeface="Calibri"/>
              <a:ea typeface="Calibri"/>
              <a:cs typeface="Calibri"/>
              <a:sym typeface="Calibri"/>
            </a:endParaRPr>
          </a:p>
          <a:p>
            <a:pPr indent="-381000" lvl="1" marL="914400" rtl="0" algn="l">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Phase 1</a:t>
            </a:r>
            <a:r>
              <a:rPr b="0" lang="en-AU" sz="2400">
                <a:solidFill>
                  <a:schemeClr val="dk1"/>
                </a:solidFill>
                <a:latin typeface="Calibri"/>
                <a:ea typeface="Calibri"/>
                <a:cs typeface="Calibri"/>
                <a:sym typeface="Calibri"/>
              </a:rPr>
              <a:t>: Compile information of country status based on categories of REDD Compass. Completed by March 2021</a:t>
            </a:r>
            <a:endParaRPr b="0" sz="2400">
              <a:solidFill>
                <a:schemeClr val="dk1"/>
              </a:solidFill>
              <a:latin typeface="Calibri"/>
              <a:ea typeface="Calibri"/>
              <a:cs typeface="Calibri"/>
              <a:sym typeface="Calibri"/>
            </a:endParaRPr>
          </a:p>
          <a:p>
            <a:pPr indent="-381000" lvl="1" marL="914400" rtl="0" algn="l">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Phase 2</a:t>
            </a:r>
            <a:r>
              <a:rPr b="0" lang="en-AU" sz="2400">
                <a:solidFill>
                  <a:schemeClr val="dk1"/>
                </a:solidFill>
                <a:latin typeface="Calibri"/>
                <a:ea typeface="Calibri"/>
                <a:cs typeface="Calibri"/>
                <a:sym typeface="Calibri"/>
              </a:rPr>
              <a:t>: Participative Process - Online meetings with countries</a:t>
            </a:r>
            <a:endParaRPr b="0" sz="2400">
              <a:solidFill>
                <a:schemeClr val="dk1"/>
              </a:solidFill>
              <a:latin typeface="Calibri"/>
              <a:ea typeface="Calibri"/>
              <a:cs typeface="Calibri"/>
              <a:sym typeface="Calibri"/>
            </a:endParaRPr>
          </a:p>
          <a:p>
            <a:pPr indent="-381000" lvl="1" marL="914400" rtl="0" algn="l">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Phase 3</a:t>
            </a:r>
            <a:r>
              <a:rPr b="0" lang="en-AU" sz="2400">
                <a:solidFill>
                  <a:schemeClr val="dk1"/>
                </a:solidFill>
                <a:latin typeface="Calibri"/>
                <a:ea typeface="Calibri"/>
                <a:cs typeface="Calibri"/>
                <a:sym typeface="Calibri"/>
              </a:rPr>
              <a:t>: Country Case Studies in more depth</a:t>
            </a:r>
            <a:endParaRPr b="0" sz="24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5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5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5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5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5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2500">
                <a:solidFill>
                  <a:schemeClr val="dk1"/>
                </a:solidFill>
                <a:latin typeface="Calibri"/>
                <a:ea typeface="Calibri"/>
                <a:cs typeface="Calibri"/>
                <a:sym typeface="Calibri"/>
              </a:rPr>
              <a:t> </a:t>
            </a:r>
            <a:endParaRPr b="0" sz="25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2500">
              <a:solidFill>
                <a:schemeClr val="dk1"/>
              </a:solidFill>
              <a:latin typeface="Calibri"/>
              <a:ea typeface="Calibri"/>
              <a:cs typeface="Calibri"/>
              <a:sym typeface="Calibri"/>
            </a:endParaRPr>
          </a:p>
        </p:txBody>
      </p:sp>
      <p:sp>
        <p:nvSpPr>
          <p:cNvPr id="379" name="Google Shape;379;gc477c9d21c_1_0"/>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2021 Activities</a:t>
            </a:r>
            <a:endParaRPr/>
          </a:p>
        </p:txBody>
      </p:sp>
      <p:sp>
        <p:nvSpPr>
          <p:cNvPr id="380" name="Google Shape;380;gc477c9d21c_1_0"/>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92D05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c5f14555a7_0_194"/>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86" name="Google Shape;386;gc5f14555a7_0_194"/>
          <p:cNvSpPr txBox="1"/>
          <p:nvPr>
            <p:ph idx="1" type="body"/>
          </p:nvPr>
        </p:nvSpPr>
        <p:spPr>
          <a:xfrm>
            <a:off x="76200" y="1371600"/>
            <a:ext cx="8991600" cy="5257800"/>
          </a:xfrm>
          <a:prstGeom prst="rect">
            <a:avLst/>
          </a:prstGeom>
          <a:noFill/>
          <a:ln>
            <a:noFill/>
          </a:ln>
        </p:spPr>
        <p:txBody>
          <a:bodyPr anchorCtr="0" anchor="t" bIns="45700" lIns="91425" spcFirstLastPara="1" rIns="91425" wrap="square" tIns="45700">
            <a:noAutofit/>
          </a:bodyPr>
          <a:lstStyle/>
          <a:p>
            <a:pPr indent="-381000" lvl="0" marL="457200" rtl="0" algn="l">
              <a:spcBef>
                <a:spcPts val="500"/>
              </a:spcBef>
              <a:spcAft>
                <a:spcPts val="0"/>
              </a:spcAft>
              <a:buClr>
                <a:schemeClr val="dk1"/>
              </a:buClr>
              <a:buSzPts val="2400"/>
              <a:buFont typeface="Calibri"/>
              <a:buChar char="❏"/>
            </a:pPr>
            <a:r>
              <a:rPr lang="en-AU" sz="2400">
                <a:solidFill>
                  <a:srgbClr val="FF0000"/>
                </a:solidFill>
                <a:latin typeface="Calibri"/>
                <a:ea typeface="Calibri"/>
                <a:cs typeface="Calibri"/>
                <a:sym typeface="Calibri"/>
              </a:rPr>
              <a:t>Solicit CEOS Principals firm and strong support to deliver the key datasets by COP-26: follow up coordinated by SIT Chair Team through 2021 (part of GST Strategy, agenda 3.4)</a:t>
            </a:r>
            <a:endParaRPr sz="2400">
              <a:solidFill>
                <a:srgbClr val="FF0000"/>
              </a:solidFill>
              <a:latin typeface="Calibri"/>
              <a:ea typeface="Calibri"/>
              <a:cs typeface="Calibri"/>
              <a:sym typeface="Calibri"/>
            </a:endParaRPr>
          </a:p>
          <a:p>
            <a:pPr indent="-381000" lvl="0" marL="457200" rtl="0" algn="l">
              <a:spcBef>
                <a:spcPts val="500"/>
              </a:spcBef>
              <a:spcAft>
                <a:spcPts val="0"/>
              </a:spcAft>
              <a:buClr>
                <a:schemeClr val="dk1"/>
              </a:buClr>
              <a:buSzPts val="2400"/>
              <a:buFont typeface="Calibri"/>
              <a:buChar char="❏"/>
            </a:pPr>
            <a:r>
              <a:rPr b="0" lang="en-AU" sz="2400">
                <a:solidFill>
                  <a:schemeClr val="dk1"/>
                </a:solidFill>
                <a:latin typeface="Calibri"/>
                <a:ea typeface="Calibri"/>
                <a:cs typeface="Calibri"/>
                <a:sym typeface="Calibri"/>
              </a:rPr>
              <a:t>2021 Next steps:</a:t>
            </a:r>
            <a:endParaRPr b="0" sz="2400">
              <a:solidFill>
                <a:schemeClr val="dk1"/>
              </a:solidFill>
              <a:latin typeface="Calibri"/>
              <a:ea typeface="Calibri"/>
              <a:cs typeface="Calibri"/>
              <a:sym typeface="Calibri"/>
            </a:endParaRPr>
          </a:p>
          <a:p>
            <a:pPr indent="-355600" lvl="1" marL="914400" rtl="0" algn="l">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Work with expert dataset teams and dataset producer agencies to establish </a:t>
            </a:r>
            <a:r>
              <a:rPr b="0" lang="en-AU">
                <a:solidFill>
                  <a:schemeClr val="dk1"/>
                </a:solidFill>
                <a:latin typeface="Calibri"/>
                <a:ea typeface="Calibri"/>
                <a:cs typeface="Calibri"/>
                <a:sym typeface="Calibri"/>
              </a:rPr>
              <a:t>viable</a:t>
            </a:r>
            <a:r>
              <a:rPr b="0" lang="en-AU">
                <a:solidFill>
                  <a:schemeClr val="dk1"/>
                </a:solidFill>
                <a:latin typeface="Calibri"/>
                <a:ea typeface="Calibri"/>
                <a:cs typeface="Calibri"/>
                <a:sym typeface="Calibri"/>
              </a:rPr>
              <a:t> plans for COP-26 delivery - and progress consensus on options beyond COP-26</a:t>
            </a:r>
            <a:endParaRPr b="0">
              <a:solidFill>
                <a:schemeClr val="dk1"/>
              </a:solidFill>
              <a:latin typeface="Calibri"/>
              <a:ea typeface="Calibri"/>
              <a:cs typeface="Calibri"/>
              <a:sym typeface="Calibri"/>
            </a:endParaRPr>
          </a:p>
          <a:p>
            <a:pPr indent="-355600" lvl="1" marL="914400" rtl="0" algn="l">
              <a:spcBef>
                <a:spcPts val="500"/>
              </a:spcBef>
              <a:spcAft>
                <a:spcPts val="0"/>
              </a:spcAft>
              <a:buClr>
                <a:schemeClr val="dk1"/>
              </a:buClr>
              <a:buSzPts val="2000"/>
              <a:buFont typeface="Calibri"/>
              <a:buChar char="→"/>
            </a:pPr>
            <a:r>
              <a:rPr lang="en-AU">
                <a:solidFill>
                  <a:schemeClr val="dk1"/>
                </a:solidFill>
                <a:latin typeface="Calibri"/>
                <a:ea typeface="Calibri"/>
                <a:cs typeface="Calibri"/>
                <a:sym typeface="Calibri"/>
              </a:rPr>
              <a:t>Engage with UNFCCC Secretariat in contributing to Synthesis Report on Sytematic Observations</a:t>
            </a:r>
            <a:endParaRPr>
              <a:solidFill>
                <a:schemeClr val="dk1"/>
              </a:solidFill>
              <a:latin typeface="Calibri"/>
              <a:ea typeface="Calibri"/>
              <a:cs typeface="Calibri"/>
              <a:sym typeface="Calibri"/>
            </a:endParaRPr>
          </a:p>
          <a:p>
            <a:pPr indent="-355600" lvl="1" marL="914400" rtl="0" algn="l">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Engage in the GHG-AFOLU workshop in June</a:t>
            </a:r>
            <a:endParaRPr b="0">
              <a:solidFill>
                <a:schemeClr val="dk1"/>
              </a:solidFill>
              <a:latin typeface="Calibri"/>
              <a:ea typeface="Calibri"/>
              <a:cs typeface="Calibri"/>
              <a:sym typeface="Calibri"/>
            </a:endParaRPr>
          </a:p>
          <a:p>
            <a:pPr indent="-355600" lvl="1" marL="914400" rtl="0" algn="l">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Engage with SIT Chair, CEOS Chair, WGClimate, GHG task team and others (eg UKSA) in planning communication and outreach related to COP-26 and its Earth Information Day</a:t>
            </a:r>
            <a:endParaRPr b="0">
              <a:solidFill>
                <a:schemeClr val="dk1"/>
              </a:solidFill>
              <a:latin typeface="Calibri"/>
              <a:ea typeface="Calibri"/>
              <a:cs typeface="Calibri"/>
              <a:sym typeface="Calibri"/>
            </a:endParaRPr>
          </a:p>
          <a:p>
            <a:pPr indent="-355600" lvl="1" marL="914400" rtl="0" algn="l">
              <a:spcBef>
                <a:spcPts val="500"/>
              </a:spcBef>
              <a:spcAft>
                <a:spcPts val="0"/>
              </a:spcAft>
              <a:buClr>
                <a:schemeClr val="dk1"/>
              </a:buClr>
              <a:buSzPts val="2000"/>
              <a:buFont typeface="Calibri"/>
              <a:buChar char="→"/>
            </a:pPr>
            <a:r>
              <a:rPr b="0" lang="en-AU">
                <a:solidFill>
                  <a:schemeClr val="dk1"/>
                </a:solidFill>
                <a:latin typeface="Calibri"/>
                <a:ea typeface="Calibri"/>
                <a:cs typeface="Calibri"/>
                <a:sym typeface="Calibri"/>
              </a:rPr>
              <a:t>Longer term AFOLU Roadmap considered when COP-26 deliverables assured  </a:t>
            </a:r>
            <a:endParaRPr b="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sz="2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b="0" sz="2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2800">
                <a:solidFill>
                  <a:schemeClr val="dk1"/>
                </a:solidFill>
                <a:latin typeface="Calibri"/>
                <a:ea typeface="Calibri"/>
                <a:cs typeface="Calibri"/>
                <a:sym typeface="Calibri"/>
              </a:rPr>
              <a:t> </a:t>
            </a:r>
            <a:endParaRPr b="0" sz="2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2800">
              <a:solidFill>
                <a:schemeClr val="dk1"/>
              </a:solidFill>
              <a:latin typeface="Calibri"/>
              <a:ea typeface="Calibri"/>
              <a:cs typeface="Calibri"/>
              <a:sym typeface="Calibri"/>
            </a:endParaRPr>
          </a:p>
        </p:txBody>
      </p:sp>
      <p:sp>
        <p:nvSpPr>
          <p:cNvPr id="387" name="Google Shape;387;gc5f14555a7_0_194"/>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SIT action and </a:t>
            </a:r>
            <a:r>
              <a:rPr lang="en-AU"/>
              <a:t>2021 Next Steps</a:t>
            </a:r>
            <a:endParaRPr/>
          </a:p>
        </p:txBody>
      </p:sp>
      <p:sp>
        <p:nvSpPr>
          <p:cNvPr id="388" name="Google Shape;388;gc5f14555a7_0_194"/>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92D05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c5f14555a7_0_12"/>
          <p:cNvSpPr txBox="1"/>
          <p:nvPr>
            <p:ph type="title"/>
          </p:nvPr>
        </p:nvSpPr>
        <p:spPr>
          <a:xfrm>
            <a:off x="622789" y="27655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CEOS Biomass Protocol</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3000"/>
              <a:buFont typeface="Arial"/>
              <a:buNone/>
            </a:pPr>
            <a:r>
              <a:rPr b="1" i="0" lang="en-AU" sz="2200" u="none" cap="none" strike="noStrike">
                <a:solidFill>
                  <a:schemeClr val="lt1"/>
                </a:solidFill>
                <a:latin typeface="Helvetica Neue"/>
                <a:ea typeface="Helvetica Neue"/>
                <a:cs typeface="Helvetica Neue"/>
                <a:sym typeface="Helvetica Neue"/>
              </a:rPr>
              <a:t>and </a:t>
            </a:r>
            <a:r>
              <a:rPr b="1" lang="en-AU" sz="2200">
                <a:solidFill>
                  <a:schemeClr val="lt1"/>
                </a:solidFill>
                <a:latin typeface="Helvetica Neue"/>
                <a:ea typeface="Helvetica Neue"/>
                <a:cs typeface="Helvetica Neue"/>
                <a:sym typeface="Helvetica Neue"/>
              </a:rPr>
              <a:t>Reference Network</a:t>
            </a:r>
            <a:r>
              <a:rPr b="1" i="0" lang="en-AU" sz="3000" u="none" cap="none" strike="noStrike">
                <a:solidFill>
                  <a:schemeClr val="lt1"/>
                </a:solidFill>
                <a:latin typeface="Helvetica Neue"/>
                <a:ea typeface="Helvetica Neue"/>
                <a:cs typeface="Helvetica Neue"/>
                <a:sym typeface="Helvetica Neue"/>
              </a:rPr>
              <a:t>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WGCV LPV Team</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Laura Duncanson</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lang="en-AU" sz="2400">
                <a:solidFill>
                  <a:srgbClr val="FFFFFF"/>
                </a:solidFill>
                <a:latin typeface="Helvetica Neue"/>
                <a:ea typeface="Helvetica Neue"/>
                <a:cs typeface="Helvetica Neue"/>
                <a:sym typeface="Helvetica Neue"/>
              </a:rPr>
              <a:t>NASA/University of Maryland</a:t>
            </a:r>
            <a:endParaRPr b="1" sz="24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394" name="Google Shape;394;gc5f14555a7_0_12"/>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SIT-36 Virtual Meeting</a:t>
            </a:r>
            <a:endParaRPr sz="1800">
              <a:solidFill>
                <a:schemeClr val="lt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Agenda item 3.3</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23-25 March 2021</a:t>
            </a:r>
            <a:endParaRPr sz="1800">
              <a:solidFill>
                <a:schemeClr val="lt1"/>
              </a:solidFil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395" name="Google Shape;395;gc5f14555a7_0_12"/>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396" name="Google Shape;396;gc5f14555a7_0_12"/>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397" name="Google Shape;397;gc5f14555a7_0_12"/>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2</a:t>
            </a:r>
            <a:r>
              <a:rPr b="0" i="0" lang="en-AU" sz="1400" u="none" cap="none" strike="noStrike">
                <a:solidFill>
                  <a:srgbClr val="000000"/>
                </a:solidFill>
                <a:latin typeface="Arial"/>
                <a:ea typeface="Arial"/>
                <a:cs typeface="Arial"/>
                <a:sym typeface="Arial"/>
              </a:rPr>
              <a:t>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c8977732ba_24_261"/>
          <p:cNvSpPr txBox="1"/>
          <p:nvPr>
            <p:ph idx="1" type="body"/>
          </p:nvPr>
        </p:nvSpPr>
        <p:spPr>
          <a:xfrm>
            <a:off x="1861983" y="168866"/>
            <a:ext cx="5692800" cy="685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400"/>
              <a:buNone/>
            </a:pPr>
            <a:r>
              <a:rPr b="1" lang="en-AU" sz="2400">
                <a:solidFill>
                  <a:schemeClr val="lt1"/>
                </a:solidFill>
              </a:rPr>
              <a:t>CEOS WGCV LPV</a:t>
            </a:r>
            <a:endParaRPr/>
          </a:p>
          <a:p>
            <a:pPr indent="0" lvl="0" marL="0" rtl="0" algn="ctr">
              <a:lnSpc>
                <a:spcPct val="100000"/>
              </a:lnSpc>
              <a:spcBef>
                <a:spcPts val="0"/>
              </a:spcBef>
              <a:spcAft>
                <a:spcPts val="0"/>
              </a:spcAft>
              <a:buSzPts val="2400"/>
              <a:buNone/>
            </a:pPr>
            <a:r>
              <a:rPr b="1" lang="en-AU" sz="2400">
                <a:solidFill>
                  <a:schemeClr val="lt1"/>
                </a:solidFill>
              </a:rPr>
              <a:t> Biomass Validation Protocol</a:t>
            </a:r>
            <a:endParaRPr/>
          </a:p>
        </p:txBody>
      </p:sp>
      <p:sp>
        <p:nvSpPr>
          <p:cNvPr id="403" name="Google Shape;403;gc8977732ba_24_261"/>
          <p:cNvSpPr txBox="1"/>
          <p:nvPr>
            <p:ph idx="2" type="subTitle"/>
          </p:nvPr>
        </p:nvSpPr>
        <p:spPr>
          <a:xfrm>
            <a:off x="0" y="1844171"/>
            <a:ext cx="4978200" cy="29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600"/>
              <a:buNone/>
            </a:pPr>
            <a:r>
              <a:rPr b="1" lang="en-AU" sz="1600">
                <a:solidFill>
                  <a:srgbClr val="262626"/>
                </a:solidFill>
              </a:rPr>
              <a:t>Protocol Authors:</a:t>
            </a:r>
            <a:endParaRPr/>
          </a:p>
          <a:p>
            <a:pPr indent="0" lvl="0" marL="0" rtl="0" algn="ctr">
              <a:lnSpc>
                <a:spcPct val="100000"/>
              </a:lnSpc>
              <a:spcBef>
                <a:spcPts val="254"/>
              </a:spcBef>
              <a:spcAft>
                <a:spcPts val="0"/>
              </a:spcAft>
              <a:buSzPts val="1600"/>
              <a:buNone/>
            </a:pPr>
            <a:r>
              <a:rPr b="1" lang="en-AU" sz="1600">
                <a:solidFill>
                  <a:srgbClr val="262626"/>
                </a:solidFill>
              </a:rPr>
              <a:t>Laura Duncanson, John Armston, Mat Disney</a:t>
            </a:r>
            <a:endParaRPr/>
          </a:p>
          <a:p>
            <a:pPr indent="0" lvl="0" marL="0" rtl="0" algn="ctr">
              <a:lnSpc>
                <a:spcPct val="100000"/>
              </a:lnSpc>
              <a:spcBef>
                <a:spcPts val="254"/>
              </a:spcBef>
              <a:spcAft>
                <a:spcPts val="0"/>
              </a:spcAft>
              <a:buSzPts val="1400"/>
              <a:buNone/>
            </a:pPr>
            <a:r>
              <a:t/>
            </a:r>
            <a:endParaRPr b="1" sz="1400">
              <a:solidFill>
                <a:srgbClr val="0C0C0C"/>
              </a:solidFill>
            </a:endParaRPr>
          </a:p>
          <a:p>
            <a:pPr indent="0" lvl="0" marL="0" rtl="0" algn="l">
              <a:lnSpc>
                <a:spcPct val="100000"/>
              </a:lnSpc>
              <a:spcBef>
                <a:spcPts val="254"/>
              </a:spcBef>
              <a:spcAft>
                <a:spcPts val="0"/>
              </a:spcAft>
              <a:buSzPts val="1400"/>
              <a:buNone/>
            </a:pPr>
            <a:r>
              <a:rPr lang="en-AU" sz="1400">
                <a:solidFill>
                  <a:srgbClr val="0C0C0C"/>
                </a:solidFill>
              </a:rPr>
              <a:t>Avitabile, V., Barbier, N., Calders, K., Carter, S., Chave, J., Herold, M., MacBean, N., McRoberts, R., Minor, D., Paul, K., Réjou-Méchain, M., Roxburgh, S., Williams, M., Albinet, C., Baker, T., Bartholomeus, H., Bastin, J.F., Coomes, D., Crowther, T., Davies, S., de Bruin, S., De Kauwe, M., Domke, G., Dubayah, R., Falkowski, M., Fatoyinbo, L., Goetz, S., Jantz, P., Jonckheere, I., Jucker, T., Kay, H., Kellner, J., Labriere, N., Lucas, R., Mitchard, E., Morsdorf, F., Næsset, E., Park, T., Phillips, O.L., Ploton, P., Pultini, S., Quegan, S., Saatchi, S., Schaaf, C., Schepaschenko, D., Scipal, K., Stovall, A., Thiel, C., Wulder, M.A., Camacho, F., Nickeson, J., Román, M., Margolis, H.</a:t>
            </a:r>
            <a:endParaRPr/>
          </a:p>
          <a:p>
            <a:pPr indent="0" lvl="0" marL="0" rtl="0" algn="ctr">
              <a:lnSpc>
                <a:spcPct val="100000"/>
              </a:lnSpc>
              <a:spcBef>
                <a:spcPts val="254"/>
              </a:spcBef>
              <a:spcAft>
                <a:spcPts val="0"/>
              </a:spcAft>
              <a:buSzPts val="1600"/>
              <a:buNone/>
            </a:pPr>
            <a:r>
              <a:t/>
            </a:r>
            <a:endParaRPr sz="1600">
              <a:solidFill>
                <a:srgbClr val="0C0C0C"/>
              </a:solidFill>
            </a:endParaRPr>
          </a:p>
          <a:p>
            <a:pPr indent="0" lvl="0" marL="0" rtl="0" algn="ctr">
              <a:lnSpc>
                <a:spcPct val="100000"/>
              </a:lnSpc>
              <a:spcBef>
                <a:spcPts val="254"/>
              </a:spcBef>
              <a:spcAft>
                <a:spcPts val="0"/>
              </a:spcAft>
              <a:buSzPts val="1600"/>
              <a:buNone/>
            </a:pPr>
            <a:r>
              <a:rPr lang="en-AU" sz="1600">
                <a:solidFill>
                  <a:srgbClr val="0C0C0C"/>
                </a:solidFill>
              </a:rPr>
              <a:t>We gratefully acknowledge several expert reviewers:</a:t>
            </a:r>
            <a:endParaRPr/>
          </a:p>
          <a:p>
            <a:pPr indent="0" lvl="0" marL="0" rtl="0" algn="ctr">
              <a:lnSpc>
                <a:spcPct val="100000"/>
              </a:lnSpc>
              <a:spcBef>
                <a:spcPts val="254"/>
              </a:spcBef>
              <a:spcAft>
                <a:spcPts val="0"/>
              </a:spcAft>
              <a:buSzPts val="1200"/>
              <a:buNone/>
            </a:pPr>
            <a:r>
              <a:rPr lang="en-AU" sz="1200">
                <a:solidFill>
                  <a:srgbClr val="0C0C0C"/>
                </a:solidFill>
              </a:rPr>
              <a:t>S. Bauwens, M. Hayashi, A. Held, A. Hudak, N. Knapp, S. Maier, C. Patnaik, P. Patterson, A. Rosenqvist, S. Saarela, P. Montesano</a:t>
            </a:r>
            <a:endParaRPr/>
          </a:p>
          <a:p>
            <a:pPr indent="0" lvl="0" marL="0" rtl="0" algn="ctr">
              <a:lnSpc>
                <a:spcPct val="100000"/>
              </a:lnSpc>
              <a:spcBef>
                <a:spcPts val="254"/>
              </a:spcBef>
              <a:spcAft>
                <a:spcPts val="0"/>
              </a:spcAft>
              <a:buSzPts val="1600"/>
              <a:buNone/>
            </a:pPr>
            <a:r>
              <a:t/>
            </a:r>
            <a:endParaRPr sz="1600">
              <a:solidFill>
                <a:srgbClr val="0C0C0C"/>
              </a:solidFill>
            </a:endParaRPr>
          </a:p>
        </p:txBody>
      </p:sp>
      <p:pic>
        <p:nvPicPr>
          <p:cNvPr id="404" name="Google Shape;404;gc8977732ba_24_261"/>
          <p:cNvPicPr preferRelativeResize="0"/>
          <p:nvPr/>
        </p:nvPicPr>
        <p:blipFill rotWithShape="1">
          <a:blip r:embed="rId3">
            <a:alphaModFix/>
          </a:blip>
          <a:srcRect b="0" l="0" r="0" t="0"/>
          <a:stretch/>
        </p:blipFill>
        <p:spPr>
          <a:xfrm>
            <a:off x="4837571" y="2142828"/>
            <a:ext cx="4081622" cy="349961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c8977732ba_24_267"/>
          <p:cNvSpPr/>
          <p:nvPr/>
        </p:nvSpPr>
        <p:spPr>
          <a:xfrm>
            <a:off x="1853514" y="95440"/>
            <a:ext cx="58695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AU" sz="2400" u="none" cap="none" strike="noStrike">
                <a:solidFill>
                  <a:schemeClr val="lt1"/>
                </a:solidFill>
                <a:latin typeface="Arial"/>
                <a:ea typeface="Arial"/>
                <a:cs typeface="Arial"/>
                <a:sym typeface="Arial"/>
              </a:rPr>
              <a:t>Timeline of the </a:t>
            </a:r>
            <a:endParaRPr/>
          </a:p>
          <a:p>
            <a:pPr indent="0" lvl="0" marL="0" marR="0" rtl="0" algn="ctr">
              <a:lnSpc>
                <a:spcPct val="100000"/>
              </a:lnSpc>
              <a:spcBef>
                <a:spcPts val="0"/>
              </a:spcBef>
              <a:spcAft>
                <a:spcPts val="0"/>
              </a:spcAft>
              <a:buNone/>
            </a:pPr>
            <a:r>
              <a:rPr b="1" i="0" lang="en-AU" sz="2400" u="none" cap="none" strike="noStrike">
                <a:solidFill>
                  <a:schemeClr val="lt1"/>
                </a:solidFill>
                <a:latin typeface="Arial"/>
                <a:ea typeface="Arial"/>
                <a:cs typeface="Arial"/>
                <a:sym typeface="Arial"/>
              </a:rPr>
              <a:t>Biomass Protocol Development</a:t>
            </a:r>
            <a:endParaRPr b="1" i="0" sz="1100" u="none" cap="none" strike="noStrike">
              <a:solidFill>
                <a:schemeClr val="lt1"/>
              </a:solidFill>
              <a:latin typeface="Arial"/>
              <a:ea typeface="Arial"/>
              <a:cs typeface="Arial"/>
              <a:sym typeface="Arial"/>
            </a:endParaRPr>
          </a:p>
        </p:txBody>
      </p:sp>
      <p:graphicFrame>
        <p:nvGraphicFramePr>
          <p:cNvPr id="410" name="Google Shape;410;gc8977732ba_24_267"/>
          <p:cNvGraphicFramePr/>
          <p:nvPr/>
        </p:nvGraphicFramePr>
        <p:xfrm>
          <a:off x="0" y="1111103"/>
          <a:ext cx="3000000" cy="3000000"/>
        </p:xfrm>
        <a:graphic>
          <a:graphicData uri="http://schemas.openxmlformats.org/drawingml/2006/table">
            <a:tbl>
              <a:tblPr bandRow="1" firstRow="1">
                <a:noFill/>
                <a:tableStyleId>{FD697C22-4425-4269-839A-714EA918FA60}</a:tableStyleId>
              </a:tblPr>
              <a:tblGrid>
                <a:gridCol w="2417075"/>
                <a:gridCol w="6726925"/>
              </a:tblGrid>
              <a:tr h="432000">
                <a:tc>
                  <a:txBody>
                    <a:bodyPr/>
                    <a:lstStyle/>
                    <a:p>
                      <a:pPr indent="0" lvl="0" marL="0" marR="0" rtl="0" algn="l">
                        <a:lnSpc>
                          <a:spcPct val="100000"/>
                        </a:lnSpc>
                        <a:spcBef>
                          <a:spcPts val="0"/>
                        </a:spcBef>
                        <a:spcAft>
                          <a:spcPts val="0"/>
                        </a:spcAft>
                        <a:buNone/>
                      </a:pPr>
                      <a:r>
                        <a:rPr lang="en-AU" sz="1800" u="none" cap="none" strike="noStrike"/>
                        <a:t>Timeline</a:t>
                      </a:r>
                      <a:endParaRPr/>
                    </a:p>
                  </a:txBody>
                  <a:tcPr marT="45725" marB="45725" marR="91450" marL="91450"/>
                </a:tc>
                <a:tc>
                  <a:txBody>
                    <a:bodyPr/>
                    <a:lstStyle/>
                    <a:p>
                      <a:pPr indent="0" lvl="0" marL="0" marR="0" rtl="0" algn="l">
                        <a:lnSpc>
                          <a:spcPct val="100000"/>
                        </a:lnSpc>
                        <a:spcBef>
                          <a:spcPts val="0"/>
                        </a:spcBef>
                        <a:spcAft>
                          <a:spcPts val="0"/>
                        </a:spcAft>
                        <a:buNone/>
                      </a:pPr>
                      <a:r>
                        <a:rPr lang="en-AU" sz="1800" u="none" cap="none" strike="noStrike"/>
                        <a:t>Protocol Development Activities</a:t>
                      </a:r>
                      <a:endParaRPr/>
                    </a:p>
                  </a:txBody>
                  <a:tcPr marT="45725" marB="45725" marR="91450" marL="91450"/>
                </a:tc>
              </a:tr>
              <a:tr h="825550">
                <a:tc>
                  <a:txBody>
                    <a:bodyPr/>
                    <a:lstStyle/>
                    <a:p>
                      <a:pPr indent="0" lvl="0" marL="0" marR="0" rtl="0" algn="l">
                        <a:lnSpc>
                          <a:spcPct val="100000"/>
                        </a:lnSpc>
                        <a:spcBef>
                          <a:spcPts val="0"/>
                        </a:spcBef>
                        <a:spcAft>
                          <a:spcPts val="0"/>
                        </a:spcAft>
                        <a:buNone/>
                      </a:pPr>
                      <a:r>
                        <a:rPr lang="en-AU" sz="1600" u="none" cap="none" strike="noStrike"/>
                        <a:t>2017</a:t>
                      </a:r>
                      <a:endParaRPr/>
                    </a:p>
                  </a:txBody>
                  <a:tcPr marT="45725" marB="45725" marR="91450" marL="91450"/>
                </a:tc>
                <a:tc>
                  <a:txBody>
                    <a:bodyPr/>
                    <a:lstStyle/>
                    <a:p>
                      <a:pPr indent="-285750" lvl="0" marL="285750" marR="0" rtl="0" algn="l">
                        <a:lnSpc>
                          <a:spcPct val="100000"/>
                        </a:lnSpc>
                        <a:spcBef>
                          <a:spcPts val="0"/>
                        </a:spcBef>
                        <a:spcAft>
                          <a:spcPts val="0"/>
                        </a:spcAft>
                        <a:buClr>
                          <a:srgbClr val="000000"/>
                        </a:buClr>
                        <a:buSzPts val="1600"/>
                        <a:buFont typeface="Arial"/>
                        <a:buChar char="•"/>
                      </a:pPr>
                      <a:r>
                        <a:rPr b="1" lang="en-AU" sz="1600" u="none" cap="none" strike="noStrike"/>
                        <a:t>Formation of new biomass focus area within WGCV LPV</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Charge for biomass protocol development within LPV</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Biomass co-leads draft protocol structure, invite chapter leads</a:t>
                      </a:r>
                      <a:endParaRPr/>
                    </a:p>
                  </a:txBody>
                  <a:tcPr marT="45725" marB="45725" marR="91450" marL="91450"/>
                </a:tc>
              </a:tr>
              <a:tr h="613075">
                <a:tc>
                  <a:txBody>
                    <a:bodyPr/>
                    <a:lstStyle/>
                    <a:p>
                      <a:pPr indent="0" lvl="0" marL="0" marR="0" rtl="0" algn="l">
                        <a:lnSpc>
                          <a:spcPct val="100000"/>
                        </a:lnSpc>
                        <a:spcBef>
                          <a:spcPts val="0"/>
                        </a:spcBef>
                        <a:spcAft>
                          <a:spcPts val="0"/>
                        </a:spcAft>
                        <a:buNone/>
                      </a:pPr>
                      <a:r>
                        <a:rPr lang="en-AU" sz="1600" u="none" cap="none" strike="noStrike"/>
                        <a:t>2018</a:t>
                      </a:r>
                      <a:endParaRPr/>
                    </a:p>
                  </a:txBody>
                  <a:tcPr marT="45725" marB="45725" marR="91450" marL="91450"/>
                </a:tc>
                <a:tc>
                  <a:txBody>
                    <a:bodyPr/>
                    <a:lstStyle/>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Chapter leads confirmed, writing groups developed</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Chapter draft development</a:t>
                      </a:r>
                      <a:endParaRPr/>
                    </a:p>
                  </a:txBody>
                  <a:tcPr marT="45725" marB="45725" marR="91450" marL="91450"/>
                </a:tc>
              </a:tr>
              <a:tr h="825550">
                <a:tc>
                  <a:txBody>
                    <a:bodyPr/>
                    <a:lstStyle/>
                    <a:p>
                      <a:pPr indent="0" lvl="0" marL="0" marR="0" rtl="0" algn="l">
                        <a:lnSpc>
                          <a:spcPct val="100000"/>
                        </a:lnSpc>
                        <a:spcBef>
                          <a:spcPts val="0"/>
                        </a:spcBef>
                        <a:spcAft>
                          <a:spcPts val="0"/>
                        </a:spcAft>
                        <a:buNone/>
                      </a:pPr>
                      <a:r>
                        <a:rPr lang="en-AU" sz="1600" u="none" cap="none" strike="noStrike"/>
                        <a:t>2019</a:t>
                      </a:r>
                      <a:endParaRPr/>
                    </a:p>
                  </a:txBody>
                  <a:tcPr marT="45725" marB="45725" marR="91450" marL="91450"/>
                </a:tc>
                <a:tc>
                  <a:txBody>
                    <a:bodyPr/>
                    <a:lstStyle/>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Chapter draft completion</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Collation</a:t>
                      </a:r>
                      <a:r>
                        <a:rPr lang="en-AU" sz="1600" u="none" cap="none" strike="noStrike"/>
                        <a:t> of chapter drafts</a:t>
                      </a:r>
                      <a:endParaRPr/>
                    </a:p>
                    <a:p>
                      <a:pPr indent="-285750" lvl="0" marL="285750" marR="0" rtl="0" algn="l">
                        <a:lnSpc>
                          <a:spcPct val="100000"/>
                        </a:lnSpc>
                        <a:spcBef>
                          <a:spcPts val="0"/>
                        </a:spcBef>
                        <a:spcAft>
                          <a:spcPts val="0"/>
                        </a:spcAft>
                        <a:buClr>
                          <a:srgbClr val="000000"/>
                        </a:buClr>
                        <a:buSzPts val="1600"/>
                        <a:buFont typeface="Arial"/>
                        <a:buChar char="•"/>
                      </a:pPr>
                      <a:r>
                        <a:rPr b="1" lang="en-AU" sz="1600" u="none" cap="none" strike="noStrike"/>
                        <a:t>Review paper on biomass validation (Duncanson et al., 2019)</a:t>
                      </a:r>
                      <a:endParaRPr b="1" sz="1600" u="none" cap="none" strike="noStrike"/>
                    </a:p>
                  </a:txBody>
                  <a:tcPr marT="45725" marB="45725" marR="91450" marL="91450"/>
                </a:tc>
              </a:tr>
              <a:tr h="432000">
                <a:tc>
                  <a:txBody>
                    <a:bodyPr/>
                    <a:lstStyle/>
                    <a:p>
                      <a:pPr indent="0" lvl="0" marL="0" marR="0" rtl="0" algn="l">
                        <a:lnSpc>
                          <a:spcPct val="100000"/>
                        </a:lnSpc>
                        <a:spcBef>
                          <a:spcPts val="0"/>
                        </a:spcBef>
                        <a:spcAft>
                          <a:spcPts val="0"/>
                        </a:spcAft>
                        <a:buNone/>
                      </a:pPr>
                      <a:r>
                        <a:rPr lang="en-AU" sz="1600" u="none" cap="none" strike="noStrike"/>
                        <a:t>Spring 2020</a:t>
                      </a:r>
                      <a:endParaRPr/>
                    </a:p>
                  </a:txBody>
                  <a:tcPr marT="45725" marB="45725" marR="91450" marL="91450"/>
                </a:tc>
                <a:tc>
                  <a:txBody>
                    <a:bodyPr/>
                    <a:lstStyle/>
                    <a:p>
                      <a:pPr indent="-285750" lvl="0" marL="285750" marR="0" rtl="0" algn="l">
                        <a:lnSpc>
                          <a:spcPct val="100000"/>
                        </a:lnSpc>
                        <a:spcBef>
                          <a:spcPts val="0"/>
                        </a:spcBef>
                        <a:spcAft>
                          <a:spcPts val="0"/>
                        </a:spcAft>
                        <a:buClr>
                          <a:srgbClr val="000000"/>
                        </a:buClr>
                        <a:buSzPts val="1600"/>
                        <a:buFont typeface="Arial"/>
                        <a:buChar char="•"/>
                      </a:pPr>
                      <a:r>
                        <a:rPr b="1" lang="en-AU" sz="1600" u="none" cap="none" strike="noStrike"/>
                        <a:t>Protocol internal review</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Development of Executive Summary</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Presentation at SIT-35</a:t>
                      </a:r>
                      <a:endParaRPr/>
                    </a:p>
                  </a:txBody>
                  <a:tcPr marT="45725" marB="45725" marR="91450" marL="91450"/>
                </a:tc>
              </a:tr>
              <a:tr h="585875">
                <a:tc>
                  <a:txBody>
                    <a:bodyPr/>
                    <a:lstStyle/>
                    <a:p>
                      <a:pPr indent="0" lvl="0" marL="0" marR="0" rtl="0" algn="l">
                        <a:lnSpc>
                          <a:spcPct val="100000"/>
                        </a:lnSpc>
                        <a:spcBef>
                          <a:spcPts val="0"/>
                        </a:spcBef>
                        <a:spcAft>
                          <a:spcPts val="0"/>
                        </a:spcAft>
                        <a:buNone/>
                      </a:pPr>
                      <a:r>
                        <a:rPr lang="en-AU" sz="1600" u="none" cap="none" strike="noStrike"/>
                        <a:t>Summer 2020</a:t>
                      </a:r>
                      <a:endParaRPr/>
                    </a:p>
                  </a:txBody>
                  <a:tcPr marT="45725" marB="45725" marR="91450" marL="91450"/>
                </a:tc>
                <a:tc>
                  <a:txBody>
                    <a:bodyPr/>
                    <a:lstStyle/>
                    <a:p>
                      <a:pPr indent="-285750" lvl="0" marL="285750" marR="0" rtl="0" algn="l">
                        <a:lnSpc>
                          <a:spcPct val="100000"/>
                        </a:lnSpc>
                        <a:spcBef>
                          <a:spcPts val="0"/>
                        </a:spcBef>
                        <a:spcAft>
                          <a:spcPts val="0"/>
                        </a:spcAft>
                        <a:buClr>
                          <a:srgbClr val="000000"/>
                        </a:buClr>
                        <a:buSzPts val="1600"/>
                        <a:buFont typeface="Arial"/>
                        <a:buChar char="•"/>
                      </a:pPr>
                      <a:r>
                        <a:rPr b="1" lang="en-AU" sz="1600" u="none" cap="none" strike="noStrike"/>
                        <a:t>Revisions after internal review</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Development of associated strategy document</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Final collation of potential reference sites</a:t>
                      </a:r>
                      <a:endParaRPr/>
                    </a:p>
                  </a:txBody>
                  <a:tcPr marT="45725" marB="45725" marR="91450" marL="91450"/>
                </a:tc>
              </a:tr>
              <a:tr h="585875">
                <a:tc>
                  <a:txBody>
                    <a:bodyPr/>
                    <a:lstStyle/>
                    <a:p>
                      <a:pPr indent="0" lvl="0" marL="0" marR="0" rtl="0" algn="l">
                        <a:lnSpc>
                          <a:spcPct val="100000"/>
                        </a:lnSpc>
                        <a:spcBef>
                          <a:spcPts val="0"/>
                        </a:spcBef>
                        <a:spcAft>
                          <a:spcPts val="0"/>
                        </a:spcAft>
                        <a:buNone/>
                      </a:pPr>
                      <a:r>
                        <a:rPr lang="en-AU" sz="1600" u="none" cap="none" strike="noStrike"/>
                        <a:t>Fall 2020</a:t>
                      </a:r>
                      <a:endParaRPr/>
                    </a:p>
                  </a:txBody>
                  <a:tcPr marT="45725" marB="45725" marR="91450" marL="91450"/>
                </a:tc>
                <a:tc>
                  <a:txBody>
                    <a:bodyPr/>
                    <a:lstStyle/>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Presentation at CEOS SIT-TW and plenary (September)</a:t>
                      </a:r>
                      <a:endParaRPr/>
                    </a:p>
                    <a:p>
                      <a:pPr indent="-285750" lvl="0" marL="285750" marR="0" rtl="0" algn="l">
                        <a:lnSpc>
                          <a:spcPct val="100000"/>
                        </a:lnSpc>
                        <a:spcBef>
                          <a:spcPts val="0"/>
                        </a:spcBef>
                        <a:spcAft>
                          <a:spcPts val="0"/>
                        </a:spcAft>
                        <a:buClr>
                          <a:srgbClr val="000000"/>
                        </a:buClr>
                        <a:buSzPts val="1600"/>
                        <a:buFont typeface="Arial"/>
                        <a:buChar char="•"/>
                      </a:pPr>
                      <a:r>
                        <a:rPr b="1" lang="en-AU" sz="1600" u="none" cap="none" strike="noStrike"/>
                        <a:t>Protocol public review (September – December)</a:t>
                      </a:r>
                      <a:endParaRPr/>
                    </a:p>
                  </a:txBody>
                  <a:tcPr marT="45725" marB="45725" marR="91450" marL="91450"/>
                </a:tc>
              </a:tr>
              <a:tr h="585875">
                <a:tc>
                  <a:txBody>
                    <a:bodyPr/>
                    <a:lstStyle/>
                    <a:p>
                      <a:pPr indent="0" lvl="0" marL="0" marR="0" rtl="0" algn="l">
                        <a:lnSpc>
                          <a:spcPct val="100000"/>
                        </a:lnSpc>
                        <a:spcBef>
                          <a:spcPts val="0"/>
                        </a:spcBef>
                        <a:spcAft>
                          <a:spcPts val="0"/>
                        </a:spcAft>
                        <a:buNone/>
                      </a:pPr>
                      <a:r>
                        <a:rPr lang="en-AU" sz="1600" u="none" cap="none" strike="noStrike"/>
                        <a:t>2021 and beyond</a:t>
                      </a:r>
                      <a:endParaRPr/>
                    </a:p>
                  </a:txBody>
                  <a:tcPr marT="45725" marB="45725" marR="91450" marL="91450"/>
                </a:tc>
                <a:tc>
                  <a:txBody>
                    <a:bodyPr/>
                    <a:lstStyle/>
                    <a:p>
                      <a:pPr indent="-285750" lvl="0" marL="285750" marR="0" rtl="0" algn="l">
                        <a:lnSpc>
                          <a:spcPct val="100000"/>
                        </a:lnSpc>
                        <a:spcBef>
                          <a:spcPts val="0"/>
                        </a:spcBef>
                        <a:spcAft>
                          <a:spcPts val="0"/>
                        </a:spcAft>
                        <a:buClr>
                          <a:srgbClr val="000000"/>
                        </a:buClr>
                        <a:buSzPts val="1600"/>
                        <a:buFont typeface="Arial"/>
                        <a:buChar char="•"/>
                      </a:pPr>
                      <a:r>
                        <a:rPr b="1" lang="en-AU" sz="1600" u="none" cap="none" strike="noStrike"/>
                        <a:t>Seek CEOS endorsement at SIT-36 (March 2021)</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Adoption by ICESAT-2 &amp; GEDI biomass products</a:t>
                      </a:r>
                      <a:endParaRPr/>
                    </a:p>
                    <a:p>
                      <a:pPr indent="-285750" lvl="0" marL="285750" marR="0" rtl="0" algn="l">
                        <a:lnSpc>
                          <a:spcPct val="100000"/>
                        </a:lnSpc>
                        <a:spcBef>
                          <a:spcPts val="0"/>
                        </a:spcBef>
                        <a:spcAft>
                          <a:spcPts val="0"/>
                        </a:spcAft>
                        <a:buClr>
                          <a:srgbClr val="000000"/>
                        </a:buClr>
                        <a:buSzPts val="1600"/>
                        <a:buFont typeface="Arial"/>
                        <a:buChar char="•"/>
                      </a:pPr>
                      <a:r>
                        <a:rPr lang="en-AU" sz="1600" u="none" cap="none" strike="noStrike"/>
                        <a:t>Work toward a Forest Biomass Reference System</a:t>
                      </a:r>
                      <a:endParaRPr sz="1600" u="none" cap="none" strike="noStrike"/>
                    </a:p>
                  </a:txBody>
                  <a:tcPr marT="45725" marB="45725" marR="91450" marL="9145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c8977732ba_24_273"/>
          <p:cNvSpPr/>
          <p:nvPr/>
        </p:nvSpPr>
        <p:spPr>
          <a:xfrm>
            <a:off x="1904885" y="217945"/>
            <a:ext cx="58695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AU" sz="2400" u="none" cap="none" strike="noStrike">
                <a:solidFill>
                  <a:schemeClr val="lt1"/>
                </a:solidFill>
                <a:latin typeface="Arial"/>
                <a:ea typeface="Arial"/>
                <a:cs typeface="Arial"/>
                <a:sym typeface="Arial"/>
              </a:rPr>
              <a:t>We are at the beginning of a </a:t>
            </a:r>
            <a:r>
              <a:rPr b="1" i="0" lang="en-AU" sz="2400" u="none" cap="none" strike="noStrike">
                <a:solidFill>
                  <a:srgbClr val="FFFF00"/>
                </a:solidFill>
                <a:latin typeface="Arial"/>
                <a:ea typeface="Arial"/>
                <a:cs typeface="Arial"/>
                <a:sym typeface="Arial"/>
              </a:rPr>
              <a:t>new wave </a:t>
            </a:r>
            <a:r>
              <a:rPr b="1" i="0" lang="en-AU" sz="2400" u="none" cap="none" strike="noStrike">
                <a:solidFill>
                  <a:schemeClr val="lt1"/>
                </a:solidFill>
                <a:latin typeface="Arial"/>
                <a:ea typeface="Arial"/>
                <a:cs typeface="Arial"/>
                <a:sym typeface="Arial"/>
              </a:rPr>
              <a:t>of forest biomass products</a:t>
            </a:r>
            <a:endParaRPr b="1" i="0" sz="900" u="none" cap="none" strike="noStrike">
              <a:solidFill>
                <a:schemeClr val="lt1"/>
              </a:solidFill>
              <a:latin typeface="Arial"/>
              <a:ea typeface="Arial"/>
              <a:cs typeface="Arial"/>
              <a:sym typeface="Arial"/>
            </a:endParaRPr>
          </a:p>
        </p:txBody>
      </p:sp>
      <p:sp>
        <p:nvSpPr>
          <p:cNvPr id="416" name="Google Shape;416;gc8977732ba_24_273"/>
          <p:cNvSpPr txBox="1"/>
          <p:nvPr/>
        </p:nvSpPr>
        <p:spPr>
          <a:xfrm>
            <a:off x="135467" y="1368399"/>
            <a:ext cx="39471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800" u="none" cap="none" strike="noStrike">
                <a:solidFill>
                  <a:schemeClr val="dk2"/>
                </a:solidFill>
                <a:latin typeface="Arial"/>
                <a:ea typeface="Arial"/>
                <a:cs typeface="Arial"/>
                <a:sym typeface="Arial"/>
              </a:rPr>
              <a:t>Forests play a critical role in the global carbon cycle</a:t>
            </a:r>
            <a:r>
              <a:rPr b="0" i="0" lang="en-AU" sz="1800" u="none" cap="none" strike="noStrike">
                <a:solidFill>
                  <a:schemeClr val="dk2"/>
                </a:solidFill>
                <a:latin typeface="Arial"/>
                <a:ea typeface="Arial"/>
                <a:cs typeface="Arial"/>
                <a:sym typeface="Arial"/>
              </a:rPr>
              <a:t>, and increasingly climate mitigation strategies involve curbing deforestation, facilitating forest restoration, and tree planting.</a:t>
            </a:r>
            <a:endParaRPr/>
          </a:p>
          <a:p>
            <a:pPr indent="0" lvl="0" marL="0" marR="0" rtl="0" algn="l">
              <a:lnSpc>
                <a:spcPct val="100000"/>
              </a:lnSpc>
              <a:spcBef>
                <a:spcPts val="0"/>
              </a:spcBef>
              <a:spcAft>
                <a:spcPts val="0"/>
              </a:spcAft>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rPr b="1" i="0" lang="en-AU" sz="1800" u="none" cap="none" strike="noStrike">
                <a:solidFill>
                  <a:schemeClr val="dk2"/>
                </a:solidFill>
                <a:latin typeface="Arial"/>
                <a:ea typeface="Arial"/>
                <a:cs typeface="Arial"/>
                <a:sym typeface="Arial"/>
              </a:rPr>
              <a:t>These efforts critically require reliable estimates of forest carbon stocks and fluxes</a:t>
            </a:r>
            <a:r>
              <a:rPr b="0" i="0" lang="en-AU" sz="1800" u="none" cap="none" strike="noStrike">
                <a:solidFill>
                  <a:schemeClr val="dk2"/>
                </a:solidFill>
                <a:latin typeface="Arial"/>
                <a:ea typeface="Arial"/>
                <a:cs typeface="Arial"/>
                <a:sym typeface="Arial"/>
              </a:rPr>
              <a:t>, yet </a:t>
            </a:r>
            <a:r>
              <a:rPr b="1" i="0" lang="en-AU" sz="1800" u="none" cap="none" strike="noStrike">
                <a:solidFill>
                  <a:schemeClr val="dk2"/>
                </a:solidFill>
                <a:latin typeface="Arial"/>
                <a:ea typeface="Arial"/>
                <a:cs typeface="Arial"/>
                <a:sym typeface="Arial"/>
              </a:rPr>
              <a:t>to date no reliable global forest biomass products have been available due</a:t>
            </a:r>
            <a:r>
              <a:rPr b="0" i="0" lang="en-AU" sz="1800" u="none" cap="none" strike="noStrike">
                <a:solidFill>
                  <a:schemeClr val="dk2"/>
                </a:solidFill>
                <a:latin typeface="Arial"/>
                <a:ea typeface="Arial"/>
                <a:cs typeface="Arial"/>
                <a:sym typeface="Arial"/>
              </a:rPr>
              <a:t> to a dearth of appropriate data.</a:t>
            </a:r>
            <a:endParaRPr/>
          </a:p>
        </p:txBody>
      </p:sp>
      <p:pic>
        <p:nvPicPr>
          <p:cNvPr id="417" name="Google Shape;417;gc8977732ba_24_273"/>
          <p:cNvPicPr preferRelativeResize="0"/>
          <p:nvPr/>
        </p:nvPicPr>
        <p:blipFill rotWithShape="1">
          <a:blip r:embed="rId3">
            <a:alphaModFix/>
          </a:blip>
          <a:srcRect b="0" l="12770" r="0" t="0"/>
          <a:stretch/>
        </p:blipFill>
        <p:spPr>
          <a:xfrm>
            <a:off x="4009569" y="1545650"/>
            <a:ext cx="5134432" cy="1852289"/>
          </a:xfrm>
          <a:prstGeom prst="rect">
            <a:avLst/>
          </a:prstGeom>
          <a:noFill/>
          <a:ln>
            <a:noFill/>
          </a:ln>
        </p:spPr>
      </p:pic>
      <p:pic>
        <p:nvPicPr>
          <p:cNvPr id="418" name="Google Shape;418;gc8977732ba_24_273"/>
          <p:cNvPicPr preferRelativeResize="0"/>
          <p:nvPr/>
        </p:nvPicPr>
        <p:blipFill rotWithShape="1">
          <a:blip r:embed="rId4">
            <a:alphaModFix/>
          </a:blip>
          <a:srcRect b="0" l="12755" r="0" t="0"/>
          <a:stretch/>
        </p:blipFill>
        <p:spPr>
          <a:xfrm>
            <a:off x="4009568" y="3435601"/>
            <a:ext cx="5125940" cy="1964121"/>
          </a:xfrm>
          <a:prstGeom prst="rect">
            <a:avLst/>
          </a:prstGeom>
          <a:noFill/>
          <a:ln>
            <a:noFill/>
          </a:ln>
        </p:spPr>
      </p:pic>
      <p:sp>
        <p:nvSpPr>
          <p:cNvPr id="419" name="Google Shape;419;gc8977732ba_24_273"/>
          <p:cNvSpPr txBox="1"/>
          <p:nvPr/>
        </p:nvSpPr>
        <p:spPr>
          <a:xfrm>
            <a:off x="135467" y="5563807"/>
            <a:ext cx="89322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800" u="none" cap="none" strike="noStrike">
                <a:solidFill>
                  <a:schemeClr val="dk2"/>
                </a:solidFill>
                <a:latin typeface="Arial"/>
                <a:ea typeface="Arial"/>
                <a:cs typeface="Arial"/>
                <a:sym typeface="Arial"/>
              </a:rPr>
              <a:t>Several agencies are filling this data gap through new missions</a:t>
            </a:r>
            <a:r>
              <a:rPr b="0" i="0" lang="en-AU" sz="1800" u="none" cap="none" strike="noStrike">
                <a:solidFill>
                  <a:schemeClr val="dk2"/>
                </a:solidFill>
                <a:latin typeface="Arial"/>
                <a:ea typeface="Arial"/>
                <a:cs typeface="Arial"/>
                <a:sym typeface="Arial"/>
              </a:rPr>
              <a:t>, the first of which is NASA’s GEDI (above). We anticipate a multitude of new biomass products will soon come online. </a:t>
            </a:r>
            <a:r>
              <a:rPr b="1" i="0" lang="en-AU" sz="1800" u="none" cap="none" strike="noStrike">
                <a:solidFill>
                  <a:schemeClr val="dk2"/>
                </a:solidFill>
                <a:latin typeface="Arial"/>
                <a:ea typeface="Arial"/>
                <a:cs typeface="Arial"/>
                <a:sym typeface="Arial"/>
              </a:rPr>
              <a:t>The biomass protocol provides good practice guidance on validation</a:t>
            </a:r>
            <a:r>
              <a:rPr b="0" i="0" lang="en-AU" sz="1800" u="none" cap="none" strike="noStrike">
                <a:solidFill>
                  <a:schemeClr val="dk2"/>
                </a:solidFill>
                <a:latin typeface="Arial"/>
                <a:ea typeface="Arial"/>
                <a:cs typeface="Arial"/>
                <a:sym typeface="Arial"/>
              </a:rPr>
              <a:t>, with the goal of facilitating uptake of high quality products.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0" name="Google Shape;420;gc8977732ba_24_273"/>
          <p:cNvSpPr txBox="1"/>
          <p:nvPr/>
        </p:nvSpPr>
        <p:spPr>
          <a:xfrm>
            <a:off x="5112915" y="3038805"/>
            <a:ext cx="1858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chemeClr val="lt1"/>
                </a:solidFill>
                <a:latin typeface="Arial"/>
                <a:ea typeface="Arial"/>
                <a:cs typeface="Arial"/>
                <a:sym typeface="Arial"/>
              </a:rPr>
              <a:t>GEDI Mean Biomass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1" name="Google Shape;421;gc8977732ba_24_273"/>
          <p:cNvSpPr txBox="1"/>
          <p:nvPr/>
        </p:nvSpPr>
        <p:spPr>
          <a:xfrm>
            <a:off x="5322106" y="5002881"/>
            <a:ext cx="1439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chemeClr val="lt1"/>
                </a:solidFill>
                <a:latin typeface="Arial"/>
                <a:ea typeface="Arial"/>
                <a:cs typeface="Arial"/>
                <a:sym typeface="Arial"/>
              </a:rPr>
              <a:t>GEDI Std. Error</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5"/>
          <p:cNvSpPr/>
          <p:nvPr>
            <p:ph idx="12" type="sldNum"/>
          </p:nvPr>
        </p:nvSpPr>
        <p:spPr>
          <a:xfrm>
            <a:off x="8763000" y="6629400"/>
            <a:ext cx="304800" cy="187200"/>
          </a:xfrm>
          <a:prstGeom prst="roundRect">
            <a:avLst>
              <a:gd fmla="val 16667" name="adj"/>
            </a:avLst>
          </a:prstGeom>
          <a:solidFill>
            <a:schemeClr val="lt1">
              <a:alpha val="45882"/>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7" name="Google Shape;177;p5"/>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Clr>
                <a:schemeClr val="dk1"/>
              </a:buClr>
              <a:buSzPts val="2800"/>
              <a:buFont typeface="Arial"/>
              <a:buNone/>
            </a:pPr>
            <a:r>
              <a:rPr lang="en-AU"/>
              <a:t>A SIT term priority</a:t>
            </a:r>
            <a:endParaRPr/>
          </a:p>
        </p:txBody>
      </p:sp>
      <p:sp>
        <p:nvSpPr>
          <p:cNvPr id="178" name="Google Shape;178;p5"/>
          <p:cNvSpPr txBox="1"/>
          <p:nvPr>
            <p:ph idx="1" type="body"/>
          </p:nvPr>
        </p:nvSpPr>
        <p:spPr>
          <a:xfrm>
            <a:off x="0" y="3424068"/>
            <a:ext cx="8991600" cy="2651374"/>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Supporting the GHG Roadmap process </a:t>
            </a:r>
            <a:r>
              <a:rPr b="0" lang="en-AU" sz="1800">
                <a:solidFill>
                  <a:schemeClr val="dk1"/>
                </a:solidFill>
                <a:latin typeface="Calibri"/>
                <a:ea typeface="Calibri"/>
                <a:cs typeface="Calibri"/>
                <a:sym typeface="Calibri"/>
              </a:rPr>
              <a:t>– escalating, elevating, and accelerating progress towards major milestones, including for the 2023 Global Stocktake. </a:t>
            </a:r>
            <a:r>
              <a:rPr lang="en-AU" sz="1800">
                <a:solidFill>
                  <a:schemeClr val="dk1"/>
                </a:solidFill>
                <a:latin typeface="Calibri"/>
                <a:ea typeface="Calibri"/>
                <a:cs typeface="Calibri"/>
                <a:sym typeface="Calibri"/>
              </a:rPr>
              <a:t>2021 prototype flux products.</a:t>
            </a:r>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Encouraging </a:t>
            </a:r>
            <a:r>
              <a:rPr lang="en-AU" sz="1800">
                <a:solidFill>
                  <a:schemeClr val="dk1"/>
                </a:solidFill>
                <a:latin typeface="Calibri"/>
                <a:ea typeface="Calibri"/>
                <a:cs typeface="Calibri"/>
                <a:sym typeface="Calibri"/>
              </a:rPr>
              <a:t>stronger and more systematic CEOS engagement with convention frameworks</a:t>
            </a:r>
            <a:r>
              <a:rPr b="0" lang="en-AU" sz="1800">
                <a:solidFill>
                  <a:schemeClr val="dk1"/>
                </a:solidFill>
                <a:latin typeface="Calibri"/>
                <a:ea typeface="Calibri"/>
                <a:cs typeface="Calibri"/>
                <a:sym typeface="Calibri"/>
              </a:rPr>
              <a:t> – building on IPCC outreach</a:t>
            </a:r>
            <a:endParaRPr/>
          </a:p>
          <a:p>
            <a:pPr indent="-342900" lvl="1" marL="914400" rtl="0" algn="l">
              <a:lnSpc>
                <a:spcPct val="100000"/>
              </a:lnSpc>
              <a:spcBef>
                <a:spcPts val="500"/>
              </a:spcBef>
              <a:spcAft>
                <a:spcPts val="0"/>
              </a:spcAft>
              <a:buClr>
                <a:schemeClr val="dk1"/>
              </a:buClr>
              <a:buSzPts val="1800"/>
              <a:buFont typeface="Calibri"/>
              <a:buChar char="o"/>
            </a:pPr>
            <a:r>
              <a:rPr b="1" lang="en-AU" sz="1800">
                <a:solidFill>
                  <a:schemeClr val="dk1"/>
                </a:solidFill>
                <a:latin typeface="Calibri"/>
                <a:ea typeface="Calibri"/>
                <a:cs typeface="Calibri"/>
                <a:sym typeface="Calibri"/>
              </a:rPr>
              <a:t>And national inventory communities as our future users</a:t>
            </a:r>
            <a:endParaRPr b="1"/>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Reflecting large investment (2018-2024) in Above-Ground Biomass missions and seeking to </a:t>
            </a:r>
            <a:r>
              <a:rPr lang="en-AU" sz="1800">
                <a:solidFill>
                  <a:schemeClr val="dk1"/>
                </a:solidFill>
                <a:latin typeface="Calibri"/>
                <a:ea typeface="Calibri"/>
                <a:cs typeface="Calibri"/>
                <a:sym typeface="Calibri"/>
              </a:rPr>
              <a:t>accelerate the policy relevance of these new data (GFOI, GEOGLAM…)</a:t>
            </a:r>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Promote uptake of biomass datasets beyond science community </a:t>
            </a:r>
            <a:r>
              <a:rPr b="0" lang="en-AU" sz="1800">
                <a:solidFill>
                  <a:schemeClr val="dk1"/>
                </a:solidFill>
                <a:latin typeface="Calibri"/>
                <a:ea typeface="Calibri"/>
                <a:cs typeface="Calibri"/>
                <a:sym typeface="Calibri"/>
              </a:rPr>
              <a:t>– forest monitoring, inventories…</a:t>
            </a:r>
            <a:endParaRPr/>
          </a:p>
          <a:p>
            <a:pPr indent="-228600" lvl="0" marL="457200" rtl="0" algn="l">
              <a:lnSpc>
                <a:spcPct val="100000"/>
              </a:lnSpc>
              <a:spcBef>
                <a:spcPts val="500"/>
              </a:spcBef>
              <a:spcAft>
                <a:spcPts val="0"/>
              </a:spcAft>
              <a:buClr>
                <a:schemeClr val="dk1"/>
              </a:buClr>
              <a:buSzPts val="1800"/>
              <a:buFont typeface="Calibri"/>
              <a:buNone/>
            </a:pPr>
            <a:r>
              <a:t/>
            </a:r>
            <a:endParaRPr b="0" sz="1800">
              <a:solidFill>
                <a:schemeClr val="dk1"/>
              </a:solidFill>
              <a:latin typeface="Calibri"/>
              <a:ea typeface="Calibri"/>
              <a:cs typeface="Calibri"/>
              <a:sym typeface="Calibri"/>
            </a:endParaRPr>
          </a:p>
          <a:p>
            <a:pPr indent="-228600" lvl="0" marL="457200" rtl="0" algn="l">
              <a:lnSpc>
                <a:spcPct val="100000"/>
              </a:lnSpc>
              <a:spcBef>
                <a:spcPts val="50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pic>
        <p:nvPicPr>
          <p:cNvPr id="179" name="Google Shape;179;p5"/>
          <p:cNvPicPr preferRelativeResize="0"/>
          <p:nvPr/>
        </p:nvPicPr>
        <p:blipFill>
          <a:blip r:embed="rId3">
            <a:alphaModFix/>
          </a:blip>
          <a:stretch>
            <a:fillRect/>
          </a:stretch>
        </p:blipFill>
        <p:spPr>
          <a:xfrm>
            <a:off x="152400" y="1274150"/>
            <a:ext cx="8839205" cy="18663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c8977732ba_24_283"/>
          <p:cNvSpPr/>
          <p:nvPr/>
        </p:nvSpPr>
        <p:spPr>
          <a:xfrm>
            <a:off x="1853514" y="198181"/>
            <a:ext cx="58695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AU" sz="2000" u="none" cap="none" strike="noStrike">
                <a:solidFill>
                  <a:schemeClr val="lt1"/>
                </a:solidFill>
                <a:latin typeface="Arial"/>
                <a:ea typeface="Arial"/>
                <a:cs typeface="Arial"/>
                <a:sym typeface="Arial"/>
              </a:rPr>
              <a:t>Many Upcoming Missions will Provide Data Used to Map Biomass</a:t>
            </a:r>
            <a:endParaRPr b="1" i="0" sz="800" u="none" cap="none" strike="noStrike">
              <a:solidFill>
                <a:schemeClr val="lt1"/>
              </a:solidFill>
              <a:latin typeface="Arial"/>
              <a:ea typeface="Arial"/>
              <a:cs typeface="Arial"/>
              <a:sym typeface="Arial"/>
            </a:endParaRPr>
          </a:p>
        </p:txBody>
      </p:sp>
      <p:pic>
        <p:nvPicPr>
          <p:cNvPr id="427" name="Google Shape;427;gc8977732ba_24_283"/>
          <p:cNvPicPr preferRelativeResize="0"/>
          <p:nvPr/>
        </p:nvPicPr>
        <p:blipFill>
          <a:blip r:embed="rId3">
            <a:alphaModFix/>
          </a:blip>
          <a:stretch>
            <a:fillRect/>
          </a:stretch>
        </p:blipFill>
        <p:spPr>
          <a:xfrm>
            <a:off x="0" y="1137075"/>
            <a:ext cx="9144000" cy="57209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c8977732ba_24_288"/>
          <p:cNvSpPr txBox="1"/>
          <p:nvPr>
            <p:ph type="title"/>
          </p:nvPr>
        </p:nvSpPr>
        <p:spPr>
          <a:xfrm>
            <a:off x="1642533" y="225279"/>
            <a:ext cx="5859000" cy="371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AU" sz="2000">
                <a:solidFill>
                  <a:schemeClr val="lt1"/>
                </a:solidFill>
                <a:latin typeface="Arial"/>
                <a:ea typeface="Arial"/>
                <a:cs typeface="Arial"/>
                <a:sym typeface="Arial"/>
              </a:rPr>
              <a:t>WGCV LPV Biomass Protocol </a:t>
            </a:r>
            <a:br>
              <a:rPr b="1" lang="en-AU" sz="2000">
                <a:solidFill>
                  <a:schemeClr val="lt1"/>
                </a:solidFill>
                <a:latin typeface="Arial"/>
                <a:ea typeface="Arial"/>
                <a:cs typeface="Arial"/>
                <a:sym typeface="Arial"/>
              </a:rPr>
            </a:br>
            <a:r>
              <a:rPr b="1" lang="en-AU" sz="2000">
                <a:solidFill>
                  <a:schemeClr val="lt1"/>
                </a:solidFill>
                <a:latin typeface="Arial"/>
                <a:ea typeface="Arial"/>
                <a:cs typeface="Arial"/>
                <a:sym typeface="Arial"/>
              </a:rPr>
              <a:t>Completed and Seeking Endorsement</a:t>
            </a:r>
            <a:endParaRPr/>
          </a:p>
        </p:txBody>
      </p:sp>
      <p:sp>
        <p:nvSpPr>
          <p:cNvPr id="433" name="Google Shape;433;gc8977732ba_24_288"/>
          <p:cNvSpPr txBox="1"/>
          <p:nvPr/>
        </p:nvSpPr>
        <p:spPr>
          <a:xfrm>
            <a:off x="1366624" y="1235466"/>
            <a:ext cx="67233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AU" sz="1500" u="none" cap="none" strike="noStrike">
                <a:solidFill>
                  <a:srgbClr val="002060"/>
                </a:solidFill>
                <a:latin typeface="Arial"/>
                <a:ea typeface="Arial"/>
                <a:cs typeface="Arial"/>
                <a:sym typeface="Arial"/>
              </a:rPr>
              <a:t>The protocol is a good practices guide to biomass model calibration and product validation at a global (or near global) scale</a:t>
            </a:r>
            <a:endParaRPr/>
          </a:p>
        </p:txBody>
      </p:sp>
      <p:sp>
        <p:nvSpPr>
          <p:cNvPr id="434" name="Google Shape;434;gc8977732ba_24_288"/>
          <p:cNvSpPr txBox="1"/>
          <p:nvPr/>
        </p:nvSpPr>
        <p:spPr>
          <a:xfrm>
            <a:off x="4011385" y="2261222"/>
            <a:ext cx="4866000" cy="387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400" u="none" cap="none" strike="noStrike">
                <a:solidFill>
                  <a:srgbClr val="FF0000"/>
                </a:solidFill>
                <a:latin typeface="Arial"/>
                <a:ea typeface="Arial"/>
                <a:cs typeface="Arial"/>
                <a:sym typeface="Arial"/>
              </a:rPr>
              <a:t>Guidance for:</a:t>
            </a:r>
            <a:endParaRPr/>
          </a:p>
          <a:p>
            <a:pPr indent="-285750" lvl="0" marL="285750" marR="0" rtl="0" algn="l">
              <a:lnSpc>
                <a:spcPct val="100000"/>
              </a:lnSpc>
              <a:spcBef>
                <a:spcPts val="0"/>
              </a:spcBef>
              <a:spcAft>
                <a:spcPts val="0"/>
              </a:spcAft>
              <a:buClr>
                <a:srgbClr val="000000"/>
              </a:buClr>
              <a:buSzPts val="1600"/>
              <a:buFont typeface="Arial"/>
              <a:buChar char="•"/>
            </a:pPr>
            <a:r>
              <a:rPr b="1" i="0" lang="en-AU" sz="1600" u="none" cap="none" strike="noStrike">
                <a:solidFill>
                  <a:srgbClr val="595959"/>
                </a:solidFill>
                <a:latin typeface="Arial"/>
                <a:ea typeface="Arial"/>
                <a:cs typeface="Arial"/>
                <a:sym typeface="Arial"/>
              </a:rPr>
              <a:t>Map producers </a:t>
            </a:r>
            <a:r>
              <a:rPr b="0" i="0" lang="en-AU" sz="1600" u="none" cap="none" strike="noStrike">
                <a:solidFill>
                  <a:srgbClr val="595959"/>
                </a:solidFill>
                <a:latin typeface="Arial"/>
                <a:ea typeface="Arial"/>
                <a:cs typeface="Arial"/>
                <a:sym typeface="Arial"/>
              </a:rPr>
              <a:t>on how to estimate, propagate and report errors</a:t>
            </a:r>
            <a:endParaRPr/>
          </a:p>
          <a:p>
            <a:pPr indent="-285750" lvl="0" marL="285750" marR="0" rtl="0" algn="l">
              <a:lnSpc>
                <a:spcPct val="100000"/>
              </a:lnSpc>
              <a:spcBef>
                <a:spcPts val="0"/>
              </a:spcBef>
              <a:spcAft>
                <a:spcPts val="0"/>
              </a:spcAft>
              <a:buClr>
                <a:srgbClr val="000000"/>
              </a:buClr>
              <a:buSzPts val="1600"/>
              <a:buFont typeface="Arial"/>
              <a:buChar char="•"/>
            </a:pPr>
            <a:r>
              <a:rPr b="1" i="0" lang="en-AU" sz="1600" u="none" cap="none" strike="noStrike">
                <a:solidFill>
                  <a:srgbClr val="595959"/>
                </a:solidFill>
                <a:latin typeface="Arial"/>
                <a:ea typeface="Arial"/>
                <a:cs typeface="Arial"/>
                <a:sym typeface="Arial"/>
              </a:rPr>
              <a:t>Map users </a:t>
            </a:r>
            <a:r>
              <a:rPr b="0" i="0" lang="en-AU" sz="1600" u="none" cap="none" strike="noStrike">
                <a:solidFill>
                  <a:srgbClr val="595959"/>
                </a:solidFill>
                <a:latin typeface="Arial"/>
                <a:ea typeface="Arial"/>
                <a:cs typeface="Arial"/>
                <a:sym typeface="Arial"/>
              </a:rPr>
              <a:t>on how to interpret errors</a:t>
            </a:r>
            <a:endParaRPr/>
          </a:p>
          <a:p>
            <a:pPr indent="-285750" lvl="0" marL="285750" marR="0" rtl="0" algn="l">
              <a:lnSpc>
                <a:spcPct val="100000"/>
              </a:lnSpc>
              <a:spcBef>
                <a:spcPts val="0"/>
              </a:spcBef>
              <a:spcAft>
                <a:spcPts val="0"/>
              </a:spcAft>
              <a:buClr>
                <a:srgbClr val="000000"/>
              </a:buClr>
              <a:buSzPts val="1600"/>
              <a:buFont typeface="Arial"/>
              <a:buChar char="•"/>
            </a:pPr>
            <a:r>
              <a:rPr b="0" i="0" lang="en-AU" sz="1600" u="none" cap="none" strike="noStrike">
                <a:solidFill>
                  <a:srgbClr val="595959"/>
                </a:solidFill>
                <a:latin typeface="Arial"/>
                <a:ea typeface="Arial"/>
                <a:cs typeface="Arial"/>
                <a:sym typeface="Arial"/>
              </a:rPr>
              <a:t>How to collect reference data (field and airborne lidar)</a:t>
            </a:r>
            <a:endParaRPr/>
          </a:p>
          <a:p>
            <a:pPr indent="-285750" lvl="0" marL="285750" marR="0" rtl="0" algn="l">
              <a:lnSpc>
                <a:spcPct val="100000"/>
              </a:lnSpc>
              <a:spcBef>
                <a:spcPts val="0"/>
              </a:spcBef>
              <a:spcAft>
                <a:spcPts val="0"/>
              </a:spcAft>
              <a:buClr>
                <a:srgbClr val="000000"/>
              </a:buClr>
              <a:buSzPts val="1600"/>
              <a:buFont typeface="Arial"/>
              <a:buChar char="•"/>
            </a:pPr>
            <a:r>
              <a:rPr b="0" i="0" lang="en-AU" sz="1600" u="none" cap="none" strike="noStrike">
                <a:solidFill>
                  <a:srgbClr val="595959"/>
                </a:solidFill>
                <a:latin typeface="Arial"/>
                <a:ea typeface="Arial"/>
                <a:cs typeface="Arial"/>
                <a:sym typeface="Arial"/>
              </a:rPr>
              <a:t>How to use reference data to conduct independent biomass product validation</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FF0000"/>
                </a:solidFill>
                <a:latin typeface="Arial"/>
                <a:ea typeface="Arial"/>
                <a:cs typeface="Arial"/>
                <a:sym typeface="Arial"/>
              </a:rPr>
              <a:t>Summary of:</a:t>
            </a:r>
            <a:endParaRPr/>
          </a:p>
          <a:p>
            <a:pPr indent="-285750" lvl="0" marL="285750" marR="0" rtl="0" algn="l">
              <a:lnSpc>
                <a:spcPct val="100000"/>
              </a:lnSpc>
              <a:spcBef>
                <a:spcPts val="0"/>
              </a:spcBef>
              <a:spcAft>
                <a:spcPts val="0"/>
              </a:spcAft>
              <a:buClr>
                <a:srgbClr val="000000"/>
              </a:buClr>
              <a:buSzPts val="1600"/>
              <a:buFont typeface="Arial"/>
              <a:buChar char="•"/>
            </a:pPr>
            <a:r>
              <a:rPr b="0" i="0" lang="en-AU" sz="1600" u="none" cap="none" strike="noStrike">
                <a:solidFill>
                  <a:srgbClr val="595959"/>
                </a:solidFill>
                <a:latin typeface="Arial"/>
                <a:ea typeface="Arial"/>
                <a:cs typeface="Arial"/>
                <a:sym typeface="Arial"/>
              </a:rPr>
              <a:t>State of knowledge of biomass mapping</a:t>
            </a:r>
            <a:endParaRPr/>
          </a:p>
          <a:p>
            <a:pPr indent="-285750" lvl="0" marL="285750" marR="0" rtl="0" algn="l">
              <a:lnSpc>
                <a:spcPct val="100000"/>
              </a:lnSpc>
              <a:spcBef>
                <a:spcPts val="0"/>
              </a:spcBef>
              <a:spcAft>
                <a:spcPts val="0"/>
              </a:spcAft>
              <a:buClr>
                <a:srgbClr val="000000"/>
              </a:buClr>
              <a:buSzPts val="1600"/>
              <a:buFont typeface="Arial"/>
              <a:buChar char="•"/>
            </a:pPr>
            <a:r>
              <a:rPr b="0" i="0" lang="en-AU" sz="1600" u="none" cap="none" strike="noStrike">
                <a:solidFill>
                  <a:srgbClr val="595959"/>
                </a:solidFill>
                <a:latin typeface="Arial"/>
                <a:ea typeface="Arial"/>
                <a:cs typeface="Arial"/>
                <a:sym typeface="Arial"/>
              </a:rPr>
              <a:t>Community identified research and tool development priorities</a:t>
            </a:r>
            <a:endParaRPr/>
          </a:p>
          <a:p>
            <a:pPr indent="-285750" lvl="0" marL="285750" marR="0" rtl="0" algn="l">
              <a:lnSpc>
                <a:spcPct val="100000"/>
              </a:lnSpc>
              <a:spcBef>
                <a:spcPts val="0"/>
              </a:spcBef>
              <a:spcAft>
                <a:spcPts val="0"/>
              </a:spcAft>
              <a:buClr>
                <a:srgbClr val="000000"/>
              </a:buClr>
              <a:buSzPts val="1600"/>
              <a:buFont typeface="Arial"/>
              <a:buChar char="•"/>
            </a:pPr>
            <a:r>
              <a:rPr b="0" i="0" lang="en-AU" sz="1600" u="none" cap="none" strike="noStrike">
                <a:solidFill>
                  <a:srgbClr val="595959"/>
                </a:solidFill>
                <a:latin typeface="Arial"/>
                <a:ea typeface="Arial"/>
                <a:cs typeface="Arial"/>
                <a:sym typeface="Arial"/>
              </a:rPr>
              <a:t>Recommendations for protocol implementation</a:t>
            </a:r>
            <a:endParaRPr b="1" i="0" sz="1600" u="none" cap="none" strike="noStrike">
              <a:solidFill>
                <a:srgbClr val="595959"/>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5" name="Google Shape;435;gc8977732ba_24_288"/>
          <p:cNvPicPr preferRelativeResize="0"/>
          <p:nvPr/>
        </p:nvPicPr>
        <p:blipFill rotWithShape="1">
          <a:blip r:embed="rId3">
            <a:alphaModFix/>
          </a:blip>
          <a:srcRect b="844" l="6318" r="5684" t="3176"/>
          <a:stretch/>
        </p:blipFill>
        <p:spPr>
          <a:xfrm>
            <a:off x="201045" y="1882907"/>
            <a:ext cx="3701254" cy="4850312"/>
          </a:xfrm>
          <a:prstGeom prst="rect">
            <a:avLst/>
          </a:prstGeom>
          <a:noFill/>
          <a:ln cap="flat" cmpd="sng" w="12700">
            <a:solidFill>
              <a:schemeClr val="dk1"/>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gc8977732ba_24_295"/>
          <p:cNvPicPr preferRelativeResize="0"/>
          <p:nvPr/>
        </p:nvPicPr>
        <p:blipFill>
          <a:blip r:embed="rId3">
            <a:alphaModFix/>
          </a:blip>
          <a:stretch>
            <a:fillRect/>
          </a:stretch>
        </p:blipFill>
        <p:spPr>
          <a:xfrm>
            <a:off x="82775" y="1533300"/>
            <a:ext cx="8839201" cy="4769437"/>
          </a:xfrm>
          <a:prstGeom prst="rect">
            <a:avLst/>
          </a:prstGeom>
          <a:noFill/>
          <a:ln>
            <a:noFill/>
          </a:ln>
        </p:spPr>
      </p:pic>
      <p:sp>
        <p:nvSpPr>
          <p:cNvPr id="441" name="Google Shape;441;gc8977732ba_24_295"/>
          <p:cNvSpPr txBox="1"/>
          <p:nvPr>
            <p:ph type="title"/>
          </p:nvPr>
        </p:nvSpPr>
        <p:spPr>
          <a:xfrm>
            <a:off x="1642533" y="225279"/>
            <a:ext cx="5859000" cy="371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AU" sz="2000">
                <a:solidFill>
                  <a:schemeClr val="lt1"/>
                </a:solidFill>
              </a:rPr>
              <a:t>Biomass Protocol Structure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c8977732ba_24_300"/>
          <p:cNvSpPr txBox="1"/>
          <p:nvPr>
            <p:ph type="title"/>
          </p:nvPr>
        </p:nvSpPr>
        <p:spPr>
          <a:xfrm>
            <a:off x="1773267" y="188712"/>
            <a:ext cx="5701800" cy="371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AU" sz="2400">
                <a:solidFill>
                  <a:schemeClr val="lt1"/>
                </a:solidFill>
                <a:latin typeface="Arial"/>
                <a:ea typeface="Arial"/>
                <a:cs typeface="Arial"/>
                <a:sym typeface="Arial"/>
              </a:rPr>
              <a:t>Recommendations for Field Measurements</a:t>
            </a:r>
            <a:endParaRPr/>
          </a:p>
        </p:txBody>
      </p:sp>
      <p:sp>
        <p:nvSpPr>
          <p:cNvPr id="447" name="Google Shape;447;gc8977732ba_24_300"/>
          <p:cNvSpPr txBox="1"/>
          <p:nvPr/>
        </p:nvSpPr>
        <p:spPr>
          <a:xfrm>
            <a:off x="249732" y="1319194"/>
            <a:ext cx="8607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AU" sz="1600" u="none" cap="none" strike="noStrike">
                <a:solidFill>
                  <a:srgbClr val="FF0000"/>
                </a:solidFill>
                <a:latin typeface="Arial"/>
                <a:ea typeface="Arial"/>
                <a:cs typeface="Arial"/>
                <a:sym typeface="Arial"/>
              </a:rPr>
              <a:t>Field Measurements and derived estimates are not truth – there can be large errors. </a:t>
            </a:r>
            <a:endParaRPr/>
          </a:p>
        </p:txBody>
      </p:sp>
      <p:pic>
        <p:nvPicPr>
          <p:cNvPr id="448" name="Google Shape;448;gc8977732ba_24_300"/>
          <p:cNvPicPr preferRelativeResize="0"/>
          <p:nvPr/>
        </p:nvPicPr>
        <p:blipFill rotWithShape="1">
          <a:blip r:embed="rId3">
            <a:alphaModFix/>
          </a:blip>
          <a:srcRect b="0" l="0" r="0" t="0"/>
          <a:stretch/>
        </p:blipFill>
        <p:spPr>
          <a:xfrm>
            <a:off x="568475" y="4989108"/>
            <a:ext cx="2409581" cy="1779833"/>
          </a:xfrm>
          <a:prstGeom prst="rect">
            <a:avLst/>
          </a:prstGeom>
          <a:noFill/>
          <a:ln cap="flat" cmpd="sng" w="9525">
            <a:solidFill>
              <a:schemeClr val="dk1"/>
            </a:solidFill>
            <a:prstDash val="solid"/>
            <a:round/>
            <a:headEnd len="sm" w="sm" type="none"/>
            <a:tailEnd len="sm" w="sm" type="none"/>
          </a:ln>
        </p:spPr>
      </p:pic>
      <p:grpSp>
        <p:nvGrpSpPr>
          <p:cNvPr id="449" name="Google Shape;449;gc8977732ba_24_300"/>
          <p:cNvGrpSpPr/>
          <p:nvPr/>
        </p:nvGrpSpPr>
        <p:grpSpPr>
          <a:xfrm>
            <a:off x="3768810" y="2261296"/>
            <a:ext cx="5088240" cy="3841199"/>
            <a:chOff x="0" y="1506404"/>
            <a:chExt cx="5845864" cy="4516933"/>
          </a:xfrm>
        </p:grpSpPr>
        <p:pic>
          <p:nvPicPr>
            <p:cNvPr id="450" name="Google Shape;450;gc8977732ba_24_300"/>
            <p:cNvPicPr preferRelativeResize="0"/>
            <p:nvPr/>
          </p:nvPicPr>
          <p:blipFill rotWithShape="1">
            <a:blip r:embed="rId4">
              <a:alphaModFix/>
            </a:blip>
            <a:srcRect b="0" l="0" r="0" t="0"/>
            <a:stretch/>
          </p:blipFill>
          <p:spPr>
            <a:xfrm>
              <a:off x="0" y="1506404"/>
              <a:ext cx="2366891" cy="4516933"/>
            </a:xfrm>
            <a:prstGeom prst="rect">
              <a:avLst/>
            </a:prstGeom>
            <a:noFill/>
            <a:ln cap="flat" cmpd="sng" w="9525">
              <a:solidFill>
                <a:schemeClr val="dk1"/>
              </a:solidFill>
              <a:prstDash val="solid"/>
              <a:round/>
              <a:headEnd len="sm" w="sm" type="none"/>
              <a:tailEnd len="sm" w="sm" type="none"/>
            </a:ln>
          </p:spPr>
        </p:pic>
        <p:pic>
          <p:nvPicPr>
            <p:cNvPr id="451" name="Google Shape;451;gc8977732ba_24_300"/>
            <p:cNvPicPr preferRelativeResize="0"/>
            <p:nvPr/>
          </p:nvPicPr>
          <p:blipFill rotWithShape="1">
            <a:blip r:embed="rId5">
              <a:alphaModFix/>
            </a:blip>
            <a:srcRect b="0" l="47337" r="0" t="0"/>
            <a:stretch/>
          </p:blipFill>
          <p:spPr>
            <a:xfrm rot="5400000">
              <a:off x="2835257" y="1031603"/>
              <a:ext cx="2535805" cy="3485407"/>
            </a:xfrm>
            <a:prstGeom prst="rect">
              <a:avLst/>
            </a:prstGeom>
            <a:noFill/>
            <a:ln cap="flat" cmpd="sng" w="9525">
              <a:solidFill>
                <a:schemeClr val="dk1"/>
              </a:solidFill>
              <a:prstDash val="solid"/>
              <a:round/>
              <a:headEnd len="sm" w="sm" type="none"/>
              <a:tailEnd len="sm" w="sm" type="none"/>
            </a:ln>
          </p:spPr>
        </p:pic>
        <p:pic>
          <p:nvPicPr>
            <p:cNvPr id="452" name="Google Shape;452;gc8977732ba_24_300"/>
            <p:cNvPicPr preferRelativeResize="0"/>
            <p:nvPr/>
          </p:nvPicPr>
          <p:blipFill rotWithShape="1">
            <a:blip r:embed="rId6">
              <a:alphaModFix/>
            </a:blip>
            <a:srcRect b="0" l="0" r="0" t="0"/>
            <a:stretch/>
          </p:blipFill>
          <p:spPr>
            <a:xfrm>
              <a:off x="2360459" y="3400863"/>
              <a:ext cx="3485405" cy="2614054"/>
            </a:xfrm>
            <a:prstGeom prst="rect">
              <a:avLst/>
            </a:prstGeom>
            <a:noFill/>
            <a:ln cap="flat" cmpd="sng" w="9525">
              <a:solidFill>
                <a:schemeClr val="dk1"/>
              </a:solidFill>
              <a:prstDash val="solid"/>
              <a:round/>
              <a:headEnd len="sm" w="sm" type="none"/>
              <a:tailEnd len="sm" w="sm" type="none"/>
            </a:ln>
          </p:spPr>
        </p:pic>
      </p:grpSp>
      <p:sp>
        <p:nvSpPr>
          <p:cNvPr id="453" name="Google Shape;453;gc8977732ba_24_300"/>
          <p:cNvSpPr txBox="1"/>
          <p:nvPr/>
        </p:nvSpPr>
        <p:spPr>
          <a:xfrm>
            <a:off x="89102" y="1664909"/>
            <a:ext cx="3543900" cy="3555600"/>
          </a:xfrm>
          <a:prstGeom prst="rect">
            <a:avLst/>
          </a:prstGeom>
          <a:noFill/>
          <a:ln>
            <a:noFill/>
          </a:ln>
        </p:spPr>
        <p:txBody>
          <a:bodyPr anchorCtr="0" anchor="t" bIns="45700" lIns="91425" spcFirstLastPara="1" rIns="91425" wrap="square" tIns="45700">
            <a:spAutoFit/>
          </a:bodyPr>
          <a:lstStyle/>
          <a:p>
            <a:pPr indent="-214312" lvl="0" marL="214312" marR="0" rtl="0" algn="l">
              <a:lnSpc>
                <a:spcPct val="100000"/>
              </a:lnSpc>
              <a:spcBef>
                <a:spcPts val="0"/>
              </a:spcBef>
              <a:spcAft>
                <a:spcPts val="0"/>
              </a:spcAft>
              <a:buClr>
                <a:srgbClr val="000000"/>
              </a:buClr>
              <a:buSzPts val="1500"/>
              <a:buFont typeface="Arial"/>
              <a:buChar char="•"/>
            </a:pPr>
            <a:r>
              <a:rPr b="1" i="0" lang="en-AU" sz="1500" u="none" cap="none" strike="noStrike">
                <a:solidFill>
                  <a:schemeClr val="dk2"/>
                </a:solidFill>
                <a:latin typeface="Arial"/>
                <a:ea typeface="Arial"/>
                <a:cs typeface="Arial"/>
                <a:sym typeface="Arial"/>
              </a:rPr>
              <a:t>Need transparent handling and reporting of errors, consistent definitions</a:t>
            </a:r>
            <a:endParaRPr/>
          </a:p>
          <a:p>
            <a:pPr indent="-119062" lvl="0" marL="214312"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2"/>
              </a:solidFill>
              <a:latin typeface="Arial"/>
              <a:ea typeface="Arial"/>
              <a:cs typeface="Arial"/>
              <a:sym typeface="Arial"/>
            </a:endParaRPr>
          </a:p>
          <a:p>
            <a:pPr indent="-214312" lvl="0" marL="214312" marR="0" rtl="0" algn="l">
              <a:lnSpc>
                <a:spcPct val="100000"/>
              </a:lnSpc>
              <a:spcBef>
                <a:spcPts val="0"/>
              </a:spcBef>
              <a:spcAft>
                <a:spcPts val="0"/>
              </a:spcAft>
              <a:buClr>
                <a:srgbClr val="000000"/>
              </a:buClr>
              <a:buSzPts val="1500"/>
              <a:buFont typeface="Arial"/>
              <a:buChar char="•"/>
            </a:pPr>
            <a:r>
              <a:rPr b="1" i="0" lang="en-AU" sz="1500" u="none" cap="none" strike="noStrike">
                <a:solidFill>
                  <a:schemeClr val="dk2"/>
                </a:solidFill>
                <a:latin typeface="Arial"/>
                <a:ea typeface="Arial"/>
                <a:cs typeface="Arial"/>
                <a:sym typeface="Arial"/>
              </a:rPr>
              <a:t>Recommendations for measurements</a:t>
            </a:r>
            <a:endParaRPr/>
          </a:p>
          <a:p>
            <a:pPr indent="-119062" lvl="0" marL="214312"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2"/>
              </a:solidFill>
              <a:latin typeface="Arial"/>
              <a:ea typeface="Arial"/>
              <a:cs typeface="Arial"/>
              <a:sym typeface="Arial"/>
            </a:endParaRPr>
          </a:p>
          <a:p>
            <a:pPr indent="-214312" lvl="0" marL="214312" marR="0" rtl="0" algn="l">
              <a:lnSpc>
                <a:spcPct val="100000"/>
              </a:lnSpc>
              <a:spcBef>
                <a:spcPts val="0"/>
              </a:spcBef>
              <a:spcAft>
                <a:spcPts val="0"/>
              </a:spcAft>
              <a:buClr>
                <a:srgbClr val="000000"/>
              </a:buClr>
              <a:buSzPts val="1500"/>
              <a:buFont typeface="Arial"/>
              <a:buChar char="•"/>
            </a:pPr>
            <a:r>
              <a:rPr b="1" i="0" lang="en-AU" sz="1500" u="none" cap="none" strike="noStrike">
                <a:solidFill>
                  <a:schemeClr val="dk2"/>
                </a:solidFill>
                <a:latin typeface="Arial"/>
                <a:ea typeface="Arial"/>
                <a:cs typeface="Arial"/>
                <a:sym typeface="Arial"/>
              </a:rPr>
              <a:t>Summary of uncertainties in allometric models, recommendations for improving allometries</a:t>
            </a:r>
            <a:endParaRPr/>
          </a:p>
          <a:p>
            <a:pPr indent="-119062" lvl="0" marL="214312"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2"/>
              </a:solidFill>
              <a:latin typeface="Arial"/>
              <a:ea typeface="Arial"/>
              <a:cs typeface="Arial"/>
              <a:sym typeface="Arial"/>
            </a:endParaRPr>
          </a:p>
          <a:p>
            <a:pPr indent="-214312" lvl="0" marL="214312" marR="0" rtl="0" algn="l">
              <a:lnSpc>
                <a:spcPct val="100000"/>
              </a:lnSpc>
              <a:spcBef>
                <a:spcPts val="0"/>
              </a:spcBef>
              <a:spcAft>
                <a:spcPts val="0"/>
              </a:spcAft>
              <a:buClr>
                <a:srgbClr val="000000"/>
              </a:buClr>
              <a:buSzPts val="1500"/>
              <a:buFont typeface="Arial"/>
              <a:buChar char="•"/>
            </a:pPr>
            <a:r>
              <a:rPr b="1" i="0" lang="en-AU" sz="1500" u="none" cap="none" strike="noStrike">
                <a:solidFill>
                  <a:schemeClr val="dk2"/>
                </a:solidFill>
                <a:latin typeface="Arial"/>
                <a:ea typeface="Arial"/>
                <a:cs typeface="Arial"/>
                <a:sym typeface="Arial"/>
              </a:rPr>
              <a:t>Terrestrial Laser Scanning (TLS) where possible</a:t>
            </a:r>
            <a:endParaRPr/>
          </a:p>
          <a:p>
            <a:pPr indent="-119062" lvl="0" marL="214312"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dk2"/>
              </a:solidFill>
              <a:latin typeface="Arial"/>
              <a:ea typeface="Arial"/>
              <a:cs typeface="Arial"/>
              <a:sym typeface="Arial"/>
            </a:endParaRPr>
          </a:p>
        </p:txBody>
      </p:sp>
      <p:sp>
        <p:nvSpPr>
          <p:cNvPr id="454" name="Google Shape;454;gc8977732ba_24_300"/>
          <p:cNvSpPr txBox="1"/>
          <p:nvPr/>
        </p:nvSpPr>
        <p:spPr>
          <a:xfrm>
            <a:off x="4301545" y="6398220"/>
            <a:ext cx="3887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rgbClr val="000000"/>
                </a:solidFill>
                <a:latin typeface="Arial"/>
                <a:ea typeface="Arial"/>
                <a:cs typeface="Arial"/>
                <a:sym typeface="Arial"/>
              </a:rPr>
              <a:t>Jerome Chave, Kim Calders, Keryn Paul et al.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gc8977732ba_24_312"/>
          <p:cNvPicPr preferRelativeResize="0"/>
          <p:nvPr/>
        </p:nvPicPr>
        <p:blipFill rotWithShape="1">
          <a:blip r:embed="rId3">
            <a:alphaModFix/>
          </a:blip>
          <a:srcRect b="0" l="0" r="0" t="0"/>
          <a:stretch/>
        </p:blipFill>
        <p:spPr>
          <a:xfrm>
            <a:off x="120295" y="4423719"/>
            <a:ext cx="3426093" cy="2403990"/>
          </a:xfrm>
          <a:prstGeom prst="rect">
            <a:avLst/>
          </a:prstGeom>
          <a:noFill/>
          <a:ln>
            <a:noFill/>
          </a:ln>
        </p:spPr>
      </p:pic>
      <p:sp>
        <p:nvSpPr>
          <p:cNvPr id="460" name="Google Shape;460;gc8977732ba_24_312"/>
          <p:cNvSpPr txBox="1"/>
          <p:nvPr>
            <p:ph type="title"/>
          </p:nvPr>
        </p:nvSpPr>
        <p:spPr>
          <a:xfrm>
            <a:off x="1710810" y="194335"/>
            <a:ext cx="5736900" cy="991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AU" sz="2000">
                <a:solidFill>
                  <a:schemeClr val="lt1"/>
                </a:solidFill>
                <a:latin typeface="Arial"/>
                <a:ea typeface="Arial"/>
                <a:cs typeface="Arial"/>
                <a:sym typeface="Arial"/>
              </a:rPr>
              <a:t>We Recommend Large Plots in Closed Canopy Forests (Especially in Tropics)</a:t>
            </a:r>
            <a:endParaRPr/>
          </a:p>
        </p:txBody>
      </p:sp>
      <p:sp>
        <p:nvSpPr>
          <p:cNvPr id="461" name="Google Shape;461;gc8977732ba_24_312"/>
          <p:cNvSpPr txBox="1"/>
          <p:nvPr/>
        </p:nvSpPr>
        <p:spPr>
          <a:xfrm>
            <a:off x="0" y="1554191"/>
            <a:ext cx="3791700" cy="30168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AU" sz="1800" u="none" cap="none" strike="noStrike">
                <a:solidFill>
                  <a:schemeClr val="dk2"/>
                </a:solidFill>
                <a:latin typeface="Arial"/>
                <a:ea typeface="Arial"/>
                <a:cs typeface="Arial"/>
                <a:sym typeface="Arial"/>
              </a:rPr>
              <a:t>Small plots with poor geolocation are not useful for validation at the pixel-level</a:t>
            </a:r>
            <a:endParaRPr/>
          </a:p>
          <a:p>
            <a:pPr indent="-100012" lvl="0" marL="214312"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AU" sz="1800" u="none" cap="none" strike="noStrike">
                <a:solidFill>
                  <a:schemeClr val="dk2"/>
                </a:solidFill>
                <a:latin typeface="Arial"/>
                <a:ea typeface="Arial"/>
                <a:cs typeface="Arial"/>
                <a:sym typeface="Arial"/>
              </a:rPr>
              <a:t>Large plots reduce errors, particularly from large crowns/edge effects and geolocation</a:t>
            </a:r>
            <a:endParaRPr/>
          </a:p>
          <a:p>
            <a:pPr indent="-112712" lvl="0" marL="214312"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500" u="none" cap="none" strike="noStrike">
              <a:solidFill>
                <a:schemeClr val="accent6"/>
              </a:solidFill>
              <a:latin typeface="Arial"/>
              <a:ea typeface="Arial"/>
              <a:cs typeface="Arial"/>
              <a:sym typeface="Arial"/>
            </a:endParaRPr>
          </a:p>
          <a:p>
            <a:pPr indent="-119062" lvl="0" marL="214312"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accent6"/>
              </a:solidFill>
              <a:latin typeface="Arial"/>
              <a:ea typeface="Arial"/>
              <a:cs typeface="Arial"/>
              <a:sym typeface="Arial"/>
            </a:endParaRPr>
          </a:p>
        </p:txBody>
      </p:sp>
      <p:grpSp>
        <p:nvGrpSpPr>
          <p:cNvPr id="462" name="Google Shape;462;gc8977732ba_24_312"/>
          <p:cNvGrpSpPr/>
          <p:nvPr/>
        </p:nvGrpSpPr>
        <p:grpSpPr>
          <a:xfrm>
            <a:off x="3791672" y="1510498"/>
            <a:ext cx="5194525" cy="3648208"/>
            <a:chOff x="6066674" y="2240497"/>
            <a:chExt cx="8311240" cy="5837133"/>
          </a:xfrm>
        </p:grpSpPr>
        <p:pic>
          <p:nvPicPr>
            <p:cNvPr id="463" name="Google Shape;463;gc8977732ba_24_312"/>
            <p:cNvPicPr preferRelativeResize="0"/>
            <p:nvPr/>
          </p:nvPicPr>
          <p:blipFill rotWithShape="1">
            <a:blip r:embed="rId4">
              <a:alphaModFix/>
            </a:blip>
            <a:srcRect b="0" l="0" r="0" t="64228"/>
            <a:stretch/>
          </p:blipFill>
          <p:spPr>
            <a:xfrm>
              <a:off x="6066674" y="5383412"/>
              <a:ext cx="8311240" cy="2694218"/>
            </a:xfrm>
            <a:prstGeom prst="rect">
              <a:avLst/>
            </a:prstGeom>
            <a:noFill/>
            <a:ln>
              <a:noFill/>
            </a:ln>
          </p:spPr>
        </p:pic>
        <p:pic>
          <p:nvPicPr>
            <p:cNvPr id="464" name="Google Shape;464;gc8977732ba_24_312"/>
            <p:cNvPicPr preferRelativeResize="0"/>
            <p:nvPr/>
          </p:nvPicPr>
          <p:blipFill rotWithShape="1">
            <a:blip r:embed="rId4">
              <a:alphaModFix/>
            </a:blip>
            <a:srcRect b="64228" l="0" r="0" t="0"/>
            <a:stretch/>
          </p:blipFill>
          <p:spPr>
            <a:xfrm>
              <a:off x="6066674" y="2676282"/>
              <a:ext cx="8311240" cy="2694215"/>
            </a:xfrm>
            <a:prstGeom prst="rect">
              <a:avLst/>
            </a:prstGeom>
            <a:noFill/>
            <a:ln>
              <a:noFill/>
            </a:ln>
          </p:spPr>
        </p:pic>
        <p:sp>
          <p:nvSpPr>
            <p:cNvPr id="465" name="Google Shape;465;gc8977732ba_24_312"/>
            <p:cNvSpPr txBox="1"/>
            <p:nvPr/>
          </p:nvSpPr>
          <p:spPr>
            <a:xfrm>
              <a:off x="6534685" y="2240497"/>
              <a:ext cx="1993800" cy="51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AU" sz="1500" u="none" cap="none" strike="noStrike">
                  <a:solidFill>
                    <a:srgbClr val="000000"/>
                  </a:solidFill>
                  <a:latin typeface="Arial"/>
                  <a:ea typeface="Arial"/>
                  <a:cs typeface="Arial"/>
                  <a:sym typeface="Arial"/>
                </a:rPr>
                <a:t>20 m </a:t>
              </a:r>
              <a:endParaRPr/>
            </a:p>
          </p:txBody>
        </p:sp>
        <p:sp>
          <p:nvSpPr>
            <p:cNvPr id="466" name="Google Shape;466;gc8977732ba_24_312"/>
            <p:cNvSpPr txBox="1"/>
            <p:nvPr/>
          </p:nvSpPr>
          <p:spPr>
            <a:xfrm>
              <a:off x="9922520" y="2253411"/>
              <a:ext cx="1993800" cy="51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500" u="none" cap="none" strike="noStrike">
                  <a:solidFill>
                    <a:srgbClr val="000000"/>
                  </a:solidFill>
                  <a:latin typeface="Arial"/>
                  <a:ea typeface="Arial"/>
                  <a:cs typeface="Arial"/>
                  <a:sym typeface="Arial"/>
                </a:rPr>
                <a:t>50 m </a:t>
              </a:r>
              <a:endParaRPr/>
            </a:p>
          </p:txBody>
        </p:sp>
        <p:sp>
          <p:nvSpPr>
            <p:cNvPr id="467" name="Google Shape;467;gc8977732ba_24_312"/>
            <p:cNvSpPr txBox="1"/>
            <p:nvPr/>
          </p:nvSpPr>
          <p:spPr>
            <a:xfrm>
              <a:off x="11916213" y="2240497"/>
              <a:ext cx="1993800" cy="51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AU" sz="1500" u="none" cap="none" strike="noStrike">
                  <a:solidFill>
                    <a:srgbClr val="000000"/>
                  </a:solidFill>
                  <a:latin typeface="Arial"/>
                  <a:ea typeface="Arial"/>
                  <a:cs typeface="Arial"/>
                  <a:sym typeface="Arial"/>
                </a:rPr>
                <a:t>1 ha</a:t>
              </a:r>
              <a:endParaRPr/>
            </a:p>
          </p:txBody>
        </p:sp>
      </p:grpSp>
      <p:sp>
        <p:nvSpPr>
          <p:cNvPr id="468" name="Google Shape;468;gc8977732ba_24_312"/>
          <p:cNvSpPr txBox="1"/>
          <p:nvPr/>
        </p:nvSpPr>
        <p:spPr>
          <a:xfrm>
            <a:off x="3791672" y="5116019"/>
            <a:ext cx="5207700" cy="1631700"/>
          </a:xfrm>
          <a:prstGeom prst="rect">
            <a:avLst/>
          </a:prstGeom>
          <a:noFill/>
          <a:ln>
            <a:noFill/>
          </a:ln>
        </p:spPr>
        <p:txBody>
          <a:bodyPr anchorCtr="0" anchor="t" bIns="45700" lIns="91425" spcFirstLastPara="1" rIns="91425" wrap="square" tIns="45700">
            <a:spAutoFit/>
          </a:bodyPr>
          <a:lstStyle/>
          <a:p>
            <a:pPr indent="-112712" lvl="0" marL="214312"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AU" sz="1800" u="none" cap="none" strike="noStrike">
                <a:solidFill>
                  <a:schemeClr val="dk2"/>
                </a:solidFill>
                <a:latin typeface="Arial"/>
                <a:ea typeface="Arial"/>
                <a:cs typeface="Arial"/>
                <a:sym typeface="Arial"/>
              </a:rPr>
              <a:t>0.25 ha – 1 ha in tropics; smaller (~25 m) sufficient in temperate/boreal assuming good geolocation</a:t>
            </a:r>
            <a:endParaRPr/>
          </a:p>
          <a:p>
            <a:pPr indent="-119062" lvl="0" marL="214312"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accent6"/>
              </a:solidFill>
              <a:latin typeface="Arial"/>
              <a:ea typeface="Arial"/>
              <a:cs typeface="Arial"/>
              <a:sym typeface="Arial"/>
            </a:endParaRPr>
          </a:p>
          <a:p>
            <a:pPr indent="-119062" lvl="0" marL="214312"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accent6"/>
              </a:solidFill>
              <a:latin typeface="Arial"/>
              <a:ea typeface="Arial"/>
              <a:cs typeface="Arial"/>
              <a:sym typeface="Arial"/>
            </a:endParaRPr>
          </a:p>
        </p:txBody>
      </p:sp>
      <p:sp>
        <p:nvSpPr>
          <p:cNvPr id="469" name="Google Shape;469;gc8977732ba_24_312"/>
          <p:cNvSpPr txBox="1"/>
          <p:nvPr/>
        </p:nvSpPr>
        <p:spPr>
          <a:xfrm>
            <a:off x="4435515" y="6339628"/>
            <a:ext cx="3906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400" u="none" cap="none" strike="noStrike">
                <a:solidFill>
                  <a:srgbClr val="000000"/>
                </a:solidFill>
                <a:latin typeface="Arial"/>
                <a:ea typeface="Arial"/>
                <a:cs typeface="Arial"/>
                <a:sym typeface="Arial"/>
              </a:rPr>
              <a:t>Maxime Réjou Méchain, Nicholas Barbier et al.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c8977732ba_24_326"/>
          <p:cNvSpPr/>
          <p:nvPr/>
        </p:nvSpPr>
        <p:spPr>
          <a:xfrm>
            <a:off x="0" y="2626629"/>
            <a:ext cx="9144000" cy="4231500"/>
          </a:xfrm>
          <a:prstGeom prst="rect">
            <a:avLst/>
          </a:prstGeom>
          <a:solidFill>
            <a:srgbClr val="FFFFFF"/>
          </a:solidFill>
          <a:ln cap="flat" cmpd="sng" w="25400">
            <a:solidFill>
              <a:srgbClr val="FF9A00"/>
            </a:solidFill>
            <a:prstDash val="solid"/>
            <a:bevel/>
            <a:headEnd len="sm" w="sm" type="none"/>
            <a:tailEnd len="sm" w="sm" type="none"/>
          </a:ln>
        </p:spPr>
        <p:txBody>
          <a:bodyPr anchorCtr="0" anchor="ctr" bIns="28550" lIns="28550" spcFirstLastPara="1" rIns="28550" wrap="square" tIns="28550">
            <a:noAutofit/>
          </a:bodyPr>
          <a:lstStyle/>
          <a:p>
            <a:pPr indent="0" lvl="0" marL="0" marR="0" rtl="0" algn="l">
              <a:lnSpc>
                <a:spcPct val="100000"/>
              </a:lnSpc>
              <a:spcBef>
                <a:spcPts val="0"/>
              </a:spcBef>
              <a:spcAft>
                <a:spcPts val="0"/>
              </a:spcAft>
              <a:buNone/>
            </a:pPr>
            <a:r>
              <a:t/>
            </a:r>
            <a:endParaRPr b="0" i="0" sz="1125" u="none" cap="none" strike="noStrike">
              <a:solidFill>
                <a:srgbClr val="002569"/>
              </a:solidFill>
              <a:latin typeface="Avenir"/>
              <a:ea typeface="Avenir"/>
              <a:cs typeface="Avenir"/>
              <a:sym typeface="Avenir"/>
            </a:endParaRPr>
          </a:p>
        </p:txBody>
      </p:sp>
      <p:sp>
        <p:nvSpPr>
          <p:cNvPr id="475" name="Google Shape;475;gc8977732ba_24_326"/>
          <p:cNvSpPr txBox="1"/>
          <p:nvPr>
            <p:ph type="title"/>
          </p:nvPr>
        </p:nvSpPr>
        <p:spPr>
          <a:xfrm>
            <a:off x="1769877" y="130731"/>
            <a:ext cx="5794800" cy="371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AU" sz="2400">
                <a:solidFill>
                  <a:schemeClr val="lt1"/>
                </a:solidFill>
                <a:latin typeface="Arial"/>
                <a:ea typeface="Arial"/>
                <a:cs typeface="Arial"/>
                <a:sym typeface="Arial"/>
              </a:rPr>
              <a:t>Airborne Lidar is Critical for</a:t>
            </a:r>
            <a:br>
              <a:rPr b="1" lang="en-AU" sz="2400">
                <a:solidFill>
                  <a:schemeClr val="lt1"/>
                </a:solidFill>
                <a:latin typeface="Arial"/>
                <a:ea typeface="Arial"/>
                <a:cs typeface="Arial"/>
                <a:sym typeface="Arial"/>
              </a:rPr>
            </a:br>
            <a:r>
              <a:rPr b="1" lang="en-AU" sz="2400">
                <a:solidFill>
                  <a:schemeClr val="lt1"/>
                </a:solidFill>
                <a:latin typeface="Arial"/>
                <a:ea typeface="Arial"/>
                <a:cs typeface="Arial"/>
                <a:sym typeface="Arial"/>
              </a:rPr>
              <a:t>Multi-mission Validation and Fusion</a:t>
            </a:r>
            <a:endParaRPr/>
          </a:p>
        </p:txBody>
      </p:sp>
      <p:pic>
        <p:nvPicPr>
          <p:cNvPr descr="https://lh6.googleusercontent.com/pmvGFHLWK4hW6XH6cDZl-KJ4z0_UqgpRZHw0isJl0T19TSxiGHzTt7LjMwEGwjWTkMz4LuZwrzJm56dwEcU0xRUF-JgtX_uYFXf6EOLvW68FBDll15G646Yv90WreezPbwLxO-s" id="476" name="Google Shape;476;gc8977732ba_24_326"/>
          <p:cNvPicPr preferRelativeResize="0"/>
          <p:nvPr/>
        </p:nvPicPr>
        <p:blipFill rotWithShape="1">
          <a:blip r:embed="rId3">
            <a:alphaModFix/>
          </a:blip>
          <a:srcRect b="0" l="0" r="-2207" t="0"/>
          <a:stretch/>
        </p:blipFill>
        <p:spPr>
          <a:xfrm>
            <a:off x="197531" y="4586622"/>
            <a:ext cx="6279577" cy="1686812"/>
          </a:xfrm>
          <a:prstGeom prst="rect">
            <a:avLst/>
          </a:prstGeom>
          <a:solidFill>
            <a:schemeClr val="lt1"/>
          </a:solidFill>
          <a:ln>
            <a:noFill/>
          </a:ln>
        </p:spPr>
      </p:pic>
      <p:pic>
        <p:nvPicPr>
          <p:cNvPr descr="https://lh6.googleusercontent.com/F1i3Sgi9xJr41eRYq-OFkQp_RLlJrDD545wLkJpmTqr8pWLAI0u2BhKr8nDhQzUkNs6aJzuW0LKTAJ_kLJBKyf19SCLnEqNJWzKMPWCUuNMSUXeK1WAKHtqtzL4zXxPIQnqldFQ" id="477" name="Google Shape;477;gc8977732ba_24_326"/>
          <p:cNvPicPr preferRelativeResize="0"/>
          <p:nvPr/>
        </p:nvPicPr>
        <p:blipFill rotWithShape="1">
          <a:blip r:embed="rId4">
            <a:alphaModFix/>
          </a:blip>
          <a:srcRect b="0" l="0" r="0" t="0"/>
          <a:stretch/>
        </p:blipFill>
        <p:spPr>
          <a:xfrm>
            <a:off x="239776" y="2891481"/>
            <a:ext cx="6201266" cy="1739997"/>
          </a:xfrm>
          <a:prstGeom prst="rect">
            <a:avLst/>
          </a:prstGeom>
          <a:noFill/>
          <a:ln>
            <a:noFill/>
          </a:ln>
        </p:spPr>
      </p:pic>
      <p:sp>
        <p:nvSpPr>
          <p:cNvPr descr="https://docs.google.com/drawings/u/1/d/sLPqurx3s1AU_fHdxj-cieA/image?w=270&amp;h=278&amp;rev=1&amp;ac=1&amp;parent=1hGvxqBtlI1dDzQ2-BEXdiispxTs_kBPR" id="478" name="Google Shape;478;gc8977732ba_24_326"/>
          <p:cNvSpPr/>
          <p:nvPr/>
        </p:nvSpPr>
        <p:spPr>
          <a:xfrm>
            <a:off x="3500438" y="2325688"/>
            <a:ext cx="2143200" cy="2206500"/>
          </a:xfrm>
          <a:prstGeom prst="rect">
            <a:avLst/>
          </a:prstGeom>
          <a:noFill/>
          <a:ln>
            <a:noFill/>
          </a:ln>
        </p:spPr>
        <p:txBody>
          <a:bodyPr anchorCtr="0" anchor="t" bIns="28575" lIns="57150" spcFirstLastPara="1" rIns="57150" wrap="square" tIns="28575">
            <a:noAutofit/>
          </a:bodyPr>
          <a:lstStyle/>
          <a:p>
            <a:pPr indent="0" lvl="0" marL="0" marR="0" rtl="0" algn="l">
              <a:lnSpc>
                <a:spcPct val="100000"/>
              </a:lnSpc>
              <a:spcBef>
                <a:spcPts val="0"/>
              </a:spcBef>
              <a:spcAft>
                <a:spcPts val="0"/>
              </a:spcAft>
              <a:buNone/>
            </a:pPr>
            <a:r>
              <a:t/>
            </a:r>
            <a:endParaRPr b="0" i="0" sz="875" u="none" cap="none" strike="noStrike">
              <a:solidFill>
                <a:srgbClr val="000000"/>
              </a:solidFill>
              <a:latin typeface="Arial"/>
              <a:ea typeface="Arial"/>
              <a:cs typeface="Arial"/>
              <a:sym typeface="Arial"/>
            </a:endParaRPr>
          </a:p>
        </p:txBody>
      </p:sp>
      <p:sp>
        <p:nvSpPr>
          <p:cNvPr descr="https://docs.google.com/drawings/u/1/d/sLPqurx3s1AU_fHdxj-cieA/image?w=270&amp;h=278&amp;rev=1&amp;ac=1&amp;parent=1hGvxqBtlI1dDzQ2-BEXdiispxTs_kBPR" id="479" name="Google Shape;479;gc8977732ba_24_326"/>
          <p:cNvSpPr/>
          <p:nvPr/>
        </p:nvSpPr>
        <p:spPr>
          <a:xfrm>
            <a:off x="3595688" y="2420938"/>
            <a:ext cx="2143200" cy="2206500"/>
          </a:xfrm>
          <a:prstGeom prst="rect">
            <a:avLst/>
          </a:prstGeom>
          <a:noFill/>
          <a:ln>
            <a:noFill/>
          </a:ln>
        </p:spPr>
        <p:txBody>
          <a:bodyPr anchorCtr="0" anchor="t" bIns="28575" lIns="57150" spcFirstLastPara="1" rIns="57150" wrap="square" tIns="28575">
            <a:noAutofit/>
          </a:bodyPr>
          <a:lstStyle/>
          <a:p>
            <a:pPr indent="0" lvl="0" marL="0" marR="0" rtl="0" algn="l">
              <a:lnSpc>
                <a:spcPct val="100000"/>
              </a:lnSpc>
              <a:spcBef>
                <a:spcPts val="0"/>
              </a:spcBef>
              <a:spcAft>
                <a:spcPts val="0"/>
              </a:spcAft>
              <a:buNone/>
            </a:pPr>
            <a:r>
              <a:t/>
            </a:r>
            <a:endParaRPr b="0" i="0" sz="875" u="none" cap="none" strike="noStrike">
              <a:solidFill>
                <a:srgbClr val="000000"/>
              </a:solidFill>
              <a:latin typeface="Arial"/>
              <a:ea typeface="Arial"/>
              <a:cs typeface="Arial"/>
              <a:sym typeface="Arial"/>
            </a:endParaRPr>
          </a:p>
        </p:txBody>
      </p:sp>
      <p:sp>
        <p:nvSpPr>
          <p:cNvPr descr="https://docs.google.com/drawings/u/1/d/sLPqurx3s1AU_fHdxj-cieA/image?w=270&amp;h=278&amp;rev=1&amp;ac=1&amp;parent=1hGvxqBtlI1dDzQ2-BEXdiispxTs_kBPR" id="480" name="Google Shape;480;gc8977732ba_24_326"/>
          <p:cNvSpPr/>
          <p:nvPr/>
        </p:nvSpPr>
        <p:spPr>
          <a:xfrm>
            <a:off x="6196745" y="2566349"/>
            <a:ext cx="2143200" cy="2206500"/>
          </a:xfrm>
          <a:prstGeom prst="rect">
            <a:avLst/>
          </a:prstGeom>
          <a:noFill/>
          <a:ln>
            <a:noFill/>
          </a:ln>
        </p:spPr>
        <p:txBody>
          <a:bodyPr anchorCtr="0" anchor="t" bIns="28575" lIns="57150" spcFirstLastPara="1" rIns="57150" wrap="square" tIns="28575">
            <a:noAutofit/>
          </a:bodyPr>
          <a:lstStyle/>
          <a:p>
            <a:pPr indent="0" lvl="0" marL="0" marR="0" rtl="0" algn="l">
              <a:lnSpc>
                <a:spcPct val="100000"/>
              </a:lnSpc>
              <a:spcBef>
                <a:spcPts val="0"/>
              </a:spcBef>
              <a:spcAft>
                <a:spcPts val="0"/>
              </a:spcAft>
              <a:buNone/>
            </a:pPr>
            <a:r>
              <a:t/>
            </a:r>
            <a:endParaRPr b="0" i="0" sz="875" u="none" cap="none" strike="noStrike">
              <a:solidFill>
                <a:srgbClr val="000000"/>
              </a:solidFill>
              <a:latin typeface="Arial"/>
              <a:ea typeface="Arial"/>
              <a:cs typeface="Arial"/>
              <a:sym typeface="Arial"/>
            </a:endParaRPr>
          </a:p>
        </p:txBody>
      </p:sp>
      <p:grpSp>
        <p:nvGrpSpPr>
          <p:cNvPr id="481" name="Google Shape;481;gc8977732ba_24_326"/>
          <p:cNvGrpSpPr/>
          <p:nvPr/>
        </p:nvGrpSpPr>
        <p:grpSpPr>
          <a:xfrm>
            <a:off x="6621111" y="2566521"/>
            <a:ext cx="2039843" cy="2075652"/>
            <a:chOff x="0" y="-147400"/>
            <a:chExt cx="2289900" cy="2546500"/>
          </a:xfrm>
        </p:grpSpPr>
        <p:sp>
          <p:nvSpPr>
            <p:cNvPr id="482" name="Google Shape;482;gc8977732ba_24_326"/>
            <p:cNvSpPr/>
            <p:nvPr/>
          </p:nvSpPr>
          <p:spPr>
            <a:xfrm>
              <a:off x="0" y="0"/>
              <a:ext cx="2289900" cy="2399100"/>
            </a:xfrm>
            <a:prstGeom prst="rect">
              <a:avLst/>
            </a:prstGeom>
            <a:noFill/>
            <a:ln>
              <a:noFill/>
            </a:ln>
          </p:spPr>
          <p:txBody>
            <a:bodyPr anchorCtr="0" anchor="ctr" bIns="57125" lIns="57125" spcFirstLastPara="1" rIns="57125" wrap="square" tIns="57125">
              <a:noAutofit/>
            </a:bodyPr>
            <a:lstStyle/>
            <a:p>
              <a:pPr indent="0" lvl="0" marL="0" marR="0" rtl="0" algn="l">
                <a:lnSpc>
                  <a:spcPct val="100000"/>
                </a:lnSpc>
                <a:spcBef>
                  <a:spcPts val="0"/>
                </a:spcBef>
                <a:spcAft>
                  <a:spcPts val="0"/>
                </a:spcAft>
                <a:buNone/>
              </a:pPr>
              <a:r>
                <a:rPr b="0" i="0" lang="en-AU" sz="750" u="none" cap="none" strike="noStrike">
                  <a:solidFill>
                    <a:srgbClr val="000000"/>
                  </a:solidFill>
                  <a:latin typeface="Calibri"/>
                  <a:ea typeface="Calibri"/>
                  <a:cs typeface="Calibri"/>
                  <a:sym typeface="Calibri"/>
                </a:rPr>
                <a:t> </a:t>
              </a:r>
              <a:endParaRPr/>
            </a:p>
          </p:txBody>
        </p:sp>
        <p:grpSp>
          <p:nvGrpSpPr>
            <p:cNvPr id="483" name="Google Shape;483;gc8977732ba_24_326"/>
            <p:cNvGrpSpPr/>
            <p:nvPr/>
          </p:nvGrpSpPr>
          <p:grpSpPr>
            <a:xfrm>
              <a:off x="0" y="361950"/>
              <a:ext cx="2289809" cy="2037079"/>
              <a:chOff x="0" y="0"/>
              <a:chExt cx="2289809" cy="2037079"/>
            </a:xfrm>
          </p:grpSpPr>
          <p:pic>
            <p:nvPicPr>
              <p:cNvPr id="484" name="Google Shape;484;gc8977732ba_24_326"/>
              <p:cNvPicPr preferRelativeResize="0"/>
              <p:nvPr/>
            </p:nvPicPr>
            <p:blipFill rotWithShape="1">
              <a:blip r:embed="rId5">
                <a:alphaModFix/>
              </a:blip>
              <a:srcRect b="0" l="0" r="0" t="0"/>
              <a:stretch/>
            </p:blipFill>
            <p:spPr>
              <a:xfrm>
                <a:off x="0" y="0"/>
                <a:ext cx="2289809" cy="2037079"/>
              </a:xfrm>
              <a:prstGeom prst="rect">
                <a:avLst/>
              </a:prstGeom>
              <a:noFill/>
              <a:ln>
                <a:noFill/>
              </a:ln>
            </p:spPr>
          </p:pic>
          <p:sp>
            <p:nvSpPr>
              <p:cNvPr id="485" name="Google Shape;485;gc8977732ba_24_326"/>
              <p:cNvSpPr/>
              <p:nvPr/>
            </p:nvSpPr>
            <p:spPr>
              <a:xfrm>
                <a:off x="304800" y="9525"/>
                <a:ext cx="1231800" cy="507900"/>
              </a:xfrm>
              <a:prstGeom prst="rect">
                <a:avLst/>
              </a:prstGeom>
              <a:noFill/>
              <a:ln>
                <a:noFill/>
              </a:ln>
            </p:spPr>
            <p:txBody>
              <a:bodyPr anchorCtr="0" anchor="t" bIns="28550" lIns="57125" spcFirstLastPara="1" rIns="57125" wrap="square" tIns="28550">
                <a:noAutofit/>
              </a:bodyPr>
              <a:lstStyle/>
              <a:p>
                <a:pPr indent="0" lvl="0" marL="0" marR="0" rtl="0" algn="l">
                  <a:lnSpc>
                    <a:spcPct val="100000"/>
                  </a:lnSpc>
                  <a:spcBef>
                    <a:spcPts val="0"/>
                  </a:spcBef>
                  <a:spcAft>
                    <a:spcPts val="0"/>
                  </a:spcAft>
                  <a:buNone/>
                </a:pPr>
                <a:r>
                  <a:rPr b="0" i="0" lang="en-AU" sz="875" u="none" cap="none" strike="noStrike">
                    <a:solidFill>
                      <a:srgbClr val="000000"/>
                    </a:solidFill>
                    <a:latin typeface="Calibri"/>
                    <a:ea typeface="Calibri"/>
                    <a:cs typeface="Calibri"/>
                    <a:sym typeface="Calibri"/>
                  </a:rPr>
                  <a:t>R</a:t>
                </a:r>
                <a:r>
                  <a:rPr b="0" baseline="30000" i="0" lang="en-AU" sz="875" u="none" cap="none" strike="noStrike">
                    <a:solidFill>
                      <a:srgbClr val="000000"/>
                    </a:solidFill>
                    <a:latin typeface="Calibri"/>
                    <a:ea typeface="Calibri"/>
                    <a:cs typeface="Calibri"/>
                    <a:sym typeface="Calibri"/>
                  </a:rPr>
                  <a:t>2</a:t>
                </a:r>
                <a:r>
                  <a:rPr b="0" i="0" lang="en-AU" sz="875" u="none" cap="none" strike="noStrike">
                    <a:solidFill>
                      <a:srgbClr val="000000"/>
                    </a:solidFill>
                    <a:latin typeface="Calibri"/>
                    <a:ea typeface="Calibri"/>
                    <a:cs typeface="Calibri"/>
                    <a:sym typeface="Calibri"/>
                  </a:rPr>
                  <a:t> = 0.72</a:t>
                </a:r>
                <a:br>
                  <a:rPr b="0" i="0" lang="en-AU" sz="875" u="none" cap="none" strike="noStrike">
                    <a:solidFill>
                      <a:srgbClr val="000000"/>
                    </a:solidFill>
                    <a:latin typeface="Calibri"/>
                    <a:ea typeface="Calibri"/>
                    <a:cs typeface="Calibri"/>
                    <a:sym typeface="Calibri"/>
                  </a:rPr>
                </a:br>
                <a:r>
                  <a:rPr b="0" i="0" lang="en-AU" sz="875" u="none" cap="none" strike="noStrike">
                    <a:solidFill>
                      <a:srgbClr val="000000"/>
                    </a:solidFill>
                    <a:latin typeface="Calibri"/>
                    <a:ea typeface="Calibri"/>
                    <a:cs typeface="Calibri"/>
                    <a:sym typeface="Calibri"/>
                  </a:rPr>
                  <a:t>RMSE = 114.07</a:t>
                </a:r>
                <a:endParaRPr b="0" i="0" sz="750" u="none" cap="none" strike="noStrike">
                  <a:solidFill>
                    <a:srgbClr val="000000"/>
                  </a:solidFill>
                  <a:latin typeface="Calibri"/>
                  <a:ea typeface="Calibri"/>
                  <a:cs typeface="Calibri"/>
                  <a:sym typeface="Calibri"/>
                </a:endParaRPr>
              </a:p>
            </p:txBody>
          </p:sp>
        </p:grpSp>
        <p:sp>
          <p:nvSpPr>
            <p:cNvPr id="486" name="Google Shape;486;gc8977732ba_24_326"/>
            <p:cNvSpPr/>
            <p:nvPr/>
          </p:nvSpPr>
          <p:spPr>
            <a:xfrm>
              <a:off x="355545" y="-147400"/>
              <a:ext cx="1881900" cy="445500"/>
            </a:xfrm>
            <a:prstGeom prst="rect">
              <a:avLst/>
            </a:prstGeom>
            <a:noFill/>
            <a:ln>
              <a:noFill/>
            </a:ln>
          </p:spPr>
          <p:txBody>
            <a:bodyPr anchorCtr="0" anchor="t" bIns="28550" lIns="57125" spcFirstLastPara="1" rIns="57125" wrap="square" tIns="28550">
              <a:noAutofit/>
            </a:bodyPr>
            <a:lstStyle/>
            <a:p>
              <a:pPr indent="0" lvl="0" marL="0" marR="0" rtl="0" algn="ctr">
                <a:lnSpc>
                  <a:spcPct val="110000"/>
                </a:lnSpc>
                <a:spcBef>
                  <a:spcPts val="750"/>
                </a:spcBef>
                <a:spcAft>
                  <a:spcPts val="0"/>
                </a:spcAft>
                <a:buNone/>
              </a:pPr>
              <a:r>
                <a:rPr b="0" i="0" lang="en-AU" sz="1400" u="none" cap="none" strike="noStrike">
                  <a:solidFill>
                    <a:srgbClr val="000000"/>
                  </a:solidFill>
                  <a:latin typeface="Calibri"/>
                  <a:ea typeface="Calibri"/>
                  <a:cs typeface="Calibri"/>
                  <a:sym typeface="Calibri"/>
                </a:rPr>
                <a:t>0.25 ha</a:t>
              </a:r>
              <a:endParaRPr/>
            </a:p>
          </p:txBody>
        </p:sp>
      </p:grpSp>
      <p:grpSp>
        <p:nvGrpSpPr>
          <p:cNvPr id="487" name="Google Shape;487;gc8977732ba_24_326"/>
          <p:cNvGrpSpPr/>
          <p:nvPr/>
        </p:nvGrpSpPr>
        <p:grpSpPr>
          <a:xfrm>
            <a:off x="6586229" y="4578445"/>
            <a:ext cx="2109685" cy="2086878"/>
            <a:chOff x="0" y="-58059"/>
            <a:chExt cx="2289900" cy="2466759"/>
          </a:xfrm>
        </p:grpSpPr>
        <p:sp>
          <p:nvSpPr>
            <p:cNvPr id="488" name="Google Shape;488;gc8977732ba_24_326"/>
            <p:cNvSpPr/>
            <p:nvPr/>
          </p:nvSpPr>
          <p:spPr>
            <a:xfrm>
              <a:off x="0" y="0"/>
              <a:ext cx="2289900" cy="2408700"/>
            </a:xfrm>
            <a:prstGeom prst="rect">
              <a:avLst/>
            </a:prstGeom>
            <a:noFill/>
            <a:ln>
              <a:noFill/>
            </a:ln>
          </p:spPr>
          <p:txBody>
            <a:bodyPr anchorCtr="0" anchor="ctr" bIns="57125" lIns="57125" spcFirstLastPara="1" rIns="57125" wrap="square" tIns="57125">
              <a:noAutofit/>
            </a:bodyPr>
            <a:lstStyle/>
            <a:p>
              <a:pPr indent="0" lvl="0" marL="0" marR="0" rtl="0" algn="l">
                <a:lnSpc>
                  <a:spcPct val="100000"/>
                </a:lnSpc>
                <a:spcBef>
                  <a:spcPts val="0"/>
                </a:spcBef>
                <a:spcAft>
                  <a:spcPts val="0"/>
                </a:spcAft>
                <a:buNone/>
              </a:pPr>
              <a:r>
                <a:rPr b="0" i="0" lang="en-AU" sz="750" u="none" cap="none" strike="noStrike">
                  <a:solidFill>
                    <a:srgbClr val="000000"/>
                  </a:solidFill>
                  <a:latin typeface="Calibri"/>
                  <a:ea typeface="Calibri"/>
                  <a:cs typeface="Calibri"/>
                  <a:sym typeface="Calibri"/>
                </a:rPr>
                <a:t> </a:t>
              </a:r>
              <a:endParaRPr/>
            </a:p>
          </p:txBody>
        </p:sp>
        <p:grpSp>
          <p:nvGrpSpPr>
            <p:cNvPr id="489" name="Google Shape;489;gc8977732ba_24_326"/>
            <p:cNvGrpSpPr/>
            <p:nvPr/>
          </p:nvGrpSpPr>
          <p:grpSpPr>
            <a:xfrm>
              <a:off x="0" y="371475"/>
              <a:ext cx="2289809" cy="2037079"/>
              <a:chOff x="0" y="0"/>
              <a:chExt cx="2289809" cy="2037079"/>
            </a:xfrm>
          </p:grpSpPr>
          <p:pic>
            <p:nvPicPr>
              <p:cNvPr id="490" name="Google Shape;490;gc8977732ba_24_326"/>
              <p:cNvPicPr preferRelativeResize="0"/>
              <p:nvPr/>
            </p:nvPicPr>
            <p:blipFill rotWithShape="1">
              <a:blip r:embed="rId6">
                <a:alphaModFix/>
              </a:blip>
              <a:srcRect b="0" l="0" r="0" t="0"/>
              <a:stretch/>
            </p:blipFill>
            <p:spPr>
              <a:xfrm>
                <a:off x="0" y="0"/>
                <a:ext cx="2289809" cy="2037079"/>
              </a:xfrm>
              <a:prstGeom prst="rect">
                <a:avLst/>
              </a:prstGeom>
              <a:noFill/>
              <a:ln>
                <a:noFill/>
              </a:ln>
            </p:spPr>
          </p:pic>
          <p:sp>
            <p:nvSpPr>
              <p:cNvPr id="491" name="Google Shape;491;gc8977732ba_24_326"/>
              <p:cNvSpPr/>
              <p:nvPr/>
            </p:nvSpPr>
            <p:spPr>
              <a:xfrm>
                <a:off x="333375" y="9525"/>
                <a:ext cx="1362000" cy="507900"/>
              </a:xfrm>
              <a:prstGeom prst="rect">
                <a:avLst/>
              </a:prstGeom>
              <a:noFill/>
              <a:ln>
                <a:noFill/>
              </a:ln>
            </p:spPr>
            <p:txBody>
              <a:bodyPr anchorCtr="0" anchor="t" bIns="28550" lIns="57125" spcFirstLastPara="1" rIns="57125" wrap="square" tIns="28550">
                <a:noAutofit/>
              </a:bodyPr>
              <a:lstStyle/>
              <a:p>
                <a:pPr indent="0" lvl="0" marL="0" marR="0" rtl="0" algn="l">
                  <a:lnSpc>
                    <a:spcPct val="100000"/>
                  </a:lnSpc>
                  <a:spcBef>
                    <a:spcPts val="0"/>
                  </a:spcBef>
                  <a:spcAft>
                    <a:spcPts val="0"/>
                  </a:spcAft>
                  <a:buNone/>
                </a:pPr>
                <a:r>
                  <a:rPr b="0" i="0" lang="en-AU" sz="875" u="none" cap="none" strike="noStrike">
                    <a:solidFill>
                      <a:srgbClr val="000000"/>
                    </a:solidFill>
                    <a:latin typeface="Calibri"/>
                    <a:ea typeface="Calibri"/>
                    <a:cs typeface="Calibri"/>
                    <a:sym typeface="Calibri"/>
                  </a:rPr>
                  <a:t>R</a:t>
                </a:r>
                <a:r>
                  <a:rPr b="0" baseline="30000" i="0" lang="en-AU" sz="875" u="none" cap="none" strike="noStrike">
                    <a:solidFill>
                      <a:srgbClr val="000000"/>
                    </a:solidFill>
                    <a:latin typeface="Calibri"/>
                    <a:ea typeface="Calibri"/>
                    <a:cs typeface="Calibri"/>
                    <a:sym typeface="Calibri"/>
                  </a:rPr>
                  <a:t>2</a:t>
                </a:r>
                <a:r>
                  <a:rPr b="0" i="0" lang="en-AU" sz="875" u="none" cap="none" strike="noStrike">
                    <a:solidFill>
                      <a:srgbClr val="000000"/>
                    </a:solidFill>
                    <a:latin typeface="Calibri"/>
                    <a:ea typeface="Calibri"/>
                    <a:cs typeface="Calibri"/>
                    <a:sym typeface="Calibri"/>
                  </a:rPr>
                  <a:t> = 0.82</a:t>
                </a:r>
                <a:endParaRPr b="0" i="0" sz="7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AU" sz="875" u="none" cap="none" strike="noStrike">
                    <a:solidFill>
                      <a:srgbClr val="000000"/>
                    </a:solidFill>
                    <a:latin typeface="Calibri"/>
                    <a:ea typeface="Calibri"/>
                    <a:cs typeface="Calibri"/>
                    <a:sym typeface="Calibri"/>
                  </a:rPr>
                  <a:t>RMSE = 84.94</a:t>
                </a:r>
                <a:endParaRPr b="0" i="0" sz="750" u="none" cap="none" strike="noStrike">
                  <a:solidFill>
                    <a:srgbClr val="000000"/>
                  </a:solidFill>
                  <a:latin typeface="Calibri"/>
                  <a:ea typeface="Calibri"/>
                  <a:cs typeface="Calibri"/>
                  <a:sym typeface="Calibri"/>
                </a:endParaRPr>
              </a:p>
            </p:txBody>
          </p:sp>
        </p:grpSp>
        <p:sp>
          <p:nvSpPr>
            <p:cNvPr id="492" name="Google Shape;492;gc8977732ba_24_326"/>
            <p:cNvSpPr/>
            <p:nvPr/>
          </p:nvSpPr>
          <p:spPr>
            <a:xfrm>
              <a:off x="597829" y="-58059"/>
              <a:ext cx="1415100" cy="445500"/>
            </a:xfrm>
            <a:prstGeom prst="rect">
              <a:avLst/>
            </a:prstGeom>
            <a:noFill/>
            <a:ln>
              <a:noFill/>
            </a:ln>
          </p:spPr>
          <p:txBody>
            <a:bodyPr anchorCtr="0" anchor="t" bIns="28550" lIns="57125" spcFirstLastPara="1" rIns="57125" wrap="square" tIns="28550">
              <a:noAutofit/>
            </a:bodyPr>
            <a:lstStyle/>
            <a:p>
              <a:pPr indent="0" lvl="0" marL="0" marR="0" rtl="0" algn="ctr">
                <a:lnSpc>
                  <a:spcPct val="110000"/>
                </a:lnSpc>
                <a:spcBef>
                  <a:spcPts val="750"/>
                </a:spcBef>
                <a:spcAft>
                  <a:spcPts val="0"/>
                </a:spcAft>
                <a:buNone/>
              </a:pPr>
              <a:r>
                <a:rPr b="0" i="0" lang="en-AU" sz="1400" u="none" cap="none" strike="noStrike">
                  <a:solidFill>
                    <a:srgbClr val="000000"/>
                  </a:solidFill>
                  <a:latin typeface="Calibri"/>
                  <a:ea typeface="Calibri"/>
                  <a:cs typeface="Calibri"/>
                  <a:sym typeface="Calibri"/>
                </a:rPr>
                <a:t>1 ha</a:t>
              </a:r>
              <a:endParaRPr/>
            </a:p>
          </p:txBody>
        </p:sp>
      </p:grpSp>
      <p:sp>
        <p:nvSpPr>
          <p:cNvPr id="493" name="Google Shape;493;gc8977732ba_24_326"/>
          <p:cNvSpPr/>
          <p:nvPr/>
        </p:nvSpPr>
        <p:spPr>
          <a:xfrm>
            <a:off x="0" y="1177599"/>
            <a:ext cx="91440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2400" u="none" cap="none" strike="noStrike">
                <a:solidFill>
                  <a:schemeClr val="dk2"/>
                </a:solidFill>
                <a:latin typeface="Arial"/>
                <a:ea typeface="Arial"/>
                <a:cs typeface="Arial"/>
                <a:sym typeface="Arial"/>
              </a:rPr>
              <a:t>Airborne lidar maps can provide multi-resolution validation (provided they are calibrated with local high-quality field plots over the range of environmental conditions covered by the lidar)</a:t>
            </a:r>
            <a:endParaRPr/>
          </a:p>
        </p:txBody>
      </p:sp>
      <p:sp>
        <p:nvSpPr>
          <p:cNvPr id="494" name="Google Shape;494;gc8977732ba_24_326"/>
          <p:cNvSpPr txBox="1"/>
          <p:nvPr/>
        </p:nvSpPr>
        <p:spPr>
          <a:xfrm>
            <a:off x="1931887" y="6352858"/>
            <a:ext cx="1954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John Armston et al.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c8977732ba_24_350"/>
          <p:cNvSpPr txBox="1"/>
          <p:nvPr>
            <p:ph type="title"/>
          </p:nvPr>
        </p:nvSpPr>
        <p:spPr>
          <a:xfrm>
            <a:off x="1769877" y="130731"/>
            <a:ext cx="5794800" cy="371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AU" sz="2400">
                <a:solidFill>
                  <a:schemeClr val="lt1"/>
                </a:solidFill>
                <a:latin typeface="Arial"/>
                <a:ea typeface="Arial"/>
                <a:cs typeface="Arial"/>
                <a:sym typeface="Arial"/>
              </a:rPr>
              <a:t>Uncertainties and Errors Should be Estimated as Consistently as Possible</a:t>
            </a:r>
            <a:endParaRPr/>
          </a:p>
        </p:txBody>
      </p:sp>
      <p:sp>
        <p:nvSpPr>
          <p:cNvPr descr="https://docs.google.com/drawings/u/1/d/sLPqurx3s1AU_fHdxj-cieA/image?w=270&amp;h=278&amp;rev=1&amp;ac=1&amp;parent=1hGvxqBtlI1dDzQ2-BEXdiispxTs_kBPR" id="500" name="Google Shape;500;gc8977732ba_24_350"/>
          <p:cNvSpPr/>
          <p:nvPr/>
        </p:nvSpPr>
        <p:spPr>
          <a:xfrm>
            <a:off x="3500438" y="2325688"/>
            <a:ext cx="2143200" cy="2206500"/>
          </a:xfrm>
          <a:prstGeom prst="rect">
            <a:avLst/>
          </a:prstGeom>
          <a:noFill/>
          <a:ln>
            <a:noFill/>
          </a:ln>
        </p:spPr>
        <p:txBody>
          <a:bodyPr anchorCtr="0" anchor="t" bIns="28575" lIns="57150" spcFirstLastPara="1" rIns="57150" wrap="square" tIns="28575">
            <a:noAutofit/>
          </a:bodyPr>
          <a:lstStyle/>
          <a:p>
            <a:pPr indent="0" lvl="0" marL="0" marR="0" rtl="0" algn="l">
              <a:lnSpc>
                <a:spcPct val="100000"/>
              </a:lnSpc>
              <a:spcBef>
                <a:spcPts val="0"/>
              </a:spcBef>
              <a:spcAft>
                <a:spcPts val="0"/>
              </a:spcAft>
              <a:buNone/>
            </a:pPr>
            <a:r>
              <a:t/>
            </a:r>
            <a:endParaRPr b="0" i="0" sz="875" u="none" cap="none" strike="noStrike">
              <a:solidFill>
                <a:srgbClr val="000000"/>
              </a:solidFill>
              <a:latin typeface="Arial"/>
              <a:ea typeface="Arial"/>
              <a:cs typeface="Arial"/>
              <a:sym typeface="Arial"/>
            </a:endParaRPr>
          </a:p>
        </p:txBody>
      </p:sp>
      <p:sp>
        <p:nvSpPr>
          <p:cNvPr descr="https://docs.google.com/drawings/u/1/d/sLPqurx3s1AU_fHdxj-cieA/image?w=270&amp;h=278&amp;rev=1&amp;ac=1&amp;parent=1hGvxqBtlI1dDzQ2-BEXdiispxTs_kBPR" id="501" name="Google Shape;501;gc8977732ba_24_350"/>
          <p:cNvSpPr/>
          <p:nvPr/>
        </p:nvSpPr>
        <p:spPr>
          <a:xfrm>
            <a:off x="3595688" y="2420938"/>
            <a:ext cx="2143200" cy="2206500"/>
          </a:xfrm>
          <a:prstGeom prst="rect">
            <a:avLst/>
          </a:prstGeom>
          <a:noFill/>
          <a:ln>
            <a:noFill/>
          </a:ln>
        </p:spPr>
        <p:txBody>
          <a:bodyPr anchorCtr="0" anchor="t" bIns="28575" lIns="57150" spcFirstLastPara="1" rIns="57150" wrap="square" tIns="28575">
            <a:noAutofit/>
          </a:bodyPr>
          <a:lstStyle/>
          <a:p>
            <a:pPr indent="0" lvl="0" marL="0" marR="0" rtl="0" algn="l">
              <a:lnSpc>
                <a:spcPct val="100000"/>
              </a:lnSpc>
              <a:spcBef>
                <a:spcPts val="0"/>
              </a:spcBef>
              <a:spcAft>
                <a:spcPts val="0"/>
              </a:spcAft>
              <a:buNone/>
            </a:pPr>
            <a:r>
              <a:t/>
            </a:r>
            <a:endParaRPr b="0" i="0" sz="875" u="none" cap="none" strike="noStrike">
              <a:solidFill>
                <a:srgbClr val="000000"/>
              </a:solidFill>
              <a:latin typeface="Arial"/>
              <a:ea typeface="Arial"/>
              <a:cs typeface="Arial"/>
              <a:sym typeface="Arial"/>
            </a:endParaRPr>
          </a:p>
        </p:txBody>
      </p:sp>
      <p:sp>
        <p:nvSpPr>
          <p:cNvPr descr="https://docs.google.com/drawings/u/1/d/sLPqurx3s1AU_fHdxj-cieA/image?w=270&amp;h=278&amp;rev=1&amp;ac=1&amp;parent=1hGvxqBtlI1dDzQ2-BEXdiispxTs_kBPR" id="502" name="Google Shape;502;gc8977732ba_24_350"/>
          <p:cNvSpPr/>
          <p:nvPr/>
        </p:nvSpPr>
        <p:spPr>
          <a:xfrm>
            <a:off x="6196745" y="2566349"/>
            <a:ext cx="2143200" cy="2206500"/>
          </a:xfrm>
          <a:prstGeom prst="rect">
            <a:avLst/>
          </a:prstGeom>
          <a:noFill/>
          <a:ln>
            <a:noFill/>
          </a:ln>
        </p:spPr>
        <p:txBody>
          <a:bodyPr anchorCtr="0" anchor="t" bIns="28575" lIns="57150" spcFirstLastPara="1" rIns="57150" wrap="square" tIns="28575">
            <a:noAutofit/>
          </a:bodyPr>
          <a:lstStyle/>
          <a:p>
            <a:pPr indent="0" lvl="0" marL="0" marR="0" rtl="0" algn="l">
              <a:lnSpc>
                <a:spcPct val="100000"/>
              </a:lnSpc>
              <a:spcBef>
                <a:spcPts val="0"/>
              </a:spcBef>
              <a:spcAft>
                <a:spcPts val="0"/>
              </a:spcAft>
              <a:buNone/>
            </a:pPr>
            <a:r>
              <a:t/>
            </a:r>
            <a:endParaRPr b="0" i="0" sz="875" u="none" cap="none" strike="noStrike">
              <a:solidFill>
                <a:srgbClr val="000000"/>
              </a:solidFill>
              <a:latin typeface="Arial"/>
              <a:ea typeface="Arial"/>
              <a:cs typeface="Arial"/>
              <a:sym typeface="Arial"/>
            </a:endParaRPr>
          </a:p>
        </p:txBody>
      </p:sp>
      <p:sp>
        <p:nvSpPr>
          <p:cNvPr id="503" name="Google Shape;503;gc8977732ba_24_350"/>
          <p:cNvSpPr/>
          <p:nvPr/>
        </p:nvSpPr>
        <p:spPr>
          <a:xfrm>
            <a:off x="0" y="1905506"/>
            <a:ext cx="5244900" cy="378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2400" u="none" cap="none" strike="noStrike">
                <a:solidFill>
                  <a:schemeClr val="dk2"/>
                </a:solidFill>
                <a:latin typeface="Arial"/>
                <a:ea typeface="Arial"/>
                <a:cs typeface="Arial"/>
                <a:sym typeface="Arial"/>
              </a:rPr>
              <a:t>Error reporting should comply with IPCC Good Practices Guidelines and GFOI Methods and Guidance Documents.</a:t>
            </a:r>
            <a:endParaRPr/>
          </a:p>
          <a:p>
            <a:pPr indent="0" lvl="0" marL="0" marR="0" rtl="0" algn="ctr">
              <a:lnSpc>
                <a:spcPct val="100000"/>
              </a:lnSpc>
              <a:spcBef>
                <a:spcPts val="0"/>
              </a:spcBef>
              <a:spcAft>
                <a:spcPts val="0"/>
              </a:spcAft>
              <a:buNone/>
            </a:pPr>
            <a:r>
              <a:t/>
            </a:r>
            <a:endParaRPr b="0" i="0" sz="24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None/>
            </a:pPr>
            <a:r>
              <a:rPr b="0" i="0" lang="en-AU" sz="2400" u="none" cap="none" strike="noStrike">
                <a:solidFill>
                  <a:schemeClr val="dk2"/>
                </a:solidFill>
                <a:latin typeface="Arial"/>
                <a:ea typeface="Arial"/>
                <a:cs typeface="Arial"/>
                <a:sym typeface="Arial"/>
              </a:rPr>
              <a:t> Measurement and modeling errors should be estimated following appropriate inference method and propagated to mapped products (both reference and satellite)</a:t>
            </a:r>
            <a:endParaRPr/>
          </a:p>
        </p:txBody>
      </p:sp>
      <p:sp>
        <p:nvSpPr>
          <p:cNvPr id="504" name="Google Shape;504;gc8977732ba_24_350"/>
          <p:cNvSpPr txBox="1"/>
          <p:nvPr/>
        </p:nvSpPr>
        <p:spPr>
          <a:xfrm>
            <a:off x="734764" y="5797210"/>
            <a:ext cx="377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600" u="none" cap="none" strike="noStrike">
                <a:solidFill>
                  <a:srgbClr val="000000"/>
                </a:solidFill>
                <a:latin typeface="Arial"/>
                <a:ea typeface="Arial"/>
                <a:cs typeface="Arial"/>
                <a:sym typeface="Arial"/>
              </a:rPr>
              <a:t>Stephen Roxburgh and Ron McRoberts</a:t>
            </a:r>
            <a:endParaRPr/>
          </a:p>
        </p:txBody>
      </p:sp>
      <p:pic>
        <p:nvPicPr>
          <p:cNvPr descr="https://lh6.googleusercontent.com/m7y2mqN8ZkTNb72vh6FbW7pN17xhqHijjc9Pw11-ILFAMZBVHWix2Dx9ayPIPhAqita6VruNs9SJzQQY6xadkZYFcOTZbPZU3cHNe0SHoTyfpiSaLkLAcSOhM7TweqrF_QgJGK6H" id="505" name="Google Shape;505;gc8977732ba_24_350"/>
          <p:cNvPicPr preferRelativeResize="0"/>
          <p:nvPr/>
        </p:nvPicPr>
        <p:blipFill rotWithShape="1">
          <a:blip r:embed="rId3">
            <a:alphaModFix/>
          </a:blip>
          <a:srcRect b="0" l="0" r="0" t="0"/>
          <a:stretch/>
        </p:blipFill>
        <p:spPr>
          <a:xfrm>
            <a:off x="5309441" y="1156041"/>
            <a:ext cx="4075844" cy="570195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c8977732ba_24_360"/>
          <p:cNvSpPr txBox="1"/>
          <p:nvPr/>
        </p:nvSpPr>
        <p:spPr>
          <a:xfrm>
            <a:off x="1997206" y="138756"/>
            <a:ext cx="5768100" cy="877200"/>
          </a:xfrm>
          <a:prstGeom prst="rect">
            <a:avLst/>
          </a:prstGeom>
          <a:noFill/>
          <a:ln>
            <a:noFill/>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000000"/>
              </a:buClr>
              <a:buSzPts val="2400"/>
              <a:buFont typeface="Arial"/>
              <a:buNone/>
            </a:pPr>
            <a:r>
              <a:rPr b="1" i="0" lang="en-AU" sz="2400" u="none" cap="none" strike="noStrike">
                <a:solidFill>
                  <a:schemeClr val="lt1"/>
                </a:solidFill>
                <a:latin typeface="Arial"/>
                <a:ea typeface="Arial"/>
                <a:cs typeface="Arial"/>
                <a:sym typeface="Arial"/>
              </a:rPr>
              <a:t>Updated Reference Data Remain Critically Important</a:t>
            </a:r>
            <a:endParaRPr/>
          </a:p>
        </p:txBody>
      </p:sp>
      <p:sp>
        <p:nvSpPr>
          <p:cNvPr id="511" name="Google Shape;511;gc8977732ba_24_360"/>
          <p:cNvSpPr txBox="1"/>
          <p:nvPr/>
        </p:nvSpPr>
        <p:spPr>
          <a:xfrm>
            <a:off x="816864" y="6356352"/>
            <a:ext cx="670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AU" sz="1400" u="none" cap="none" strike="noStrike">
                <a:solidFill>
                  <a:srgbClr val="1F497D"/>
                </a:solidFill>
                <a:latin typeface="Arial"/>
                <a:ea typeface="Arial"/>
                <a:cs typeface="Arial"/>
                <a:sym typeface="Arial"/>
              </a:rPr>
              <a:t>‹#›</a:t>
            </a:fld>
            <a:endParaRPr b="0" i="0" sz="1400" u="none" cap="none" strike="noStrike">
              <a:solidFill>
                <a:srgbClr val="1F497D"/>
              </a:solidFill>
              <a:latin typeface="Arial"/>
              <a:ea typeface="Arial"/>
              <a:cs typeface="Arial"/>
              <a:sym typeface="Arial"/>
            </a:endParaRPr>
          </a:p>
        </p:txBody>
      </p:sp>
      <p:sp>
        <p:nvSpPr>
          <p:cNvPr id="512" name="Google Shape;512;gc8977732ba_24_360"/>
          <p:cNvSpPr txBox="1"/>
          <p:nvPr/>
        </p:nvSpPr>
        <p:spPr>
          <a:xfrm>
            <a:off x="0" y="1196075"/>
            <a:ext cx="9144000" cy="10158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None/>
            </a:pPr>
            <a:r>
              <a:rPr b="1" i="0" lang="en-AU" sz="2000" u="none" cap="none" strike="noStrike">
                <a:solidFill>
                  <a:srgbClr val="002569"/>
                </a:solidFill>
                <a:latin typeface="Arial"/>
                <a:ea typeface="Arial"/>
                <a:cs typeface="Arial"/>
                <a:sym typeface="Arial"/>
              </a:rPr>
              <a:t>New proposed GEO activity: Forest Biomass Reference System for Tree-by-Tree Inventory Data (GEO-TREES). </a:t>
            </a:r>
            <a:r>
              <a:rPr b="0" i="0" lang="en-AU" sz="2000" u="none" cap="none" strike="noStrike">
                <a:solidFill>
                  <a:srgbClr val="002569"/>
                </a:solidFill>
                <a:latin typeface="Arial"/>
                <a:ea typeface="Arial"/>
                <a:cs typeface="Arial"/>
                <a:sym typeface="Arial"/>
              </a:rPr>
              <a:t>Supporting coordinated collection of new high-quality reference measurements for validation of biomass products.</a:t>
            </a:r>
            <a:endParaRPr b="1" i="0" sz="2000" u="none" cap="none" strike="noStrike">
              <a:solidFill>
                <a:srgbClr val="002569"/>
              </a:solidFill>
              <a:latin typeface="Arial"/>
              <a:ea typeface="Arial"/>
              <a:cs typeface="Arial"/>
              <a:sym typeface="Arial"/>
            </a:endParaRPr>
          </a:p>
        </p:txBody>
      </p:sp>
      <p:pic>
        <p:nvPicPr>
          <p:cNvPr id="513" name="Google Shape;513;gc8977732ba_24_360"/>
          <p:cNvPicPr preferRelativeResize="0"/>
          <p:nvPr/>
        </p:nvPicPr>
        <p:blipFill rotWithShape="1">
          <a:blip r:embed="rId3">
            <a:alphaModFix/>
          </a:blip>
          <a:srcRect b="0" l="0" r="0" t="0"/>
          <a:stretch/>
        </p:blipFill>
        <p:spPr>
          <a:xfrm>
            <a:off x="2640297" y="2248587"/>
            <a:ext cx="6454964" cy="3315733"/>
          </a:xfrm>
          <a:prstGeom prst="rect">
            <a:avLst/>
          </a:prstGeom>
          <a:noFill/>
          <a:ln cap="flat" cmpd="sng" w="9525">
            <a:solidFill>
              <a:schemeClr val="dk1"/>
            </a:solidFill>
            <a:prstDash val="solid"/>
            <a:round/>
            <a:headEnd len="sm" w="sm" type="none"/>
            <a:tailEnd len="sm" w="sm" type="none"/>
          </a:ln>
        </p:spPr>
      </p:pic>
      <p:grpSp>
        <p:nvGrpSpPr>
          <p:cNvPr id="514" name="Google Shape;514;gc8977732ba_24_360"/>
          <p:cNvGrpSpPr/>
          <p:nvPr/>
        </p:nvGrpSpPr>
        <p:grpSpPr>
          <a:xfrm>
            <a:off x="57130" y="3216996"/>
            <a:ext cx="2566334" cy="2247173"/>
            <a:chOff x="0" y="1506404"/>
            <a:chExt cx="5845863" cy="4516931"/>
          </a:xfrm>
        </p:grpSpPr>
        <p:pic>
          <p:nvPicPr>
            <p:cNvPr id="515" name="Google Shape;515;gc8977732ba_24_360"/>
            <p:cNvPicPr preferRelativeResize="0"/>
            <p:nvPr/>
          </p:nvPicPr>
          <p:blipFill rotWithShape="1">
            <a:blip r:embed="rId4">
              <a:alphaModFix/>
            </a:blip>
            <a:srcRect b="0" l="0" r="0" t="0"/>
            <a:stretch/>
          </p:blipFill>
          <p:spPr>
            <a:xfrm>
              <a:off x="0" y="1506404"/>
              <a:ext cx="2366891" cy="4516931"/>
            </a:xfrm>
            <a:prstGeom prst="rect">
              <a:avLst/>
            </a:prstGeom>
            <a:noFill/>
            <a:ln cap="flat" cmpd="sng" w="9525">
              <a:solidFill>
                <a:schemeClr val="dk1"/>
              </a:solidFill>
              <a:prstDash val="solid"/>
              <a:round/>
              <a:headEnd len="sm" w="sm" type="none"/>
              <a:tailEnd len="sm" w="sm" type="none"/>
            </a:ln>
          </p:spPr>
        </p:pic>
        <p:pic>
          <p:nvPicPr>
            <p:cNvPr id="516" name="Google Shape;516;gc8977732ba_24_360"/>
            <p:cNvPicPr preferRelativeResize="0"/>
            <p:nvPr/>
          </p:nvPicPr>
          <p:blipFill rotWithShape="1">
            <a:blip r:embed="rId5">
              <a:alphaModFix/>
            </a:blip>
            <a:srcRect b="0" l="47337" r="0" t="0"/>
            <a:stretch/>
          </p:blipFill>
          <p:spPr>
            <a:xfrm rot="5400000">
              <a:off x="2835257" y="1031603"/>
              <a:ext cx="2535805" cy="3485407"/>
            </a:xfrm>
            <a:prstGeom prst="rect">
              <a:avLst/>
            </a:prstGeom>
            <a:noFill/>
            <a:ln cap="flat" cmpd="sng" w="9525">
              <a:solidFill>
                <a:schemeClr val="dk1"/>
              </a:solidFill>
              <a:prstDash val="solid"/>
              <a:round/>
              <a:headEnd len="sm" w="sm" type="none"/>
              <a:tailEnd len="sm" w="sm" type="none"/>
            </a:ln>
          </p:spPr>
        </p:pic>
        <p:pic>
          <p:nvPicPr>
            <p:cNvPr id="517" name="Google Shape;517;gc8977732ba_24_360"/>
            <p:cNvPicPr preferRelativeResize="0"/>
            <p:nvPr/>
          </p:nvPicPr>
          <p:blipFill rotWithShape="1">
            <a:blip r:embed="rId6">
              <a:alphaModFix/>
            </a:blip>
            <a:srcRect b="0" l="0" r="0" t="0"/>
            <a:stretch/>
          </p:blipFill>
          <p:spPr>
            <a:xfrm>
              <a:off x="2360459" y="3400863"/>
              <a:ext cx="3485404" cy="2614053"/>
            </a:xfrm>
            <a:prstGeom prst="rect">
              <a:avLst/>
            </a:prstGeom>
            <a:noFill/>
            <a:ln cap="flat" cmpd="sng" w="9525">
              <a:solidFill>
                <a:schemeClr val="dk1"/>
              </a:solidFill>
              <a:prstDash val="solid"/>
              <a:round/>
              <a:headEnd len="sm" w="sm" type="none"/>
              <a:tailEnd len="sm" w="sm" type="none"/>
            </a:ln>
          </p:spPr>
        </p:pic>
      </p:grpSp>
      <p:pic>
        <p:nvPicPr>
          <p:cNvPr id="518" name="Google Shape;518;gc8977732ba_24_360"/>
          <p:cNvPicPr preferRelativeResize="0"/>
          <p:nvPr/>
        </p:nvPicPr>
        <p:blipFill rotWithShape="1">
          <a:blip r:embed="rId7">
            <a:alphaModFix/>
          </a:blip>
          <a:srcRect b="0" l="0" r="0" t="0"/>
          <a:stretch/>
        </p:blipFill>
        <p:spPr>
          <a:xfrm>
            <a:off x="57125" y="2242169"/>
            <a:ext cx="2566350" cy="1895630"/>
          </a:xfrm>
          <a:prstGeom prst="rect">
            <a:avLst/>
          </a:prstGeom>
          <a:noFill/>
          <a:ln cap="flat" cmpd="sng" w="9525">
            <a:solidFill>
              <a:schemeClr val="dk1"/>
            </a:solidFill>
            <a:prstDash val="solid"/>
            <a:round/>
            <a:headEnd len="sm" w="sm" type="none"/>
            <a:tailEnd len="sm" w="sm" type="none"/>
          </a:ln>
        </p:spPr>
      </p:pic>
      <p:sp>
        <p:nvSpPr>
          <p:cNvPr id="519" name="Google Shape;519;gc8977732ba_24_360"/>
          <p:cNvSpPr txBox="1"/>
          <p:nvPr/>
        </p:nvSpPr>
        <p:spPr>
          <a:xfrm>
            <a:off x="2919337" y="4413644"/>
            <a:ext cx="18147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2569"/>
              </a:buClr>
              <a:buSzPts val="1600"/>
              <a:buFont typeface="Arial"/>
              <a:buNone/>
            </a:pPr>
            <a:r>
              <a:rPr b="1" i="0" lang="en-AU" sz="1600" u="none" cap="none" strike="noStrike">
                <a:solidFill>
                  <a:srgbClr val="002569"/>
                </a:solidFill>
                <a:latin typeface="Arial"/>
                <a:ea typeface="Arial"/>
                <a:cs typeface="Arial"/>
                <a:sym typeface="Arial"/>
              </a:rPr>
              <a:t>Potential </a:t>
            </a:r>
            <a:endParaRPr/>
          </a:p>
          <a:p>
            <a:pPr indent="0" lvl="0" marL="0" marR="0" rtl="0" algn="ctr">
              <a:lnSpc>
                <a:spcPct val="100000"/>
              </a:lnSpc>
              <a:spcBef>
                <a:spcPts val="0"/>
              </a:spcBef>
              <a:spcAft>
                <a:spcPts val="0"/>
              </a:spcAft>
              <a:buClr>
                <a:srgbClr val="002569"/>
              </a:buClr>
              <a:buSzPts val="1600"/>
              <a:buFont typeface="Arial"/>
              <a:buNone/>
            </a:pPr>
            <a:r>
              <a:rPr b="1" i="0" lang="en-AU" sz="1600" u="none" cap="none" strike="noStrike">
                <a:solidFill>
                  <a:srgbClr val="002569"/>
                </a:solidFill>
                <a:latin typeface="Arial"/>
                <a:ea typeface="Arial"/>
                <a:cs typeface="Arial"/>
                <a:sym typeface="Arial"/>
              </a:rPr>
              <a:t>Reference Sites</a:t>
            </a:r>
            <a:endParaRPr/>
          </a:p>
        </p:txBody>
      </p:sp>
      <p:sp>
        <p:nvSpPr>
          <p:cNvPr id="520" name="Google Shape;520;gc8977732ba_24_360"/>
          <p:cNvSpPr txBox="1"/>
          <p:nvPr/>
        </p:nvSpPr>
        <p:spPr>
          <a:xfrm>
            <a:off x="2987899" y="5562032"/>
            <a:ext cx="5898600" cy="12006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None/>
            </a:pPr>
            <a:r>
              <a:rPr b="0" i="0" lang="en-AU" sz="1800" u="none" cap="none" strike="noStrike">
                <a:solidFill>
                  <a:srgbClr val="002569"/>
                </a:solidFill>
                <a:latin typeface="Arial"/>
                <a:ea typeface="Arial"/>
                <a:cs typeface="Arial"/>
                <a:sym typeface="Arial"/>
              </a:rPr>
              <a:t>We encourage CEOS agencies to coordinate on data collection for biomass validation following recommendations from the biomass protocol (open high-quality field, TLS, and airborne lidar). </a:t>
            </a:r>
            <a:endParaRPr/>
          </a:p>
        </p:txBody>
      </p:sp>
      <p:pic>
        <p:nvPicPr>
          <p:cNvPr id="521" name="Google Shape;521;gc8977732ba_24_360"/>
          <p:cNvPicPr preferRelativeResize="0"/>
          <p:nvPr/>
        </p:nvPicPr>
        <p:blipFill rotWithShape="1">
          <a:blip r:embed="rId8">
            <a:alphaModFix/>
          </a:blip>
          <a:srcRect b="24710" l="0" r="0" t="0"/>
          <a:stretch/>
        </p:blipFill>
        <p:spPr>
          <a:xfrm>
            <a:off x="57125" y="5359220"/>
            <a:ext cx="2566347" cy="1485678"/>
          </a:xfrm>
          <a:prstGeom prst="rect">
            <a:avLst/>
          </a:prstGeom>
          <a:noFill/>
          <a:ln cap="flat" cmpd="sng" w="9525">
            <a:solidFill>
              <a:schemeClr val="dk1"/>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c8977732ba_24_375"/>
          <p:cNvSpPr txBox="1"/>
          <p:nvPr/>
        </p:nvSpPr>
        <p:spPr>
          <a:xfrm>
            <a:off x="1871361" y="119928"/>
            <a:ext cx="5768100" cy="877200"/>
          </a:xfrm>
          <a:prstGeom prst="rect">
            <a:avLst/>
          </a:prstGeom>
          <a:noFill/>
          <a:ln>
            <a:noFill/>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000000"/>
              </a:buClr>
              <a:buSzPts val="2400"/>
              <a:buFont typeface="Arial"/>
              <a:buNone/>
            </a:pPr>
            <a:r>
              <a:rPr b="1" i="0" lang="en-AU" sz="2400" u="none" cap="none" strike="noStrike">
                <a:solidFill>
                  <a:schemeClr val="lt1"/>
                </a:solidFill>
                <a:latin typeface="Arial"/>
                <a:ea typeface="Arial"/>
                <a:cs typeface="Arial"/>
                <a:sym typeface="Arial"/>
              </a:rPr>
              <a:t>We Encourage Protocol Uptake for Validation of </a:t>
            </a:r>
            <a:r>
              <a:rPr b="1" i="0" lang="en-AU" sz="2400" u="none" cap="none" strike="noStrike">
                <a:solidFill>
                  <a:srgbClr val="FFFF00"/>
                </a:solidFill>
                <a:latin typeface="Arial"/>
                <a:ea typeface="Arial"/>
                <a:cs typeface="Arial"/>
                <a:sym typeface="Arial"/>
              </a:rPr>
              <a:t>New</a:t>
            </a:r>
            <a:r>
              <a:rPr b="1" i="0" lang="en-AU" sz="2400" u="none" cap="none" strike="noStrike">
                <a:solidFill>
                  <a:schemeClr val="lt1"/>
                </a:solidFill>
                <a:latin typeface="Arial"/>
                <a:ea typeface="Arial"/>
                <a:cs typeface="Arial"/>
                <a:sym typeface="Arial"/>
              </a:rPr>
              <a:t> Biomass Products</a:t>
            </a:r>
            <a:endParaRPr/>
          </a:p>
        </p:txBody>
      </p:sp>
      <p:sp>
        <p:nvSpPr>
          <p:cNvPr id="527" name="Google Shape;527;gc8977732ba_24_375"/>
          <p:cNvSpPr/>
          <p:nvPr/>
        </p:nvSpPr>
        <p:spPr>
          <a:xfrm>
            <a:off x="115910" y="1247520"/>
            <a:ext cx="89121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2000" u="none" cap="none" strike="noStrike">
                <a:solidFill>
                  <a:schemeClr val="dk2"/>
                </a:solidFill>
                <a:latin typeface="Arial"/>
                <a:ea typeface="Arial"/>
                <a:cs typeface="Arial"/>
                <a:sym typeface="Arial"/>
              </a:rPr>
              <a:t>As new biomass products come online, the protocol can serve as a guide for their uncertainty estimation, validation, and harmonization. </a:t>
            </a:r>
            <a:endParaRPr/>
          </a:p>
        </p:txBody>
      </p:sp>
      <p:pic>
        <p:nvPicPr>
          <p:cNvPr id="528" name="Google Shape;528;gc8977732ba_24_375"/>
          <p:cNvPicPr preferRelativeResize="0"/>
          <p:nvPr/>
        </p:nvPicPr>
        <p:blipFill>
          <a:blip r:embed="rId3">
            <a:alphaModFix/>
          </a:blip>
          <a:stretch>
            <a:fillRect/>
          </a:stretch>
        </p:blipFill>
        <p:spPr>
          <a:xfrm>
            <a:off x="215150" y="1955400"/>
            <a:ext cx="8713700" cy="48242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c8977732ba_24_381"/>
          <p:cNvSpPr txBox="1"/>
          <p:nvPr>
            <p:ph idx="1" type="body"/>
          </p:nvPr>
        </p:nvSpPr>
        <p:spPr>
          <a:xfrm>
            <a:off x="280458" y="1236238"/>
            <a:ext cx="8539500" cy="5326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None/>
            </a:pPr>
            <a:r>
              <a:t/>
            </a:r>
            <a:endParaRPr b="0" sz="1800"/>
          </a:p>
          <a:p>
            <a:pPr indent="-321468" lvl="0" marL="321468" rtl="0" algn="l">
              <a:lnSpc>
                <a:spcPct val="100000"/>
              </a:lnSpc>
              <a:spcBef>
                <a:spcPts val="0"/>
              </a:spcBef>
              <a:spcAft>
                <a:spcPts val="0"/>
              </a:spcAft>
              <a:buSzPts val="1800"/>
              <a:buAutoNum type="arabicPeriod"/>
            </a:pPr>
            <a:r>
              <a:rPr lang="en-AU" sz="1800">
                <a:solidFill>
                  <a:schemeClr val="dk2"/>
                </a:solidFill>
              </a:rPr>
              <a:t>The </a:t>
            </a:r>
            <a:r>
              <a:rPr b="1" lang="en-AU" sz="1800">
                <a:solidFill>
                  <a:schemeClr val="dk2"/>
                </a:solidFill>
              </a:rPr>
              <a:t>large number of new biomass data </a:t>
            </a:r>
            <a:r>
              <a:rPr lang="en-AU" sz="1800">
                <a:solidFill>
                  <a:schemeClr val="dk2"/>
                </a:solidFill>
              </a:rPr>
              <a:t>and products </a:t>
            </a:r>
            <a:r>
              <a:rPr b="1" lang="en-AU" sz="1800">
                <a:solidFill>
                  <a:schemeClr val="dk2"/>
                </a:solidFill>
              </a:rPr>
              <a:t>could reduce product uptake </a:t>
            </a:r>
            <a:r>
              <a:rPr lang="en-AU" sz="1800">
                <a:solidFill>
                  <a:schemeClr val="dk2"/>
                </a:solidFill>
              </a:rPr>
              <a:t>by user community unless validation activities are user-friendly, transparent, and well-coordinated.</a:t>
            </a:r>
            <a:endParaRPr/>
          </a:p>
          <a:p>
            <a:pPr indent="-207168" lvl="0" marL="321468" rtl="0" algn="l">
              <a:lnSpc>
                <a:spcPct val="100000"/>
              </a:lnSpc>
              <a:spcBef>
                <a:spcPts val="0"/>
              </a:spcBef>
              <a:spcAft>
                <a:spcPts val="0"/>
              </a:spcAft>
              <a:buSzPts val="1800"/>
              <a:buNone/>
            </a:pPr>
            <a:r>
              <a:t/>
            </a:r>
            <a:endParaRPr sz="1800">
              <a:solidFill>
                <a:schemeClr val="dk2"/>
              </a:solidFill>
            </a:endParaRPr>
          </a:p>
          <a:p>
            <a:pPr indent="-321468" lvl="0" marL="321468" rtl="0" algn="l">
              <a:lnSpc>
                <a:spcPct val="100000"/>
              </a:lnSpc>
              <a:spcBef>
                <a:spcPts val="0"/>
              </a:spcBef>
              <a:spcAft>
                <a:spcPts val="0"/>
              </a:spcAft>
              <a:buSzPts val="1800"/>
              <a:buAutoNum type="arabicPeriod"/>
            </a:pPr>
            <a:r>
              <a:rPr lang="en-AU" sz="1800">
                <a:solidFill>
                  <a:schemeClr val="dk2"/>
                </a:solidFill>
              </a:rPr>
              <a:t>Collection of reference data </a:t>
            </a:r>
            <a:r>
              <a:rPr b="1" lang="en-AU" sz="1800">
                <a:solidFill>
                  <a:schemeClr val="dk2"/>
                </a:solidFill>
              </a:rPr>
              <a:t>following shared protocols</a:t>
            </a:r>
            <a:r>
              <a:rPr lang="en-AU" sz="1800">
                <a:solidFill>
                  <a:schemeClr val="dk2"/>
                </a:solidFill>
              </a:rPr>
              <a:t> enables data to be used by the global community, not only one mission or agency </a:t>
            </a:r>
            <a:endParaRPr/>
          </a:p>
          <a:p>
            <a:pPr indent="-207168" lvl="0" marL="321468" rtl="0" algn="l">
              <a:lnSpc>
                <a:spcPct val="100000"/>
              </a:lnSpc>
              <a:spcBef>
                <a:spcPts val="0"/>
              </a:spcBef>
              <a:spcAft>
                <a:spcPts val="0"/>
              </a:spcAft>
              <a:buSzPts val="1800"/>
              <a:buNone/>
            </a:pPr>
            <a:r>
              <a:t/>
            </a:r>
            <a:endParaRPr sz="1800">
              <a:solidFill>
                <a:schemeClr val="dk2"/>
              </a:solidFill>
            </a:endParaRPr>
          </a:p>
          <a:p>
            <a:pPr indent="-321468" lvl="0" marL="321468" rtl="0" algn="l">
              <a:lnSpc>
                <a:spcPct val="100000"/>
              </a:lnSpc>
              <a:spcBef>
                <a:spcPts val="0"/>
              </a:spcBef>
              <a:spcAft>
                <a:spcPts val="0"/>
              </a:spcAft>
              <a:buSzPts val="1800"/>
              <a:buAutoNum type="arabicPeriod"/>
            </a:pPr>
            <a:r>
              <a:rPr lang="en-AU" sz="1800">
                <a:solidFill>
                  <a:schemeClr val="dk2"/>
                </a:solidFill>
              </a:rPr>
              <a:t>Where possible, large forest plots, TLS, and airborne lidar should be collected following technical guidance in protocol document</a:t>
            </a:r>
            <a:endParaRPr/>
          </a:p>
          <a:p>
            <a:pPr indent="-207168" lvl="0" marL="321468" rtl="0" algn="l">
              <a:lnSpc>
                <a:spcPct val="100000"/>
              </a:lnSpc>
              <a:spcBef>
                <a:spcPts val="0"/>
              </a:spcBef>
              <a:spcAft>
                <a:spcPts val="0"/>
              </a:spcAft>
              <a:buSzPts val="1800"/>
              <a:buNone/>
            </a:pPr>
            <a:r>
              <a:t/>
            </a:r>
            <a:endParaRPr sz="1800">
              <a:solidFill>
                <a:schemeClr val="dk2"/>
              </a:solidFill>
            </a:endParaRPr>
          </a:p>
          <a:p>
            <a:pPr indent="-321468" lvl="0" marL="321468" rtl="0" algn="l">
              <a:lnSpc>
                <a:spcPct val="100000"/>
              </a:lnSpc>
              <a:spcBef>
                <a:spcPts val="0"/>
              </a:spcBef>
              <a:spcAft>
                <a:spcPts val="0"/>
              </a:spcAft>
              <a:buSzPts val="1800"/>
              <a:buAutoNum type="arabicPeriod"/>
            </a:pPr>
            <a:r>
              <a:rPr lang="en-AU" sz="1800">
                <a:solidFill>
                  <a:schemeClr val="dk2"/>
                </a:solidFill>
              </a:rPr>
              <a:t>The use of airborne lidar allows scaling of field data, thus </a:t>
            </a:r>
            <a:r>
              <a:rPr b="1" lang="en-AU" sz="1800">
                <a:solidFill>
                  <a:schemeClr val="dk2"/>
                </a:solidFill>
              </a:rPr>
              <a:t>reference sites can validate any resolution of biomass product</a:t>
            </a:r>
            <a:endParaRPr/>
          </a:p>
          <a:p>
            <a:pPr indent="-207168" lvl="0" marL="321468" rtl="0" algn="l">
              <a:lnSpc>
                <a:spcPct val="100000"/>
              </a:lnSpc>
              <a:spcBef>
                <a:spcPts val="0"/>
              </a:spcBef>
              <a:spcAft>
                <a:spcPts val="0"/>
              </a:spcAft>
              <a:buSzPts val="1800"/>
              <a:buNone/>
            </a:pPr>
            <a:r>
              <a:t/>
            </a:r>
            <a:endParaRPr b="1" sz="1800">
              <a:solidFill>
                <a:schemeClr val="dk2"/>
              </a:solidFill>
            </a:endParaRPr>
          </a:p>
          <a:p>
            <a:pPr indent="-321468" lvl="0" marL="321468" rtl="0" algn="l">
              <a:lnSpc>
                <a:spcPct val="100000"/>
              </a:lnSpc>
              <a:spcBef>
                <a:spcPts val="0"/>
              </a:spcBef>
              <a:spcAft>
                <a:spcPts val="0"/>
              </a:spcAft>
              <a:buSzPts val="1800"/>
              <a:buAutoNum type="arabicPeriod"/>
            </a:pPr>
            <a:r>
              <a:rPr b="1" lang="en-AU" sz="1800">
                <a:solidFill>
                  <a:schemeClr val="dk2"/>
                </a:solidFill>
              </a:rPr>
              <a:t>User-led validation with existing reference data should be conducted with caution</a:t>
            </a:r>
            <a:r>
              <a:rPr lang="en-AU" sz="1800">
                <a:solidFill>
                  <a:schemeClr val="dk2"/>
                </a:solidFill>
              </a:rPr>
              <a:t> given spatial and temporal, and definition discrepancies</a:t>
            </a:r>
            <a:endParaRPr/>
          </a:p>
          <a:p>
            <a:pPr indent="-207168" lvl="0" marL="321468" rtl="0" algn="l">
              <a:lnSpc>
                <a:spcPct val="100000"/>
              </a:lnSpc>
              <a:spcBef>
                <a:spcPts val="0"/>
              </a:spcBef>
              <a:spcAft>
                <a:spcPts val="0"/>
              </a:spcAft>
              <a:buSzPts val="1800"/>
              <a:buNone/>
            </a:pPr>
            <a:r>
              <a:t/>
            </a:r>
            <a:endParaRPr sz="1800">
              <a:solidFill>
                <a:schemeClr val="dk2"/>
              </a:solidFill>
            </a:endParaRPr>
          </a:p>
          <a:p>
            <a:pPr indent="-321468" lvl="0" marL="321468" rtl="0" algn="l">
              <a:lnSpc>
                <a:spcPct val="100000"/>
              </a:lnSpc>
              <a:spcBef>
                <a:spcPts val="0"/>
              </a:spcBef>
              <a:spcAft>
                <a:spcPts val="0"/>
              </a:spcAft>
              <a:buSzPts val="1800"/>
              <a:buAutoNum type="arabicPeriod"/>
            </a:pPr>
            <a:r>
              <a:rPr b="1" lang="en-AU" sz="1800">
                <a:solidFill>
                  <a:schemeClr val="dk2"/>
                </a:solidFill>
              </a:rPr>
              <a:t>Reference data should be free and open </a:t>
            </a:r>
            <a:r>
              <a:rPr lang="en-AU" sz="1800">
                <a:solidFill>
                  <a:schemeClr val="dk2"/>
                </a:solidFill>
              </a:rPr>
              <a:t>to allow for transparent, reproducible product validation.</a:t>
            </a:r>
            <a:endParaRPr sz="1700">
              <a:solidFill>
                <a:schemeClr val="dk2"/>
              </a:solidFill>
            </a:endParaRPr>
          </a:p>
          <a:p>
            <a:pPr indent="-277812" lvl="0" marL="385762" rtl="0" algn="l">
              <a:lnSpc>
                <a:spcPct val="100000"/>
              </a:lnSpc>
              <a:spcBef>
                <a:spcPts val="0"/>
              </a:spcBef>
              <a:spcAft>
                <a:spcPts val="0"/>
              </a:spcAft>
              <a:buSzPts val="1700"/>
              <a:buFont typeface="Arial"/>
              <a:buNone/>
            </a:pPr>
            <a:r>
              <a:t/>
            </a:r>
            <a:endParaRPr sz="1700">
              <a:solidFill>
                <a:schemeClr val="dk2"/>
              </a:solidFill>
            </a:endParaRPr>
          </a:p>
          <a:p>
            <a:pPr indent="-296862" lvl="0" marL="385762" rtl="0" algn="l">
              <a:lnSpc>
                <a:spcPct val="100000"/>
              </a:lnSpc>
              <a:spcBef>
                <a:spcPts val="0"/>
              </a:spcBef>
              <a:spcAft>
                <a:spcPts val="0"/>
              </a:spcAft>
              <a:buSzPts val="1400"/>
              <a:buFont typeface="Arial"/>
              <a:buNone/>
            </a:pPr>
            <a:r>
              <a:t/>
            </a:r>
            <a:endParaRPr b="0"/>
          </a:p>
          <a:p>
            <a:pPr indent="-296862" lvl="0" marL="385762" rtl="0" algn="l">
              <a:lnSpc>
                <a:spcPct val="100000"/>
              </a:lnSpc>
              <a:spcBef>
                <a:spcPts val="0"/>
              </a:spcBef>
              <a:spcAft>
                <a:spcPts val="0"/>
              </a:spcAft>
              <a:buSzPts val="1400"/>
              <a:buFont typeface="Arial"/>
              <a:buNone/>
            </a:pPr>
            <a:r>
              <a:t/>
            </a:r>
            <a:endParaRPr b="0"/>
          </a:p>
          <a:p>
            <a:pPr indent="-296862" lvl="0" marL="385762" rtl="0" algn="l">
              <a:lnSpc>
                <a:spcPct val="100000"/>
              </a:lnSpc>
              <a:spcBef>
                <a:spcPts val="0"/>
              </a:spcBef>
              <a:spcAft>
                <a:spcPts val="0"/>
              </a:spcAft>
              <a:buSzPts val="1400"/>
              <a:buFont typeface="Arial"/>
              <a:buNone/>
            </a:pPr>
            <a:r>
              <a:t/>
            </a:r>
            <a:endParaRPr b="0"/>
          </a:p>
        </p:txBody>
      </p:sp>
      <p:sp>
        <p:nvSpPr>
          <p:cNvPr id="534" name="Google Shape;534;gc8977732ba_24_381"/>
          <p:cNvSpPr txBox="1"/>
          <p:nvPr/>
        </p:nvSpPr>
        <p:spPr>
          <a:xfrm>
            <a:off x="1843781" y="177629"/>
            <a:ext cx="5768100" cy="877200"/>
          </a:xfrm>
          <a:prstGeom prst="rect">
            <a:avLst/>
          </a:prstGeom>
          <a:noFill/>
          <a:ln>
            <a:noFill/>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000000"/>
              </a:buClr>
              <a:buSzPts val="2400"/>
              <a:buFont typeface="Arial"/>
              <a:buNone/>
            </a:pPr>
            <a:r>
              <a:rPr b="1" i="0" lang="en-AU" sz="2400" u="none" cap="none" strike="noStrike">
                <a:solidFill>
                  <a:schemeClr val="lt1"/>
                </a:solidFill>
                <a:latin typeface="Arial"/>
                <a:ea typeface="Arial"/>
                <a:cs typeface="Arial"/>
                <a:sym typeface="Arial"/>
              </a:rPr>
              <a:t>Conclusions and Recommendations from the Biomass Community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6"/>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85" name="Google Shape;185;p6"/>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(Very) big picture… an optimally efficient and effective partnership between space data providers and the main UN and national stakeholders that use our data to make and manage policy.</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CEOS exploring more integrated and pro-active relationships with major stakeholders in conventions and national inventories - to accelerate the policy impact and application of our data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Shine a light on the underlying technical work underway in the organisation and agencies and advocate for support from Principals for it to realise its full potential. </a:t>
            </a:r>
            <a:r>
              <a:rPr b="0" i="1" lang="en-AU" sz="1800">
                <a:solidFill>
                  <a:schemeClr val="dk1"/>
                </a:solidFill>
                <a:latin typeface="Calibri"/>
                <a:ea typeface="Calibri"/>
                <a:cs typeface="Calibri"/>
                <a:sym typeface="Calibri"/>
              </a:rPr>
              <a:t>Elevate, escalate, accelerate.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186" name="Google Shape;186;p6"/>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What do we hope to achieve?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c8977732ba_24_386"/>
          <p:cNvSpPr/>
          <p:nvPr/>
        </p:nvSpPr>
        <p:spPr>
          <a:xfrm>
            <a:off x="78120" y="1267709"/>
            <a:ext cx="4712700" cy="4962300"/>
          </a:xfrm>
          <a:prstGeom prst="rect">
            <a:avLst/>
          </a:prstGeom>
          <a:solidFill>
            <a:srgbClr val="FFFFFF"/>
          </a:solidFill>
          <a:ln cap="flat" cmpd="sng" w="25400">
            <a:solidFill>
              <a:srgbClr val="FF9A00"/>
            </a:solidFill>
            <a:prstDash val="solid"/>
            <a:bevel/>
            <a:headEnd len="sm" w="sm" type="none"/>
            <a:tailEnd len="sm" w="sm" type="none"/>
          </a:ln>
        </p:spPr>
        <p:txBody>
          <a:bodyPr anchorCtr="0" anchor="ctr" bIns="28550" lIns="28550" spcFirstLastPara="1" rIns="28550" wrap="square" tIns="28550">
            <a:noAutofit/>
          </a:bodyPr>
          <a:lstStyle/>
          <a:p>
            <a:pPr indent="0" lvl="0" marL="0" marR="0" rtl="0" algn="l">
              <a:lnSpc>
                <a:spcPct val="100000"/>
              </a:lnSpc>
              <a:spcBef>
                <a:spcPts val="0"/>
              </a:spcBef>
              <a:spcAft>
                <a:spcPts val="0"/>
              </a:spcAft>
              <a:buNone/>
            </a:pPr>
            <a:r>
              <a:t/>
            </a:r>
            <a:endParaRPr b="0" i="0" sz="1125" u="none" cap="none" strike="noStrike">
              <a:solidFill>
                <a:srgbClr val="002569"/>
              </a:solidFill>
              <a:latin typeface="Arial"/>
              <a:ea typeface="Arial"/>
              <a:cs typeface="Arial"/>
              <a:sym typeface="Arial"/>
            </a:endParaRPr>
          </a:p>
        </p:txBody>
      </p:sp>
      <p:sp>
        <p:nvSpPr>
          <p:cNvPr id="540" name="Google Shape;540;gc8977732ba_24_386"/>
          <p:cNvSpPr txBox="1"/>
          <p:nvPr>
            <p:ph idx="1" type="body"/>
          </p:nvPr>
        </p:nvSpPr>
        <p:spPr>
          <a:xfrm>
            <a:off x="1777151" y="98828"/>
            <a:ext cx="5935500" cy="685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AU" sz="1800">
                <a:solidFill>
                  <a:schemeClr val="lt1"/>
                </a:solidFill>
              </a:rPr>
              <a:t>Thank you to the many protocol co-authors</a:t>
            </a:r>
            <a:endParaRPr/>
          </a:p>
          <a:p>
            <a:pPr indent="0" lvl="0" marL="0" rtl="0" algn="ctr">
              <a:lnSpc>
                <a:spcPct val="100000"/>
              </a:lnSpc>
              <a:spcBef>
                <a:spcPts val="0"/>
              </a:spcBef>
              <a:spcAft>
                <a:spcPts val="0"/>
              </a:spcAft>
              <a:buSzPts val="1800"/>
              <a:buNone/>
            </a:pPr>
            <a:r>
              <a:rPr b="1" lang="en-AU" sz="1800">
                <a:solidFill>
                  <a:schemeClr val="lt1"/>
                </a:solidFill>
              </a:rPr>
              <a:t>and supporting CEOS Agencies.</a:t>
            </a:r>
            <a:endParaRPr/>
          </a:p>
          <a:p>
            <a:pPr indent="0" lvl="0" marL="0" rtl="0" algn="ctr">
              <a:lnSpc>
                <a:spcPct val="100000"/>
              </a:lnSpc>
              <a:spcBef>
                <a:spcPts val="0"/>
              </a:spcBef>
              <a:spcAft>
                <a:spcPts val="0"/>
              </a:spcAft>
              <a:buSzPts val="1800"/>
              <a:buNone/>
            </a:pPr>
            <a:r>
              <a:rPr b="1" lang="en-AU" sz="1800">
                <a:solidFill>
                  <a:srgbClr val="FFFF00"/>
                </a:solidFill>
              </a:rPr>
              <a:t>This is a community-driven activity!</a:t>
            </a:r>
            <a:endParaRPr/>
          </a:p>
        </p:txBody>
      </p:sp>
      <p:pic>
        <p:nvPicPr>
          <p:cNvPr id="541" name="Google Shape;541;gc8977732ba_24_386"/>
          <p:cNvPicPr preferRelativeResize="0"/>
          <p:nvPr/>
        </p:nvPicPr>
        <p:blipFill rotWithShape="1">
          <a:blip r:embed="rId3">
            <a:alphaModFix/>
          </a:blip>
          <a:srcRect b="0" l="0" r="0" t="0"/>
          <a:stretch/>
        </p:blipFill>
        <p:spPr>
          <a:xfrm>
            <a:off x="151393" y="4365675"/>
            <a:ext cx="1831762" cy="538753"/>
          </a:xfrm>
          <a:prstGeom prst="rect">
            <a:avLst/>
          </a:prstGeom>
          <a:noFill/>
          <a:ln>
            <a:noFill/>
          </a:ln>
        </p:spPr>
      </p:pic>
      <p:pic>
        <p:nvPicPr>
          <p:cNvPr id="542" name="Google Shape;542;gc8977732ba_24_386"/>
          <p:cNvPicPr preferRelativeResize="0"/>
          <p:nvPr/>
        </p:nvPicPr>
        <p:blipFill rotWithShape="1">
          <a:blip r:embed="rId4">
            <a:alphaModFix/>
          </a:blip>
          <a:srcRect b="0" l="0" r="0" t="0"/>
          <a:stretch/>
        </p:blipFill>
        <p:spPr>
          <a:xfrm>
            <a:off x="143118" y="3066458"/>
            <a:ext cx="2441472" cy="400239"/>
          </a:xfrm>
          <a:prstGeom prst="rect">
            <a:avLst/>
          </a:prstGeom>
          <a:noFill/>
          <a:ln>
            <a:noFill/>
          </a:ln>
        </p:spPr>
      </p:pic>
      <p:pic>
        <p:nvPicPr>
          <p:cNvPr id="543" name="Google Shape;543;gc8977732ba_24_386"/>
          <p:cNvPicPr preferRelativeResize="0"/>
          <p:nvPr/>
        </p:nvPicPr>
        <p:blipFill rotWithShape="1">
          <a:blip r:embed="rId5">
            <a:alphaModFix/>
          </a:blip>
          <a:srcRect b="16302" l="14428" r="22973" t="8396"/>
          <a:stretch/>
        </p:blipFill>
        <p:spPr>
          <a:xfrm>
            <a:off x="3157974" y="5382647"/>
            <a:ext cx="777722" cy="748417"/>
          </a:xfrm>
          <a:prstGeom prst="rect">
            <a:avLst/>
          </a:prstGeom>
          <a:noFill/>
          <a:ln>
            <a:noFill/>
          </a:ln>
        </p:spPr>
      </p:pic>
      <p:pic>
        <p:nvPicPr>
          <p:cNvPr id="544" name="Google Shape;544;gc8977732ba_24_386"/>
          <p:cNvPicPr preferRelativeResize="0"/>
          <p:nvPr/>
        </p:nvPicPr>
        <p:blipFill rotWithShape="1">
          <a:blip r:embed="rId6">
            <a:alphaModFix/>
          </a:blip>
          <a:srcRect b="0" l="0" r="0" t="0"/>
          <a:stretch/>
        </p:blipFill>
        <p:spPr>
          <a:xfrm>
            <a:off x="1854394" y="1335396"/>
            <a:ext cx="565108" cy="814807"/>
          </a:xfrm>
          <a:prstGeom prst="rect">
            <a:avLst/>
          </a:prstGeom>
          <a:noFill/>
          <a:ln>
            <a:noFill/>
          </a:ln>
        </p:spPr>
      </p:pic>
      <p:pic>
        <p:nvPicPr>
          <p:cNvPr id="545" name="Google Shape;545;gc8977732ba_24_386"/>
          <p:cNvPicPr preferRelativeResize="0"/>
          <p:nvPr/>
        </p:nvPicPr>
        <p:blipFill rotWithShape="1">
          <a:blip r:embed="rId7">
            <a:alphaModFix/>
          </a:blip>
          <a:srcRect b="0" l="0" r="0" t="0"/>
          <a:stretch/>
        </p:blipFill>
        <p:spPr>
          <a:xfrm>
            <a:off x="3388885" y="4312291"/>
            <a:ext cx="1270000" cy="627063"/>
          </a:xfrm>
          <a:prstGeom prst="rect">
            <a:avLst/>
          </a:prstGeom>
          <a:noFill/>
          <a:ln>
            <a:noFill/>
          </a:ln>
        </p:spPr>
      </p:pic>
      <p:pic>
        <p:nvPicPr>
          <p:cNvPr id="546" name="Google Shape;546;gc8977732ba_24_386"/>
          <p:cNvPicPr preferRelativeResize="0"/>
          <p:nvPr/>
        </p:nvPicPr>
        <p:blipFill rotWithShape="1">
          <a:blip r:embed="rId8">
            <a:alphaModFix/>
          </a:blip>
          <a:srcRect b="8098" l="8371" r="9236" t="7626"/>
          <a:stretch/>
        </p:blipFill>
        <p:spPr>
          <a:xfrm>
            <a:off x="1983156" y="2128024"/>
            <a:ext cx="1824684" cy="528447"/>
          </a:xfrm>
          <a:prstGeom prst="rect">
            <a:avLst/>
          </a:prstGeom>
          <a:noFill/>
          <a:ln>
            <a:noFill/>
          </a:ln>
        </p:spPr>
      </p:pic>
      <p:pic>
        <p:nvPicPr>
          <p:cNvPr id="547" name="Google Shape;547;gc8977732ba_24_386"/>
          <p:cNvPicPr preferRelativeResize="0"/>
          <p:nvPr/>
        </p:nvPicPr>
        <p:blipFill rotWithShape="1">
          <a:blip r:embed="rId9">
            <a:alphaModFix/>
          </a:blip>
          <a:srcRect b="0" l="0" r="0" t="0"/>
          <a:stretch/>
        </p:blipFill>
        <p:spPr>
          <a:xfrm>
            <a:off x="2200221" y="3331217"/>
            <a:ext cx="889000" cy="889000"/>
          </a:xfrm>
          <a:prstGeom prst="rect">
            <a:avLst/>
          </a:prstGeom>
          <a:noFill/>
          <a:ln>
            <a:noFill/>
          </a:ln>
        </p:spPr>
      </p:pic>
      <p:pic>
        <p:nvPicPr>
          <p:cNvPr id="548" name="Google Shape;548;gc8977732ba_24_386"/>
          <p:cNvPicPr preferRelativeResize="0"/>
          <p:nvPr/>
        </p:nvPicPr>
        <p:blipFill rotWithShape="1">
          <a:blip r:embed="rId10">
            <a:alphaModFix/>
          </a:blip>
          <a:srcRect b="0" l="0" r="0" t="0"/>
          <a:stretch/>
        </p:blipFill>
        <p:spPr>
          <a:xfrm>
            <a:off x="91449" y="1342499"/>
            <a:ext cx="1515327" cy="620056"/>
          </a:xfrm>
          <a:prstGeom prst="rect">
            <a:avLst/>
          </a:prstGeom>
          <a:noFill/>
          <a:ln>
            <a:noFill/>
          </a:ln>
        </p:spPr>
      </p:pic>
      <p:pic>
        <p:nvPicPr>
          <p:cNvPr descr="ESA_logo_address_French_word" id="549" name="Google Shape;549;gc8977732ba_24_386"/>
          <p:cNvPicPr preferRelativeResize="0"/>
          <p:nvPr/>
        </p:nvPicPr>
        <p:blipFill rotWithShape="1">
          <a:blip r:embed="rId11">
            <a:alphaModFix/>
          </a:blip>
          <a:srcRect b="0" l="0" r="0" t="0"/>
          <a:stretch/>
        </p:blipFill>
        <p:spPr>
          <a:xfrm>
            <a:off x="260044" y="5017945"/>
            <a:ext cx="1314509" cy="573771"/>
          </a:xfrm>
          <a:prstGeom prst="rect">
            <a:avLst/>
          </a:prstGeom>
          <a:noFill/>
          <a:ln>
            <a:noFill/>
          </a:ln>
        </p:spPr>
      </p:pic>
      <p:pic>
        <p:nvPicPr>
          <p:cNvPr descr="JAXA-logo-English.pdf" id="550" name="Google Shape;550;gc8977732ba_24_386"/>
          <p:cNvPicPr preferRelativeResize="0"/>
          <p:nvPr/>
        </p:nvPicPr>
        <p:blipFill rotWithShape="1">
          <a:blip r:embed="rId12">
            <a:alphaModFix/>
          </a:blip>
          <a:srcRect b="0" l="0" r="0" t="0"/>
          <a:stretch/>
        </p:blipFill>
        <p:spPr>
          <a:xfrm>
            <a:off x="3592838" y="1376617"/>
            <a:ext cx="1152046" cy="679707"/>
          </a:xfrm>
          <a:prstGeom prst="rect">
            <a:avLst/>
          </a:prstGeom>
          <a:noFill/>
          <a:ln>
            <a:noFill/>
          </a:ln>
        </p:spPr>
      </p:pic>
      <p:pic>
        <p:nvPicPr>
          <p:cNvPr descr="A close up of a flag&#10;&#10;Description automatically generated" id="551" name="Google Shape;551;gc8977732ba_24_386"/>
          <p:cNvPicPr preferRelativeResize="0"/>
          <p:nvPr/>
        </p:nvPicPr>
        <p:blipFill rotWithShape="1">
          <a:blip r:embed="rId13">
            <a:alphaModFix/>
          </a:blip>
          <a:srcRect b="0" l="0" r="0" t="0"/>
          <a:stretch/>
        </p:blipFill>
        <p:spPr>
          <a:xfrm>
            <a:off x="3707348" y="2247248"/>
            <a:ext cx="1006474" cy="1004766"/>
          </a:xfrm>
          <a:prstGeom prst="rect">
            <a:avLst/>
          </a:prstGeom>
          <a:noFill/>
          <a:ln>
            <a:noFill/>
          </a:ln>
        </p:spPr>
      </p:pic>
      <p:pic>
        <p:nvPicPr>
          <p:cNvPr id="552" name="Google Shape;552;gc8977732ba_24_386"/>
          <p:cNvPicPr preferRelativeResize="0"/>
          <p:nvPr/>
        </p:nvPicPr>
        <p:blipFill rotWithShape="1">
          <a:blip r:embed="rId14">
            <a:alphaModFix/>
          </a:blip>
          <a:srcRect b="0" l="0" r="0" t="0"/>
          <a:stretch/>
        </p:blipFill>
        <p:spPr>
          <a:xfrm>
            <a:off x="3275495" y="3389994"/>
            <a:ext cx="542679" cy="542679"/>
          </a:xfrm>
          <a:prstGeom prst="rect">
            <a:avLst/>
          </a:prstGeom>
          <a:noFill/>
          <a:ln>
            <a:noFill/>
          </a:ln>
        </p:spPr>
      </p:pic>
      <p:pic>
        <p:nvPicPr>
          <p:cNvPr id="553" name="Google Shape;553;gc8977732ba_24_386"/>
          <p:cNvPicPr preferRelativeResize="0"/>
          <p:nvPr/>
        </p:nvPicPr>
        <p:blipFill rotWithShape="1">
          <a:blip r:embed="rId15">
            <a:alphaModFix/>
          </a:blip>
          <a:srcRect b="0" l="0" r="0" t="0"/>
          <a:stretch/>
        </p:blipFill>
        <p:spPr>
          <a:xfrm>
            <a:off x="4945543" y="1883036"/>
            <a:ext cx="4081622" cy="3499610"/>
          </a:xfrm>
          <a:prstGeom prst="rect">
            <a:avLst/>
          </a:prstGeom>
          <a:noFill/>
          <a:ln>
            <a:noFill/>
          </a:ln>
        </p:spPr>
      </p:pic>
      <p:sp>
        <p:nvSpPr>
          <p:cNvPr id="554" name="Google Shape;554;gc8977732ba_24_386"/>
          <p:cNvSpPr txBox="1"/>
          <p:nvPr/>
        </p:nvSpPr>
        <p:spPr>
          <a:xfrm>
            <a:off x="6044548" y="3632841"/>
            <a:ext cx="1874400" cy="3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AU" sz="1750" u="none" cap="none" strike="noStrike">
                <a:solidFill>
                  <a:schemeClr val="lt1"/>
                </a:solidFill>
                <a:latin typeface="Arial"/>
                <a:ea typeface="Arial"/>
                <a:cs typeface="Arial"/>
                <a:sym typeface="Arial"/>
              </a:rPr>
              <a:t>Thank you! </a:t>
            </a:r>
            <a:endParaRPr/>
          </a:p>
        </p:txBody>
      </p:sp>
      <p:pic>
        <p:nvPicPr>
          <p:cNvPr id="555" name="Google Shape;555;gc8977732ba_24_386"/>
          <p:cNvPicPr preferRelativeResize="0"/>
          <p:nvPr/>
        </p:nvPicPr>
        <p:blipFill rotWithShape="1">
          <a:blip r:embed="rId16">
            <a:alphaModFix/>
          </a:blip>
          <a:srcRect b="0" l="0" r="0" t="0"/>
          <a:stretch/>
        </p:blipFill>
        <p:spPr>
          <a:xfrm>
            <a:off x="3972752" y="3364270"/>
            <a:ext cx="573315" cy="606861"/>
          </a:xfrm>
          <a:prstGeom prst="rect">
            <a:avLst/>
          </a:prstGeom>
          <a:noFill/>
          <a:ln>
            <a:noFill/>
          </a:ln>
        </p:spPr>
      </p:pic>
      <p:pic>
        <p:nvPicPr>
          <p:cNvPr id="556" name="Google Shape;556;gc8977732ba_24_386"/>
          <p:cNvPicPr preferRelativeResize="0"/>
          <p:nvPr/>
        </p:nvPicPr>
        <p:blipFill rotWithShape="1">
          <a:blip r:embed="rId17">
            <a:alphaModFix/>
          </a:blip>
          <a:srcRect b="0" l="0" r="0" t="0"/>
          <a:stretch/>
        </p:blipFill>
        <p:spPr>
          <a:xfrm>
            <a:off x="318556" y="4109704"/>
            <a:ext cx="628082" cy="508468"/>
          </a:xfrm>
          <a:prstGeom prst="rect">
            <a:avLst/>
          </a:prstGeom>
          <a:noFill/>
          <a:ln>
            <a:noFill/>
          </a:ln>
        </p:spPr>
      </p:pic>
      <p:pic>
        <p:nvPicPr>
          <p:cNvPr id="557" name="Google Shape;557;gc8977732ba_24_386"/>
          <p:cNvPicPr preferRelativeResize="0"/>
          <p:nvPr/>
        </p:nvPicPr>
        <p:blipFill rotWithShape="1">
          <a:blip r:embed="rId18">
            <a:alphaModFix/>
          </a:blip>
          <a:srcRect b="0" l="0" r="0" t="0"/>
          <a:stretch/>
        </p:blipFill>
        <p:spPr>
          <a:xfrm>
            <a:off x="1208695" y="3561207"/>
            <a:ext cx="784860" cy="579120"/>
          </a:xfrm>
          <a:prstGeom prst="rect">
            <a:avLst/>
          </a:prstGeom>
          <a:noFill/>
          <a:ln>
            <a:noFill/>
          </a:ln>
        </p:spPr>
      </p:pic>
      <p:pic>
        <p:nvPicPr>
          <p:cNvPr id="558" name="Google Shape;558;gc8977732ba_24_386"/>
          <p:cNvPicPr preferRelativeResize="0"/>
          <p:nvPr/>
        </p:nvPicPr>
        <p:blipFill rotWithShape="1">
          <a:blip r:embed="rId19">
            <a:alphaModFix/>
          </a:blip>
          <a:srcRect b="0" l="0" r="0" t="0"/>
          <a:stretch/>
        </p:blipFill>
        <p:spPr>
          <a:xfrm>
            <a:off x="4017072" y="5484878"/>
            <a:ext cx="641003" cy="604466"/>
          </a:xfrm>
          <a:prstGeom prst="rect">
            <a:avLst/>
          </a:prstGeom>
          <a:noFill/>
          <a:ln>
            <a:noFill/>
          </a:ln>
        </p:spPr>
      </p:pic>
      <p:pic>
        <p:nvPicPr>
          <p:cNvPr id="559" name="Google Shape;559;gc8977732ba_24_386"/>
          <p:cNvPicPr preferRelativeResize="0"/>
          <p:nvPr/>
        </p:nvPicPr>
        <p:blipFill rotWithShape="1">
          <a:blip r:embed="rId20">
            <a:alphaModFix/>
          </a:blip>
          <a:srcRect b="0" l="0" r="0" t="0"/>
          <a:stretch/>
        </p:blipFill>
        <p:spPr>
          <a:xfrm>
            <a:off x="279835" y="5598510"/>
            <a:ext cx="1138555" cy="537845"/>
          </a:xfrm>
          <a:prstGeom prst="rect">
            <a:avLst/>
          </a:prstGeom>
          <a:noFill/>
          <a:ln>
            <a:noFill/>
          </a:ln>
        </p:spPr>
      </p:pic>
      <p:pic>
        <p:nvPicPr>
          <p:cNvPr id="560" name="Google Shape;560;gc8977732ba_24_386"/>
          <p:cNvPicPr preferRelativeResize="0"/>
          <p:nvPr/>
        </p:nvPicPr>
        <p:blipFill rotWithShape="1">
          <a:blip r:embed="rId21">
            <a:alphaModFix/>
          </a:blip>
          <a:srcRect b="0" l="0" r="0" t="1739"/>
          <a:stretch/>
        </p:blipFill>
        <p:spPr>
          <a:xfrm>
            <a:off x="501961" y="3390324"/>
            <a:ext cx="585470" cy="581660"/>
          </a:xfrm>
          <a:prstGeom prst="rect">
            <a:avLst/>
          </a:prstGeom>
          <a:noFill/>
          <a:ln>
            <a:noFill/>
          </a:ln>
        </p:spPr>
      </p:pic>
      <p:pic>
        <p:nvPicPr>
          <p:cNvPr id="561" name="Google Shape;561;gc8977732ba_24_386"/>
          <p:cNvPicPr preferRelativeResize="0"/>
          <p:nvPr/>
        </p:nvPicPr>
        <p:blipFill rotWithShape="1">
          <a:blip r:embed="rId22">
            <a:alphaModFix/>
          </a:blip>
          <a:srcRect b="0" l="0" r="0" t="0"/>
          <a:stretch/>
        </p:blipFill>
        <p:spPr>
          <a:xfrm>
            <a:off x="1630750" y="5564912"/>
            <a:ext cx="1049655" cy="543560"/>
          </a:xfrm>
          <a:prstGeom prst="rect">
            <a:avLst/>
          </a:prstGeom>
          <a:noFill/>
          <a:ln>
            <a:noFill/>
          </a:ln>
        </p:spPr>
      </p:pic>
      <p:pic>
        <p:nvPicPr>
          <p:cNvPr id="562" name="Google Shape;562;gc8977732ba_24_386"/>
          <p:cNvPicPr preferRelativeResize="0"/>
          <p:nvPr/>
        </p:nvPicPr>
        <p:blipFill rotWithShape="1">
          <a:blip r:embed="rId23">
            <a:alphaModFix/>
          </a:blip>
          <a:srcRect b="0" l="0" r="0" t="0"/>
          <a:stretch/>
        </p:blipFill>
        <p:spPr>
          <a:xfrm>
            <a:off x="2712855" y="4934600"/>
            <a:ext cx="1014730" cy="539750"/>
          </a:xfrm>
          <a:prstGeom prst="rect">
            <a:avLst/>
          </a:prstGeom>
          <a:noFill/>
          <a:ln>
            <a:noFill/>
          </a:ln>
        </p:spPr>
      </p:pic>
      <p:pic>
        <p:nvPicPr>
          <p:cNvPr id="563" name="Google Shape;563;gc8977732ba_24_386"/>
          <p:cNvPicPr preferRelativeResize="0"/>
          <p:nvPr/>
        </p:nvPicPr>
        <p:blipFill rotWithShape="1">
          <a:blip r:embed="rId24">
            <a:alphaModFix/>
          </a:blip>
          <a:srcRect b="0" l="0" r="0" t="0"/>
          <a:stretch/>
        </p:blipFill>
        <p:spPr>
          <a:xfrm>
            <a:off x="437129" y="2580177"/>
            <a:ext cx="537845" cy="400050"/>
          </a:xfrm>
          <a:prstGeom prst="rect">
            <a:avLst/>
          </a:prstGeom>
          <a:noFill/>
          <a:ln>
            <a:noFill/>
          </a:ln>
        </p:spPr>
      </p:pic>
      <p:pic>
        <p:nvPicPr>
          <p:cNvPr id="564" name="Google Shape;564;gc8977732ba_24_386"/>
          <p:cNvPicPr preferRelativeResize="0"/>
          <p:nvPr/>
        </p:nvPicPr>
        <p:blipFill rotWithShape="1">
          <a:blip r:embed="rId25">
            <a:alphaModFix/>
          </a:blip>
          <a:srcRect b="0" l="0" r="0" t="0"/>
          <a:stretch/>
        </p:blipFill>
        <p:spPr>
          <a:xfrm>
            <a:off x="3797443" y="4863340"/>
            <a:ext cx="899795" cy="487680"/>
          </a:xfrm>
          <a:prstGeom prst="rect">
            <a:avLst/>
          </a:prstGeom>
          <a:noFill/>
          <a:ln>
            <a:noFill/>
          </a:ln>
        </p:spPr>
      </p:pic>
      <p:pic>
        <p:nvPicPr>
          <p:cNvPr id="565" name="Google Shape;565;gc8977732ba_24_386"/>
          <p:cNvPicPr preferRelativeResize="0"/>
          <p:nvPr/>
        </p:nvPicPr>
        <p:blipFill rotWithShape="1">
          <a:blip r:embed="rId26">
            <a:alphaModFix/>
          </a:blip>
          <a:srcRect b="0" l="0" r="0" t="0"/>
          <a:stretch/>
        </p:blipFill>
        <p:spPr>
          <a:xfrm>
            <a:off x="2841794" y="2800538"/>
            <a:ext cx="476250" cy="567055"/>
          </a:xfrm>
          <a:prstGeom prst="rect">
            <a:avLst/>
          </a:prstGeom>
          <a:noFill/>
          <a:ln>
            <a:noFill/>
          </a:ln>
        </p:spPr>
      </p:pic>
      <p:pic>
        <p:nvPicPr>
          <p:cNvPr id="566" name="Google Shape;566;gc8977732ba_24_386"/>
          <p:cNvPicPr preferRelativeResize="0"/>
          <p:nvPr/>
        </p:nvPicPr>
        <p:blipFill rotWithShape="1">
          <a:blip r:embed="rId27">
            <a:alphaModFix/>
          </a:blip>
          <a:srcRect b="0" l="0" r="0" t="0"/>
          <a:stretch/>
        </p:blipFill>
        <p:spPr>
          <a:xfrm>
            <a:off x="1574553" y="4969067"/>
            <a:ext cx="1162050" cy="585470"/>
          </a:xfrm>
          <a:prstGeom prst="rect">
            <a:avLst/>
          </a:prstGeom>
          <a:noFill/>
          <a:ln>
            <a:noFill/>
          </a:ln>
        </p:spPr>
      </p:pic>
      <p:pic>
        <p:nvPicPr>
          <p:cNvPr id="567" name="Google Shape;567;gc8977732ba_24_386"/>
          <p:cNvPicPr preferRelativeResize="0"/>
          <p:nvPr/>
        </p:nvPicPr>
        <p:blipFill rotWithShape="1">
          <a:blip r:embed="rId28">
            <a:alphaModFix/>
          </a:blip>
          <a:srcRect b="33055" l="0" r="0" t="33885"/>
          <a:stretch/>
        </p:blipFill>
        <p:spPr>
          <a:xfrm>
            <a:off x="3341216" y="4004713"/>
            <a:ext cx="1403985" cy="271145"/>
          </a:xfrm>
          <a:prstGeom prst="rect">
            <a:avLst/>
          </a:prstGeom>
          <a:noFill/>
          <a:ln>
            <a:noFill/>
          </a:ln>
        </p:spPr>
      </p:pic>
      <p:sp>
        <p:nvSpPr>
          <p:cNvPr id="568" name="Google Shape;568;gc8977732ba_24_386"/>
          <p:cNvSpPr/>
          <p:nvPr/>
        </p:nvSpPr>
        <p:spPr>
          <a:xfrm>
            <a:off x="0" y="0"/>
            <a:ext cx="9144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Natural Resources Canada – Climate Change Adaptation – 2017 Call for  Proposals | ACT - Adaptation to Climate Change Team" id="569" name="Google Shape;569;gc8977732ba_24_386"/>
          <p:cNvPicPr preferRelativeResize="0"/>
          <p:nvPr/>
        </p:nvPicPr>
        <p:blipFill rotWithShape="1">
          <a:blip r:embed="rId29">
            <a:alphaModFix/>
          </a:blip>
          <a:srcRect b="0" l="0" r="0" t="0"/>
          <a:stretch/>
        </p:blipFill>
        <p:spPr>
          <a:xfrm>
            <a:off x="2055229" y="4383863"/>
            <a:ext cx="1414450" cy="371472"/>
          </a:xfrm>
          <a:prstGeom prst="rect">
            <a:avLst/>
          </a:prstGeom>
          <a:noFill/>
          <a:ln>
            <a:noFill/>
          </a:ln>
        </p:spPr>
      </p:pic>
      <p:pic>
        <p:nvPicPr>
          <p:cNvPr id="570" name="Google Shape;570;gc8977732ba_24_386"/>
          <p:cNvPicPr preferRelativeResize="0"/>
          <p:nvPr/>
        </p:nvPicPr>
        <p:blipFill rotWithShape="1">
          <a:blip r:embed="rId30">
            <a:alphaModFix/>
          </a:blip>
          <a:srcRect b="0" l="0" r="0" t="0"/>
          <a:stretch/>
        </p:blipFill>
        <p:spPr>
          <a:xfrm>
            <a:off x="2691923" y="1366536"/>
            <a:ext cx="758624" cy="732006"/>
          </a:xfrm>
          <a:prstGeom prst="rect">
            <a:avLst/>
          </a:prstGeom>
          <a:noFill/>
          <a:ln>
            <a:noFill/>
          </a:ln>
        </p:spPr>
      </p:pic>
      <p:pic>
        <p:nvPicPr>
          <p:cNvPr id="571" name="Google Shape;571;gc8977732ba_24_386"/>
          <p:cNvPicPr preferRelativeResize="0"/>
          <p:nvPr/>
        </p:nvPicPr>
        <p:blipFill rotWithShape="1">
          <a:blip r:embed="rId31">
            <a:alphaModFix/>
          </a:blip>
          <a:srcRect b="34054" l="0" r="0" t="35711"/>
          <a:stretch/>
        </p:blipFill>
        <p:spPr>
          <a:xfrm>
            <a:off x="1195725" y="2616953"/>
            <a:ext cx="1422400" cy="430035"/>
          </a:xfrm>
          <a:prstGeom prst="rect">
            <a:avLst/>
          </a:prstGeom>
          <a:noFill/>
          <a:ln>
            <a:noFill/>
          </a:ln>
        </p:spPr>
      </p:pic>
      <p:sp>
        <p:nvSpPr>
          <p:cNvPr id="572" name="Google Shape;572;gc8977732ba_24_386"/>
          <p:cNvSpPr txBox="1"/>
          <p:nvPr/>
        </p:nvSpPr>
        <p:spPr>
          <a:xfrm>
            <a:off x="437129" y="6335060"/>
            <a:ext cx="78951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C0C0C"/>
                </a:solidFill>
                <a:latin typeface="Arial"/>
                <a:ea typeface="Arial"/>
                <a:cs typeface="Arial"/>
                <a:sym typeface="Arial"/>
              </a:rPr>
              <a:t>We seek CEOS endorsement of the WGCV LPV Biomass Protocol.</a:t>
            </a:r>
            <a:endParaRPr/>
          </a:p>
        </p:txBody>
      </p:sp>
      <p:pic>
        <p:nvPicPr>
          <p:cNvPr id="573" name="Google Shape;573;gc8977732ba_24_386"/>
          <p:cNvPicPr preferRelativeResize="0"/>
          <p:nvPr/>
        </p:nvPicPr>
        <p:blipFill>
          <a:blip r:embed="rId32">
            <a:alphaModFix/>
          </a:blip>
          <a:stretch>
            <a:fillRect/>
          </a:stretch>
        </p:blipFill>
        <p:spPr>
          <a:xfrm>
            <a:off x="342250" y="2173532"/>
            <a:ext cx="1049650" cy="32041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gc83983286c_1_62"/>
          <p:cNvPicPr preferRelativeResize="0"/>
          <p:nvPr/>
        </p:nvPicPr>
        <p:blipFill rotWithShape="1">
          <a:blip r:embed="rId3">
            <a:alphaModFix/>
          </a:blip>
          <a:srcRect b="0" l="0" r="0" t="0"/>
          <a:stretch/>
        </p:blipFill>
        <p:spPr>
          <a:xfrm>
            <a:off x="8026399" y="121919"/>
            <a:ext cx="1057285" cy="416561"/>
          </a:xfrm>
          <a:prstGeom prst="rect">
            <a:avLst/>
          </a:prstGeom>
          <a:noFill/>
          <a:ln>
            <a:noFill/>
          </a:ln>
        </p:spPr>
      </p:pic>
      <p:sp>
        <p:nvSpPr>
          <p:cNvPr id="580" name="Google Shape;580;gc83983286c_1_62"/>
          <p:cNvSpPr txBox="1"/>
          <p:nvPr/>
        </p:nvSpPr>
        <p:spPr>
          <a:xfrm>
            <a:off x="38556" y="6231798"/>
            <a:ext cx="3459892"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chemeClr val="lt1"/>
                </a:solidFill>
                <a:latin typeface="Arial"/>
                <a:ea typeface="Arial"/>
                <a:cs typeface="Arial"/>
                <a:sym typeface="Arial"/>
              </a:rPr>
              <a:t>ESA UNCLASSIFIED – For Official Use </a:t>
            </a:r>
            <a:endParaRPr b="0" i="0" sz="1400" u="none" cap="none" strike="noStrike">
              <a:solidFill>
                <a:srgbClr val="000000"/>
              </a:solidFill>
              <a:latin typeface="Arial"/>
              <a:ea typeface="Arial"/>
              <a:cs typeface="Arial"/>
              <a:sym typeface="Arial"/>
            </a:endParaRPr>
          </a:p>
        </p:txBody>
      </p:sp>
      <p:grpSp>
        <p:nvGrpSpPr>
          <p:cNvPr id="581" name="Google Shape;581;gc83983286c_1_62"/>
          <p:cNvGrpSpPr/>
          <p:nvPr/>
        </p:nvGrpSpPr>
        <p:grpSpPr>
          <a:xfrm>
            <a:off x="166064" y="6553158"/>
            <a:ext cx="6329095" cy="131037"/>
            <a:chOff x="226688" y="6572055"/>
            <a:chExt cx="9280921" cy="144115"/>
          </a:xfrm>
        </p:grpSpPr>
        <p:pic>
          <p:nvPicPr>
            <p:cNvPr descr="at.png" id="582" name="Google Shape;582;gc83983286c_1_62"/>
            <p:cNvPicPr preferRelativeResize="0"/>
            <p:nvPr/>
          </p:nvPicPr>
          <p:blipFill rotWithShape="1">
            <a:blip r:embed="rId4">
              <a:alphaModFix/>
            </a:blip>
            <a:srcRect b="0" l="0" r="0" t="0"/>
            <a:stretch/>
          </p:blipFill>
          <p:spPr>
            <a:xfrm>
              <a:off x="226688" y="6572055"/>
              <a:ext cx="217977" cy="144114"/>
            </a:xfrm>
            <a:prstGeom prst="rect">
              <a:avLst/>
            </a:prstGeom>
            <a:noFill/>
            <a:ln>
              <a:noFill/>
            </a:ln>
          </p:spPr>
        </p:pic>
        <p:pic>
          <p:nvPicPr>
            <p:cNvPr descr="be.png" id="583" name="Google Shape;583;gc83983286c_1_62"/>
            <p:cNvPicPr preferRelativeResize="0"/>
            <p:nvPr/>
          </p:nvPicPr>
          <p:blipFill rotWithShape="1">
            <a:blip r:embed="rId5">
              <a:alphaModFix/>
            </a:blip>
            <a:srcRect b="0" l="0" r="0" t="0"/>
            <a:stretch/>
          </p:blipFill>
          <p:spPr>
            <a:xfrm>
              <a:off x="597100" y="6572055"/>
              <a:ext cx="217977" cy="144114"/>
            </a:xfrm>
            <a:prstGeom prst="rect">
              <a:avLst/>
            </a:prstGeom>
            <a:noFill/>
            <a:ln>
              <a:noFill/>
            </a:ln>
          </p:spPr>
        </p:pic>
        <p:pic>
          <p:nvPicPr>
            <p:cNvPr descr="ch.png" id="584" name="Google Shape;584;gc83983286c_1_62"/>
            <p:cNvPicPr preferRelativeResize="0"/>
            <p:nvPr/>
          </p:nvPicPr>
          <p:blipFill rotWithShape="1">
            <a:blip r:embed="rId6">
              <a:alphaModFix/>
            </a:blip>
            <a:srcRect b="0" l="0" r="0" t="0"/>
            <a:stretch/>
          </p:blipFill>
          <p:spPr>
            <a:xfrm>
              <a:off x="7652002" y="6572055"/>
              <a:ext cx="217977" cy="144114"/>
            </a:xfrm>
            <a:prstGeom prst="rect">
              <a:avLst/>
            </a:prstGeom>
            <a:noFill/>
            <a:ln>
              <a:noFill/>
            </a:ln>
          </p:spPr>
        </p:pic>
        <p:pic>
          <p:nvPicPr>
            <p:cNvPr descr="cz.png" id="585" name="Google Shape;585;gc83983286c_1_62"/>
            <p:cNvPicPr preferRelativeResize="0"/>
            <p:nvPr/>
          </p:nvPicPr>
          <p:blipFill rotWithShape="1">
            <a:blip r:embed="rId7">
              <a:alphaModFix/>
            </a:blip>
            <a:srcRect b="0" l="0" r="0" t="0"/>
            <a:stretch/>
          </p:blipFill>
          <p:spPr>
            <a:xfrm>
              <a:off x="970446" y="6572055"/>
              <a:ext cx="217977" cy="144114"/>
            </a:xfrm>
            <a:prstGeom prst="rect">
              <a:avLst/>
            </a:prstGeom>
            <a:noFill/>
            <a:ln>
              <a:noFill/>
            </a:ln>
          </p:spPr>
        </p:pic>
        <p:pic>
          <p:nvPicPr>
            <p:cNvPr descr="de.png" id="586" name="Google Shape;586;gc83983286c_1_62"/>
            <p:cNvPicPr preferRelativeResize="0"/>
            <p:nvPr/>
          </p:nvPicPr>
          <p:blipFill rotWithShape="1">
            <a:blip r:embed="rId8">
              <a:alphaModFix/>
            </a:blip>
            <a:srcRect b="0" l="0" r="0" t="0"/>
            <a:stretch/>
          </p:blipFill>
          <p:spPr>
            <a:xfrm>
              <a:off x="2830886" y="6572055"/>
              <a:ext cx="217977" cy="144114"/>
            </a:xfrm>
            <a:prstGeom prst="rect">
              <a:avLst/>
            </a:prstGeom>
            <a:noFill/>
            <a:ln>
              <a:noFill/>
            </a:ln>
          </p:spPr>
        </p:pic>
        <p:pic>
          <p:nvPicPr>
            <p:cNvPr descr="dk.png" id="587" name="Google Shape;587;gc83983286c_1_62"/>
            <p:cNvPicPr preferRelativeResize="0"/>
            <p:nvPr/>
          </p:nvPicPr>
          <p:blipFill rotWithShape="1">
            <a:blip r:embed="rId9">
              <a:alphaModFix/>
            </a:blip>
            <a:srcRect b="0" l="0" r="0" t="0"/>
            <a:stretch/>
          </p:blipFill>
          <p:spPr>
            <a:xfrm>
              <a:off x="1340468" y="6572055"/>
              <a:ext cx="217977" cy="144114"/>
            </a:xfrm>
            <a:prstGeom prst="rect">
              <a:avLst/>
            </a:prstGeom>
            <a:noFill/>
            <a:ln>
              <a:noFill/>
            </a:ln>
          </p:spPr>
        </p:pic>
        <p:pic>
          <p:nvPicPr>
            <p:cNvPr descr="ee.png" id="588" name="Google Shape;588;gc83983286c_1_62"/>
            <p:cNvPicPr preferRelativeResize="0"/>
            <p:nvPr/>
          </p:nvPicPr>
          <p:blipFill rotWithShape="1">
            <a:blip r:embed="rId10">
              <a:alphaModFix/>
            </a:blip>
            <a:srcRect b="0" l="0" r="0" t="0"/>
            <a:stretch/>
          </p:blipFill>
          <p:spPr>
            <a:xfrm>
              <a:off x="1710886" y="6572055"/>
              <a:ext cx="217977" cy="144114"/>
            </a:xfrm>
            <a:prstGeom prst="rect">
              <a:avLst/>
            </a:prstGeom>
            <a:noFill/>
            <a:ln>
              <a:noFill/>
            </a:ln>
          </p:spPr>
        </p:pic>
        <p:pic>
          <p:nvPicPr>
            <p:cNvPr descr="es.png" id="589" name="Google Shape;589;gc83983286c_1_62"/>
            <p:cNvPicPr preferRelativeResize="0"/>
            <p:nvPr/>
          </p:nvPicPr>
          <p:blipFill rotWithShape="1">
            <a:blip r:embed="rId11">
              <a:alphaModFix/>
            </a:blip>
            <a:srcRect b="0" l="0" r="0" t="0"/>
            <a:stretch/>
          </p:blipFill>
          <p:spPr>
            <a:xfrm>
              <a:off x="6909231" y="6572055"/>
              <a:ext cx="217977" cy="144114"/>
            </a:xfrm>
            <a:prstGeom prst="rect">
              <a:avLst/>
            </a:prstGeom>
            <a:noFill/>
            <a:ln>
              <a:noFill/>
            </a:ln>
          </p:spPr>
        </p:pic>
        <p:pic>
          <p:nvPicPr>
            <p:cNvPr descr="fi.png" id="590" name="Google Shape;590;gc83983286c_1_62"/>
            <p:cNvPicPr preferRelativeResize="0"/>
            <p:nvPr/>
          </p:nvPicPr>
          <p:blipFill rotWithShape="1">
            <a:blip r:embed="rId12">
              <a:alphaModFix/>
            </a:blip>
            <a:srcRect b="0" l="0" r="0" t="0"/>
            <a:stretch/>
          </p:blipFill>
          <p:spPr>
            <a:xfrm>
              <a:off x="2088120" y="6572055"/>
              <a:ext cx="217977" cy="144114"/>
            </a:xfrm>
            <a:prstGeom prst="rect">
              <a:avLst/>
            </a:prstGeom>
            <a:noFill/>
            <a:ln>
              <a:noFill/>
            </a:ln>
          </p:spPr>
        </p:pic>
        <p:pic>
          <p:nvPicPr>
            <p:cNvPr descr="fr.png" id="591" name="Google Shape;591;gc83983286c_1_62"/>
            <p:cNvPicPr preferRelativeResize="0"/>
            <p:nvPr/>
          </p:nvPicPr>
          <p:blipFill rotWithShape="1">
            <a:blip r:embed="rId13">
              <a:alphaModFix/>
            </a:blip>
            <a:srcRect b="0" l="0" r="0" t="0"/>
            <a:stretch/>
          </p:blipFill>
          <p:spPr>
            <a:xfrm>
              <a:off x="2456977" y="6572055"/>
              <a:ext cx="217977" cy="144114"/>
            </a:xfrm>
            <a:prstGeom prst="rect">
              <a:avLst/>
            </a:prstGeom>
            <a:noFill/>
            <a:ln>
              <a:noFill/>
            </a:ln>
          </p:spPr>
        </p:pic>
        <p:pic>
          <p:nvPicPr>
            <p:cNvPr descr="gr.png" id="592" name="Google Shape;592;gc83983286c_1_62"/>
            <p:cNvPicPr preferRelativeResize="0"/>
            <p:nvPr/>
          </p:nvPicPr>
          <p:blipFill rotWithShape="1">
            <a:blip r:embed="rId14">
              <a:alphaModFix/>
            </a:blip>
            <a:srcRect b="0" l="0" r="0" t="0"/>
            <a:stretch/>
          </p:blipFill>
          <p:spPr>
            <a:xfrm>
              <a:off x="3199746" y="6572055"/>
              <a:ext cx="217977" cy="144114"/>
            </a:xfrm>
            <a:prstGeom prst="rect">
              <a:avLst/>
            </a:prstGeom>
            <a:noFill/>
            <a:ln>
              <a:noFill/>
            </a:ln>
          </p:spPr>
        </p:pic>
        <p:pic>
          <p:nvPicPr>
            <p:cNvPr descr="hu.png" id="593" name="Google Shape;593;gc83983286c_1_62"/>
            <p:cNvPicPr preferRelativeResize="0"/>
            <p:nvPr/>
          </p:nvPicPr>
          <p:blipFill rotWithShape="1">
            <a:blip r:embed="rId15">
              <a:alphaModFix/>
            </a:blip>
            <a:srcRect b="0" l="0" r="0" t="0"/>
            <a:stretch/>
          </p:blipFill>
          <p:spPr>
            <a:xfrm>
              <a:off x="3568607" y="6572055"/>
              <a:ext cx="217977" cy="144114"/>
            </a:xfrm>
            <a:prstGeom prst="rect">
              <a:avLst/>
            </a:prstGeom>
            <a:noFill/>
            <a:ln>
              <a:noFill/>
            </a:ln>
          </p:spPr>
        </p:pic>
        <p:pic>
          <p:nvPicPr>
            <p:cNvPr descr="ie.png" id="594" name="Google Shape;594;gc83983286c_1_62"/>
            <p:cNvPicPr preferRelativeResize="0"/>
            <p:nvPr/>
          </p:nvPicPr>
          <p:blipFill rotWithShape="1">
            <a:blip r:embed="rId16">
              <a:alphaModFix/>
            </a:blip>
            <a:srcRect b="0" l="0" r="0" t="0"/>
            <a:stretch/>
          </p:blipFill>
          <p:spPr>
            <a:xfrm>
              <a:off x="3937466" y="6572055"/>
              <a:ext cx="217977" cy="144114"/>
            </a:xfrm>
            <a:prstGeom prst="rect">
              <a:avLst/>
            </a:prstGeom>
            <a:noFill/>
            <a:ln>
              <a:noFill/>
            </a:ln>
          </p:spPr>
        </p:pic>
        <p:pic>
          <p:nvPicPr>
            <p:cNvPr descr="it.png" id="595" name="Google Shape;595;gc83983286c_1_62"/>
            <p:cNvPicPr preferRelativeResize="0"/>
            <p:nvPr/>
          </p:nvPicPr>
          <p:blipFill rotWithShape="1">
            <a:blip r:embed="rId17">
              <a:alphaModFix/>
            </a:blip>
            <a:srcRect b="0" l="0" r="0" t="0"/>
            <a:stretch/>
          </p:blipFill>
          <p:spPr>
            <a:xfrm>
              <a:off x="4306322" y="6572055"/>
              <a:ext cx="217977" cy="144114"/>
            </a:xfrm>
            <a:prstGeom prst="rect">
              <a:avLst/>
            </a:prstGeom>
            <a:noFill/>
            <a:ln>
              <a:noFill/>
            </a:ln>
          </p:spPr>
        </p:pic>
        <p:pic>
          <p:nvPicPr>
            <p:cNvPr descr="lu.png" id="596" name="Google Shape;596;gc83983286c_1_62"/>
            <p:cNvPicPr preferRelativeResize="0"/>
            <p:nvPr/>
          </p:nvPicPr>
          <p:blipFill rotWithShape="1">
            <a:blip r:embed="rId18">
              <a:alphaModFix/>
            </a:blip>
            <a:srcRect b="0" l="0" r="0" t="0"/>
            <a:stretch/>
          </p:blipFill>
          <p:spPr>
            <a:xfrm>
              <a:off x="4676775" y="6572055"/>
              <a:ext cx="217977" cy="144114"/>
            </a:xfrm>
            <a:prstGeom prst="rect">
              <a:avLst/>
            </a:prstGeom>
            <a:noFill/>
            <a:ln>
              <a:noFill/>
            </a:ln>
          </p:spPr>
        </p:pic>
        <p:pic>
          <p:nvPicPr>
            <p:cNvPr descr="nl.png" id="597" name="Google Shape;597;gc83983286c_1_62"/>
            <p:cNvPicPr preferRelativeResize="0"/>
            <p:nvPr/>
          </p:nvPicPr>
          <p:blipFill rotWithShape="1">
            <a:blip r:embed="rId19">
              <a:alphaModFix/>
            </a:blip>
            <a:srcRect b="0" l="0" r="0" t="0"/>
            <a:stretch/>
          </p:blipFill>
          <p:spPr>
            <a:xfrm>
              <a:off x="5050684" y="6572055"/>
              <a:ext cx="217977" cy="144114"/>
            </a:xfrm>
            <a:prstGeom prst="rect">
              <a:avLst/>
            </a:prstGeom>
            <a:noFill/>
            <a:ln>
              <a:noFill/>
            </a:ln>
          </p:spPr>
        </p:pic>
        <p:pic>
          <p:nvPicPr>
            <p:cNvPr descr="no.png" id="598" name="Google Shape;598;gc83983286c_1_62"/>
            <p:cNvPicPr preferRelativeResize="0"/>
            <p:nvPr/>
          </p:nvPicPr>
          <p:blipFill rotWithShape="1">
            <a:blip r:embed="rId20">
              <a:alphaModFix/>
            </a:blip>
            <a:srcRect b="0" l="0" r="0" t="0"/>
            <a:stretch/>
          </p:blipFill>
          <p:spPr>
            <a:xfrm>
              <a:off x="5428051" y="6572055"/>
              <a:ext cx="217977" cy="144114"/>
            </a:xfrm>
            <a:prstGeom prst="rect">
              <a:avLst/>
            </a:prstGeom>
            <a:noFill/>
            <a:ln>
              <a:noFill/>
            </a:ln>
          </p:spPr>
        </p:pic>
        <p:pic>
          <p:nvPicPr>
            <p:cNvPr descr="pl.png" id="599" name="Google Shape;599;gc83983286c_1_62"/>
            <p:cNvPicPr preferRelativeResize="0"/>
            <p:nvPr/>
          </p:nvPicPr>
          <p:blipFill rotWithShape="1">
            <a:blip r:embed="rId21">
              <a:alphaModFix/>
            </a:blip>
            <a:srcRect b="0" l="0" r="0" t="0"/>
            <a:stretch/>
          </p:blipFill>
          <p:spPr>
            <a:xfrm>
              <a:off x="5795181" y="6572055"/>
              <a:ext cx="217977" cy="144114"/>
            </a:xfrm>
            <a:prstGeom prst="rect">
              <a:avLst/>
            </a:prstGeom>
            <a:noFill/>
            <a:ln>
              <a:noFill/>
            </a:ln>
          </p:spPr>
        </p:pic>
        <p:pic>
          <p:nvPicPr>
            <p:cNvPr descr="pt.png" id="600" name="Google Shape;600;gc83983286c_1_62"/>
            <p:cNvPicPr preferRelativeResize="0"/>
            <p:nvPr/>
          </p:nvPicPr>
          <p:blipFill rotWithShape="1">
            <a:blip r:embed="rId22">
              <a:alphaModFix/>
            </a:blip>
            <a:srcRect b="0" l="0" r="0" t="0"/>
            <a:stretch/>
          </p:blipFill>
          <p:spPr>
            <a:xfrm>
              <a:off x="6167359" y="6572055"/>
              <a:ext cx="217977" cy="144114"/>
            </a:xfrm>
            <a:prstGeom prst="rect">
              <a:avLst/>
            </a:prstGeom>
            <a:noFill/>
            <a:ln>
              <a:noFill/>
            </a:ln>
          </p:spPr>
        </p:pic>
        <p:pic>
          <p:nvPicPr>
            <p:cNvPr descr="ro.png" id="601" name="Google Shape;601;gc83983286c_1_62"/>
            <p:cNvPicPr preferRelativeResize="0"/>
            <p:nvPr/>
          </p:nvPicPr>
          <p:blipFill rotWithShape="1">
            <a:blip r:embed="rId23">
              <a:alphaModFix/>
            </a:blip>
            <a:srcRect b="0" l="0" r="0" t="0"/>
            <a:stretch/>
          </p:blipFill>
          <p:spPr>
            <a:xfrm>
              <a:off x="6541267" y="6572055"/>
              <a:ext cx="217977" cy="144114"/>
            </a:xfrm>
            <a:prstGeom prst="rect">
              <a:avLst/>
            </a:prstGeom>
            <a:noFill/>
            <a:ln>
              <a:noFill/>
            </a:ln>
          </p:spPr>
        </p:pic>
        <p:pic>
          <p:nvPicPr>
            <p:cNvPr descr="se.png" id="602" name="Google Shape;602;gc83983286c_1_62"/>
            <p:cNvPicPr preferRelativeResize="0"/>
            <p:nvPr/>
          </p:nvPicPr>
          <p:blipFill rotWithShape="1">
            <a:blip r:embed="rId24">
              <a:alphaModFix/>
            </a:blip>
            <a:srcRect b="0" l="0" r="0" t="0"/>
            <a:stretch/>
          </p:blipFill>
          <p:spPr>
            <a:xfrm>
              <a:off x="7279811" y="6572055"/>
              <a:ext cx="217977" cy="144114"/>
            </a:xfrm>
            <a:prstGeom prst="rect">
              <a:avLst/>
            </a:prstGeom>
            <a:noFill/>
            <a:ln>
              <a:noFill/>
            </a:ln>
          </p:spPr>
        </p:pic>
        <p:pic>
          <p:nvPicPr>
            <p:cNvPr descr="uk.png" id="603" name="Google Shape;603;gc83983286c_1_62"/>
            <p:cNvPicPr preferRelativeResize="0"/>
            <p:nvPr/>
          </p:nvPicPr>
          <p:blipFill rotWithShape="1">
            <a:blip r:embed="rId25">
              <a:alphaModFix/>
            </a:blip>
            <a:srcRect b="0" l="0" r="0" t="0"/>
            <a:stretch/>
          </p:blipFill>
          <p:spPr>
            <a:xfrm>
              <a:off x="8017547" y="6572055"/>
              <a:ext cx="217977" cy="144114"/>
            </a:xfrm>
            <a:prstGeom prst="rect">
              <a:avLst/>
            </a:prstGeom>
            <a:noFill/>
            <a:ln>
              <a:noFill/>
            </a:ln>
          </p:spPr>
        </p:pic>
        <p:pic>
          <p:nvPicPr>
            <p:cNvPr descr="ca.png" id="604" name="Google Shape;604;gc83983286c_1_62"/>
            <p:cNvPicPr preferRelativeResize="0"/>
            <p:nvPr/>
          </p:nvPicPr>
          <p:blipFill rotWithShape="1">
            <a:blip r:embed="rId26">
              <a:alphaModFix/>
            </a:blip>
            <a:srcRect b="0" l="0" r="0" t="0"/>
            <a:stretch/>
          </p:blipFill>
          <p:spPr>
            <a:xfrm>
              <a:off x="9291609" y="6573362"/>
              <a:ext cx="216000" cy="142807"/>
            </a:xfrm>
            <a:prstGeom prst="rect">
              <a:avLst/>
            </a:prstGeom>
            <a:noFill/>
            <a:ln>
              <a:noFill/>
            </a:ln>
          </p:spPr>
        </p:pic>
        <p:pic>
          <p:nvPicPr>
            <p:cNvPr id="605" name="Google Shape;605;gc83983286c_1_62"/>
            <p:cNvPicPr preferRelativeResize="0"/>
            <p:nvPr/>
          </p:nvPicPr>
          <p:blipFill rotWithShape="1">
            <a:blip r:embed="rId27">
              <a:alphaModFix/>
            </a:blip>
            <a:srcRect b="0" l="0" r="0" t="0"/>
            <a:stretch/>
          </p:blipFill>
          <p:spPr>
            <a:xfrm>
              <a:off x="8555553" y="6572169"/>
              <a:ext cx="216000" cy="144000"/>
            </a:xfrm>
            <a:prstGeom prst="rect">
              <a:avLst/>
            </a:prstGeom>
            <a:noFill/>
            <a:ln>
              <a:noFill/>
            </a:ln>
          </p:spPr>
        </p:pic>
        <p:pic>
          <p:nvPicPr>
            <p:cNvPr descr="si.png" id="606" name="Google Shape;606;gc83983286c_1_62"/>
            <p:cNvPicPr preferRelativeResize="0"/>
            <p:nvPr/>
          </p:nvPicPr>
          <p:blipFill rotWithShape="1">
            <a:blip r:embed="rId28">
              <a:alphaModFix/>
            </a:blip>
            <a:srcRect b="0" l="0" r="0" t="0"/>
            <a:stretch/>
          </p:blipFill>
          <p:spPr>
            <a:xfrm>
              <a:off x="8928090" y="6572513"/>
              <a:ext cx="217284" cy="143656"/>
            </a:xfrm>
            <a:prstGeom prst="rect">
              <a:avLst/>
            </a:prstGeom>
            <a:noFill/>
            <a:ln>
              <a:noFill/>
            </a:ln>
          </p:spPr>
        </p:pic>
      </p:grpSp>
      <p:pic>
        <p:nvPicPr>
          <p:cNvPr id="607" name="Google Shape;607;gc83983286c_1_62"/>
          <p:cNvPicPr preferRelativeResize="0"/>
          <p:nvPr/>
        </p:nvPicPr>
        <p:blipFill rotWithShape="1">
          <a:blip r:embed="rId29">
            <a:alphaModFix/>
          </a:blip>
          <a:srcRect b="0" l="0" r="0" t="0"/>
          <a:stretch/>
        </p:blipFill>
        <p:spPr>
          <a:xfrm>
            <a:off x="7227603" y="6556081"/>
            <a:ext cx="1636920" cy="141224"/>
          </a:xfrm>
          <a:prstGeom prst="rect">
            <a:avLst/>
          </a:prstGeom>
          <a:noFill/>
          <a:ln>
            <a:noFill/>
          </a:ln>
        </p:spPr>
      </p:pic>
      <p:sp>
        <p:nvSpPr>
          <p:cNvPr id="608" name="Google Shape;608;gc83983286c_1_62"/>
          <p:cNvSpPr txBox="1"/>
          <p:nvPr/>
        </p:nvSpPr>
        <p:spPr>
          <a:xfrm>
            <a:off x="361233" y="4161064"/>
            <a:ext cx="8449500" cy="7593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FFFF00"/>
                </a:solidFill>
                <a:latin typeface="Arial"/>
                <a:ea typeface="Arial"/>
                <a:cs typeface="Arial"/>
                <a:sym typeface="Arial"/>
              </a:rPr>
              <a:t>ESA SIT Vice-Chair</a:t>
            </a:r>
            <a:endParaRPr b="0" i="0" sz="2000" u="none" cap="none" strike="noStrike">
              <a:solidFill>
                <a:srgbClr val="FFFF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000"/>
              <a:buFont typeface="Arial"/>
              <a:buNone/>
            </a:pPr>
            <a:r>
              <a:rPr b="0" i="0" lang="en-AU" sz="2000" u="none" cap="none" strike="noStrike">
                <a:solidFill>
                  <a:srgbClr val="FFFF00"/>
                </a:solidFill>
                <a:latin typeface="Arial"/>
                <a:ea typeface="Arial"/>
                <a:cs typeface="Arial"/>
                <a:sym typeface="Arial"/>
              </a:rPr>
              <a:t>SIT 3</a:t>
            </a:r>
            <a:r>
              <a:rPr lang="en-AU" sz="2000">
                <a:solidFill>
                  <a:srgbClr val="FFFF00"/>
                </a:solidFill>
              </a:rPr>
              <a:t>6</a:t>
            </a:r>
            <a:endParaRPr b="0" i="0" sz="2000" u="none" cap="none" strike="noStrike">
              <a:solidFill>
                <a:srgbClr val="FFFF00"/>
              </a:solidFill>
              <a:latin typeface="Arial"/>
              <a:ea typeface="Arial"/>
              <a:cs typeface="Arial"/>
              <a:sym typeface="Arial"/>
            </a:endParaRPr>
          </a:p>
        </p:txBody>
      </p:sp>
      <p:sp>
        <p:nvSpPr>
          <p:cNvPr id="609" name="Google Shape;609;gc83983286c_1_62"/>
          <p:cNvSpPr txBox="1"/>
          <p:nvPr/>
        </p:nvSpPr>
        <p:spPr>
          <a:xfrm>
            <a:off x="361233" y="1288527"/>
            <a:ext cx="8142566" cy="2308284"/>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3600"/>
              <a:buFont typeface="Arial"/>
              <a:buNone/>
            </a:pPr>
            <a:r>
              <a:rPr b="1" i="0" lang="en-AU" sz="3600" u="none" cap="none" strike="noStrike">
                <a:solidFill>
                  <a:srgbClr val="FFFF00"/>
                </a:solidFill>
                <a:latin typeface="Arial"/>
                <a:ea typeface="Arial"/>
                <a:cs typeface="Arial"/>
                <a:sym typeface="Arial"/>
              </a:rPr>
              <a:t>SIT Chair GST Study Team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FF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AU" sz="3600" u="none" cap="none" strike="noStrike">
                <a:solidFill>
                  <a:srgbClr val="FFFF00"/>
                </a:solidFill>
                <a:latin typeface="Arial"/>
                <a:ea typeface="Arial"/>
                <a:cs typeface="Arial"/>
                <a:sym typeface="Arial"/>
              </a:rPr>
              <a:t>CEOS Support to GST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93b9a23176_1_0"/>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615" name="Google Shape;615;g93b9a23176_1_0"/>
          <p:cNvSpPr txBox="1"/>
          <p:nvPr>
            <p:ph idx="2" type="body"/>
          </p:nvPr>
        </p:nvSpPr>
        <p:spPr>
          <a:xfrm>
            <a:off x="2212025" y="0"/>
            <a:ext cx="4953000" cy="1104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3600">
                <a:solidFill>
                  <a:srgbClr val="FFFFFF"/>
                </a:solidFill>
              </a:rPr>
              <a:t>Background</a:t>
            </a:r>
            <a:r>
              <a:rPr lang="en-AU" sz="4900">
                <a:solidFill>
                  <a:srgbClr val="FFFFFF"/>
                </a:solidFill>
                <a:latin typeface="Arial"/>
                <a:ea typeface="Arial"/>
                <a:cs typeface="Arial"/>
                <a:sym typeface="Arial"/>
              </a:rPr>
              <a:t> </a:t>
            </a:r>
            <a:endParaRPr sz="4500"/>
          </a:p>
        </p:txBody>
      </p:sp>
      <p:sp>
        <p:nvSpPr>
          <p:cNvPr id="616" name="Google Shape;616;g93b9a23176_1_0"/>
          <p:cNvSpPr txBox="1"/>
          <p:nvPr>
            <p:ph idx="1" type="body"/>
          </p:nvPr>
        </p:nvSpPr>
        <p:spPr>
          <a:xfrm>
            <a:off x="116225" y="152645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SIT Chair convened a study team in November 2020 to address demand raised at Plenary for a comprehensive look at the opportunity presented by the Global Stocktake, at what work is in train, and what still needs to be done</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CEOS has appointed 3 reps to the UNFCCC SEC Working Group set up for the GST. AFOLU (Osamu), GHG (Dave) and general (Jorg). Representing the different dimensions we are working on to support the GST. WGClimate remains the main UNFCCC interface for our annual reporting to SBSTA/COP. </a:t>
            </a:r>
            <a:endParaRPr b="0"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Series of dedicated calls to support drafting of a CEOS strategy</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Thanks to the many participants: CEOS Chair team, SIT Chair team, SIT Vice-chair team, WGClimate incl. GHG Task Team, LSI-VC Forest &amp; Biomass team, AC-VC, WGCV, SEO, CEO, and GEO Climate WG</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SIT Vice-Chair team (ESA) volunteered to lead drafting of a strategy paper, reflecting the coordination needing across many arms of the CEOS structure</a:t>
            </a:r>
            <a:endParaRPr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Draft strategy paper circulated by SIT Chair on 9th March</a:t>
            </a:r>
            <a:endParaRPr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800">
                <a:solidFill>
                  <a:schemeClr val="dk1"/>
                </a:solidFill>
                <a:latin typeface="Calibri"/>
                <a:ea typeface="Calibri"/>
                <a:cs typeface="Calibri"/>
                <a:sym typeface="Calibri"/>
              </a:rPr>
              <a:t>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c83983286c_1_98"/>
          <p:cNvSpPr txBox="1"/>
          <p:nvPr/>
        </p:nvSpPr>
        <p:spPr>
          <a:xfrm>
            <a:off x="106939" y="6231798"/>
            <a:ext cx="3459892"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ESA UNCLASSIFIED – For Official Use </a:t>
            </a:r>
            <a:endParaRPr b="0" i="0" sz="1400" u="none" cap="none" strike="noStrike">
              <a:solidFill>
                <a:srgbClr val="000000"/>
              </a:solidFill>
              <a:latin typeface="Arial"/>
              <a:ea typeface="Arial"/>
              <a:cs typeface="Arial"/>
              <a:sym typeface="Arial"/>
            </a:endParaRPr>
          </a:p>
        </p:txBody>
      </p:sp>
      <p:grpSp>
        <p:nvGrpSpPr>
          <p:cNvPr id="622" name="Google Shape;622;gc83983286c_1_98"/>
          <p:cNvGrpSpPr/>
          <p:nvPr/>
        </p:nvGrpSpPr>
        <p:grpSpPr>
          <a:xfrm>
            <a:off x="234447" y="6553158"/>
            <a:ext cx="6329095" cy="131037"/>
            <a:chOff x="226688" y="6572055"/>
            <a:chExt cx="9280921" cy="144115"/>
          </a:xfrm>
        </p:grpSpPr>
        <p:pic>
          <p:nvPicPr>
            <p:cNvPr descr="at.png" id="623" name="Google Shape;623;gc83983286c_1_98"/>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624" name="Google Shape;624;gc83983286c_1_98"/>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625" name="Google Shape;625;gc83983286c_1_98"/>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626" name="Google Shape;626;gc83983286c_1_98"/>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627" name="Google Shape;627;gc83983286c_1_98"/>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628" name="Google Shape;628;gc83983286c_1_98"/>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629" name="Google Shape;629;gc83983286c_1_98"/>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630" name="Google Shape;630;gc83983286c_1_98"/>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631" name="Google Shape;631;gc83983286c_1_98"/>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632" name="Google Shape;632;gc83983286c_1_98"/>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633" name="Google Shape;633;gc83983286c_1_98"/>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634" name="Google Shape;634;gc83983286c_1_98"/>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635" name="Google Shape;635;gc83983286c_1_98"/>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636" name="Google Shape;636;gc83983286c_1_98"/>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637" name="Google Shape;637;gc83983286c_1_98"/>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638" name="Google Shape;638;gc83983286c_1_98"/>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639" name="Google Shape;639;gc83983286c_1_98"/>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640" name="Google Shape;640;gc83983286c_1_98"/>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641" name="Google Shape;641;gc83983286c_1_98"/>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642" name="Google Shape;642;gc83983286c_1_98"/>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643" name="Google Shape;643;gc83983286c_1_98"/>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644" name="Google Shape;644;gc83983286c_1_98"/>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645" name="Google Shape;645;gc83983286c_1_98"/>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646" name="Google Shape;646;gc83983286c_1_98"/>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647" name="Google Shape;647;gc83983286c_1_98"/>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648" name="Google Shape;648;gc83983286c_1_98"/>
          <p:cNvPicPr preferRelativeResize="0"/>
          <p:nvPr/>
        </p:nvPicPr>
        <p:blipFill rotWithShape="1">
          <a:blip r:embed="rId28">
            <a:alphaModFix/>
          </a:blip>
          <a:srcRect b="0" l="0" r="0" t="0"/>
          <a:stretch/>
        </p:blipFill>
        <p:spPr>
          <a:xfrm>
            <a:off x="7295986" y="6556081"/>
            <a:ext cx="1636920" cy="141224"/>
          </a:xfrm>
          <a:prstGeom prst="rect">
            <a:avLst/>
          </a:prstGeom>
          <a:noFill/>
          <a:ln>
            <a:noFill/>
          </a:ln>
        </p:spPr>
      </p:pic>
      <p:sp>
        <p:nvSpPr>
          <p:cNvPr id="649" name="Google Shape;649;gc83983286c_1_98"/>
          <p:cNvSpPr txBox="1"/>
          <p:nvPr/>
        </p:nvSpPr>
        <p:spPr>
          <a:xfrm>
            <a:off x="234649" y="1156849"/>
            <a:ext cx="8645700" cy="42789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AU" sz="1600" u="none" cap="none" strike="noStrike">
                <a:solidFill>
                  <a:srgbClr val="000000"/>
                </a:solidFill>
                <a:latin typeface="Arial"/>
                <a:ea typeface="Arial"/>
                <a:cs typeface="Arial"/>
                <a:sym typeface="Arial"/>
              </a:rPr>
              <a:t>There are four areas of t</a:t>
            </a:r>
            <a:r>
              <a:rPr lang="en-AU" sz="1600"/>
              <a:t>he</a:t>
            </a:r>
            <a:r>
              <a:rPr b="0" i="0" lang="en-AU" sz="1600" u="none" cap="none" strike="noStrike">
                <a:solidFill>
                  <a:srgbClr val="000000"/>
                </a:solidFill>
                <a:latin typeface="Arial"/>
                <a:ea typeface="Arial"/>
                <a:cs typeface="Arial"/>
                <a:sym typeface="Arial"/>
              </a:rPr>
              <a:t> GST to be considered by CEOS: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2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320"/>
              </a:spcBef>
              <a:spcAft>
                <a:spcPts val="0"/>
              </a:spcAft>
              <a:buClr>
                <a:schemeClr val="accent1"/>
              </a:buClr>
              <a:buSzPts val="1600"/>
              <a:buFont typeface="Arial"/>
              <a:buChar char="•"/>
            </a:pPr>
            <a:r>
              <a:rPr b="0" i="0" lang="en-AU" sz="1600" u="none" cap="none" strike="noStrike">
                <a:solidFill>
                  <a:srgbClr val="000000"/>
                </a:solidFill>
                <a:latin typeface="Arial"/>
                <a:ea typeface="Arial"/>
                <a:cs typeface="Arial"/>
                <a:sym typeface="Arial"/>
              </a:rPr>
              <a:t>Mitigation, i.e. reporting, measurement and tracking secular decrease of GHG emissions</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320"/>
              </a:spcBef>
              <a:spcAft>
                <a:spcPts val="0"/>
              </a:spcAft>
              <a:buClr>
                <a:schemeClr val="accent1"/>
              </a:buClr>
              <a:buSzPts val="1600"/>
              <a:buFont typeface="Arial"/>
              <a:buChar char="•"/>
            </a:pPr>
            <a:r>
              <a:rPr b="0" i="0" lang="en-AU" sz="1600" u="none" cap="none" strike="noStrike">
                <a:solidFill>
                  <a:srgbClr val="000000"/>
                </a:solidFill>
                <a:latin typeface="Arial"/>
                <a:ea typeface="Arial"/>
                <a:cs typeface="Arial"/>
                <a:sym typeface="Arial"/>
              </a:rPr>
              <a:t>Adaptation to ongoing climate change and its consequences and impacts</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320"/>
              </a:spcBef>
              <a:spcAft>
                <a:spcPts val="0"/>
              </a:spcAft>
              <a:buClr>
                <a:schemeClr val="accent1"/>
              </a:buClr>
              <a:buSzPts val="1600"/>
              <a:buFont typeface="Arial"/>
              <a:buChar char="•"/>
            </a:pPr>
            <a:r>
              <a:rPr b="0" i="0" lang="en-AU" sz="1600" u="none" cap="none" strike="noStrike">
                <a:solidFill>
                  <a:srgbClr val="000000"/>
                </a:solidFill>
                <a:latin typeface="Arial"/>
                <a:ea typeface="Arial"/>
                <a:cs typeface="Arial"/>
                <a:sym typeface="Arial"/>
              </a:rPr>
              <a:t>Finance of mechanisms for adhesion </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320"/>
              </a:spcBef>
              <a:spcAft>
                <a:spcPts val="0"/>
              </a:spcAft>
              <a:buClr>
                <a:schemeClr val="accent1"/>
              </a:buClr>
              <a:buSzPts val="1600"/>
              <a:buFont typeface="Arial"/>
              <a:buChar char="•"/>
            </a:pPr>
            <a:r>
              <a:rPr b="0" i="0" lang="en-AU" sz="1600" u="none" cap="none" strike="noStrike">
                <a:solidFill>
                  <a:srgbClr val="000000"/>
                </a:solidFill>
                <a:latin typeface="Arial"/>
                <a:ea typeface="Arial"/>
                <a:cs typeface="Arial"/>
                <a:sym typeface="Arial"/>
              </a:rPr>
              <a:t>(Equity among Parties for implementation as a cross-cutting theme)</a:t>
            </a:r>
            <a:endParaRPr b="0" i="0" sz="1400" u="none" cap="none" strike="noStrike">
              <a:solidFill>
                <a:srgbClr val="000000"/>
              </a:solidFill>
              <a:latin typeface="Arial"/>
              <a:ea typeface="Arial"/>
              <a:cs typeface="Arial"/>
              <a:sym typeface="Arial"/>
            </a:endParaRPr>
          </a:p>
          <a:p>
            <a:pPr indent="0" lvl="0" marL="57150" marR="0" rtl="0" algn="l">
              <a:lnSpc>
                <a:spcPct val="100000"/>
              </a:lnSpc>
              <a:spcBef>
                <a:spcPts val="32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57150" marR="0" rtl="0" algn="l">
              <a:lnSpc>
                <a:spcPct val="100000"/>
              </a:lnSpc>
              <a:spcBef>
                <a:spcPts val="320"/>
              </a:spcBef>
              <a:spcAft>
                <a:spcPts val="0"/>
              </a:spcAft>
              <a:buNone/>
            </a:pPr>
            <a:r>
              <a:rPr b="0" i="0" lang="en-AU" sz="1600" u="none" cap="none" strike="noStrike">
                <a:solidFill>
                  <a:srgbClr val="000000"/>
                </a:solidFill>
                <a:latin typeface="Arial"/>
                <a:ea typeface="Arial"/>
                <a:cs typeface="Arial"/>
                <a:sym typeface="Arial"/>
              </a:rPr>
              <a:t>Of these four topics, mitigation of emissions has been the most actively pursued by the scientific modelling community. Adaptation has not yet been as closely studied. </a:t>
            </a:r>
            <a:r>
              <a:rPr b="0" i="0" lang="en-AU" sz="1600" u="none" cap="none" strike="noStrike">
                <a:solidFill>
                  <a:schemeClr val="dk1"/>
                </a:solidFill>
                <a:latin typeface="Arial"/>
                <a:ea typeface="Arial"/>
                <a:cs typeface="Arial"/>
                <a:sym typeface="Arial"/>
              </a:rPr>
              <a:t>Finance &amp; Equity are less immediately relevant to CEOS, but remain to be considered.</a:t>
            </a:r>
            <a:endParaRPr b="0" i="0" sz="16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32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650" name="Google Shape;650;gc83983286c_1_98"/>
          <p:cNvSpPr txBox="1"/>
          <p:nvPr/>
        </p:nvSpPr>
        <p:spPr>
          <a:xfrm>
            <a:off x="249512" y="303509"/>
            <a:ext cx="8142566" cy="66684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2800"/>
              <a:buFont typeface="Arial"/>
              <a:buNone/>
            </a:pPr>
            <a:r>
              <a:rPr b="0" i="0" lang="en-AU" sz="2800" u="none" cap="none" strike="noStrike">
                <a:solidFill>
                  <a:srgbClr val="000000"/>
                </a:solidFill>
                <a:latin typeface="Arial"/>
                <a:ea typeface="Arial"/>
                <a:cs typeface="Arial"/>
                <a:sym typeface="Arial"/>
              </a:rPr>
              <a:t>Global Stocktake Elements</a:t>
            </a:r>
            <a:endParaRPr b="0" i="0" sz="2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c5f14555a7_0_20"/>
          <p:cNvSpPr txBox="1"/>
          <p:nvPr>
            <p:ph type="title"/>
          </p:nvPr>
        </p:nvSpPr>
        <p:spPr>
          <a:xfrm>
            <a:off x="622801" y="2765500"/>
            <a:ext cx="60249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en-AU" sz="3000">
                <a:solidFill>
                  <a:schemeClr val="lt1"/>
                </a:solidFill>
                <a:latin typeface="Helvetica Neue"/>
                <a:ea typeface="Helvetica Neue"/>
                <a:cs typeface="Helvetica Neue"/>
                <a:sym typeface="Helvetica Neue"/>
              </a:rPr>
              <a:t>A CEOS Strategy to Support the</a:t>
            </a:r>
            <a:endParaRPr b="1" sz="30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rPr b="1" lang="en-AU" sz="3000">
                <a:solidFill>
                  <a:schemeClr val="lt1"/>
                </a:solidFill>
                <a:latin typeface="Helvetica Neue"/>
                <a:ea typeface="Helvetica Neue"/>
                <a:cs typeface="Helvetica Neue"/>
                <a:sym typeface="Helvetica Neue"/>
              </a:rPr>
              <a:t>Global Stocktake of the</a:t>
            </a:r>
            <a:endParaRPr b="1" sz="30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1100"/>
              <a:buFont typeface="Arial"/>
              <a:buNone/>
            </a:pPr>
            <a:r>
              <a:rPr b="1" lang="en-AU" sz="3000">
                <a:solidFill>
                  <a:schemeClr val="lt1"/>
                </a:solidFill>
                <a:latin typeface="Helvetica Neue"/>
                <a:ea typeface="Helvetica Neue"/>
                <a:cs typeface="Helvetica Neue"/>
                <a:sym typeface="Helvetica Neue"/>
              </a:rPr>
              <a:t>UNFCCC Paris Agreement</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lang="en-AU" sz="2400">
                <a:solidFill>
                  <a:srgbClr val="93C47D"/>
                </a:solidFill>
                <a:latin typeface="Helvetica Neue"/>
                <a:ea typeface="Helvetica Neue"/>
                <a:cs typeface="Helvetica Neue"/>
                <a:sym typeface="Helvetica Neue"/>
              </a:rPr>
              <a:t>SIT Vice-Chair Team</a:t>
            </a:r>
            <a:br>
              <a:rPr b="1" i="0" lang="en-AU" sz="3000" u="none" cap="none" strike="noStrike">
                <a:solidFill>
                  <a:srgbClr val="93C47D"/>
                </a:solidFill>
                <a:latin typeface="Helvetica Neue"/>
                <a:ea typeface="Helvetica Neue"/>
                <a:cs typeface="Helvetica Neue"/>
                <a:sym typeface="Helvetica Neue"/>
              </a:rPr>
            </a:br>
            <a:r>
              <a:rPr b="1" lang="en-AU" sz="2400">
                <a:solidFill>
                  <a:srgbClr val="FFFFFF"/>
                </a:solidFill>
                <a:latin typeface="Helvetica Neue"/>
                <a:ea typeface="Helvetica Neue"/>
                <a:cs typeface="Helvetica Neue"/>
                <a:sym typeface="Helvetica Neue"/>
              </a:rPr>
              <a:t>Stephen Briggs</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656" name="Google Shape;656;gc5f14555a7_0_20"/>
          <p:cNvSpPr/>
          <p:nvPr/>
        </p:nvSpPr>
        <p:spPr>
          <a:xfrm>
            <a:off x="622789" y="4982850"/>
            <a:ext cx="4810800" cy="25416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Font typeface="Arial"/>
              <a:buNone/>
            </a:pPr>
            <a:r>
              <a:rPr lang="en-AU" sz="1800">
                <a:solidFill>
                  <a:schemeClr val="lt1"/>
                </a:solidFill>
              </a:rPr>
              <a:t>SIT-36 Virtual Meeting</a:t>
            </a:r>
            <a:endParaRPr sz="1800">
              <a:solidFill>
                <a:schemeClr val="lt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Agenda item 3.4</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AU" sz="1800">
                <a:solidFill>
                  <a:schemeClr val="lt1"/>
                </a:solidFill>
              </a:rPr>
              <a:t>23-25 March 2021</a:t>
            </a:r>
            <a:endParaRPr sz="1800">
              <a:solidFill>
                <a:schemeClr val="lt1"/>
              </a:solidFil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657" name="Google Shape;657;gc5f14555a7_0_20"/>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658" name="Google Shape;658;gc5f14555a7_0_20"/>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659" name="Google Shape;659;gc5f14555a7_0_20"/>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2</a:t>
            </a:r>
            <a:r>
              <a:rPr b="0" i="0" lang="en-AU" sz="1400" u="none" cap="none" strike="noStrike">
                <a:solidFill>
                  <a:srgbClr val="000000"/>
                </a:solidFill>
                <a:latin typeface="Arial"/>
                <a:ea typeface="Arial"/>
                <a:cs typeface="Arial"/>
                <a:sym typeface="Arial"/>
              </a:rPr>
              <a:t>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c83983286c_1_131"/>
          <p:cNvSpPr txBox="1"/>
          <p:nvPr/>
        </p:nvSpPr>
        <p:spPr>
          <a:xfrm>
            <a:off x="106939" y="6231798"/>
            <a:ext cx="3459892"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ESA UNCLASSIFIED – For Official Use </a:t>
            </a:r>
            <a:endParaRPr b="0" i="0" sz="1400" u="none" cap="none" strike="noStrike">
              <a:solidFill>
                <a:srgbClr val="000000"/>
              </a:solidFill>
              <a:latin typeface="Arial"/>
              <a:ea typeface="Arial"/>
              <a:cs typeface="Arial"/>
              <a:sym typeface="Arial"/>
            </a:endParaRPr>
          </a:p>
        </p:txBody>
      </p:sp>
      <p:grpSp>
        <p:nvGrpSpPr>
          <p:cNvPr id="665" name="Google Shape;665;gc83983286c_1_131"/>
          <p:cNvGrpSpPr/>
          <p:nvPr/>
        </p:nvGrpSpPr>
        <p:grpSpPr>
          <a:xfrm>
            <a:off x="234447" y="6553158"/>
            <a:ext cx="6329095" cy="131037"/>
            <a:chOff x="226688" y="6572055"/>
            <a:chExt cx="9280921" cy="144115"/>
          </a:xfrm>
        </p:grpSpPr>
        <p:pic>
          <p:nvPicPr>
            <p:cNvPr descr="at.png" id="666" name="Google Shape;666;gc83983286c_1_131"/>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667" name="Google Shape;667;gc83983286c_1_131"/>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668" name="Google Shape;668;gc83983286c_1_131"/>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669" name="Google Shape;669;gc83983286c_1_131"/>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670" name="Google Shape;670;gc83983286c_1_131"/>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671" name="Google Shape;671;gc83983286c_1_131"/>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672" name="Google Shape;672;gc83983286c_1_131"/>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673" name="Google Shape;673;gc83983286c_1_131"/>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674" name="Google Shape;674;gc83983286c_1_131"/>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675" name="Google Shape;675;gc83983286c_1_131"/>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676" name="Google Shape;676;gc83983286c_1_131"/>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677" name="Google Shape;677;gc83983286c_1_131"/>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678" name="Google Shape;678;gc83983286c_1_131"/>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679" name="Google Shape;679;gc83983286c_1_131"/>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680" name="Google Shape;680;gc83983286c_1_131"/>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681" name="Google Shape;681;gc83983286c_1_131"/>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682" name="Google Shape;682;gc83983286c_1_131"/>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683" name="Google Shape;683;gc83983286c_1_131"/>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684" name="Google Shape;684;gc83983286c_1_131"/>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685" name="Google Shape;685;gc83983286c_1_131"/>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686" name="Google Shape;686;gc83983286c_1_131"/>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687" name="Google Shape;687;gc83983286c_1_131"/>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688" name="Google Shape;688;gc83983286c_1_131"/>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689" name="Google Shape;689;gc83983286c_1_131"/>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690" name="Google Shape;690;gc83983286c_1_131"/>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691" name="Google Shape;691;gc83983286c_1_131"/>
          <p:cNvPicPr preferRelativeResize="0"/>
          <p:nvPr/>
        </p:nvPicPr>
        <p:blipFill rotWithShape="1">
          <a:blip r:embed="rId28">
            <a:alphaModFix/>
          </a:blip>
          <a:srcRect b="0" l="0" r="0" t="0"/>
          <a:stretch/>
        </p:blipFill>
        <p:spPr>
          <a:xfrm>
            <a:off x="7295986" y="6556081"/>
            <a:ext cx="1636920" cy="141224"/>
          </a:xfrm>
          <a:prstGeom prst="rect">
            <a:avLst/>
          </a:prstGeom>
          <a:noFill/>
          <a:ln>
            <a:noFill/>
          </a:ln>
        </p:spPr>
      </p:pic>
      <p:sp>
        <p:nvSpPr>
          <p:cNvPr id="692" name="Google Shape;692;gc83983286c_1_131"/>
          <p:cNvSpPr txBox="1"/>
          <p:nvPr/>
        </p:nvSpPr>
        <p:spPr>
          <a:xfrm>
            <a:off x="140191" y="780488"/>
            <a:ext cx="8645700" cy="5433600"/>
          </a:xfrm>
          <a:prstGeom prst="rect">
            <a:avLst/>
          </a:prstGeom>
          <a:noFill/>
          <a:ln>
            <a:noFill/>
          </a:ln>
        </p:spPr>
        <p:txBody>
          <a:bodyPr anchorCtr="0" anchor="t" bIns="45700" lIns="91400" spcFirstLastPara="1" rIns="91400" wrap="square" tIns="45700">
            <a:spAutoFit/>
          </a:bodyPr>
          <a:lstStyle/>
          <a:p>
            <a:pPr indent="-285750" lvl="0" marL="285750" marR="0" rtl="0" algn="l">
              <a:lnSpc>
                <a:spcPct val="100000"/>
              </a:lnSpc>
              <a:spcBef>
                <a:spcPts val="0"/>
              </a:spcBef>
              <a:spcAft>
                <a:spcPts val="0"/>
              </a:spcAft>
              <a:buClr>
                <a:schemeClr val="accent1"/>
              </a:buClr>
              <a:buSzPts val="1400"/>
              <a:buFont typeface="Arial"/>
              <a:buChar char="•"/>
            </a:pPr>
            <a:r>
              <a:rPr b="0" i="0" lang="en-AU" sz="1200" u="none" cap="none" strike="noStrike">
                <a:solidFill>
                  <a:srgbClr val="000000"/>
                </a:solidFill>
                <a:latin typeface="Arial"/>
                <a:ea typeface="Arial"/>
                <a:cs typeface="Arial"/>
                <a:sym typeface="Arial"/>
              </a:rPr>
              <a:t>Nationally Determined Contributions (NDCs) are statements of anthropogenic emissions from within the national territory of each Party, reported in tempo with the five-yearly GST cycle</a:t>
            </a:r>
            <a:endParaRPr/>
          </a:p>
          <a:p>
            <a:pPr indent="-196850" lvl="0" marL="285750" marR="0" rtl="0" algn="l">
              <a:lnSpc>
                <a:spcPct val="100000"/>
              </a:lnSpc>
              <a:spcBef>
                <a:spcPts val="0"/>
              </a:spcBef>
              <a:spcAft>
                <a:spcPts val="0"/>
              </a:spcAft>
              <a:buClr>
                <a:schemeClr val="accent1"/>
              </a:buClr>
              <a:buSzPts val="1400"/>
              <a:buFont typeface="Arial"/>
              <a:buNone/>
            </a:pPr>
            <a:r>
              <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280"/>
              </a:spcBef>
              <a:spcAft>
                <a:spcPts val="0"/>
              </a:spcAft>
              <a:buClr>
                <a:schemeClr val="accent1"/>
              </a:buClr>
              <a:buSzPts val="1400"/>
              <a:buFont typeface="Arial"/>
              <a:buChar char="•"/>
            </a:pPr>
            <a:r>
              <a:rPr b="0" i="0" lang="en-AU" sz="1200" u="none" cap="none" strike="noStrike">
                <a:solidFill>
                  <a:srgbClr val="000000"/>
                </a:solidFill>
                <a:latin typeface="Arial"/>
                <a:ea typeface="Arial"/>
                <a:cs typeface="Arial"/>
                <a:sym typeface="Arial"/>
              </a:rPr>
              <a:t>NDCs have two components of emission reporting: fossil fuel emissions (FFEs) from national consumption and emissions due to land cover change (as referenced through AFOLU)</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28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280"/>
              </a:spcBef>
              <a:spcAft>
                <a:spcPts val="0"/>
              </a:spcAft>
              <a:buClr>
                <a:schemeClr val="accent1"/>
              </a:buClr>
              <a:buSzPts val="1400"/>
              <a:buFont typeface="Arial"/>
              <a:buChar char="•"/>
            </a:pPr>
            <a:r>
              <a:rPr b="0" i="0" lang="en-AU" sz="1200" u="none" cap="none" strike="noStrike">
                <a:solidFill>
                  <a:srgbClr val="000000"/>
                </a:solidFill>
                <a:latin typeface="Arial"/>
                <a:ea typeface="Arial"/>
                <a:cs typeface="Arial"/>
                <a:sym typeface="Arial"/>
              </a:rPr>
              <a:t>FFEs are determined through bottom-up inventories of all types of fossil fuel burnt, and do not de</a:t>
            </a:r>
            <a:r>
              <a:rPr lang="en-AU" sz="1200"/>
              <a:t>p</a:t>
            </a:r>
            <a:r>
              <a:rPr b="0" i="0" lang="en-AU" sz="1200" u="none" cap="none" strike="noStrike">
                <a:solidFill>
                  <a:srgbClr val="000000"/>
                </a:solidFill>
                <a:latin typeface="Arial"/>
                <a:ea typeface="Arial"/>
                <a:cs typeface="Arial"/>
                <a:sym typeface="Arial"/>
              </a:rPr>
              <a:t>end on EO data.</a:t>
            </a:r>
            <a:endParaRPr/>
          </a:p>
          <a:p>
            <a:pPr indent="-196850" lvl="0" marL="285750" marR="0" rtl="0" algn="l">
              <a:lnSpc>
                <a:spcPct val="100000"/>
              </a:lnSpc>
              <a:spcBef>
                <a:spcPts val="280"/>
              </a:spcBef>
              <a:spcAft>
                <a:spcPts val="0"/>
              </a:spcAft>
              <a:buClr>
                <a:schemeClr val="accent1"/>
              </a:buClr>
              <a:buSzPts val="1400"/>
              <a:buFont typeface="Arial"/>
              <a:buNone/>
            </a:pPr>
            <a:r>
              <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280"/>
              </a:spcBef>
              <a:spcAft>
                <a:spcPts val="0"/>
              </a:spcAft>
              <a:buClr>
                <a:schemeClr val="accent1"/>
              </a:buClr>
              <a:buSzPts val="1400"/>
              <a:buFont typeface="Arial"/>
              <a:buChar char="•"/>
            </a:pPr>
            <a:r>
              <a:rPr b="0" i="0" lang="en-AU" sz="1200" u="none" cap="none" strike="noStrike">
                <a:solidFill>
                  <a:srgbClr val="000000"/>
                </a:solidFill>
                <a:latin typeface="Arial"/>
                <a:ea typeface="Arial"/>
                <a:cs typeface="Arial"/>
                <a:sym typeface="Arial"/>
              </a:rPr>
              <a:t>Emissions from land use conversion are also categorised as anthropogenic and are documented and reported via AFOLU reporting procedures defined by the IPCC 2006 Guid</a:t>
            </a:r>
            <a:r>
              <a:rPr lang="en-AU" sz="1200"/>
              <a:t>el</a:t>
            </a:r>
            <a:r>
              <a:rPr b="0" i="0" lang="en-AU" sz="1200" u="none" cap="none" strike="noStrike">
                <a:solidFill>
                  <a:srgbClr val="000000"/>
                </a:solidFill>
                <a:latin typeface="Arial"/>
                <a:ea typeface="Arial"/>
                <a:cs typeface="Arial"/>
                <a:sym typeface="Arial"/>
              </a:rPr>
              <a:t>ines, </a:t>
            </a:r>
            <a:r>
              <a:rPr lang="en-AU" sz="1200"/>
              <a:t>taking</a:t>
            </a:r>
            <a:r>
              <a:rPr lang="en-AU" sz="1200"/>
              <a:t> into account the </a:t>
            </a:r>
            <a:r>
              <a:rPr b="0" i="0" lang="en-AU" sz="1200" u="none" cap="none" strike="noStrike">
                <a:solidFill>
                  <a:srgbClr val="000000"/>
                </a:solidFill>
                <a:latin typeface="Arial"/>
                <a:ea typeface="Arial"/>
                <a:cs typeface="Arial"/>
                <a:sym typeface="Arial"/>
              </a:rPr>
              <a:t> 2019 Update.</a:t>
            </a:r>
            <a:endParaRPr/>
          </a:p>
          <a:p>
            <a:pPr indent="-196850" lvl="0" marL="285750" marR="0" rtl="0" algn="l">
              <a:lnSpc>
                <a:spcPct val="100000"/>
              </a:lnSpc>
              <a:spcBef>
                <a:spcPts val="280"/>
              </a:spcBef>
              <a:spcAft>
                <a:spcPts val="0"/>
              </a:spcAft>
              <a:buClr>
                <a:schemeClr val="accent1"/>
              </a:buClr>
              <a:buSzPts val="1400"/>
              <a:buFont typeface="Arial"/>
              <a:buNone/>
            </a:pPr>
            <a:r>
              <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280"/>
              </a:spcBef>
              <a:spcAft>
                <a:spcPts val="0"/>
              </a:spcAft>
              <a:buClr>
                <a:schemeClr val="accent1"/>
              </a:buClr>
              <a:buSzPts val="1400"/>
              <a:buFont typeface="Arial"/>
              <a:buChar char="•"/>
            </a:pPr>
            <a:r>
              <a:rPr lang="en-AU" sz="1200"/>
              <a:t>Progress against </a:t>
            </a:r>
            <a:r>
              <a:rPr b="0" i="0" lang="en-AU" sz="1200" u="none" cap="none" strike="noStrike">
                <a:solidFill>
                  <a:srgbClr val="000000"/>
                </a:solidFill>
                <a:latin typeface="Arial"/>
                <a:ea typeface="Arial"/>
                <a:cs typeface="Arial"/>
                <a:sym typeface="Arial"/>
              </a:rPr>
              <a:t>NDCs </a:t>
            </a:r>
            <a:r>
              <a:rPr lang="en-AU" sz="1200"/>
              <a:t>is assessed</a:t>
            </a:r>
            <a:r>
              <a:rPr b="0" i="0" lang="en-AU" sz="1200" u="none" cap="none" strike="noStrike">
                <a:solidFill>
                  <a:srgbClr val="000000"/>
                </a:solidFill>
                <a:latin typeface="Arial"/>
                <a:ea typeface="Arial"/>
                <a:cs typeface="Arial"/>
                <a:sym typeface="Arial"/>
              </a:rPr>
              <a:t> nationally through Biennial Transparency Reports (BTRs) o</a:t>
            </a:r>
            <a:r>
              <a:rPr lang="en-AU" sz="1200"/>
              <a:t>f</a:t>
            </a:r>
            <a:r>
              <a:rPr b="0" i="0" lang="en-AU" sz="1200" u="none" cap="none" strike="noStrike">
                <a:solidFill>
                  <a:srgbClr val="000000"/>
                </a:solidFill>
                <a:latin typeface="Arial"/>
                <a:ea typeface="Arial"/>
                <a:cs typeface="Arial"/>
                <a:sym typeface="Arial"/>
              </a:rPr>
              <a:t> Parties. The Global Stocktake will </a:t>
            </a:r>
            <a:r>
              <a:rPr lang="en-AU" sz="1200"/>
              <a:t>assess </a:t>
            </a:r>
            <a:r>
              <a:rPr b="0" i="0" lang="en-AU" sz="1200" u="none" cap="none" strike="noStrike">
                <a:solidFill>
                  <a:srgbClr val="000000"/>
                </a:solidFill>
                <a:latin typeface="Arial"/>
                <a:ea typeface="Arial"/>
                <a:cs typeface="Arial"/>
                <a:sym typeface="Arial"/>
              </a:rPr>
              <a:t>consistency of </a:t>
            </a:r>
            <a:r>
              <a:rPr lang="en-AU" sz="1200"/>
              <a:t>BTRs </a:t>
            </a:r>
            <a:r>
              <a:rPr b="0" i="0" lang="en-AU" sz="1200" u="none" cap="none" strike="noStrike">
                <a:solidFill>
                  <a:srgbClr val="000000"/>
                </a:solidFill>
                <a:latin typeface="Arial"/>
                <a:ea typeface="Arial"/>
                <a:cs typeface="Arial"/>
                <a:sym typeface="Arial"/>
              </a:rPr>
              <a:t> with observed global GHG emissions.</a:t>
            </a:r>
            <a:endParaRPr/>
          </a:p>
          <a:p>
            <a:pPr indent="-196850" lvl="0" marL="285750" marR="0" rtl="0" algn="l">
              <a:lnSpc>
                <a:spcPct val="100000"/>
              </a:lnSpc>
              <a:spcBef>
                <a:spcPts val="280"/>
              </a:spcBef>
              <a:spcAft>
                <a:spcPts val="0"/>
              </a:spcAft>
              <a:buClr>
                <a:schemeClr val="accent1"/>
              </a:buClr>
              <a:buSzPts val="1400"/>
              <a:buFont typeface="Arial"/>
              <a:buNone/>
            </a:pPr>
            <a:r>
              <a:t/>
            </a:r>
            <a:endParaRPr b="0" i="0" sz="12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000000"/>
              </a:buClr>
              <a:buSzPts val="1200"/>
              <a:buFont typeface="Arial"/>
              <a:buChar char="•"/>
            </a:pPr>
            <a:r>
              <a:rPr lang="en-AU" sz="1200"/>
              <a:t>Satellite atmospheric </a:t>
            </a:r>
            <a:r>
              <a:rPr lang="en-AU" sz="1200"/>
              <a:t>composition</a:t>
            </a:r>
            <a:r>
              <a:rPr lang="en-AU" sz="1200"/>
              <a:t> observations include both anthropogenic and natural GHG emissions. Models of n</a:t>
            </a:r>
            <a:r>
              <a:rPr b="0" i="0" lang="en-AU" sz="1200" u="none" cap="none" strike="noStrike">
                <a:solidFill>
                  <a:srgbClr val="000000"/>
                </a:solidFill>
                <a:latin typeface="Arial"/>
                <a:ea typeface="Arial"/>
                <a:cs typeface="Arial"/>
                <a:sym typeface="Arial"/>
              </a:rPr>
              <a:t>atural carbon emissions/removals are </a:t>
            </a:r>
            <a:r>
              <a:rPr lang="en-AU" sz="1200"/>
              <a:t>informed </a:t>
            </a:r>
            <a:r>
              <a:rPr b="0" i="0" lang="en-AU" sz="1200" u="none" cap="none" strike="noStrike">
                <a:solidFill>
                  <a:srgbClr val="000000"/>
                </a:solidFill>
                <a:latin typeface="Arial"/>
                <a:ea typeface="Arial"/>
                <a:cs typeface="Arial"/>
                <a:sym typeface="Arial"/>
              </a:rPr>
              <a:t> by satellite observations. Requirements for these have been studied by the modeling community (e.g. via CHE, RECCAP) as well as in the previous work of the WGClimate </a:t>
            </a:r>
            <a:r>
              <a:rPr lang="en-AU" sz="1200"/>
              <a:t>GHG Task team</a:t>
            </a:r>
            <a:r>
              <a:rPr b="0" i="0" lang="en-AU" sz="1200" u="none" cap="none" strike="noStrike">
                <a:solidFill>
                  <a:srgbClr val="000000"/>
                </a:solidFill>
                <a:latin typeface="Arial"/>
                <a:ea typeface="Arial"/>
                <a:cs typeface="Arial"/>
                <a:sym typeface="Arial"/>
              </a:rPr>
              <a:t>, and done well, but we should check with partners for completeness.</a:t>
            </a:r>
            <a:endParaRPr/>
          </a:p>
          <a:p>
            <a:pPr indent="-196850" lvl="0" marL="2857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285750" lvl="0" marL="285750" marR="0" rtl="0" algn="l">
              <a:lnSpc>
                <a:spcPct val="100000"/>
              </a:lnSpc>
              <a:spcBef>
                <a:spcPts val="280"/>
              </a:spcBef>
              <a:spcAft>
                <a:spcPts val="0"/>
              </a:spcAft>
              <a:buClr>
                <a:schemeClr val="accent1"/>
              </a:buClr>
              <a:buSzPts val="1400"/>
              <a:buFont typeface="Arial"/>
              <a:buChar char="•"/>
            </a:pPr>
            <a:r>
              <a:rPr lang="en-AU" sz="1200"/>
              <a:t>Inversions based on s</a:t>
            </a:r>
            <a:r>
              <a:rPr b="0" i="0" lang="en-AU" sz="1200" u="none" cap="none" strike="noStrike">
                <a:solidFill>
                  <a:srgbClr val="000000"/>
                </a:solidFill>
                <a:latin typeface="Arial"/>
                <a:ea typeface="Arial"/>
                <a:cs typeface="Arial"/>
                <a:sym typeface="Arial"/>
              </a:rPr>
              <a:t>atellite GHG </a:t>
            </a:r>
            <a:r>
              <a:rPr lang="en-AU" sz="1200"/>
              <a:t>data support </a:t>
            </a:r>
            <a:r>
              <a:rPr b="0" i="0" lang="en-AU" sz="1200" u="none" cap="none" strike="noStrike">
                <a:solidFill>
                  <a:srgbClr val="000000"/>
                </a:solidFill>
                <a:latin typeface="Arial"/>
                <a:ea typeface="Arial"/>
                <a:cs typeface="Arial"/>
                <a:sym typeface="Arial"/>
              </a:rPr>
              <a:t>the global stocktake of spatially disaggregated emissions and </a:t>
            </a:r>
            <a:r>
              <a:rPr lang="en-AU" sz="1200"/>
              <a:t>may</a:t>
            </a:r>
            <a:r>
              <a:rPr b="0" i="0" lang="en-AU" sz="1200" u="none" cap="none" strike="noStrike">
                <a:solidFill>
                  <a:srgbClr val="000000"/>
                </a:solidFill>
                <a:latin typeface="Arial"/>
                <a:ea typeface="Arial"/>
                <a:cs typeface="Arial"/>
                <a:sym typeface="Arial"/>
              </a:rPr>
              <a:t> help individual national reporting through BTRs. This process requires a wide range of atmospheric, terrestrial and ocean observations supplied by CEOS agencies. </a:t>
            </a:r>
            <a:r>
              <a:rPr b="1" i="0" lang="en-AU" sz="1200" u="none" cap="none" strike="noStrike">
                <a:solidFill>
                  <a:srgbClr val="000000"/>
                </a:solidFill>
              </a:rPr>
              <a:t>(Rec</a:t>
            </a:r>
            <a:r>
              <a:rPr b="1" lang="en-AU" sz="1200"/>
              <a:t>ommendations</a:t>
            </a:r>
            <a:r>
              <a:rPr b="1" i="0" lang="en-AU" sz="1200" u="none" cap="none" strike="noStrike">
                <a:solidFill>
                  <a:srgbClr val="000000"/>
                </a:solidFill>
              </a:rPr>
              <a:t> 1-4)</a:t>
            </a:r>
            <a:r>
              <a:rPr b="0" i="0" lang="en-AU" sz="1200" u="none" cap="none" strike="noStrike">
                <a:solidFill>
                  <a:srgbClr val="000000"/>
                </a:solidFill>
                <a:latin typeface="Arial"/>
                <a:ea typeface="Arial"/>
                <a:cs typeface="Arial"/>
                <a:sym typeface="Arial"/>
              </a:rPr>
              <a:t>.</a:t>
            </a:r>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gc83983286c_1_131"/>
          <p:cNvSpPr txBox="1"/>
          <p:nvPr/>
        </p:nvSpPr>
        <p:spPr>
          <a:xfrm>
            <a:off x="249512" y="135559"/>
            <a:ext cx="8142566" cy="66684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2800"/>
              <a:buFont typeface="Arial"/>
              <a:buNone/>
            </a:pPr>
            <a:r>
              <a:rPr b="0" i="0" lang="en-AU" sz="2800" u="none" cap="none" strike="noStrike">
                <a:solidFill>
                  <a:srgbClr val="000000"/>
                </a:solidFill>
                <a:latin typeface="Arial"/>
                <a:ea typeface="Arial"/>
                <a:cs typeface="Arial"/>
                <a:sym typeface="Arial"/>
              </a:rPr>
              <a:t>Mitigation</a:t>
            </a:r>
            <a:endParaRPr b="0" i="0" sz="2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gc83983286c_1_164"/>
          <p:cNvSpPr txBox="1"/>
          <p:nvPr/>
        </p:nvSpPr>
        <p:spPr>
          <a:xfrm>
            <a:off x="106939" y="6231798"/>
            <a:ext cx="3459892"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ESA UNCLASSIFIED – For Official Use </a:t>
            </a:r>
            <a:endParaRPr b="0" i="0" sz="1400" u="none" cap="none" strike="noStrike">
              <a:solidFill>
                <a:srgbClr val="000000"/>
              </a:solidFill>
              <a:latin typeface="Arial"/>
              <a:ea typeface="Arial"/>
              <a:cs typeface="Arial"/>
              <a:sym typeface="Arial"/>
            </a:endParaRPr>
          </a:p>
        </p:txBody>
      </p:sp>
      <p:grpSp>
        <p:nvGrpSpPr>
          <p:cNvPr id="699" name="Google Shape;699;gc83983286c_1_164"/>
          <p:cNvGrpSpPr/>
          <p:nvPr/>
        </p:nvGrpSpPr>
        <p:grpSpPr>
          <a:xfrm>
            <a:off x="234447" y="6553158"/>
            <a:ext cx="6329095" cy="131037"/>
            <a:chOff x="226688" y="6572055"/>
            <a:chExt cx="9280921" cy="144115"/>
          </a:xfrm>
        </p:grpSpPr>
        <p:pic>
          <p:nvPicPr>
            <p:cNvPr descr="at.png" id="700" name="Google Shape;700;gc83983286c_1_164"/>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701" name="Google Shape;701;gc83983286c_1_164"/>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702" name="Google Shape;702;gc83983286c_1_164"/>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703" name="Google Shape;703;gc83983286c_1_164"/>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704" name="Google Shape;704;gc83983286c_1_164"/>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705" name="Google Shape;705;gc83983286c_1_164"/>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706" name="Google Shape;706;gc83983286c_1_164"/>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707" name="Google Shape;707;gc83983286c_1_164"/>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708" name="Google Shape;708;gc83983286c_1_164"/>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709" name="Google Shape;709;gc83983286c_1_164"/>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710" name="Google Shape;710;gc83983286c_1_164"/>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711" name="Google Shape;711;gc83983286c_1_164"/>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712" name="Google Shape;712;gc83983286c_1_164"/>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713" name="Google Shape;713;gc83983286c_1_164"/>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714" name="Google Shape;714;gc83983286c_1_164"/>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715" name="Google Shape;715;gc83983286c_1_164"/>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716" name="Google Shape;716;gc83983286c_1_164"/>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717" name="Google Shape;717;gc83983286c_1_164"/>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718" name="Google Shape;718;gc83983286c_1_164"/>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719" name="Google Shape;719;gc83983286c_1_164"/>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720" name="Google Shape;720;gc83983286c_1_164"/>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721" name="Google Shape;721;gc83983286c_1_164"/>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722" name="Google Shape;722;gc83983286c_1_164"/>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723" name="Google Shape;723;gc83983286c_1_164"/>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724" name="Google Shape;724;gc83983286c_1_164"/>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725" name="Google Shape;725;gc83983286c_1_164"/>
          <p:cNvPicPr preferRelativeResize="0"/>
          <p:nvPr/>
        </p:nvPicPr>
        <p:blipFill rotWithShape="1">
          <a:blip r:embed="rId28">
            <a:alphaModFix/>
          </a:blip>
          <a:srcRect b="0" l="0" r="0" t="0"/>
          <a:stretch/>
        </p:blipFill>
        <p:spPr>
          <a:xfrm>
            <a:off x="7295986" y="6556081"/>
            <a:ext cx="1636920" cy="141224"/>
          </a:xfrm>
          <a:prstGeom prst="rect">
            <a:avLst/>
          </a:prstGeom>
          <a:noFill/>
          <a:ln>
            <a:noFill/>
          </a:ln>
        </p:spPr>
      </p:pic>
      <p:sp>
        <p:nvSpPr>
          <p:cNvPr id="726" name="Google Shape;726;gc83983286c_1_164"/>
          <p:cNvSpPr txBox="1"/>
          <p:nvPr/>
        </p:nvSpPr>
        <p:spPr>
          <a:xfrm>
            <a:off x="414103" y="758572"/>
            <a:ext cx="8250000" cy="41457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279400" lvl="0" marL="285750" marR="0" rtl="0" algn="l">
              <a:lnSpc>
                <a:spcPct val="100000"/>
              </a:lnSpc>
              <a:spcBef>
                <a:spcPts val="320"/>
              </a:spcBef>
              <a:spcAft>
                <a:spcPts val="0"/>
              </a:spcAft>
              <a:buClr>
                <a:schemeClr val="accent1"/>
              </a:buClr>
              <a:buSzPts val="1500"/>
              <a:buFont typeface="Arial"/>
              <a:buChar char="•"/>
            </a:pPr>
            <a:r>
              <a:rPr lang="en-AU" sz="1500"/>
              <a:t>AFOLU is a w</a:t>
            </a:r>
            <a:r>
              <a:rPr b="0" i="0" lang="en-AU" sz="1500" u="none" cap="none" strike="noStrike">
                <a:solidFill>
                  <a:srgbClr val="000000"/>
                </a:solidFill>
                <a:latin typeface="Arial"/>
                <a:ea typeface="Arial"/>
                <a:cs typeface="Arial"/>
                <a:sym typeface="Arial"/>
              </a:rPr>
              <a:t>ell-established mechanism for reporting anthropogenic emissions due to </a:t>
            </a:r>
            <a:r>
              <a:rPr lang="en-AU" sz="1500"/>
              <a:t>anthropogenic </a:t>
            </a:r>
            <a:r>
              <a:rPr b="0" i="0" lang="en-AU" sz="1500" u="none" cap="none" strike="noStrike">
                <a:solidFill>
                  <a:srgbClr val="000000"/>
                </a:solidFill>
                <a:latin typeface="Arial"/>
                <a:ea typeface="Arial"/>
                <a:cs typeface="Arial"/>
                <a:sym typeface="Arial"/>
              </a:rPr>
              <a:t>changes of land use.</a:t>
            </a:r>
            <a:endParaRPr b="0" i="0" sz="13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500" u="none" cap="none" strike="noStrike">
              <a:solidFill>
                <a:srgbClr val="000000"/>
              </a:solidFill>
              <a:latin typeface="Arial"/>
              <a:ea typeface="Arial"/>
              <a:cs typeface="Arial"/>
              <a:sym typeface="Arial"/>
            </a:endParaRPr>
          </a:p>
          <a:p>
            <a:pPr indent="-279400" lvl="0" marL="285750" marR="0" rtl="0" algn="l">
              <a:lnSpc>
                <a:spcPct val="100000"/>
              </a:lnSpc>
              <a:spcBef>
                <a:spcPts val="320"/>
              </a:spcBef>
              <a:spcAft>
                <a:spcPts val="0"/>
              </a:spcAft>
              <a:buClr>
                <a:schemeClr val="accent1"/>
              </a:buClr>
              <a:buSzPts val="1500"/>
              <a:buFont typeface="Arial"/>
              <a:buChar char="•"/>
            </a:pPr>
            <a:r>
              <a:rPr lang="en-AU" sz="1500"/>
              <a:t>Required data </a:t>
            </a:r>
            <a:r>
              <a:rPr b="0" i="0" lang="en-AU" sz="1500" u="none" cap="none" strike="noStrike">
                <a:solidFill>
                  <a:srgbClr val="000000"/>
                </a:solidFill>
                <a:latin typeface="Arial"/>
                <a:ea typeface="Arial"/>
                <a:cs typeface="Arial"/>
                <a:sym typeface="Arial"/>
              </a:rPr>
              <a:t>essentially comprises two elements: activity data (how much of each defined cover type is converted to each other type in the period in question) and emissions factors (emissions generated per unit area of each element of the conversion matrix). CEOS can clearly assist in the former, and possibly the latter through e.g. biomass estimates.</a:t>
            </a:r>
            <a:endParaRPr/>
          </a:p>
          <a:p>
            <a:pPr indent="-184150" lvl="0" marL="285750" marR="0" rtl="0" algn="l">
              <a:lnSpc>
                <a:spcPct val="100000"/>
              </a:lnSpc>
              <a:spcBef>
                <a:spcPts val="320"/>
              </a:spcBef>
              <a:spcAft>
                <a:spcPts val="0"/>
              </a:spcAft>
              <a:buClr>
                <a:schemeClr val="accent1"/>
              </a:buClr>
              <a:buSzPts val="1500"/>
              <a:buFont typeface="Arial"/>
              <a:buNone/>
            </a:pPr>
            <a:r>
              <a:t/>
            </a:r>
            <a:endParaRPr b="0" i="0" sz="1500" u="none" cap="none" strike="noStrike">
              <a:solidFill>
                <a:srgbClr val="00000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500"/>
              <a:buFont typeface="Arial"/>
              <a:buChar char="•"/>
            </a:pPr>
            <a:r>
              <a:rPr b="0" i="0" lang="en-AU" sz="1400" u="none" cap="none" strike="noStrike">
                <a:solidFill>
                  <a:srgbClr val="000000"/>
                </a:solidFill>
                <a:latin typeface="Arial"/>
                <a:ea typeface="Arial"/>
                <a:cs typeface="Arial"/>
                <a:sym typeface="Arial"/>
              </a:rPr>
              <a:t>Note AFOLU says nothing about the instantaneous fluxes from any part of the terrestrial biosphere and is therefore in a separate class of measurement from that needed for carbon flux modeling and inversion of atmospheric GHG observations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500"/>
              <a:buFont typeface="Arial"/>
              <a:buChar char="•"/>
            </a:pPr>
            <a:r>
              <a:rPr b="0" i="0" lang="en-AU" sz="1400" u="none" cap="none" strike="noStrike">
                <a:solidFill>
                  <a:srgbClr val="000000"/>
                </a:solidFill>
                <a:latin typeface="Arial"/>
                <a:ea typeface="Arial"/>
                <a:cs typeface="Arial"/>
                <a:sym typeface="Arial"/>
              </a:rPr>
              <a:t>These two aspects should not be confused. They can only be reconciled by confronting the integration, over a fixed period, of the inferred fluxes from </a:t>
            </a:r>
            <a:r>
              <a:rPr lang="en-AU"/>
              <a:t>land use </a:t>
            </a:r>
            <a:r>
              <a:rPr b="0" i="0" lang="en-AU" sz="1400" u="none" cap="none" strike="noStrike">
                <a:solidFill>
                  <a:srgbClr val="000000"/>
                </a:solidFill>
                <a:latin typeface="Arial"/>
                <a:ea typeface="Arial"/>
                <a:cs typeface="Arial"/>
                <a:sym typeface="Arial"/>
              </a:rPr>
              <a:t>change with AFOLU computation of the delta between carbon stocks in the biosphere. </a:t>
            </a:r>
            <a:r>
              <a:rPr b="1" i="0" lang="en-AU" sz="1400" u="none" cap="none" strike="noStrike">
                <a:solidFill>
                  <a:srgbClr val="000000"/>
                </a:solidFill>
              </a:rPr>
              <a:t>(Recommendation 5-6)</a:t>
            </a:r>
            <a:r>
              <a:rPr b="0" i="0" lang="en-AU" sz="1400" u="none" cap="none" strike="noStrike">
                <a:solidFill>
                  <a:srgbClr val="000000"/>
                </a:solidFill>
                <a:latin typeface="Arial"/>
                <a:ea typeface="Arial"/>
                <a:cs typeface="Arial"/>
                <a:sym typeface="Arial"/>
              </a:rPr>
              <a:t>.</a:t>
            </a:r>
            <a:endParaRPr b="0" i="0" sz="1300" u="none" cap="none" strike="noStrike">
              <a:solidFill>
                <a:srgbClr val="000000"/>
              </a:solidFill>
              <a:latin typeface="Arial"/>
              <a:ea typeface="Arial"/>
              <a:cs typeface="Arial"/>
              <a:sym typeface="Arial"/>
            </a:endParaRPr>
          </a:p>
          <a:p>
            <a:pPr indent="-184150" lvl="0" marL="285750" marR="0" rtl="0" algn="l">
              <a:lnSpc>
                <a:spcPct val="100000"/>
              </a:lnSpc>
              <a:spcBef>
                <a:spcPts val="320"/>
              </a:spcBef>
              <a:spcAft>
                <a:spcPts val="0"/>
              </a:spcAft>
              <a:buClr>
                <a:schemeClr val="accent1"/>
              </a:buClr>
              <a:buSzPts val="1600"/>
              <a:buFont typeface="Arial"/>
              <a:buNone/>
            </a:pPr>
            <a:r>
              <a:t/>
            </a:r>
            <a:endParaRPr b="0" i="0" sz="1500" u="none" cap="none" strike="noStrike">
              <a:solidFill>
                <a:srgbClr val="000000"/>
              </a:solidFill>
              <a:latin typeface="Arial"/>
              <a:ea typeface="Arial"/>
              <a:cs typeface="Arial"/>
              <a:sym typeface="Arial"/>
            </a:endParaRPr>
          </a:p>
        </p:txBody>
      </p:sp>
      <p:sp>
        <p:nvSpPr>
          <p:cNvPr id="727" name="Google Shape;727;gc83983286c_1_164"/>
          <p:cNvSpPr txBox="1"/>
          <p:nvPr/>
        </p:nvSpPr>
        <p:spPr>
          <a:xfrm>
            <a:off x="380420" y="286759"/>
            <a:ext cx="8142600" cy="666800"/>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2800"/>
              <a:buFont typeface="Arial"/>
              <a:buNone/>
            </a:pPr>
            <a:r>
              <a:rPr b="0" i="0" lang="en-AU" sz="2800" u="none" cap="none" strike="noStrike">
                <a:solidFill>
                  <a:srgbClr val="000000"/>
                </a:solidFill>
                <a:latin typeface="Arial"/>
                <a:ea typeface="Arial"/>
                <a:cs typeface="Arial"/>
                <a:sym typeface="Arial"/>
              </a:rPr>
              <a:t>AFOLU </a:t>
            </a:r>
            <a:endParaRPr b="0" i="0" sz="2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gc83983286c_1_197"/>
          <p:cNvSpPr txBox="1"/>
          <p:nvPr/>
        </p:nvSpPr>
        <p:spPr>
          <a:xfrm>
            <a:off x="106939" y="6231798"/>
            <a:ext cx="3459892"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ESA UNCLASSIFIED – For Official Use </a:t>
            </a:r>
            <a:endParaRPr b="0" i="0" sz="1400" u="none" cap="none" strike="noStrike">
              <a:solidFill>
                <a:srgbClr val="000000"/>
              </a:solidFill>
              <a:latin typeface="Arial"/>
              <a:ea typeface="Arial"/>
              <a:cs typeface="Arial"/>
              <a:sym typeface="Arial"/>
            </a:endParaRPr>
          </a:p>
        </p:txBody>
      </p:sp>
      <p:grpSp>
        <p:nvGrpSpPr>
          <p:cNvPr id="733" name="Google Shape;733;gc83983286c_1_197"/>
          <p:cNvGrpSpPr/>
          <p:nvPr/>
        </p:nvGrpSpPr>
        <p:grpSpPr>
          <a:xfrm>
            <a:off x="234447" y="6553158"/>
            <a:ext cx="6329095" cy="131037"/>
            <a:chOff x="226688" y="6572055"/>
            <a:chExt cx="9280921" cy="144115"/>
          </a:xfrm>
        </p:grpSpPr>
        <p:pic>
          <p:nvPicPr>
            <p:cNvPr descr="at.png" id="734" name="Google Shape;734;gc83983286c_1_197"/>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735" name="Google Shape;735;gc83983286c_1_197"/>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736" name="Google Shape;736;gc83983286c_1_197"/>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737" name="Google Shape;737;gc83983286c_1_197"/>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738" name="Google Shape;738;gc83983286c_1_197"/>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739" name="Google Shape;739;gc83983286c_1_197"/>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740" name="Google Shape;740;gc83983286c_1_197"/>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741" name="Google Shape;741;gc83983286c_1_197"/>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742" name="Google Shape;742;gc83983286c_1_197"/>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743" name="Google Shape;743;gc83983286c_1_197"/>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744" name="Google Shape;744;gc83983286c_1_197"/>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745" name="Google Shape;745;gc83983286c_1_197"/>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746" name="Google Shape;746;gc83983286c_1_197"/>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747" name="Google Shape;747;gc83983286c_1_197"/>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748" name="Google Shape;748;gc83983286c_1_197"/>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749" name="Google Shape;749;gc83983286c_1_197"/>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750" name="Google Shape;750;gc83983286c_1_197"/>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751" name="Google Shape;751;gc83983286c_1_197"/>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752" name="Google Shape;752;gc83983286c_1_197"/>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753" name="Google Shape;753;gc83983286c_1_197"/>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754" name="Google Shape;754;gc83983286c_1_197"/>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755" name="Google Shape;755;gc83983286c_1_197"/>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756" name="Google Shape;756;gc83983286c_1_197"/>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757" name="Google Shape;757;gc83983286c_1_197"/>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758" name="Google Shape;758;gc83983286c_1_197"/>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759" name="Google Shape;759;gc83983286c_1_197"/>
          <p:cNvPicPr preferRelativeResize="0"/>
          <p:nvPr/>
        </p:nvPicPr>
        <p:blipFill rotWithShape="1">
          <a:blip r:embed="rId28">
            <a:alphaModFix/>
          </a:blip>
          <a:srcRect b="0" l="0" r="0" t="0"/>
          <a:stretch/>
        </p:blipFill>
        <p:spPr>
          <a:xfrm>
            <a:off x="7295986" y="6556081"/>
            <a:ext cx="1636920" cy="141224"/>
          </a:xfrm>
          <a:prstGeom prst="rect">
            <a:avLst/>
          </a:prstGeom>
          <a:noFill/>
          <a:ln>
            <a:noFill/>
          </a:ln>
        </p:spPr>
      </p:pic>
      <p:sp>
        <p:nvSpPr>
          <p:cNvPr id="760" name="Google Shape;760;gc83983286c_1_197"/>
          <p:cNvSpPr txBox="1"/>
          <p:nvPr/>
        </p:nvSpPr>
        <p:spPr>
          <a:xfrm>
            <a:off x="249512" y="186279"/>
            <a:ext cx="8142566" cy="66684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2800"/>
              <a:buFont typeface="Arial"/>
              <a:buNone/>
            </a:pPr>
            <a:r>
              <a:rPr b="0" i="0" lang="en-AU" sz="2800" u="none" cap="none" strike="noStrike">
                <a:solidFill>
                  <a:srgbClr val="000000"/>
                </a:solidFill>
                <a:latin typeface="Arial"/>
                <a:ea typeface="Arial"/>
                <a:cs typeface="Arial"/>
                <a:sym typeface="Arial"/>
              </a:rPr>
              <a:t>Adaptation  </a:t>
            </a:r>
            <a:endParaRPr b="0" i="0" sz="2800" u="none" cap="none" strike="noStrike">
              <a:solidFill>
                <a:srgbClr val="000000"/>
              </a:solidFill>
              <a:latin typeface="Arial"/>
              <a:ea typeface="Arial"/>
              <a:cs typeface="Arial"/>
              <a:sym typeface="Arial"/>
            </a:endParaRPr>
          </a:p>
        </p:txBody>
      </p:sp>
      <p:sp>
        <p:nvSpPr>
          <p:cNvPr id="761" name="Google Shape;761;gc83983286c_1_197"/>
          <p:cNvSpPr/>
          <p:nvPr/>
        </p:nvSpPr>
        <p:spPr>
          <a:xfrm>
            <a:off x="234417" y="1245877"/>
            <a:ext cx="7766400" cy="529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Arial"/>
                <a:ea typeface="Arial"/>
                <a:cs typeface="Arial"/>
                <a:sym typeface="Arial"/>
              </a:rPr>
              <a:t>A second important element of the GST is the assessment of progress on adaptation of countries to climate change. It is probably the most important element for many </a:t>
            </a:r>
            <a:r>
              <a:rPr lang="en-AU" sz="1200"/>
              <a:t>less developed and small island </a:t>
            </a:r>
            <a:r>
              <a:rPr b="0" i="0" lang="en-AU" sz="1200" u="none" cap="none" strike="noStrike">
                <a:solidFill>
                  <a:srgbClr val="000000"/>
                </a:solidFill>
                <a:latin typeface="Arial"/>
                <a:ea typeface="Arial"/>
                <a:cs typeface="Arial"/>
                <a:sym typeface="Arial"/>
              </a:rPr>
              <a:t> states.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lang="en-AU" sz="1200">
                <a:solidFill>
                  <a:schemeClr val="dk1"/>
                </a:solidFill>
              </a:rPr>
              <a:t>Important areas of vulnerability include agriculture and food security, coastal vulnerability, exposure to increased climate extremes (flooding, hurricanes, storm surges..) etc.  plus more frequent events such as wildfires</a:t>
            </a:r>
            <a:endParaRPr sz="1200">
              <a:solidFill>
                <a:schemeClr val="dk1"/>
              </a:solidFill>
            </a:endParaRPr>
          </a:p>
          <a:p>
            <a:pPr indent="0" lvl="0" marL="0" marR="0" rtl="0" algn="l">
              <a:lnSpc>
                <a:spcPct val="100000"/>
              </a:lnSpc>
              <a:spcBef>
                <a:spcPts val="0"/>
              </a:spcBef>
              <a:spcAft>
                <a:spcPts val="0"/>
              </a:spcAft>
              <a:buClr>
                <a:srgbClr val="000000"/>
              </a:buClr>
              <a:buSzPts val="1200"/>
              <a:buFont typeface="Arial"/>
              <a:buNone/>
            </a:pPr>
            <a:r>
              <a:t/>
            </a:r>
            <a:endParaRPr sz="1200"/>
          </a:p>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Arial"/>
                <a:ea typeface="Arial"/>
                <a:cs typeface="Arial"/>
                <a:sym typeface="Arial"/>
              </a:rPr>
              <a:t>Adaptation requires multiple datasets on many spatial scales, and includes many non-physical data eg demographic, economic, social data. However, (i) some common datasets would be helpful in almost all cases (e.g. land cover) and (ii) best practice/methods can be established for general use, and these could be supported by CEOS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200" u="none" cap="none" strike="noStrike">
                <a:solidFill>
                  <a:srgbClr val="000000"/>
                </a:solidFill>
                <a:latin typeface="Arial"/>
                <a:ea typeface="Arial"/>
                <a:cs typeface="Arial"/>
                <a:sym typeface="Arial"/>
              </a:rPr>
              <a:t>Partnership with a variety of other agencies, including CEOS Associates such as WMO and GEO, will be necessary to ensure all appropriate data are made available and </a:t>
            </a:r>
            <a:r>
              <a:rPr lang="en-AU" sz="1200"/>
              <a:t>represents</a:t>
            </a:r>
            <a:r>
              <a:rPr b="0" i="0" lang="en-AU" sz="1200" u="none" cap="none" strike="noStrike">
                <a:solidFill>
                  <a:srgbClr val="000000"/>
                </a:solidFill>
                <a:latin typeface="Arial"/>
                <a:ea typeface="Arial"/>
                <a:cs typeface="Arial"/>
                <a:sym typeface="Arial"/>
              </a:rPr>
              <a:t> an efficient way forward.</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200" u="none" cap="none" strike="noStrike">
                <a:solidFill>
                  <a:srgbClr val="000000"/>
                </a:solidFill>
                <a:latin typeface="Arial"/>
                <a:ea typeface="Arial"/>
                <a:cs typeface="Arial"/>
                <a:sym typeface="Arial"/>
              </a:rPr>
              <a:t>Work could be undertaken across CEOS, chiefly in the land surface VCs, Task Teams and in the WGs to reconcile available and future data to the needs of adaptation. </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AU" sz="1200"/>
              <a:t>There is a s</a:t>
            </a:r>
            <a:r>
              <a:rPr b="0" i="0" lang="en-AU" sz="1200" u="none" cap="none" strike="noStrike">
                <a:solidFill>
                  <a:srgbClr val="000000"/>
                </a:solidFill>
                <a:latin typeface="Arial"/>
                <a:ea typeface="Arial"/>
                <a:cs typeface="Arial"/>
                <a:sym typeface="Arial"/>
              </a:rPr>
              <a:t>trong link to finance mechanisms and loss and damage under PA.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200" u="none" cap="none" strike="noStrike">
                <a:solidFill>
                  <a:srgbClr val="000000"/>
                </a:solidFill>
                <a:latin typeface="Arial"/>
                <a:ea typeface="Arial"/>
                <a:cs typeface="Arial"/>
                <a:sym typeface="Arial"/>
              </a:rPr>
              <a:t>Adaptation is addressed through </a:t>
            </a:r>
            <a:r>
              <a:rPr b="1" i="0" lang="en-AU" sz="1200" u="none" cap="none" strike="noStrike">
                <a:solidFill>
                  <a:srgbClr val="000000"/>
                </a:solidFill>
              </a:rPr>
              <a:t>Recommendation 7</a:t>
            </a:r>
            <a:r>
              <a:rPr b="0" i="0" lang="en-AU" sz="1200" u="none" cap="none" strike="noStrike">
                <a:solidFill>
                  <a:srgbClr val="000000"/>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gc83983286c_1_230"/>
          <p:cNvSpPr txBox="1"/>
          <p:nvPr/>
        </p:nvSpPr>
        <p:spPr>
          <a:xfrm>
            <a:off x="106939" y="6231798"/>
            <a:ext cx="3459892"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rgbClr val="000000"/>
                </a:solidFill>
                <a:latin typeface="Arial"/>
                <a:ea typeface="Arial"/>
                <a:cs typeface="Arial"/>
                <a:sym typeface="Arial"/>
              </a:rPr>
              <a:t>ESA UNCLASSIFIED – For Official Use </a:t>
            </a:r>
            <a:endParaRPr b="0" i="0" sz="1400" u="none" cap="none" strike="noStrike">
              <a:solidFill>
                <a:srgbClr val="000000"/>
              </a:solidFill>
              <a:latin typeface="Arial"/>
              <a:ea typeface="Arial"/>
              <a:cs typeface="Arial"/>
              <a:sym typeface="Arial"/>
            </a:endParaRPr>
          </a:p>
        </p:txBody>
      </p:sp>
      <p:grpSp>
        <p:nvGrpSpPr>
          <p:cNvPr id="767" name="Google Shape;767;gc83983286c_1_230"/>
          <p:cNvGrpSpPr/>
          <p:nvPr/>
        </p:nvGrpSpPr>
        <p:grpSpPr>
          <a:xfrm>
            <a:off x="234447" y="6553158"/>
            <a:ext cx="6329095" cy="131037"/>
            <a:chOff x="226688" y="6572055"/>
            <a:chExt cx="9280921" cy="144115"/>
          </a:xfrm>
        </p:grpSpPr>
        <p:pic>
          <p:nvPicPr>
            <p:cNvPr descr="at.png" id="768" name="Google Shape;768;gc83983286c_1_230"/>
            <p:cNvPicPr preferRelativeResize="0"/>
            <p:nvPr/>
          </p:nvPicPr>
          <p:blipFill rotWithShape="1">
            <a:blip r:embed="rId3">
              <a:alphaModFix/>
            </a:blip>
            <a:srcRect b="0" l="0" r="0" t="0"/>
            <a:stretch/>
          </p:blipFill>
          <p:spPr>
            <a:xfrm>
              <a:off x="226688" y="6572055"/>
              <a:ext cx="217977" cy="144114"/>
            </a:xfrm>
            <a:prstGeom prst="rect">
              <a:avLst/>
            </a:prstGeom>
            <a:noFill/>
            <a:ln>
              <a:noFill/>
            </a:ln>
          </p:spPr>
        </p:pic>
        <p:pic>
          <p:nvPicPr>
            <p:cNvPr descr="be.png" id="769" name="Google Shape;769;gc83983286c_1_230"/>
            <p:cNvPicPr preferRelativeResize="0"/>
            <p:nvPr/>
          </p:nvPicPr>
          <p:blipFill rotWithShape="1">
            <a:blip r:embed="rId4">
              <a:alphaModFix/>
            </a:blip>
            <a:srcRect b="0" l="0" r="0" t="0"/>
            <a:stretch/>
          </p:blipFill>
          <p:spPr>
            <a:xfrm>
              <a:off x="597100" y="6572055"/>
              <a:ext cx="217977" cy="144114"/>
            </a:xfrm>
            <a:prstGeom prst="rect">
              <a:avLst/>
            </a:prstGeom>
            <a:noFill/>
            <a:ln>
              <a:noFill/>
            </a:ln>
          </p:spPr>
        </p:pic>
        <p:pic>
          <p:nvPicPr>
            <p:cNvPr descr="ch.png" id="770" name="Google Shape;770;gc83983286c_1_230"/>
            <p:cNvPicPr preferRelativeResize="0"/>
            <p:nvPr/>
          </p:nvPicPr>
          <p:blipFill rotWithShape="1">
            <a:blip r:embed="rId5">
              <a:alphaModFix/>
            </a:blip>
            <a:srcRect b="0" l="0" r="0" t="0"/>
            <a:stretch/>
          </p:blipFill>
          <p:spPr>
            <a:xfrm>
              <a:off x="7652002" y="6572055"/>
              <a:ext cx="217977" cy="144114"/>
            </a:xfrm>
            <a:prstGeom prst="rect">
              <a:avLst/>
            </a:prstGeom>
            <a:noFill/>
            <a:ln>
              <a:noFill/>
            </a:ln>
          </p:spPr>
        </p:pic>
        <p:pic>
          <p:nvPicPr>
            <p:cNvPr descr="cz.png" id="771" name="Google Shape;771;gc83983286c_1_230"/>
            <p:cNvPicPr preferRelativeResize="0"/>
            <p:nvPr/>
          </p:nvPicPr>
          <p:blipFill rotWithShape="1">
            <a:blip r:embed="rId6">
              <a:alphaModFix/>
            </a:blip>
            <a:srcRect b="0" l="0" r="0" t="0"/>
            <a:stretch/>
          </p:blipFill>
          <p:spPr>
            <a:xfrm>
              <a:off x="970446" y="6572055"/>
              <a:ext cx="217977" cy="144114"/>
            </a:xfrm>
            <a:prstGeom prst="rect">
              <a:avLst/>
            </a:prstGeom>
            <a:noFill/>
            <a:ln>
              <a:noFill/>
            </a:ln>
          </p:spPr>
        </p:pic>
        <p:pic>
          <p:nvPicPr>
            <p:cNvPr descr="de.png" id="772" name="Google Shape;772;gc83983286c_1_230"/>
            <p:cNvPicPr preferRelativeResize="0"/>
            <p:nvPr/>
          </p:nvPicPr>
          <p:blipFill rotWithShape="1">
            <a:blip r:embed="rId7">
              <a:alphaModFix/>
            </a:blip>
            <a:srcRect b="0" l="0" r="0" t="0"/>
            <a:stretch/>
          </p:blipFill>
          <p:spPr>
            <a:xfrm>
              <a:off x="2830886" y="6572055"/>
              <a:ext cx="217977" cy="144114"/>
            </a:xfrm>
            <a:prstGeom prst="rect">
              <a:avLst/>
            </a:prstGeom>
            <a:noFill/>
            <a:ln>
              <a:noFill/>
            </a:ln>
          </p:spPr>
        </p:pic>
        <p:pic>
          <p:nvPicPr>
            <p:cNvPr descr="dk.png" id="773" name="Google Shape;773;gc83983286c_1_230"/>
            <p:cNvPicPr preferRelativeResize="0"/>
            <p:nvPr/>
          </p:nvPicPr>
          <p:blipFill rotWithShape="1">
            <a:blip r:embed="rId8">
              <a:alphaModFix/>
            </a:blip>
            <a:srcRect b="0" l="0" r="0" t="0"/>
            <a:stretch/>
          </p:blipFill>
          <p:spPr>
            <a:xfrm>
              <a:off x="1340468" y="6572055"/>
              <a:ext cx="217977" cy="144114"/>
            </a:xfrm>
            <a:prstGeom prst="rect">
              <a:avLst/>
            </a:prstGeom>
            <a:noFill/>
            <a:ln>
              <a:noFill/>
            </a:ln>
          </p:spPr>
        </p:pic>
        <p:pic>
          <p:nvPicPr>
            <p:cNvPr descr="ee.png" id="774" name="Google Shape;774;gc83983286c_1_230"/>
            <p:cNvPicPr preferRelativeResize="0"/>
            <p:nvPr/>
          </p:nvPicPr>
          <p:blipFill rotWithShape="1">
            <a:blip r:embed="rId9">
              <a:alphaModFix/>
            </a:blip>
            <a:srcRect b="0" l="0" r="0" t="0"/>
            <a:stretch/>
          </p:blipFill>
          <p:spPr>
            <a:xfrm>
              <a:off x="1710886" y="6572055"/>
              <a:ext cx="217977" cy="144114"/>
            </a:xfrm>
            <a:prstGeom prst="rect">
              <a:avLst/>
            </a:prstGeom>
            <a:noFill/>
            <a:ln>
              <a:noFill/>
            </a:ln>
          </p:spPr>
        </p:pic>
        <p:pic>
          <p:nvPicPr>
            <p:cNvPr descr="es.png" id="775" name="Google Shape;775;gc83983286c_1_230"/>
            <p:cNvPicPr preferRelativeResize="0"/>
            <p:nvPr/>
          </p:nvPicPr>
          <p:blipFill rotWithShape="1">
            <a:blip r:embed="rId10">
              <a:alphaModFix/>
            </a:blip>
            <a:srcRect b="0" l="0" r="0" t="0"/>
            <a:stretch/>
          </p:blipFill>
          <p:spPr>
            <a:xfrm>
              <a:off x="6909231" y="6572055"/>
              <a:ext cx="217977" cy="144114"/>
            </a:xfrm>
            <a:prstGeom prst="rect">
              <a:avLst/>
            </a:prstGeom>
            <a:noFill/>
            <a:ln>
              <a:noFill/>
            </a:ln>
          </p:spPr>
        </p:pic>
        <p:pic>
          <p:nvPicPr>
            <p:cNvPr descr="fi.png" id="776" name="Google Shape;776;gc83983286c_1_230"/>
            <p:cNvPicPr preferRelativeResize="0"/>
            <p:nvPr/>
          </p:nvPicPr>
          <p:blipFill rotWithShape="1">
            <a:blip r:embed="rId11">
              <a:alphaModFix/>
            </a:blip>
            <a:srcRect b="0" l="0" r="0" t="0"/>
            <a:stretch/>
          </p:blipFill>
          <p:spPr>
            <a:xfrm>
              <a:off x="2088120" y="6572055"/>
              <a:ext cx="217977" cy="144114"/>
            </a:xfrm>
            <a:prstGeom prst="rect">
              <a:avLst/>
            </a:prstGeom>
            <a:noFill/>
            <a:ln>
              <a:noFill/>
            </a:ln>
          </p:spPr>
        </p:pic>
        <p:pic>
          <p:nvPicPr>
            <p:cNvPr descr="fr.png" id="777" name="Google Shape;777;gc83983286c_1_230"/>
            <p:cNvPicPr preferRelativeResize="0"/>
            <p:nvPr/>
          </p:nvPicPr>
          <p:blipFill rotWithShape="1">
            <a:blip r:embed="rId12">
              <a:alphaModFix/>
            </a:blip>
            <a:srcRect b="0" l="0" r="0" t="0"/>
            <a:stretch/>
          </p:blipFill>
          <p:spPr>
            <a:xfrm>
              <a:off x="2456977" y="6572055"/>
              <a:ext cx="217977" cy="144114"/>
            </a:xfrm>
            <a:prstGeom prst="rect">
              <a:avLst/>
            </a:prstGeom>
            <a:noFill/>
            <a:ln>
              <a:noFill/>
            </a:ln>
          </p:spPr>
        </p:pic>
        <p:pic>
          <p:nvPicPr>
            <p:cNvPr descr="gr.png" id="778" name="Google Shape;778;gc83983286c_1_230"/>
            <p:cNvPicPr preferRelativeResize="0"/>
            <p:nvPr/>
          </p:nvPicPr>
          <p:blipFill rotWithShape="1">
            <a:blip r:embed="rId13">
              <a:alphaModFix/>
            </a:blip>
            <a:srcRect b="0" l="0" r="0" t="0"/>
            <a:stretch/>
          </p:blipFill>
          <p:spPr>
            <a:xfrm>
              <a:off x="3199746" y="6572055"/>
              <a:ext cx="217977" cy="144114"/>
            </a:xfrm>
            <a:prstGeom prst="rect">
              <a:avLst/>
            </a:prstGeom>
            <a:noFill/>
            <a:ln>
              <a:noFill/>
            </a:ln>
          </p:spPr>
        </p:pic>
        <p:pic>
          <p:nvPicPr>
            <p:cNvPr descr="hu.png" id="779" name="Google Shape;779;gc83983286c_1_230"/>
            <p:cNvPicPr preferRelativeResize="0"/>
            <p:nvPr/>
          </p:nvPicPr>
          <p:blipFill rotWithShape="1">
            <a:blip r:embed="rId14">
              <a:alphaModFix/>
            </a:blip>
            <a:srcRect b="0" l="0" r="0" t="0"/>
            <a:stretch/>
          </p:blipFill>
          <p:spPr>
            <a:xfrm>
              <a:off x="3568607" y="6572055"/>
              <a:ext cx="217977" cy="144114"/>
            </a:xfrm>
            <a:prstGeom prst="rect">
              <a:avLst/>
            </a:prstGeom>
            <a:noFill/>
            <a:ln>
              <a:noFill/>
            </a:ln>
          </p:spPr>
        </p:pic>
        <p:pic>
          <p:nvPicPr>
            <p:cNvPr descr="ie.png" id="780" name="Google Shape;780;gc83983286c_1_230"/>
            <p:cNvPicPr preferRelativeResize="0"/>
            <p:nvPr/>
          </p:nvPicPr>
          <p:blipFill rotWithShape="1">
            <a:blip r:embed="rId15">
              <a:alphaModFix/>
            </a:blip>
            <a:srcRect b="0" l="0" r="0" t="0"/>
            <a:stretch/>
          </p:blipFill>
          <p:spPr>
            <a:xfrm>
              <a:off x="3937466" y="6572055"/>
              <a:ext cx="217977" cy="144114"/>
            </a:xfrm>
            <a:prstGeom prst="rect">
              <a:avLst/>
            </a:prstGeom>
            <a:noFill/>
            <a:ln>
              <a:noFill/>
            </a:ln>
          </p:spPr>
        </p:pic>
        <p:pic>
          <p:nvPicPr>
            <p:cNvPr descr="it.png" id="781" name="Google Shape;781;gc83983286c_1_230"/>
            <p:cNvPicPr preferRelativeResize="0"/>
            <p:nvPr/>
          </p:nvPicPr>
          <p:blipFill rotWithShape="1">
            <a:blip r:embed="rId16">
              <a:alphaModFix/>
            </a:blip>
            <a:srcRect b="0" l="0" r="0" t="0"/>
            <a:stretch/>
          </p:blipFill>
          <p:spPr>
            <a:xfrm>
              <a:off x="4306322" y="6572055"/>
              <a:ext cx="217977" cy="144114"/>
            </a:xfrm>
            <a:prstGeom prst="rect">
              <a:avLst/>
            </a:prstGeom>
            <a:noFill/>
            <a:ln>
              <a:noFill/>
            </a:ln>
          </p:spPr>
        </p:pic>
        <p:pic>
          <p:nvPicPr>
            <p:cNvPr descr="lu.png" id="782" name="Google Shape;782;gc83983286c_1_230"/>
            <p:cNvPicPr preferRelativeResize="0"/>
            <p:nvPr/>
          </p:nvPicPr>
          <p:blipFill rotWithShape="1">
            <a:blip r:embed="rId17">
              <a:alphaModFix/>
            </a:blip>
            <a:srcRect b="0" l="0" r="0" t="0"/>
            <a:stretch/>
          </p:blipFill>
          <p:spPr>
            <a:xfrm>
              <a:off x="4676775" y="6572055"/>
              <a:ext cx="217977" cy="144114"/>
            </a:xfrm>
            <a:prstGeom prst="rect">
              <a:avLst/>
            </a:prstGeom>
            <a:noFill/>
            <a:ln>
              <a:noFill/>
            </a:ln>
          </p:spPr>
        </p:pic>
        <p:pic>
          <p:nvPicPr>
            <p:cNvPr descr="nl.png" id="783" name="Google Shape;783;gc83983286c_1_230"/>
            <p:cNvPicPr preferRelativeResize="0"/>
            <p:nvPr/>
          </p:nvPicPr>
          <p:blipFill rotWithShape="1">
            <a:blip r:embed="rId18">
              <a:alphaModFix/>
            </a:blip>
            <a:srcRect b="0" l="0" r="0" t="0"/>
            <a:stretch/>
          </p:blipFill>
          <p:spPr>
            <a:xfrm>
              <a:off x="5050684" y="6572055"/>
              <a:ext cx="217977" cy="144114"/>
            </a:xfrm>
            <a:prstGeom prst="rect">
              <a:avLst/>
            </a:prstGeom>
            <a:noFill/>
            <a:ln>
              <a:noFill/>
            </a:ln>
          </p:spPr>
        </p:pic>
        <p:pic>
          <p:nvPicPr>
            <p:cNvPr descr="no.png" id="784" name="Google Shape;784;gc83983286c_1_230"/>
            <p:cNvPicPr preferRelativeResize="0"/>
            <p:nvPr/>
          </p:nvPicPr>
          <p:blipFill rotWithShape="1">
            <a:blip r:embed="rId19">
              <a:alphaModFix/>
            </a:blip>
            <a:srcRect b="0" l="0" r="0" t="0"/>
            <a:stretch/>
          </p:blipFill>
          <p:spPr>
            <a:xfrm>
              <a:off x="5428051" y="6572055"/>
              <a:ext cx="217977" cy="144114"/>
            </a:xfrm>
            <a:prstGeom prst="rect">
              <a:avLst/>
            </a:prstGeom>
            <a:noFill/>
            <a:ln>
              <a:noFill/>
            </a:ln>
          </p:spPr>
        </p:pic>
        <p:pic>
          <p:nvPicPr>
            <p:cNvPr descr="pl.png" id="785" name="Google Shape;785;gc83983286c_1_230"/>
            <p:cNvPicPr preferRelativeResize="0"/>
            <p:nvPr/>
          </p:nvPicPr>
          <p:blipFill rotWithShape="1">
            <a:blip r:embed="rId20">
              <a:alphaModFix/>
            </a:blip>
            <a:srcRect b="0" l="0" r="0" t="0"/>
            <a:stretch/>
          </p:blipFill>
          <p:spPr>
            <a:xfrm>
              <a:off x="5795181" y="6572055"/>
              <a:ext cx="217977" cy="144114"/>
            </a:xfrm>
            <a:prstGeom prst="rect">
              <a:avLst/>
            </a:prstGeom>
            <a:noFill/>
            <a:ln>
              <a:noFill/>
            </a:ln>
          </p:spPr>
        </p:pic>
        <p:pic>
          <p:nvPicPr>
            <p:cNvPr descr="pt.png" id="786" name="Google Shape;786;gc83983286c_1_230"/>
            <p:cNvPicPr preferRelativeResize="0"/>
            <p:nvPr/>
          </p:nvPicPr>
          <p:blipFill rotWithShape="1">
            <a:blip r:embed="rId21">
              <a:alphaModFix/>
            </a:blip>
            <a:srcRect b="0" l="0" r="0" t="0"/>
            <a:stretch/>
          </p:blipFill>
          <p:spPr>
            <a:xfrm>
              <a:off x="6167359" y="6572055"/>
              <a:ext cx="217977" cy="144114"/>
            </a:xfrm>
            <a:prstGeom prst="rect">
              <a:avLst/>
            </a:prstGeom>
            <a:noFill/>
            <a:ln>
              <a:noFill/>
            </a:ln>
          </p:spPr>
        </p:pic>
        <p:pic>
          <p:nvPicPr>
            <p:cNvPr descr="ro.png" id="787" name="Google Shape;787;gc83983286c_1_230"/>
            <p:cNvPicPr preferRelativeResize="0"/>
            <p:nvPr/>
          </p:nvPicPr>
          <p:blipFill rotWithShape="1">
            <a:blip r:embed="rId22">
              <a:alphaModFix/>
            </a:blip>
            <a:srcRect b="0" l="0" r="0" t="0"/>
            <a:stretch/>
          </p:blipFill>
          <p:spPr>
            <a:xfrm>
              <a:off x="6541267" y="6572055"/>
              <a:ext cx="217977" cy="144114"/>
            </a:xfrm>
            <a:prstGeom prst="rect">
              <a:avLst/>
            </a:prstGeom>
            <a:noFill/>
            <a:ln>
              <a:noFill/>
            </a:ln>
          </p:spPr>
        </p:pic>
        <p:pic>
          <p:nvPicPr>
            <p:cNvPr descr="se.png" id="788" name="Google Shape;788;gc83983286c_1_230"/>
            <p:cNvPicPr preferRelativeResize="0"/>
            <p:nvPr/>
          </p:nvPicPr>
          <p:blipFill rotWithShape="1">
            <a:blip r:embed="rId23">
              <a:alphaModFix/>
            </a:blip>
            <a:srcRect b="0" l="0" r="0" t="0"/>
            <a:stretch/>
          </p:blipFill>
          <p:spPr>
            <a:xfrm>
              <a:off x="7279811" y="6572055"/>
              <a:ext cx="217977" cy="144114"/>
            </a:xfrm>
            <a:prstGeom prst="rect">
              <a:avLst/>
            </a:prstGeom>
            <a:noFill/>
            <a:ln>
              <a:noFill/>
            </a:ln>
          </p:spPr>
        </p:pic>
        <p:pic>
          <p:nvPicPr>
            <p:cNvPr descr="uk.png" id="789" name="Google Shape;789;gc83983286c_1_230"/>
            <p:cNvPicPr preferRelativeResize="0"/>
            <p:nvPr/>
          </p:nvPicPr>
          <p:blipFill rotWithShape="1">
            <a:blip r:embed="rId24">
              <a:alphaModFix/>
            </a:blip>
            <a:srcRect b="0" l="0" r="0" t="0"/>
            <a:stretch/>
          </p:blipFill>
          <p:spPr>
            <a:xfrm>
              <a:off x="8017547" y="6572055"/>
              <a:ext cx="217977" cy="144114"/>
            </a:xfrm>
            <a:prstGeom prst="rect">
              <a:avLst/>
            </a:prstGeom>
            <a:noFill/>
            <a:ln>
              <a:noFill/>
            </a:ln>
          </p:spPr>
        </p:pic>
        <p:pic>
          <p:nvPicPr>
            <p:cNvPr descr="ca.png" id="790" name="Google Shape;790;gc83983286c_1_230"/>
            <p:cNvPicPr preferRelativeResize="0"/>
            <p:nvPr/>
          </p:nvPicPr>
          <p:blipFill rotWithShape="1">
            <a:blip r:embed="rId25">
              <a:alphaModFix/>
            </a:blip>
            <a:srcRect b="0" l="0" r="0" t="0"/>
            <a:stretch/>
          </p:blipFill>
          <p:spPr>
            <a:xfrm>
              <a:off x="9291609" y="6573362"/>
              <a:ext cx="216000" cy="142807"/>
            </a:xfrm>
            <a:prstGeom prst="rect">
              <a:avLst/>
            </a:prstGeom>
            <a:noFill/>
            <a:ln>
              <a:noFill/>
            </a:ln>
          </p:spPr>
        </p:pic>
        <p:pic>
          <p:nvPicPr>
            <p:cNvPr id="791" name="Google Shape;791;gc83983286c_1_230"/>
            <p:cNvPicPr preferRelativeResize="0"/>
            <p:nvPr/>
          </p:nvPicPr>
          <p:blipFill rotWithShape="1">
            <a:blip r:embed="rId26">
              <a:alphaModFix/>
            </a:blip>
            <a:srcRect b="0" l="0" r="0" t="0"/>
            <a:stretch/>
          </p:blipFill>
          <p:spPr>
            <a:xfrm>
              <a:off x="8555553" y="6572169"/>
              <a:ext cx="216000" cy="144000"/>
            </a:xfrm>
            <a:prstGeom prst="rect">
              <a:avLst/>
            </a:prstGeom>
            <a:noFill/>
            <a:ln>
              <a:noFill/>
            </a:ln>
          </p:spPr>
        </p:pic>
        <p:pic>
          <p:nvPicPr>
            <p:cNvPr descr="si.png" id="792" name="Google Shape;792;gc83983286c_1_230"/>
            <p:cNvPicPr preferRelativeResize="0"/>
            <p:nvPr/>
          </p:nvPicPr>
          <p:blipFill rotWithShape="1">
            <a:blip r:embed="rId27">
              <a:alphaModFix/>
            </a:blip>
            <a:srcRect b="0" l="0" r="0" t="0"/>
            <a:stretch/>
          </p:blipFill>
          <p:spPr>
            <a:xfrm>
              <a:off x="8928090" y="6572513"/>
              <a:ext cx="217284" cy="143656"/>
            </a:xfrm>
            <a:prstGeom prst="rect">
              <a:avLst/>
            </a:prstGeom>
            <a:noFill/>
            <a:ln>
              <a:noFill/>
            </a:ln>
          </p:spPr>
        </p:pic>
      </p:grpSp>
      <p:pic>
        <p:nvPicPr>
          <p:cNvPr id="793" name="Google Shape;793;gc83983286c_1_230"/>
          <p:cNvPicPr preferRelativeResize="0"/>
          <p:nvPr/>
        </p:nvPicPr>
        <p:blipFill rotWithShape="1">
          <a:blip r:embed="rId28">
            <a:alphaModFix/>
          </a:blip>
          <a:srcRect b="0" l="0" r="0" t="0"/>
          <a:stretch/>
        </p:blipFill>
        <p:spPr>
          <a:xfrm>
            <a:off x="7295986" y="6556081"/>
            <a:ext cx="1636920" cy="141224"/>
          </a:xfrm>
          <a:prstGeom prst="rect">
            <a:avLst/>
          </a:prstGeom>
          <a:noFill/>
          <a:ln>
            <a:noFill/>
          </a:ln>
        </p:spPr>
      </p:pic>
      <p:sp>
        <p:nvSpPr>
          <p:cNvPr id="794" name="Google Shape;794;gc83983286c_1_230"/>
          <p:cNvSpPr txBox="1"/>
          <p:nvPr/>
        </p:nvSpPr>
        <p:spPr>
          <a:xfrm>
            <a:off x="249512" y="186279"/>
            <a:ext cx="8142566" cy="666847"/>
          </a:xfrm>
          <a:prstGeom prst="rect">
            <a:avLst/>
          </a:prstGeom>
          <a:noFill/>
          <a:ln>
            <a:noFill/>
          </a:ln>
        </p:spPr>
        <p:txBody>
          <a:bodyPr anchorCtr="0" anchor="ctr" bIns="34275" lIns="68550" spcFirstLastPara="1" rIns="68550" wrap="square" tIns="34275">
            <a:spAutoFit/>
          </a:bodyPr>
          <a:lstStyle/>
          <a:p>
            <a:pPr indent="0" lvl="0" marL="0" marR="0" rtl="0" algn="l">
              <a:lnSpc>
                <a:spcPct val="100000"/>
              </a:lnSpc>
              <a:spcBef>
                <a:spcPts val="0"/>
              </a:spcBef>
              <a:spcAft>
                <a:spcPts val="0"/>
              </a:spcAft>
              <a:buClr>
                <a:srgbClr val="000000"/>
              </a:buClr>
              <a:buSzPts val="2800"/>
              <a:buFont typeface="Arial"/>
              <a:buNone/>
            </a:pPr>
            <a:r>
              <a:rPr b="0" i="0" lang="en-AU" sz="2800" u="none" cap="none" strike="noStrike">
                <a:solidFill>
                  <a:srgbClr val="000000"/>
                </a:solidFill>
                <a:latin typeface="Arial"/>
                <a:ea typeface="Arial"/>
                <a:cs typeface="Arial"/>
                <a:sym typeface="Arial"/>
              </a:rPr>
              <a:t>Finance and Equity </a:t>
            </a:r>
            <a:endParaRPr b="0" i="0" sz="2800" u="none" cap="none" strike="noStrike">
              <a:solidFill>
                <a:srgbClr val="000000"/>
              </a:solidFill>
              <a:latin typeface="Arial"/>
              <a:ea typeface="Arial"/>
              <a:cs typeface="Arial"/>
              <a:sym typeface="Arial"/>
            </a:endParaRPr>
          </a:p>
        </p:txBody>
      </p:sp>
      <p:sp>
        <p:nvSpPr>
          <p:cNvPr id="795" name="Google Shape;795;gc83983286c_1_230"/>
          <p:cNvSpPr/>
          <p:nvPr/>
        </p:nvSpPr>
        <p:spPr>
          <a:xfrm>
            <a:off x="224692" y="901660"/>
            <a:ext cx="7766538" cy="586821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Finance mechanisms are a critical element in the PA and in the UNFCCC process in general. Many of the plan</a:t>
            </a:r>
            <a:r>
              <a:rPr lang="en-AU"/>
              <a:t>ned funded actions</a:t>
            </a:r>
            <a:r>
              <a:rPr b="0" i="0" lang="en-AU" sz="1400" u="none" cap="none" strike="noStrike">
                <a:solidFill>
                  <a:srgbClr val="000000"/>
                </a:solidFill>
                <a:latin typeface="Arial"/>
                <a:ea typeface="Arial"/>
                <a:cs typeface="Arial"/>
                <a:sym typeface="Arial"/>
              </a:rPr>
              <a:t> will </a:t>
            </a:r>
            <a:r>
              <a:rPr lang="en-AU"/>
              <a:t>use</a:t>
            </a:r>
            <a:r>
              <a:rPr b="0" i="0" lang="en-AU" sz="1400" u="none" cap="none" strike="noStrike">
                <a:solidFill>
                  <a:srgbClr val="000000"/>
                </a:solidFill>
                <a:latin typeface="Arial"/>
                <a:ea typeface="Arial"/>
                <a:cs typeface="Arial"/>
                <a:sym typeface="Arial"/>
              </a:rPr>
              <a:t> satellite data both for implementation and for validation of results, mainly through </a:t>
            </a:r>
            <a:r>
              <a:rPr lang="en-AU"/>
              <a:t>National A</a:t>
            </a:r>
            <a:r>
              <a:rPr b="0" i="0" lang="en-AU" sz="1400" u="none" cap="none" strike="noStrike">
                <a:solidFill>
                  <a:srgbClr val="000000"/>
                </a:solidFill>
                <a:latin typeface="Arial"/>
                <a:ea typeface="Arial"/>
                <a:cs typeface="Arial"/>
                <a:sym typeface="Arial"/>
              </a:rPr>
              <a:t>daptation </a:t>
            </a:r>
            <a:r>
              <a:rPr lang="en-AU"/>
              <a:t>P</a:t>
            </a:r>
            <a:r>
              <a:rPr b="0" i="0" lang="en-AU" sz="1400" u="none" cap="none" strike="noStrike">
                <a:solidFill>
                  <a:srgbClr val="000000"/>
                </a:solidFill>
                <a:latin typeface="Arial"/>
                <a:ea typeface="Arial"/>
                <a:cs typeface="Arial"/>
                <a:sym typeface="Arial"/>
              </a:rPr>
              <a:t>lans (NAPs) and possibly, in due course, for verification of valid expenditure of funds.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This should be borne in mind and CEOS should keep a watching brief on how it might best support such financial instruments. Equity among Parties is a further element consonant with inter-Party funding and includes sharing of expertise, systems, science and technology, and WGCap </a:t>
            </a:r>
            <a:r>
              <a:rPr lang="en-AU"/>
              <a:t>c</a:t>
            </a:r>
            <a:r>
              <a:rPr b="0" i="0" lang="en-AU" sz="1400" u="none" cap="none" strike="noStrike">
                <a:solidFill>
                  <a:srgbClr val="000000"/>
                </a:solidFill>
                <a:latin typeface="Arial"/>
                <a:ea typeface="Arial"/>
                <a:cs typeface="Arial"/>
                <a:sym typeface="Arial"/>
              </a:rPr>
              <a:t>ould maintain a view on this </a:t>
            </a:r>
            <a:r>
              <a:rPr b="1" i="0" lang="en-AU" sz="1400" u="none" cap="none" strike="noStrike">
                <a:solidFill>
                  <a:srgbClr val="000000"/>
                </a:solidFill>
              </a:rPr>
              <a:t>(Recommendation 8)</a:t>
            </a:r>
            <a:r>
              <a:rPr b="0" i="0" lang="en-AU" sz="14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2800" u="none" cap="none" strike="noStrike">
                <a:solidFill>
                  <a:srgbClr val="000000"/>
                </a:solidFill>
                <a:latin typeface="Arial"/>
                <a:ea typeface="Arial"/>
                <a:cs typeface="Arial"/>
                <a:sym typeface="Arial"/>
              </a:rPr>
              <a:t>Ongoing support to IPCC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AU" sz="1400" u="none" cap="none" strike="noStrike">
                <a:solidFill>
                  <a:srgbClr val="000000"/>
                </a:solidFill>
                <a:latin typeface="Arial"/>
                <a:ea typeface="Arial"/>
                <a:cs typeface="Arial"/>
                <a:sym typeface="Arial"/>
              </a:rPr>
              <a:t>The ultimate objective of the Paris Agreement is couched in terms of limiting future temperature rise</a:t>
            </a:r>
            <a:r>
              <a:rPr lang="en-AU"/>
              <a:t> that </a:t>
            </a:r>
            <a:r>
              <a:rPr b="0" i="0" lang="en-AU" sz="1400" u="none" cap="none" strike="noStrike">
                <a:solidFill>
                  <a:srgbClr val="000000"/>
                </a:solidFill>
                <a:latin typeface="Arial"/>
                <a:ea typeface="Arial"/>
                <a:cs typeface="Arial"/>
                <a:sym typeface="Arial"/>
              </a:rPr>
              <a:t>can only be related to GHG emissions and their reduction through long term climate models. This requires the continued provision of satellite data to provide the Essential Climate Variables on which the modelling and prediction of climate is based. </a:t>
            </a:r>
            <a:r>
              <a:rPr b="1" i="0" lang="en-AU" sz="1400" u="none" cap="none" strike="noStrike">
                <a:solidFill>
                  <a:srgbClr val="000000"/>
                </a:solidFill>
              </a:rPr>
              <a:t>(Recommendation 9)</a:t>
            </a:r>
            <a:endParaRPr b="1"/>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gc83983286c_1_263"/>
          <p:cNvSpPr txBox="1"/>
          <p:nvPr/>
        </p:nvSpPr>
        <p:spPr>
          <a:xfrm>
            <a:off x="330619" y="404323"/>
            <a:ext cx="8002500" cy="609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2000" u="none" cap="none" strike="noStrike">
                <a:solidFill>
                  <a:srgbClr val="000000"/>
                </a:solidFill>
                <a:latin typeface="Arial"/>
                <a:ea typeface="Arial"/>
                <a:cs typeface="Arial"/>
                <a:sym typeface="Arial"/>
              </a:rPr>
              <a:t>Recommendations summary:</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Recommendations 1-2</a:t>
            </a:r>
            <a:r>
              <a:rPr b="0" i="0" lang="en-AU" sz="1400" u="none" cap="none" strike="noStrike">
                <a:solidFill>
                  <a:srgbClr val="000000"/>
                </a:solidFill>
                <a:latin typeface="Arial"/>
                <a:ea typeface="Arial"/>
                <a:cs typeface="Arial"/>
                <a:sym typeface="Arial"/>
              </a:rPr>
              <a:t>: Check for completeness current requirements for carbon modeling and GHG inversion.</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Recommendation 3</a:t>
            </a:r>
            <a:r>
              <a:rPr b="0" i="0" lang="en-AU" sz="1400" u="none" cap="none" strike="noStrike">
                <a:solidFill>
                  <a:srgbClr val="000000"/>
                </a:solidFill>
                <a:latin typeface="Arial"/>
                <a:ea typeface="Arial"/>
                <a:cs typeface="Arial"/>
                <a:sym typeface="Arial"/>
              </a:rPr>
              <a:t>: Concerns communications with UNFCCC Sec., SBSTA/RSO and Parties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Recommendation 4</a:t>
            </a:r>
            <a:r>
              <a:rPr b="0" i="0" lang="en-AU" sz="1400" u="none" cap="none" strike="noStrike">
                <a:solidFill>
                  <a:srgbClr val="000000"/>
                </a:solidFill>
                <a:latin typeface="Arial"/>
                <a:ea typeface="Arial"/>
                <a:cs typeface="Arial"/>
                <a:sym typeface="Arial"/>
              </a:rPr>
              <a:t>: Consider setting up large scale (IMBIE class) field experiments on naturally occurring terrestrial GHG fluxes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Recommendations 5-6</a:t>
            </a:r>
            <a:r>
              <a:rPr b="0" i="0" lang="en-AU" sz="1400" u="none" cap="none" strike="noStrike">
                <a:solidFill>
                  <a:srgbClr val="000000"/>
                </a:solidFill>
                <a:latin typeface="Arial"/>
                <a:ea typeface="Arial"/>
                <a:cs typeface="Arial"/>
                <a:sym typeface="Arial"/>
              </a:rPr>
              <a:t>: Review requirements for observations for AFOLU, consistency with biogenic emission modelling and pilot implementation with several test countries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Recommendation 7</a:t>
            </a:r>
            <a:r>
              <a:rPr b="0" i="0" lang="en-AU" sz="1400" u="none" cap="none" strike="noStrike">
                <a:solidFill>
                  <a:srgbClr val="000000"/>
                </a:solidFill>
                <a:latin typeface="Arial"/>
                <a:ea typeface="Arial"/>
                <a:cs typeface="Arial"/>
                <a:sym typeface="Arial"/>
              </a:rPr>
              <a:t>: </a:t>
            </a:r>
            <a:r>
              <a:rPr lang="en-AU"/>
              <a:t>Concerns a</a:t>
            </a:r>
            <a:r>
              <a:rPr b="0" i="0" lang="en-AU" sz="1400" u="none" cap="none" strike="noStrike">
                <a:solidFill>
                  <a:srgbClr val="000000"/>
                </a:solidFill>
                <a:latin typeface="Arial"/>
                <a:ea typeface="Arial"/>
                <a:cs typeface="Arial"/>
                <a:sym typeface="Arial"/>
              </a:rPr>
              <a:t>ctions of CEOS in support of Adaptation</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Recommendation 8</a:t>
            </a:r>
            <a:r>
              <a:rPr b="0" i="0" lang="en-AU" sz="1400" u="none" cap="none" strike="noStrike">
                <a:solidFill>
                  <a:srgbClr val="000000"/>
                </a:solidFill>
                <a:latin typeface="Arial"/>
                <a:ea typeface="Arial"/>
                <a:cs typeface="Arial"/>
                <a:sym typeface="Arial"/>
              </a:rPr>
              <a:t>: Maintain</a:t>
            </a:r>
            <a:r>
              <a:rPr lang="en-AU"/>
              <a:t>s </a:t>
            </a:r>
            <a:r>
              <a:rPr b="0" i="0" lang="en-AU" sz="1400" u="none" cap="none" strike="noStrike">
                <a:solidFill>
                  <a:srgbClr val="000000"/>
                </a:solidFill>
                <a:latin typeface="Arial"/>
                <a:ea typeface="Arial"/>
                <a:cs typeface="Arial"/>
                <a:sym typeface="Arial"/>
              </a:rPr>
              <a:t> a watching brief on issues of finance and support to less developed countries.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Recommendation 9</a:t>
            </a:r>
            <a:r>
              <a:rPr b="0" i="0" lang="en-AU" sz="1400" u="none" cap="none" strike="noStrike">
                <a:solidFill>
                  <a:srgbClr val="000000"/>
                </a:solidFill>
                <a:latin typeface="Arial"/>
                <a:ea typeface="Arial"/>
                <a:cs typeface="Arial"/>
                <a:sym typeface="Arial"/>
              </a:rPr>
              <a:t>: Continu</a:t>
            </a:r>
            <a:r>
              <a:rPr lang="en-AU"/>
              <a:t>es</a:t>
            </a:r>
            <a:r>
              <a:rPr b="0" i="0" lang="en-AU" sz="1400" u="none" cap="none" strike="noStrike">
                <a:solidFill>
                  <a:srgbClr val="000000"/>
                </a:solidFill>
                <a:latin typeface="Arial"/>
                <a:ea typeface="Arial"/>
                <a:cs typeface="Arial"/>
                <a:sym typeface="Arial"/>
              </a:rPr>
              <a:t> ongoing support to ECVs for future climate modeling.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rPr lang="en-AU"/>
              <a:t>The Recommendations are set out below in the form of  a Table of Actions, including </a:t>
            </a:r>
            <a:r>
              <a:rPr lang="en-AU"/>
              <a:t>nomination of responsible agents, timescales and deliverables.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1" name="Google Shape;801;gc83983286c_1_263"/>
          <p:cNvSpPr txBox="1"/>
          <p:nvPr/>
        </p:nvSpPr>
        <p:spPr>
          <a:xfrm>
            <a:off x="912393" y="1878104"/>
            <a:ext cx="184666" cy="4103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2" name="Google Shape;802;gc83983286c_1_263"/>
          <p:cNvSpPr/>
          <p:nvPr/>
        </p:nvSpPr>
        <p:spPr>
          <a:xfrm>
            <a:off x="862667" y="1415405"/>
            <a:ext cx="7553243" cy="127214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en-AU"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7"/>
          <p:cNvSpPr/>
          <p:nvPr>
            <p:ph idx="12" type="sldNum"/>
          </p:nvPr>
        </p:nvSpPr>
        <p:spPr>
          <a:xfrm>
            <a:off x="8763000" y="6629400"/>
            <a:ext cx="304800" cy="187200"/>
          </a:xfrm>
          <a:prstGeom prst="roundRect">
            <a:avLst>
              <a:gd fmla="val 16667" name="adj"/>
            </a:avLst>
          </a:prstGeom>
          <a:solidFill>
            <a:schemeClr val="lt1">
              <a:alpha val="45882"/>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92" name="Google Shape;192;p7"/>
          <p:cNvSpPr txBox="1"/>
          <p:nvPr>
            <p:ph idx="1" type="body"/>
          </p:nvPr>
        </p:nvSpPr>
        <p:spPr>
          <a:xfrm>
            <a:off x="215867" y="1499375"/>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Focus on our work in support of UNFCCC and the Global Stocktake</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GHG Task Team</a:t>
            </a:r>
            <a:r>
              <a:rPr lang="en-AU" sz="1800">
                <a:solidFill>
                  <a:schemeClr val="dk1"/>
                </a:solidFill>
                <a:latin typeface="Calibri"/>
                <a:ea typeface="Calibri"/>
                <a:cs typeface="Calibri"/>
                <a:sym typeface="Calibri"/>
              </a:rPr>
              <a:t> (Dave &amp; Mark - recorded presentation, </a:t>
            </a:r>
            <a:r>
              <a:rPr lang="en-AU" sz="1800">
                <a:solidFill>
                  <a:schemeClr val="dk1"/>
                </a:solidFill>
                <a:latin typeface="Calibri"/>
                <a:ea typeface="Calibri"/>
                <a:cs typeface="Calibri"/>
                <a:sym typeface="Calibri"/>
              </a:rPr>
              <a:t>focus</a:t>
            </a:r>
            <a:r>
              <a:rPr lang="en-AU" sz="1800">
                <a:solidFill>
                  <a:schemeClr val="dk1"/>
                </a:solidFill>
                <a:latin typeface="Calibri"/>
                <a:ea typeface="Calibri"/>
                <a:cs typeface="Calibri"/>
                <a:sym typeface="Calibri"/>
              </a:rPr>
              <a:t> on questions)</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AFOLU Task Team (Osamu &amp; Frank Martin)</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CEOS Strategy for the Stocktake, to bring broad context and coordination across the CEOS structure (SIT Vice-Chair, ESA)</a:t>
            </a:r>
            <a:endParaRPr sz="1800">
              <a:solidFill>
                <a:srgbClr val="147D8B"/>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Endorsement of the CEOS Biomass Protocol</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WGCV LPV Team (Laura)</a:t>
            </a:r>
            <a:r>
              <a:rPr lang="en-AU"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Update on the Reference Network concept</a:t>
            </a:r>
            <a:endParaRPr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800">
                <a:solidFill>
                  <a:schemeClr val="dk1"/>
                </a:solidFill>
                <a:latin typeface="Calibri"/>
                <a:ea typeface="Calibri"/>
                <a:cs typeface="Calibri"/>
                <a:sym typeface="Calibri"/>
              </a:rPr>
              <a:t>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193" name="Google Shape;193;p7"/>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Specific objectives/agenda today</a:t>
            </a:r>
            <a:endParaRPr/>
          </a:p>
        </p:txBody>
      </p:sp>
      <p:sp>
        <p:nvSpPr>
          <p:cNvPr id="194" name="Google Shape;194;p7"/>
          <p:cNvSpPr txBox="1"/>
          <p:nvPr/>
        </p:nvSpPr>
        <p:spPr>
          <a:xfrm>
            <a:off x="5373350" y="3947075"/>
            <a:ext cx="8601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AU">
                <a:solidFill>
                  <a:srgbClr val="92D050"/>
                </a:solidFill>
              </a:rPr>
              <a:t>2</a:t>
            </a:r>
            <a:r>
              <a:rPr b="0" i="0" lang="en-AU" sz="1400" u="none" cap="none" strike="noStrike">
                <a:solidFill>
                  <a:srgbClr val="92D050"/>
                </a:solidFill>
                <a:latin typeface="Arial"/>
                <a:ea typeface="Arial"/>
                <a:cs typeface="Arial"/>
                <a:sym typeface="Arial"/>
              </a:rPr>
              <a:t>0 mins </a:t>
            </a:r>
            <a:endParaRPr b="0" i="0" sz="1400" u="none" cap="none" strike="noStrike">
              <a:solidFill>
                <a:srgbClr val="92D050"/>
              </a:solidFill>
              <a:latin typeface="Arial"/>
              <a:ea typeface="Arial"/>
              <a:cs typeface="Arial"/>
              <a:sym typeface="Arial"/>
            </a:endParaRPr>
          </a:p>
        </p:txBody>
      </p:sp>
      <p:sp>
        <p:nvSpPr>
          <p:cNvPr id="195" name="Google Shape;195;p7"/>
          <p:cNvSpPr txBox="1"/>
          <p:nvPr/>
        </p:nvSpPr>
        <p:spPr>
          <a:xfrm>
            <a:off x="1155150" y="6335100"/>
            <a:ext cx="7218600" cy="5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en-AU" sz="1400" u="none" cap="none" strike="noStrike">
                <a:solidFill>
                  <a:srgbClr val="FF0000"/>
                </a:solidFill>
                <a:latin typeface="Arial"/>
                <a:ea typeface="Arial"/>
                <a:cs typeface="Arial"/>
                <a:sym typeface="Arial"/>
              </a:rPr>
              <a:t>Add comments and questions via GTM chat at any time in the session</a:t>
            </a:r>
            <a:endParaRPr b="1" i="0" sz="1400" u="none" cap="none" strike="noStrike">
              <a:solidFill>
                <a:srgbClr val="FF0000"/>
              </a:solidFill>
              <a:latin typeface="Arial"/>
              <a:ea typeface="Arial"/>
              <a:cs typeface="Arial"/>
              <a:sym typeface="Arial"/>
            </a:endParaRPr>
          </a:p>
        </p:txBody>
      </p:sp>
      <p:sp>
        <p:nvSpPr>
          <p:cNvPr id="196" name="Google Shape;196;p7"/>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92D050"/>
              </a:solidFill>
              <a:latin typeface="Arial"/>
              <a:ea typeface="Arial"/>
              <a:cs typeface="Arial"/>
              <a:sym typeface="Arial"/>
            </a:endParaRPr>
          </a:p>
        </p:txBody>
      </p:sp>
      <p:sp>
        <p:nvSpPr>
          <p:cNvPr id="197" name="Google Shape;197;p7"/>
          <p:cNvSpPr txBox="1"/>
          <p:nvPr/>
        </p:nvSpPr>
        <p:spPr>
          <a:xfrm>
            <a:off x="8077775" y="1853525"/>
            <a:ext cx="9420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AU">
                <a:solidFill>
                  <a:srgbClr val="92D050"/>
                </a:solidFill>
              </a:rPr>
              <a:t>1</a:t>
            </a:r>
            <a:r>
              <a:rPr b="0" i="0" lang="en-AU" sz="1400" u="none" cap="none" strike="noStrike">
                <a:solidFill>
                  <a:srgbClr val="92D050"/>
                </a:solidFill>
                <a:latin typeface="Arial"/>
                <a:ea typeface="Arial"/>
                <a:cs typeface="Arial"/>
                <a:sym typeface="Arial"/>
              </a:rPr>
              <a:t>5</a:t>
            </a:r>
            <a:r>
              <a:rPr lang="en-AU">
                <a:solidFill>
                  <a:srgbClr val="92D050"/>
                </a:solidFill>
              </a:rPr>
              <a:t> </a:t>
            </a:r>
            <a:r>
              <a:rPr b="0" i="0" lang="en-AU" sz="1400" u="none" cap="none" strike="noStrike">
                <a:solidFill>
                  <a:srgbClr val="92D050"/>
                </a:solidFill>
                <a:latin typeface="Arial"/>
                <a:ea typeface="Arial"/>
                <a:cs typeface="Arial"/>
                <a:sym typeface="Arial"/>
              </a:rPr>
              <a:t>mins</a:t>
            </a:r>
            <a:endParaRPr b="0" i="0" sz="1400" u="none" cap="none" strike="noStrike">
              <a:solidFill>
                <a:srgbClr val="92D050"/>
              </a:solidFill>
              <a:latin typeface="Arial"/>
              <a:ea typeface="Arial"/>
              <a:cs typeface="Arial"/>
              <a:sym typeface="Arial"/>
            </a:endParaRPr>
          </a:p>
        </p:txBody>
      </p:sp>
      <p:sp>
        <p:nvSpPr>
          <p:cNvPr id="198" name="Google Shape;198;p7"/>
          <p:cNvSpPr txBox="1"/>
          <p:nvPr/>
        </p:nvSpPr>
        <p:spPr>
          <a:xfrm>
            <a:off x="5261550" y="2215925"/>
            <a:ext cx="9420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AU">
                <a:solidFill>
                  <a:srgbClr val="92D050"/>
                </a:solidFill>
              </a:rPr>
              <a:t>20</a:t>
            </a:r>
            <a:r>
              <a:rPr lang="en-AU">
                <a:solidFill>
                  <a:srgbClr val="92D050"/>
                </a:solidFill>
              </a:rPr>
              <a:t> </a:t>
            </a:r>
            <a:r>
              <a:rPr b="0" i="0" lang="en-AU" sz="1400" u="none" cap="none" strike="noStrike">
                <a:solidFill>
                  <a:srgbClr val="92D050"/>
                </a:solidFill>
                <a:latin typeface="Arial"/>
                <a:ea typeface="Arial"/>
                <a:cs typeface="Arial"/>
                <a:sym typeface="Arial"/>
              </a:rPr>
              <a:t>mins</a:t>
            </a:r>
            <a:endParaRPr b="0" i="0" sz="1400" u="none" cap="none" strike="noStrike">
              <a:solidFill>
                <a:srgbClr val="92D050"/>
              </a:solidFill>
              <a:latin typeface="Arial"/>
              <a:ea typeface="Arial"/>
              <a:cs typeface="Arial"/>
              <a:sym typeface="Arial"/>
            </a:endParaRPr>
          </a:p>
        </p:txBody>
      </p:sp>
      <p:sp>
        <p:nvSpPr>
          <p:cNvPr id="199" name="Google Shape;199;p7"/>
          <p:cNvSpPr txBox="1"/>
          <p:nvPr/>
        </p:nvSpPr>
        <p:spPr>
          <a:xfrm>
            <a:off x="4735350" y="2848750"/>
            <a:ext cx="9420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AU">
                <a:solidFill>
                  <a:srgbClr val="92D050"/>
                </a:solidFill>
              </a:rPr>
              <a:t>3</a:t>
            </a:r>
            <a:r>
              <a:rPr lang="en-AU">
                <a:solidFill>
                  <a:srgbClr val="92D050"/>
                </a:solidFill>
              </a:rPr>
              <a:t>0 </a:t>
            </a:r>
            <a:r>
              <a:rPr b="0" i="0" lang="en-AU" sz="1400" u="none" cap="none" strike="noStrike">
                <a:solidFill>
                  <a:srgbClr val="92D050"/>
                </a:solidFill>
                <a:latin typeface="Arial"/>
                <a:ea typeface="Arial"/>
                <a:cs typeface="Arial"/>
                <a:sym typeface="Arial"/>
              </a:rPr>
              <a:t>mins</a:t>
            </a:r>
            <a:endParaRPr b="0" i="0" sz="1400" u="none" cap="none" strike="noStrike">
              <a:solidFill>
                <a:srgbClr val="92D05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c77898abfa_0_3"/>
          <p:cNvSpPr txBox="1"/>
          <p:nvPr/>
        </p:nvSpPr>
        <p:spPr>
          <a:xfrm>
            <a:off x="330625" y="404324"/>
            <a:ext cx="8002500" cy="350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AU" sz="2000"/>
              <a:t>Actions for Next Steps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AU"/>
              <a:t>Management</a:t>
            </a:r>
            <a:endParaRPr b="1"/>
          </a:p>
          <a:p>
            <a:pPr indent="0" lvl="0" marL="0" marR="0" rtl="0" algn="l">
              <a:lnSpc>
                <a:spcPct val="100000"/>
              </a:lnSpc>
              <a:spcBef>
                <a:spcPts val="0"/>
              </a:spcBef>
              <a:spcAft>
                <a:spcPts val="0"/>
              </a:spcAft>
              <a:buNone/>
            </a:pPr>
            <a:r>
              <a:t/>
            </a:r>
            <a:endParaRPr/>
          </a:p>
          <a:p>
            <a:pPr indent="-2520000" lvl="0" marL="2520000" marR="0" rtl="0" algn="l">
              <a:lnSpc>
                <a:spcPct val="100000"/>
              </a:lnSpc>
              <a:spcBef>
                <a:spcPts val="0"/>
              </a:spcBef>
              <a:spcAft>
                <a:spcPts val="0"/>
              </a:spcAft>
              <a:buNone/>
            </a:pPr>
            <a:r>
              <a:rPr lang="en-AU"/>
              <a:t>SIT Chair &amp; Vice-Chair Teams: Provide ongoing coordination and oversight for the GST Strategy  actions </a:t>
            </a:r>
            <a:endParaRPr/>
          </a:p>
          <a:p>
            <a:pPr indent="0" lvl="0" marL="0" marR="0" rtl="0" algn="l">
              <a:lnSpc>
                <a:spcPct val="100000"/>
              </a:lnSpc>
              <a:spcBef>
                <a:spcPts val="0"/>
              </a:spcBef>
              <a:spcAft>
                <a:spcPts val="0"/>
              </a:spcAft>
              <a:buNone/>
            </a:pPr>
            <a:br>
              <a:rPr lang="en-AU"/>
            </a:br>
            <a:r>
              <a:rPr b="1" lang="en-AU"/>
              <a:t>Mitigation</a:t>
            </a:r>
            <a:endParaRPr b="1"/>
          </a:p>
          <a:p>
            <a:pPr indent="0" lvl="0" marL="0" marR="0" rtl="0" algn="l">
              <a:lnSpc>
                <a:spcPct val="100000"/>
              </a:lnSpc>
              <a:spcBef>
                <a:spcPts val="0"/>
              </a:spcBef>
              <a:spcAft>
                <a:spcPts val="0"/>
              </a:spcAft>
              <a:buNone/>
            </a:pPr>
            <a:r>
              <a:t/>
            </a:r>
            <a:endParaRPr b="1"/>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8" name="Google Shape;808;gc77898abfa_0_3"/>
          <p:cNvSpPr txBox="1"/>
          <p:nvPr/>
        </p:nvSpPr>
        <p:spPr>
          <a:xfrm>
            <a:off x="912393" y="1878104"/>
            <a:ext cx="184800" cy="41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809" name="Google Shape;809;gc77898abfa_0_3"/>
          <p:cNvGraphicFramePr/>
          <p:nvPr/>
        </p:nvGraphicFramePr>
        <p:xfrm>
          <a:off x="416500" y="2579400"/>
          <a:ext cx="3000000" cy="3000000"/>
        </p:xfrm>
        <a:graphic>
          <a:graphicData uri="http://schemas.openxmlformats.org/drawingml/2006/table">
            <a:tbl>
              <a:tblPr>
                <a:noFill/>
                <a:tableStyleId>{F3268287-C2CD-4356-A6A7-71B6611EEABD}</a:tableStyleId>
              </a:tblPr>
              <a:tblGrid>
                <a:gridCol w="544150"/>
                <a:gridCol w="2813350"/>
                <a:gridCol w="3652475"/>
                <a:gridCol w="1033025"/>
              </a:tblGrid>
              <a:tr h="506025">
                <a:tc>
                  <a:txBody>
                    <a:bodyPr/>
                    <a:lstStyle/>
                    <a:p>
                      <a:pPr indent="0" lvl="0" marL="0" rtl="0" algn="ctr">
                        <a:lnSpc>
                          <a:spcPct val="115000"/>
                        </a:lnSpc>
                        <a:spcBef>
                          <a:spcPts val="0"/>
                        </a:spcBef>
                        <a:spcAft>
                          <a:spcPts val="0"/>
                        </a:spcAft>
                        <a:buNone/>
                      </a:pPr>
                      <a:r>
                        <a:rPr b="1" lang="en-AU" sz="1000">
                          <a:solidFill>
                            <a:srgbClr val="0B5394"/>
                          </a:solidFill>
                        </a:rPr>
                        <a:t>#</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1000">
                          <a:solidFill>
                            <a:srgbClr val="0B5394"/>
                          </a:solidFill>
                        </a:rPr>
                        <a:t>Actionee</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1000">
                          <a:solidFill>
                            <a:srgbClr val="0B5394"/>
                          </a:solidFill>
                        </a:rPr>
                        <a:t>Action</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1000">
                          <a:solidFill>
                            <a:srgbClr val="0B5394"/>
                          </a:solidFill>
                        </a:rPr>
                        <a:t>Milestone &amp; Deliverable</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891550">
                <a:tc>
                  <a:txBody>
                    <a:bodyPr/>
                    <a:lstStyle/>
                    <a:p>
                      <a:pPr indent="0" lvl="0" marL="0" rtl="0" algn="l">
                        <a:lnSpc>
                          <a:spcPct val="115000"/>
                        </a:lnSpc>
                        <a:spcBef>
                          <a:spcPts val="0"/>
                        </a:spcBef>
                        <a:spcAft>
                          <a:spcPts val="0"/>
                        </a:spcAft>
                        <a:buNone/>
                      </a:pPr>
                      <a:r>
                        <a:rPr b="1" lang="en-AU" sz="1000"/>
                        <a:t>1</a:t>
                      </a:r>
                      <a:endParaRPr b="1" sz="1000"/>
                    </a:p>
                    <a:p>
                      <a:pPr indent="0" lvl="0" marL="0" rtl="0" algn="l">
                        <a:lnSpc>
                          <a:spcPct val="115000"/>
                        </a:lnSpc>
                        <a:spcBef>
                          <a:spcPts val="0"/>
                        </a:spcBef>
                        <a:spcAft>
                          <a:spcPts val="0"/>
                        </a:spcAft>
                        <a:buNone/>
                      </a:pPr>
                      <a:r>
                        <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WGClimate GHG Task Team.</a:t>
                      </a:r>
                      <a:r>
                        <a:rPr lang="en-AU" sz="1000"/>
                        <a:t> LSI-VC, GCOS, other relevant CEOS associates, representatives of relevant modelling groups</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Develop a statement of products for terrestrial observations needed to support mitigation estimates of biogenic emissions as priors for Monitoring and Verification System (MVS) such as CoMVS</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First draft for SIT TW, report to CoP26</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41025">
                <a:tc>
                  <a:txBody>
                    <a:bodyPr/>
                    <a:lstStyle/>
                    <a:p>
                      <a:pPr indent="0" lvl="0" marL="0" rtl="0" algn="l">
                        <a:lnSpc>
                          <a:spcPct val="115000"/>
                        </a:lnSpc>
                        <a:spcBef>
                          <a:spcPts val="0"/>
                        </a:spcBef>
                        <a:spcAft>
                          <a:spcPts val="0"/>
                        </a:spcAft>
                        <a:buNone/>
                      </a:pPr>
                      <a:r>
                        <a:rPr b="1" lang="en-AU" sz="1000"/>
                        <a:t>2</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WGClimate GHG Task Team, Oceans VCs, COAST Team, GCOS, GOOS, other relevant CEOS Associates, representation from GOBM modelling community</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Develop a statement of products for ocean models in support of emissions modelling and fluxes</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First draft for SIT TW, report to CoP26</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186775">
                <a:tc>
                  <a:txBody>
                    <a:bodyPr/>
                    <a:lstStyle/>
                    <a:p>
                      <a:pPr indent="0" lvl="0" marL="0" rtl="0" algn="l">
                        <a:lnSpc>
                          <a:spcPct val="115000"/>
                        </a:lnSpc>
                        <a:spcBef>
                          <a:spcPts val="0"/>
                        </a:spcBef>
                        <a:spcAft>
                          <a:spcPts val="0"/>
                        </a:spcAft>
                        <a:buNone/>
                      </a:pPr>
                      <a:r>
                        <a:rPr b="1" lang="en-AU" sz="1000"/>
                        <a:t>3</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WGClimate as interface to SBSTA/RSO, CEOS reps to the UNFCCC GST ad-hoc WG: </a:t>
                      </a:r>
                      <a:r>
                        <a:rPr lang="en-AU" sz="1000"/>
                        <a:t>Dave Crisp, Osamu Ochiai, Jorg Schulz. WGClimate Chair.</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Deliver results of GST Strategy actions to key meetings in the UNFCCC Calendar, including SBSTA and COP, and meetings of the GST Ad-hoc WG on SO. Early action may be needed to identify and secure event opportunities at COP-26 and the Earth Information Day to promote and communicate the CEOS GST1 datasets. UKSA may be able to assist.</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UNFCCC AD Hoc Meetings and SBSTA/RSO meetings</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Clr>
                          <a:schemeClr val="dk1"/>
                        </a:buClr>
                        <a:buSzPts val="1100"/>
                        <a:buFont typeface="Arial"/>
                        <a:buNone/>
                      </a:pPr>
                      <a:r>
                        <a:rPr b="1" lang="en-AU" sz="1000">
                          <a:solidFill>
                            <a:schemeClr val="dk1"/>
                          </a:solidFill>
                        </a:rPr>
                        <a:t>4</a:t>
                      </a:r>
                      <a:endParaRPr/>
                    </a:p>
                  </a:txBody>
                  <a:tcPr marT="91425" marB="91425" marR="91425" marL="91425">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AU" sz="1000"/>
                        <a:t>CEOS Agencies at SIT, WGCV, WGClimate, LSI-VC, AC-VC..</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Discussion among agencies to consider large-scale field experiments on GHG fluxes (cf IMBIE)</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SIT &amp; SIT TW</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c77898abfa_0_15"/>
          <p:cNvSpPr txBox="1"/>
          <p:nvPr/>
        </p:nvSpPr>
        <p:spPr>
          <a:xfrm>
            <a:off x="330625" y="175724"/>
            <a:ext cx="8002500" cy="2432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AU" sz="2000"/>
              <a:t>Actions for Next Steps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AU"/>
              <a:t>AFOLU</a:t>
            </a:r>
            <a:endParaRPr b="1"/>
          </a:p>
          <a:p>
            <a:pPr indent="0" lvl="0" marL="0" marR="0" rtl="0" algn="l">
              <a:lnSpc>
                <a:spcPct val="100000"/>
              </a:lnSpc>
              <a:spcBef>
                <a:spcPts val="0"/>
              </a:spcBef>
              <a:spcAft>
                <a:spcPts val="0"/>
              </a:spcAft>
              <a:buNone/>
            </a:pPr>
            <a:r>
              <a:t/>
            </a:r>
            <a:endParaRPr b="1"/>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5" name="Google Shape;815;gc77898abfa_0_15"/>
          <p:cNvSpPr txBox="1"/>
          <p:nvPr/>
        </p:nvSpPr>
        <p:spPr>
          <a:xfrm>
            <a:off x="912393" y="1878104"/>
            <a:ext cx="184800" cy="41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816" name="Google Shape;816;gc77898abfa_0_15"/>
          <p:cNvGraphicFramePr/>
          <p:nvPr/>
        </p:nvGraphicFramePr>
        <p:xfrm>
          <a:off x="432500" y="1214613"/>
          <a:ext cx="3000000" cy="3000000"/>
        </p:xfrm>
        <a:graphic>
          <a:graphicData uri="http://schemas.openxmlformats.org/drawingml/2006/table">
            <a:tbl>
              <a:tblPr>
                <a:noFill/>
                <a:tableStyleId>{F3268287-C2CD-4356-A6A7-71B6611EEABD}</a:tableStyleId>
              </a:tblPr>
              <a:tblGrid>
                <a:gridCol w="544150"/>
                <a:gridCol w="2813350"/>
                <a:gridCol w="3652475"/>
                <a:gridCol w="1033025"/>
              </a:tblGrid>
              <a:tr h="511075">
                <a:tc>
                  <a:txBody>
                    <a:bodyPr/>
                    <a:lstStyle/>
                    <a:p>
                      <a:pPr indent="0" lvl="0" marL="0" rtl="0" algn="ctr">
                        <a:lnSpc>
                          <a:spcPct val="115000"/>
                        </a:lnSpc>
                        <a:spcBef>
                          <a:spcPts val="0"/>
                        </a:spcBef>
                        <a:spcAft>
                          <a:spcPts val="0"/>
                        </a:spcAft>
                        <a:buNone/>
                      </a:pPr>
                      <a:r>
                        <a:rPr b="1" lang="en-AU" sz="1000">
                          <a:solidFill>
                            <a:srgbClr val="0B5394"/>
                          </a:solidFill>
                        </a:rPr>
                        <a:t>#</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1000">
                          <a:solidFill>
                            <a:srgbClr val="0B5394"/>
                          </a:solidFill>
                        </a:rPr>
                        <a:t>Actionee</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1000">
                          <a:solidFill>
                            <a:srgbClr val="0B5394"/>
                          </a:solidFill>
                        </a:rPr>
                        <a:t>Action</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1000">
                          <a:solidFill>
                            <a:srgbClr val="0B5394"/>
                          </a:solidFill>
                        </a:rPr>
                        <a:t>Milestone &amp; Deliverable</a:t>
                      </a:r>
                      <a:endParaRPr b="1" sz="1000">
                        <a:solidFill>
                          <a:srgbClr val="0B5394"/>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87200">
                <a:tc>
                  <a:txBody>
                    <a:bodyPr/>
                    <a:lstStyle/>
                    <a:p>
                      <a:pPr indent="0" lvl="0" marL="0" rtl="0" algn="l">
                        <a:lnSpc>
                          <a:spcPct val="115000"/>
                        </a:lnSpc>
                        <a:spcBef>
                          <a:spcPts val="0"/>
                        </a:spcBef>
                        <a:spcAft>
                          <a:spcPts val="0"/>
                        </a:spcAft>
                        <a:buNone/>
                      </a:pPr>
                      <a:r>
                        <a:rPr b="1" lang="en-AU" sz="1000"/>
                        <a:t>5</a:t>
                      </a:r>
                      <a:endParaRPr b="1" sz="1000"/>
                    </a:p>
                    <a:p>
                      <a:pPr indent="0" lvl="0" marL="0" rtl="0" algn="l">
                        <a:lnSpc>
                          <a:spcPct val="115000"/>
                        </a:lnSpc>
                        <a:spcBef>
                          <a:spcPts val="0"/>
                        </a:spcBef>
                        <a:spcAft>
                          <a:spcPts val="0"/>
                        </a:spcAft>
                        <a:buNone/>
                      </a:pPr>
                      <a:r>
                        <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LSI-VC Forest and Biomass Team. GHG Task Team</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Deliver prototype products for GST1 with associated guidance and communication materials.</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COP-26</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41025">
                <a:tc>
                  <a:txBody>
                    <a:bodyPr/>
                    <a:lstStyle/>
                    <a:p>
                      <a:pPr indent="0" lvl="0" marL="0" rtl="0" algn="l">
                        <a:lnSpc>
                          <a:spcPct val="115000"/>
                        </a:lnSpc>
                        <a:spcBef>
                          <a:spcPts val="0"/>
                        </a:spcBef>
                        <a:spcAft>
                          <a:spcPts val="0"/>
                        </a:spcAft>
                        <a:buNone/>
                      </a:pPr>
                      <a:r>
                        <a:rPr b="1" lang="en-AU" sz="1000"/>
                        <a:t>6</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USGS/SilvaCarbon (Sylvia Wilson), LSI-VC Forest and Biomass Team</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Establish National Inventory Test User Group and channels for country feedback on CEOS products and their application</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CEOS Plenary 2021</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817" name="Google Shape;817;gc77898abfa_0_15"/>
          <p:cNvSpPr txBox="1"/>
          <p:nvPr/>
        </p:nvSpPr>
        <p:spPr>
          <a:xfrm>
            <a:off x="330625" y="2072149"/>
            <a:ext cx="8002500" cy="414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1700"/>
          </a:p>
          <a:p>
            <a:pPr indent="0" lvl="0" marL="0" marR="0" rtl="0" algn="l">
              <a:lnSpc>
                <a:spcPct val="100000"/>
              </a:lnSpc>
              <a:spcBef>
                <a:spcPts val="0"/>
              </a:spcBef>
              <a:spcAft>
                <a:spcPts val="0"/>
              </a:spcAft>
              <a:buNone/>
            </a:pPr>
            <a:r>
              <a:t/>
            </a:r>
            <a:endParaRPr b="1" sz="800"/>
          </a:p>
          <a:p>
            <a:pPr indent="0" lvl="0" marL="0" marR="0" rtl="0" algn="l">
              <a:lnSpc>
                <a:spcPct val="100000"/>
              </a:lnSpc>
              <a:spcBef>
                <a:spcPts val="0"/>
              </a:spcBef>
              <a:spcAft>
                <a:spcPts val="0"/>
              </a:spcAft>
              <a:buNone/>
            </a:pPr>
            <a:r>
              <a:rPr b="1" lang="en-AU"/>
              <a:t>Adaptation</a:t>
            </a:r>
            <a:endParaRPr b="1"/>
          </a:p>
          <a:p>
            <a:pPr indent="0" lvl="0" marL="0" marR="0" rtl="0" algn="l">
              <a:lnSpc>
                <a:spcPct val="100000"/>
              </a:lnSpc>
              <a:spcBef>
                <a:spcPts val="0"/>
              </a:spcBef>
              <a:spcAft>
                <a:spcPts val="0"/>
              </a:spcAft>
              <a:buNone/>
            </a:pPr>
            <a:r>
              <a:t/>
            </a:r>
            <a:endParaRPr b="1" sz="1000"/>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b="1" sz="900">
              <a:solidFill>
                <a:schemeClr val="dk1"/>
              </a:solidFill>
            </a:endParaRPr>
          </a:p>
          <a:p>
            <a:pPr indent="0" lvl="0" marL="0" rtl="0" algn="l">
              <a:spcBef>
                <a:spcPts val="0"/>
              </a:spcBef>
              <a:spcAft>
                <a:spcPts val="0"/>
              </a:spcAft>
              <a:buNone/>
            </a:pPr>
            <a:r>
              <a:t/>
            </a:r>
            <a:endParaRPr b="1" sz="300">
              <a:solidFill>
                <a:schemeClr val="dk1"/>
              </a:solidFill>
            </a:endParaRPr>
          </a:p>
          <a:p>
            <a:pPr indent="0" lvl="0" marL="0" rtl="0" algn="l">
              <a:spcBef>
                <a:spcPts val="0"/>
              </a:spcBef>
              <a:spcAft>
                <a:spcPts val="0"/>
              </a:spcAft>
              <a:buNone/>
            </a:pPr>
            <a:r>
              <a:rPr b="1" lang="en-AU">
                <a:solidFill>
                  <a:schemeClr val="dk1"/>
                </a:solidFill>
              </a:rPr>
              <a:t>Finance &amp; Equity</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sz="800">
              <a:solidFill>
                <a:schemeClr val="dk1"/>
              </a:solidFill>
            </a:endParaRPr>
          </a:p>
          <a:p>
            <a:pPr indent="0" lvl="0" marL="0" rtl="0" algn="l">
              <a:spcBef>
                <a:spcPts val="0"/>
              </a:spcBef>
              <a:spcAft>
                <a:spcPts val="0"/>
              </a:spcAft>
              <a:buNone/>
            </a:pPr>
            <a:r>
              <a:rPr b="1" lang="en-AU">
                <a:solidFill>
                  <a:schemeClr val="dk1"/>
                </a:solidFill>
              </a:rPr>
              <a:t>Ongoing support to IPCC</a:t>
            </a:r>
            <a:endParaRPr>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8" name="Google Shape;818;gc77898abfa_0_15"/>
          <p:cNvSpPr txBox="1"/>
          <p:nvPr/>
        </p:nvSpPr>
        <p:spPr>
          <a:xfrm>
            <a:off x="912393" y="3744104"/>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819" name="Google Shape;819;gc77898abfa_0_15"/>
          <p:cNvGraphicFramePr/>
          <p:nvPr/>
        </p:nvGraphicFramePr>
        <p:xfrm>
          <a:off x="432500" y="3461613"/>
          <a:ext cx="3000000" cy="3000000"/>
        </p:xfrm>
        <a:graphic>
          <a:graphicData uri="http://schemas.openxmlformats.org/drawingml/2006/table">
            <a:tbl>
              <a:tblPr>
                <a:noFill/>
                <a:tableStyleId>{F3268287-C2CD-4356-A6A7-71B6611EEABD}</a:tableStyleId>
              </a:tblPr>
              <a:tblGrid>
                <a:gridCol w="544150"/>
                <a:gridCol w="2813350"/>
                <a:gridCol w="3652475"/>
                <a:gridCol w="1033025"/>
              </a:tblGrid>
              <a:tr h="658225">
                <a:tc>
                  <a:txBody>
                    <a:bodyPr/>
                    <a:lstStyle/>
                    <a:p>
                      <a:pPr indent="0" lvl="0" marL="0" rtl="0" algn="l">
                        <a:lnSpc>
                          <a:spcPct val="115000"/>
                        </a:lnSpc>
                        <a:spcBef>
                          <a:spcPts val="0"/>
                        </a:spcBef>
                        <a:spcAft>
                          <a:spcPts val="0"/>
                        </a:spcAft>
                        <a:buNone/>
                      </a:pPr>
                      <a:r>
                        <a:rPr b="1" lang="en-AU" sz="1000"/>
                        <a:t>7</a:t>
                      </a:r>
                      <a:endParaRPr b="1" sz="1000"/>
                    </a:p>
                    <a:p>
                      <a:pPr indent="0" lvl="0" marL="0" rtl="0" algn="l">
                        <a:lnSpc>
                          <a:spcPct val="115000"/>
                        </a:lnSpc>
                        <a:spcBef>
                          <a:spcPts val="0"/>
                        </a:spcBef>
                        <a:spcAft>
                          <a:spcPts val="0"/>
                        </a:spcAft>
                        <a:buNone/>
                      </a:pPr>
                      <a:r>
                        <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SIT Chair coordination with thematic contributions: WGDisasters, WGClimate, LSI-VC, GEO Climate WG etc</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Identify a specific process to explore requirements and actions for CEOS in relation to adaptation aspects of the GST.</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SIT TW</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820" name="Google Shape;820;gc77898abfa_0_15"/>
          <p:cNvGraphicFramePr/>
          <p:nvPr/>
        </p:nvGraphicFramePr>
        <p:xfrm>
          <a:off x="432500" y="4613613"/>
          <a:ext cx="3000000" cy="3000000"/>
        </p:xfrm>
        <a:graphic>
          <a:graphicData uri="http://schemas.openxmlformats.org/drawingml/2006/table">
            <a:tbl>
              <a:tblPr>
                <a:noFill/>
                <a:tableStyleId>{F3268287-C2CD-4356-A6A7-71B6611EEABD}</a:tableStyleId>
              </a:tblPr>
              <a:tblGrid>
                <a:gridCol w="544150"/>
                <a:gridCol w="2813350"/>
                <a:gridCol w="3652475"/>
                <a:gridCol w="1033025"/>
              </a:tblGrid>
              <a:tr h="671550">
                <a:tc>
                  <a:txBody>
                    <a:bodyPr/>
                    <a:lstStyle/>
                    <a:p>
                      <a:pPr indent="0" lvl="0" marL="0" rtl="0" algn="l">
                        <a:lnSpc>
                          <a:spcPct val="115000"/>
                        </a:lnSpc>
                        <a:spcBef>
                          <a:spcPts val="0"/>
                        </a:spcBef>
                        <a:spcAft>
                          <a:spcPts val="0"/>
                        </a:spcAft>
                        <a:buNone/>
                      </a:pPr>
                      <a:r>
                        <a:rPr b="1" lang="en-AU" sz="1000"/>
                        <a:t>8</a:t>
                      </a:r>
                      <a:endParaRPr b="1" sz="1000"/>
                    </a:p>
                    <a:p>
                      <a:pPr indent="0" lvl="0" marL="0" rtl="0" algn="l">
                        <a:lnSpc>
                          <a:spcPct val="115000"/>
                        </a:lnSpc>
                        <a:spcBef>
                          <a:spcPts val="0"/>
                        </a:spcBef>
                        <a:spcAft>
                          <a:spcPts val="0"/>
                        </a:spcAft>
                        <a:buNone/>
                      </a:pPr>
                      <a:r>
                        <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SIT Chair, </a:t>
                      </a:r>
                      <a:r>
                        <a:rPr lang="en-AU" sz="1000"/>
                        <a:t>WGCapD</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As part of a GST Strategy update, provide periodic updates at Plenary and SIT meetings on CEOS actions relevant to Finance and Equity aspects of the GST, including technology transfer.</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update at CEOS Plenary and SIT 2022</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821" name="Google Shape;821;gc77898abfa_0_15"/>
          <p:cNvGraphicFramePr/>
          <p:nvPr/>
        </p:nvGraphicFramePr>
        <p:xfrm>
          <a:off x="432500" y="5756613"/>
          <a:ext cx="3000000" cy="3000000"/>
        </p:xfrm>
        <a:graphic>
          <a:graphicData uri="http://schemas.openxmlformats.org/drawingml/2006/table">
            <a:tbl>
              <a:tblPr>
                <a:noFill/>
                <a:tableStyleId>{F3268287-C2CD-4356-A6A7-71B6611EEABD}</a:tableStyleId>
              </a:tblPr>
              <a:tblGrid>
                <a:gridCol w="544150"/>
                <a:gridCol w="2813350"/>
                <a:gridCol w="3652475"/>
                <a:gridCol w="1033025"/>
              </a:tblGrid>
              <a:tr h="488950">
                <a:tc>
                  <a:txBody>
                    <a:bodyPr/>
                    <a:lstStyle/>
                    <a:p>
                      <a:pPr indent="0" lvl="0" marL="0" rtl="0" algn="l">
                        <a:lnSpc>
                          <a:spcPct val="115000"/>
                        </a:lnSpc>
                        <a:spcBef>
                          <a:spcPts val="0"/>
                        </a:spcBef>
                        <a:spcAft>
                          <a:spcPts val="0"/>
                        </a:spcAft>
                        <a:buNone/>
                      </a:pPr>
                      <a:r>
                        <a:rPr b="1" lang="en-AU" sz="1000"/>
                        <a:t>9</a:t>
                      </a:r>
                      <a:endParaRPr b="1" sz="1000"/>
                    </a:p>
                    <a:p>
                      <a:pPr indent="0" lvl="0" marL="0" rtl="0" algn="l">
                        <a:lnSpc>
                          <a:spcPct val="115000"/>
                        </a:lnSpc>
                        <a:spcBef>
                          <a:spcPts val="0"/>
                        </a:spcBef>
                        <a:spcAft>
                          <a:spcPts val="0"/>
                        </a:spcAft>
                        <a:buNone/>
                      </a:pPr>
                      <a:r>
                        <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AU" sz="1000"/>
                        <a:t>WGClimate</a:t>
                      </a:r>
                      <a:endParaRPr b="1"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Ongoing use of the ECVI and the related analyses to address the climate data record requirements.</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AU" sz="1000"/>
                        <a:t>Report to CEOS Plenary</a:t>
                      </a:r>
                      <a:endParaRPr sz="1000"/>
                    </a:p>
                  </a:txBody>
                  <a:tcPr marT="19050" marB="19050" marR="28575" marL="285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gc83983286c_1_269"/>
          <p:cNvSpPr/>
          <p:nvPr/>
        </p:nvSpPr>
        <p:spPr>
          <a:xfrm>
            <a:off x="0" y="2619427"/>
            <a:ext cx="9144000" cy="1684867"/>
          </a:xfrm>
          <a:prstGeom prst="rect">
            <a:avLst/>
          </a:prstGeom>
          <a:noFill/>
          <a:ln>
            <a:noFill/>
          </a:ln>
        </p:spPr>
        <p:txBody>
          <a:bodyPr anchorCtr="0" anchor="t" bIns="35975" lIns="431800" spcFirstLastPara="1" rIns="89950" wrap="square" tIns="35975">
            <a:noAutofit/>
          </a:bodyPr>
          <a:lstStyle/>
          <a:p>
            <a:pPr indent="0" lvl="0" marL="0" marR="0" rtl="0" algn="ctr">
              <a:lnSpc>
                <a:spcPct val="120000"/>
              </a:lnSpc>
              <a:spcBef>
                <a:spcPts val="0"/>
              </a:spcBef>
              <a:spcAft>
                <a:spcPts val="0"/>
              </a:spcAft>
              <a:buClr>
                <a:schemeClr val="lt1"/>
              </a:buClr>
              <a:buSzPts val="3600"/>
              <a:buFont typeface="Arial"/>
              <a:buNone/>
            </a:pPr>
            <a:r>
              <a:rPr b="0" i="0" lang="en-AU" sz="3600" u="none" cap="none" strike="noStrike">
                <a:solidFill>
                  <a:schemeClr val="lt1"/>
                </a:solidFill>
                <a:latin typeface="Arial"/>
                <a:ea typeface="Arial"/>
                <a:cs typeface="Arial"/>
                <a:sym typeface="Arial"/>
              </a:rPr>
              <a:t>Thank</a:t>
            </a:r>
            <a:r>
              <a:rPr lang="en-AU" sz="3600">
                <a:solidFill>
                  <a:schemeClr val="lt1"/>
                </a:solidFill>
              </a:rPr>
              <a:t> you </a:t>
            </a:r>
            <a:r>
              <a:rPr b="0" i="0" lang="en-AU" sz="3600" u="none" cap="none" strike="noStrike">
                <a:solidFill>
                  <a:schemeClr val="lt1"/>
                </a:solidFill>
                <a:latin typeface="Arial"/>
                <a:ea typeface="Arial"/>
                <a:cs typeface="Arial"/>
                <a:sym typeface="Arial"/>
              </a:rPr>
              <a:t> for your attention</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450"/>
              </a:spcBef>
              <a:spcAft>
                <a:spcPts val="0"/>
              </a:spcAft>
              <a:buClr>
                <a:schemeClr val="lt2"/>
              </a:buClr>
              <a:buSzPts val="1800"/>
              <a:buFont typeface="Arial"/>
              <a:buNone/>
            </a:pPr>
            <a:r>
              <a:t/>
            </a:r>
            <a:endParaRPr b="1" i="0" sz="1800" u="none" cap="none" strike="noStrike">
              <a:solidFill>
                <a:schemeClr val="lt1"/>
              </a:solidFill>
              <a:latin typeface="Arial"/>
              <a:ea typeface="Arial"/>
              <a:cs typeface="Arial"/>
              <a:sym typeface="Arial"/>
            </a:endParaRPr>
          </a:p>
          <a:p>
            <a:pPr indent="0" lvl="0" marL="0" marR="0" rtl="0" algn="ctr">
              <a:lnSpc>
                <a:spcPct val="120000"/>
              </a:lnSpc>
              <a:spcBef>
                <a:spcPts val="500"/>
              </a:spcBef>
              <a:spcAft>
                <a:spcPts val="0"/>
              </a:spcAft>
              <a:buClr>
                <a:schemeClr val="lt1"/>
              </a:buClr>
              <a:buSzPts val="2000"/>
              <a:buFont typeface="Arial"/>
              <a:buNone/>
            </a:pPr>
            <a:r>
              <a:rPr b="1" i="0" lang="en-AU" sz="2000" u="none" cap="none" strike="noStrike">
                <a:solidFill>
                  <a:schemeClr val="lt1"/>
                </a:solidFill>
                <a:latin typeface="Arial"/>
                <a:ea typeface="Arial"/>
                <a:cs typeface="Arial"/>
                <a:sym typeface="Arial"/>
              </a:rPr>
              <a:t>www.esa.int</a:t>
            </a:r>
            <a:endParaRPr b="1" i="0" sz="1800" u="none" cap="none" strike="noStrike">
              <a:solidFill>
                <a:schemeClr val="lt1"/>
              </a:solidFill>
              <a:latin typeface="Arial"/>
              <a:ea typeface="Arial"/>
              <a:cs typeface="Arial"/>
              <a:sym typeface="Arial"/>
            </a:endParaRPr>
          </a:p>
        </p:txBody>
      </p:sp>
      <p:pic>
        <p:nvPicPr>
          <p:cNvPr id="827" name="Google Shape;827;gc83983286c_1_269"/>
          <p:cNvPicPr preferRelativeResize="0"/>
          <p:nvPr/>
        </p:nvPicPr>
        <p:blipFill rotWithShape="1">
          <a:blip r:embed="rId3">
            <a:alphaModFix/>
          </a:blip>
          <a:srcRect b="0" l="0" r="0" t="0"/>
          <a:stretch/>
        </p:blipFill>
        <p:spPr>
          <a:xfrm>
            <a:off x="8026399" y="121919"/>
            <a:ext cx="1057285" cy="416561"/>
          </a:xfrm>
          <a:prstGeom prst="rect">
            <a:avLst/>
          </a:prstGeom>
          <a:noFill/>
          <a:ln>
            <a:noFill/>
          </a:ln>
        </p:spPr>
      </p:pic>
      <p:sp>
        <p:nvSpPr>
          <p:cNvPr id="828" name="Google Shape;828;gc83983286c_1_269"/>
          <p:cNvSpPr txBox="1"/>
          <p:nvPr/>
        </p:nvSpPr>
        <p:spPr>
          <a:xfrm>
            <a:off x="38556" y="6231798"/>
            <a:ext cx="3459892" cy="3077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AU" sz="900" u="none" cap="none" strike="noStrike">
                <a:solidFill>
                  <a:schemeClr val="lt1"/>
                </a:solidFill>
                <a:latin typeface="Arial"/>
                <a:ea typeface="Arial"/>
                <a:cs typeface="Arial"/>
                <a:sym typeface="Arial"/>
              </a:rPr>
              <a:t>ESA UNCLASSIFIED – For Official Use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916e58ef88_0_168"/>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Wrap up</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SIT Chair </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lang="en-AU" sz="2400">
                <a:solidFill>
                  <a:srgbClr val="FFFFFF"/>
                </a:solidFill>
                <a:latin typeface="Helvetica Neue"/>
                <a:ea typeface="Helvetica Neue"/>
                <a:cs typeface="Helvetica Neue"/>
                <a:sym typeface="Helvetica Neue"/>
              </a:rPr>
              <a:t>Adam Lewis</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834" name="Google Shape;834;g916e58ef88_0_168"/>
          <p:cNvSpPr/>
          <p:nvPr/>
        </p:nvSpPr>
        <p:spPr>
          <a:xfrm>
            <a:off x="622789" y="488665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a:t>
            </a:r>
            <a:r>
              <a:rPr lang="en-AU" sz="1800">
                <a:solidFill>
                  <a:schemeClr val="lt1"/>
                </a:solidFill>
              </a:rPr>
              <a:t>-36</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835" name="Google Shape;835;g916e58ef88_0_168"/>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836" name="Google Shape;836;g916e58ef88_0_168"/>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837" name="Google Shape;837;g916e58ef88_0_168"/>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916e58ef88_0_176"/>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843" name="Google Shape;843;g916e58ef88_0_176"/>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500"/>
              </a:spcBef>
              <a:spcAft>
                <a:spcPts val="0"/>
              </a:spcAft>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Carbon Strategy Update (Mark)</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SIT Chair Team will follow up with each Topic Lead to craft a single slide that will feature in a summary reel during Thursday’s SIT-36 summary review session</a:t>
            </a:r>
            <a:endParaRPr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GHG Roadmap</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AFOLU Roadmap</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Biomass Protocol Endorsement</a:t>
            </a:r>
            <a:endParaRPr b="0" sz="1800">
              <a:solidFill>
                <a:schemeClr val="dk1"/>
              </a:solidFill>
              <a:latin typeface="Calibri"/>
              <a:ea typeface="Calibri"/>
              <a:cs typeface="Calibri"/>
              <a:sym typeface="Calibri"/>
            </a:endParaRPr>
          </a:p>
          <a:p>
            <a:pPr indent="-342900" lvl="2" marL="13716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Forest Biomass Reference Network</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CEOS GST Strategy and Next Steps</a:t>
            </a:r>
            <a:endParaRPr b="0"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844" name="Google Shape;844;g916e58ef88_0_176"/>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Wrap up</a:t>
            </a:r>
            <a:br>
              <a:rPr lang="en-AU"/>
            </a:br>
            <a:r>
              <a:rPr b="0" lang="en-AU"/>
              <a:t>Points to address</a:t>
            </a:r>
            <a:endParaRPr b="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c77898abfa_2_8"/>
          <p:cNvSpPr txBox="1"/>
          <p:nvPr>
            <p:ph type="title"/>
          </p:nvPr>
        </p:nvSpPr>
        <p:spPr>
          <a:xfrm>
            <a:off x="622789" y="2514600"/>
            <a:ext cx="8148678"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AU" sz="3200" u="none" cap="none" strike="noStrike">
                <a:solidFill>
                  <a:srgbClr val="FFFFFF"/>
                </a:solidFill>
                <a:latin typeface="Helvetica Neue"/>
                <a:ea typeface="Helvetica Neue"/>
                <a:cs typeface="Helvetica Neue"/>
                <a:sym typeface="Helvetica Neue"/>
              </a:rPr>
              <a:t>GHG Roadmap Summary</a:t>
            </a:r>
            <a:endParaRPr b="0" i="0" sz="1050" u="none" cap="none" strike="noStrike">
              <a:solidFill>
                <a:srgbClr val="000000"/>
              </a:solidFill>
              <a:latin typeface="Helvetica Neue"/>
              <a:ea typeface="Helvetica Neue"/>
              <a:cs typeface="Helvetica Neue"/>
              <a:sym typeface="Helvetica Neue"/>
            </a:endParaRPr>
          </a:p>
        </p:txBody>
      </p:sp>
      <p:sp>
        <p:nvSpPr>
          <p:cNvPr id="205" name="Google Shape;205;gc77898abfa_2_8"/>
          <p:cNvSpPr/>
          <p:nvPr/>
        </p:nvSpPr>
        <p:spPr>
          <a:xfrm>
            <a:off x="622788" y="3759200"/>
            <a:ext cx="5044233" cy="2541589"/>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b="0" i="0" lang="en-AU" sz="1800" u="none" cap="none" strike="noStrike">
                <a:solidFill>
                  <a:srgbClr val="FFFFFF"/>
                </a:solidFill>
                <a:latin typeface="Arial"/>
                <a:ea typeface="Arial"/>
                <a:cs typeface="Arial"/>
                <a:sym typeface="Arial"/>
              </a:rPr>
              <a:t>David Crisp, NASA JPL, Mark Dowell, EC</a:t>
            </a:r>
            <a:endParaRPr b="0" i="0" sz="1800" u="none" cap="none" strike="noStrike">
              <a:solidFill>
                <a:srgbClr val="FFFFF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AC-VC, WGClimate Greenhouse Gas Task Team</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CEOS SIT-36</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Virtual Meeting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23-25 March 2021</a:t>
            </a:r>
            <a:endParaRPr b="0" i="0" sz="1400" u="none" cap="none" strike="noStrike">
              <a:solidFill>
                <a:srgbClr val="000000"/>
              </a:solidFill>
              <a:latin typeface="Arial"/>
              <a:ea typeface="Arial"/>
              <a:cs typeface="Arial"/>
              <a:sym typeface="Arial"/>
            </a:endParaRPr>
          </a:p>
        </p:txBody>
      </p:sp>
      <p:pic>
        <p:nvPicPr>
          <p:cNvPr id="206" name="Google Shape;206;gc77898abfa_2_8"/>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207" name="Google Shape;207;gc77898abfa_2_8"/>
          <p:cNvSpPr txBox="1"/>
          <p:nvPr/>
        </p:nvSpPr>
        <p:spPr>
          <a:xfrm>
            <a:off x="622789" y="2246634"/>
            <a:ext cx="2806211" cy="2101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208" name="Google Shape;208;gc77898abfa_2_8"/>
          <p:cNvSpPr txBox="1"/>
          <p:nvPr>
            <p:ph idx="4294967295" type="sldNum"/>
          </p:nvPr>
        </p:nvSpPr>
        <p:spPr>
          <a:xfrm>
            <a:off x="8556784" y="6333134"/>
            <a:ext cx="548700" cy="525000"/>
          </a:xfrm>
          <a:prstGeom prst="rect">
            <a:avLst/>
          </a:prstGeom>
          <a:noFill/>
          <a:ln>
            <a:noFill/>
          </a:ln>
        </p:spPr>
        <p:txBody>
          <a:bodyPr anchorCtr="0" anchor="t" bIns="45700" lIns="45700" spcFirstLastPara="1" rIns="45700" wrap="square" tIns="45700">
            <a:noAutofit/>
          </a:bodyPr>
          <a:lstStyle/>
          <a:p>
            <a:pPr indent="0" lvl="0" marL="0" rtl="0" algn="r">
              <a:lnSpc>
                <a:spcPct val="100000"/>
              </a:lnSpc>
              <a:spcBef>
                <a:spcPts val="0"/>
              </a:spcBef>
              <a:spcAft>
                <a:spcPts val="0"/>
              </a:spcAft>
              <a:buSzPts val="1000"/>
              <a:buNone/>
            </a:pPr>
            <a:fld id="{00000000-1234-1234-1234-123412341234}" type="slidenum">
              <a:rPr lang="en-AU"/>
              <a:t>‹#›</a:t>
            </a:fld>
            <a:endParaRPr/>
          </a:p>
        </p:txBody>
      </p:sp>
      <p:sp>
        <p:nvSpPr>
          <p:cNvPr id="209" name="Google Shape;209;gc77898abfa_2_8"/>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15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c77898abfa_2_17"/>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lang="en-AU"/>
              <a:t>Pilot CO</a:t>
            </a:r>
            <a:r>
              <a:rPr baseline="-25000" lang="en-AU"/>
              <a:t>2</a:t>
            </a:r>
            <a:r>
              <a:rPr lang="en-AU"/>
              <a:t> inventory requirements and products</a:t>
            </a:r>
            <a:endParaRPr/>
          </a:p>
          <a:p>
            <a:pPr indent="-355600" lvl="1" marL="914400" rtl="0" algn="l">
              <a:lnSpc>
                <a:spcPct val="100000"/>
              </a:lnSpc>
              <a:spcBef>
                <a:spcPts val="500"/>
              </a:spcBef>
              <a:spcAft>
                <a:spcPts val="0"/>
              </a:spcAft>
              <a:buSzPts val="2000"/>
              <a:buChar char="o"/>
            </a:pPr>
            <a:r>
              <a:rPr lang="en-AU" sz="1800"/>
              <a:t>IPCC Verification activities can be performed on national or multi-national spatial scales at annual, bi-annual and 5-year time scales</a:t>
            </a:r>
            <a:endParaRPr/>
          </a:p>
          <a:p>
            <a:pPr indent="-355600" lvl="2" marL="1371600" rtl="0" algn="l">
              <a:lnSpc>
                <a:spcPct val="100000"/>
              </a:lnSpc>
              <a:spcBef>
                <a:spcPts val="500"/>
              </a:spcBef>
              <a:spcAft>
                <a:spcPts val="0"/>
              </a:spcAft>
              <a:buSzPts val="2000"/>
              <a:buChar char="▪"/>
            </a:pPr>
            <a:r>
              <a:rPr b="1" lang="en-AU" sz="1800"/>
              <a:t>Capability</a:t>
            </a:r>
            <a:r>
              <a:rPr lang="en-AU" sz="1800"/>
              <a:t>: Available data and models limits global inverse models to ~2°x2° at monthly time scales (most models run at 4°x5°)</a:t>
            </a:r>
            <a:endParaRPr/>
          </a:p>
          <a:p>
            <a:pPr indent="-355600" lvl="2" marL="1371600" rtl="0" algn="l">
              <a:lnSpc>
                <a:spcPct val="100000"/>
              </a:lnSpc>
              <a:spcBef>
                <a:spcPts val="500"/>
              </a:spcBef>
              <a:spcAft>
                <a:spcPts val="0"/>
              </a:spcAft>
              <a:buSzPts val="2000"/>
              <a:buChar char="▪"/>
            </a:pPr>
            <a:r>
              <a:rPr b="1" lang="en-AU" sz="1800"/>
              <a:t>Product</a:t>
            </a:r>
            <a:r>
              <a:rPr lang="en-AU" sz="1800"/>
              <a:t>: CO</a:t>
            </a:r>
            <a:r>
              <a:rPr baseline="-25000" lang="en-AU" sz="1800"/>
              <a:t>2</a:t>
            </a:r>
            <a:r>
              <a:rPr lang="en-AU" sz="1800"/>
              <a:t> Flux maps at 4°x5° resolution at monthly intervals adopted to facilitate more complete uncertainty quantification  </a:t>
            </a:r>
            <a:endParaRPr/>
          </a:p>
          <a:p>
            <a:pPr indent="-355600" lvl="1" marL="914400" rtl="0" algn="l">
              <a:lnSpc>
                <a:spcPct val="100000"/>
              </a:lnSpc>
              <a:spcBef>
                <a:spcPts val="500"/>
              </a:spcBef>
              <a:spcAft>
                <a:spcPts val="0"/>
              </a:spcAft>
              <a:buSzPts val="2000"/>
              <a:buChar char="o"/>
            </a:pPr>
            <a:r>
              <a:rPr lang="en-AU" sz="1800"/>
              <a:t>National inventory development requires higher spatial resolution </a:t>
            </a:r>
            <a:endParaRPr/>
          </a:p>
          <a:p>
            <a:pPr indent="-355600" lvl="2" marL="1371600" rtl="0" algn="l">
              <a:lnSpc>
                <a:spcPct val="100000"/>
              </a:lnSpc>
              <a:spcBef>
                <a:spcPts val="500"/>
              </a:spcBef>
              <a:spcAft>
                <a:spcPts val="0"/>
              </a:spcAft>
              <a:buSzPts val="2000"/>
              <a:buChar char="▪"/>
            </a:pPr>
            <a:r>
              <a:rPr lang="en-AU" sz="1800"/>
              <a:t>Product: CO</a:t>
            </a:r>
            <a:r>
              <a:rPr baseline="-25000" lang="en-AU" sz="1800"/>
              <a:t>2</a:t>
            </a:r>
            <a:r>
              <a:rPr lang="en-AU" sz="1800"/>
              <a:t> flux maps at 1</a:t>
            </a:r>
            <a:r>
              <a:rPr lang="en-AU" sz="1800">
                <a:latin typeface="Arial"/>
                <a:ea typeface="Arial"/>
                <a:cs typeface="Arial"/>
                <a:sym typeface="Arial"/>
              </a:rPr>
              <a:t>°x1°</a:t>
            </a:r>
            <a:r>
              <a:rPr lang="en-AU" sz="1800"/>
              <a:t> at monthly intervals</a:t>
            </a:r>
            <a:endParaRPr/>
          </a:p>
          <a:p>
            <a:pPr indent="-355600" lvl="0" marL="457200" marR="0" rtl="0" algn="l">
              <a:lnSpc>
                <a:spcPct val="100000"/>
              </a:lnSpc>
              <a:spcBef>
                <a:spcPts val="500"/>
              </a:spcBef>
              <a:spcAft>
                <a:spcPts val="0"/>
              </a:spcAft>
              <a:buClr>
                <a:srgbClr val="002569"/>
              </a:buClr>
              <a:buSzPts val="2000"/>
              <a:buFont typeface="Arial"/>
              <a:buChar char="•"/>
            </a:pPr>
            <a:r>
              <a:rPr lang="en-AU"/>
              <a:t>Quantities delivered in pilot inventories</a:t>
            </a:r>
            <a:endParaRPr/>
          </a:p>
          <a:p>
            <a:pPr indent="-355600" lvl="1" marL="914400" rtl="0" algn="l">
              <a:lnSpc>
                <a:spcPct val="100000"/>
              </a:lnSpc>
              <a:spcBef>
                <a:spcPts val="500"/>
              </a:spcBef>
              <a:spcAft>
                <a:spcPts val="0"/>
              </a:spcAft>
              <a:buSzPts val="2000"/>
              <a:buChar char="o"/>
            </a:pPr>
            <a:r>
              <a:rPr b="1" lang="en-AU" sz="1800"/>
              <a:t>Optimized total emissions</a:t>
            </a:r>
            <a:r>
              <a:rPr lang="en-AU" sz="1800"/>
              <a:t>: Total net CO</a:t>
            </a:r>
            <a:r>
              <a:rPr baseline="-25000" lang="en-AU" sz="1800"/>
              <a:t>2</a:t>
            </a:r>
            <a:r>
              <a:rPr lang="en-AU" sz="1800"/>
              <a:t> and CH</a:t>
            </a:r>
            <a:r>
              <a:rPr baseline="-25000" lang="en-AU" sz="1800"/>
              <a:t>4</a:t>
            </a:r>
            <a:r>
              <a:rPr lang="en-AU" sz="1800"/>
              <a:t> flux and stock change</a:t>
            </a:r>
            <a:endParaRPr/>
          </a:p>
          <a:p>
            <a:pPr indent="-355600" lvl="1" marL="914400" rtl="0" algn="l">
              <a:lnSpc>
                <a:spcPct val="100000"/>
              </a:lnSpc>
              <a:spcBef>
                <a:spcPts val="500"/>
              </a:spcBef>
              <a:spcAft>
                <a:spcPts val="0"/>
              </a:spcAft>
              <a:buSzPts val="2000"/>
              <a:buChar char="o"/>
            </a:pPr>
            <a:r>
              <a:rPr b="1" lang="en-AU" sz="1800"/>
              <a:t>Fossil fuel emissions</a:t>
            </a:r>
            <a:r>
              <a:rPr lang="en-AU" sz="1800"/>
              <a:t>: Input (not optimized) emissions with uncertainties</a:t>
            </a:r>
            <a:endParaRPr/>
          </a:p>
          <a:p>
            <a:pPr indent="-355600" lvl="1" marL="914400" rtl="0" algn="l">
              <a:lnSpc>
                <a:spcPct val="100000"/>
              </a:lnSpc>
              <a:spcBef>
                <a:spcPts val="500"/>
              </a:spcBef>
              <a:spcAft>
                <a:spcPts val="0"/>
              </a:spcAft>
              <a:buSzPts val="2000"/>
              <a:buChar char="o"/>
            </a:pPr>
            <a:r>
              <a:rPr b="1" lang="en-AU" sz="1800"/>
              <a:t>Non-Fossil Fuel Fluxes (AFOLU + Natural)</a:t>
            </a:r>
            <a:r>
              <a:rPr lang="en-AU" sz="1800"/>
              <a:t>:</a:t>
            </a:r>
            <a:r>
              <a:rPr b="1" lang="en-AU" sz="1800"/>
              <a:t> </a:t>
            </a:r>
            <a:r>
              <a:rPr lang="en-AU" sz="1800"/>
              <a:t>Optimized fluxes and stock changes with uncertainties</a:t>
            </a:r>
            <a:endParaRPr/>
          </a:p>
          <a:p>
            <a:pPr indent="-355600" lvl="0" marL="457200" marR="0" rtl="0" algn="l">
              <a:lnSpc>
                <a:spcPct val="100000"/>
              </a:lnSpc>
              <a:spcBef>
                <a:spcPts val="500"/>
              </a:spcBef>
              <a:spcAft>
                <a:spcPts val="0"/>
              </a:spcAft>
              <a:buClr>
                <a:srgbClr val="002569"/>
              </a:buClr>
              <a:buSzPts val="2000"/>
              <a:buFont typeface="Arial"/>
              <a:buChar char="•"/>
            </a:pPr>
            <a:r>
              <a:rPr lang="en-AU"/>
              <a:t>If possible, estimates produced by the CEOS AFOLU team will be used to estimate AFOLU contributions to non-fossil fuel flux</a:t>
            </a:r>
            <a:endParaRPr/>
          </a:p>
        </p:txBody>
      </p:sp>
      <p:sp>
        <p:nvSpPr>
          <p:cNvPr id="215" name="Google Shape;215;gc77898abfa_2_1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Global Atmospheric CO</a:t>
            </a:r>
            <a:r>
              <a:rPr baseline="-25000" lang="en-AU"/>
              <a:t>2</a:t>
            </a:r>
            <a:r>
              <a:rPr lang="en-AU"/>
              <a:t> Inventories</a:t>
            </a:r>
            <a:endParaRPr/>
          </a:p>
        </p:txBody>
      </p:sp>
      <p:sp>
        <p:nvSpPr>
          <p:cNvPr id="216" name="Google Shape;216;gc77898abfa_2_17"/>
          <p:cNvSpPr txBox="1"/>
          <p:nvPr>
            <p:ph idx="12" type="sldNum"/>
          </p:nvPr>
        </p:nvSpPr>
        <p:spPr>
          <a:xfrm>
            <a:off x="8519109" y="6629409"/>
            <a:ext cx="548700" cy="228591"/>
          </a:xfrm>
          <a:prstGeom prst="rect">
            <a:avLst/>
          </a:prstGeom>
          <a:noFill/>
          <a:ln>
            <a:noFill/>
          </a:ln>
        </p:spPr>
        <p:txBody>
          <a:bodyPr anchorCtr="0" anchor="t" bIns="45700" lIns="45700" spcFirstLastPara="1" rIns="45700" wrap="square" tIns="45700">
            <a:noAutofit/>
          </a:bodyPr>
          <a:lstStyle/>
          <a:p>
            <a:pPr indent="0" lvl="0" marL="0" rtl="0" algn="r">
              <a:lnSpc>
                <a:spcPct val="100000"/>
              </a:lnSpc>
              <a:spcBef>
                <a:spcPts val="0"/>
              </a:spcBef>
              <a:spcAft>
                <a:spcPts val="0"/>
              </a:spcAft>
              <a:buSzPts val="1000"/>
              <a:buNone/>
            </a:pPr>
            <a:fld id="{00000000-1234-1234-1234-123412341234}" type="slidenum">
              <a:rPr lang="en-AU"/>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c77898abfa_2_23"/>
          <p:cNvSpPr txBox="1"/>
          <p:nvPr>
            <p:ph idx="1" type="body"/>
          </p:nvPr>
        </p:nvSpPr>
        <p:spPr>
          <a:xfrm>
            <a:off x="76200" y="1219200"/>
            <a:ext cx="3591566" cy="5257800"/>
          </a:xfrm>
          <a:prstGeom prst="rect">
            <a:avLst/>
          </a:prstGeom>
          <a:noFill/>
          <a:ln>
            <a:noFill/>
          </a:ln>
        </p:spPr>
        <p:txBody>
          <a:bodyPr anchorCtr="0" anchor="t" bIns="45700" lIns="91425" spcFirstLastPara="1" rIns="91425" wrap="square" tIns="45700">
            <a:noAutofit/>
          </a:bodyPr>
          <a:lstStyle/>
          <a:p>
            <a:pPr indent="-239713" lvl="0" marL="341313" rtl="0" algn="l">
              <a:lnSpc>
                <a:spcPct val="100000"/>
              </a:lnSpc>
              <a:spcBef>
                <a:spcPts val="500"/>
              </a:spcBef>
              <a:spcAft>
                <a:spcPts val="0"/>
              </a:spcAft>
              <a:buSzPts val="2000"/>
              <a:buChar char="•"/>
            </a:pPr>
            <a:r>
              <a:rPr lang="en-AU"/>
              <a:t>Regional-scale Global CO</a:t>
            </a:r>
            <a:r>
              <a:rPr baseline="-25000" lang="en-AU"/>
              <a:t>2</a:t>
            </a:r>
            <a:r>
              <a:rPr lang="en-AU"/>
              <a:t> Inventories, </a:t>
            </a:r>
            <a:endParaRPr/>
          </a:p>
          <a:p>
            <a:pPr indent="-231775" lvl="1" marL="573088" rtl="0" algn="l">
              <a:lnSpc>
                <a:spcPct val="100000"/>
              </a:lnSpc>
              <a:spcBef>
                <a:spcPts val="500"/>
              </a:spcBef>
              <a:spcAft>
                <a:spcPts val="0"/>
              </a:spcAft>
              <a:buSzPts val="2000"/>
              <a:buChar char="o"/>
            </a:pPr>
            <a:r>
              <a:rPr lang="en-AU" sz="1800"/>
              <a:t>based on OCO-2 Flux products (OCO-2 MIP Team)</a:t>
            </a:r>
            <a:endParaRPr/>
          </a:p>
          <a:p>
            <a:pPr indent="-228600" lvl="0" marL="457200" marR="0" rtl="0" algn="l">
              <a:lnSpc>
                <a:spcPct val="100000"/>
              </a:lnSpc>
              <a:spcBef>
                <a:spcPts val="500"/>
              </a:spcBef>
              <a:spcAft>
                <a:spcPts val="0"/>
              </a:spcAft>
              <a:buClr>
                <a:srgbClr val="002569"/>
              </a:buClr>
              <a:buSzPts val="2000"/>
              <a:buFont typeface="Arial"/>
              <a:buNone/>
            </a:pPr>
            <a:r>
              <a:t/>
            </a:r>
            <a:endParaRPr sz="1000"/>
          </a:p>
          <a:p>
            <a:pPr indent="-239713" lvl="0" marL="341313" rtl="0" algn="l">
              <a:lnSpc>
                <a:spcPct val="100000"/>
              </a:lnSpc>
              <a:spcBef>
                <a:spcPts val="500"/>
              </a:spcBef>
              <a:spcAft>
                <a:spcPts val="0"/>
              </a:spcAft>
              <a:buSzPts val="2000"/>
              <a:buChar char="•"/>
            </a:pPr>
            <a:r>
              <a:rPr lang="en-AU"/>
              <a:t>Regional-scale Global CH</a:t>
            </a:r>
            <a:r>
              <a:rPr baseline="-25000" lang="en-AU"/>
              <a:t>4</a:t>
            </a:r>
            <a:r>
              <a:rPr lang="en-AU"/>
              <a:t> Inventories </a:t>
            </a:r>
            <a:endParaRPr/>
          </a:p>
          <a:p>
            <a:pPr indent="-231775" lvl="1" marL="573088" rtl="0" algn="l">
              <a:lnSpc>
                <a:spcPct val="100000"/>
              </a:lnSpc>
              <a:spcBef>
                <a:spcPts val="500"/>
              </a:spcBef>
              <a:spcAft>
                <a:spcPts val="0"/>
              </a:spcAft>
              <a:buSzPts val="2000"/>
              <a:buChar char="o"/>
            </a:pPr>
            <a:r>
              <a:rPr lang="en-AU" sz="1800"/>
              <a:t>based on CMS TROPOMI flux inversions (J. Worden, JPL)</a:t>
            </a:r>
            <a:endParaRPr/>
          </a:p>
          <a:p>
            <a:pPr indent="-228600" lvl="0" marL="457200" marR="0" rtl="0" algn="l">
              <a:lnSpc>
                <a:spcPct val="100000"/>
              </a:lnSpc>
              <a:spcBef>
                <a:spcPts val="500"/>
              </a:spcBef>
              <a:spcAft>
                <a:spcPts val="0"/>
              </a:spcAft>
              <a:buClr>
                <a:srgbClr val="002569"/>
              </a:buClr>
              <a:buSzPts val="2000"/>
              <a:buFont typeface="Arial"/>
              <a:buNone/>
            </a:pPr>
            <a:r>
              <a:t/>
            </a:r>
            <a:endParaRPr sz="1000"/>
          </a:p>
          <a:p>
            <a:pPr indent="-355600" lvl="0" marL="457200" marR="0" rtl="0" algn="l">
              <a:lnSpc>
                <a:spcPct val="100000"/>
              </a:lnSpc>
              <a:spcBef>
                <a:spcPts val="500"/>
              </a:spcBef>
              <a:spcAft>
                <a:spcPts val="0"/>
              </a:spcAft>
              <a:buClr>
                <a:srgbClr val="002569"/>
              </a:buClr>
              <a:buSzPts val="2000"/>
              <a:buFont typeface="Arial"/>
              <a:buChar char="•"/>
            </a:pPr>
            <a:r>
              <a:rPr lang="en-AU"/>
              <a:t>Localized Emission Hot Spots</a:t>
            </a:r>
            <a:endParaRPr/>
          </a:p>
          <a:p>
            <a:pPr indent="-231775" lvl="1" marL="573088" rtl="0" algn="l">
              <a:lnSpc>
                <a:spcPct val="100000"/>
              </a:lnSpc>
              <a:spcBef>
                <a:spcPts val="500"/>
              </a:spcBef>
              <a:spcAft>
                <a:spcPts val="0"/>
              </a:spcAft>
              <a:buSzPts val="2000"/>
              <a:buChar char="o"/>
            </a:pPr>
            <a:r>
              <a:rPr lang="en-AU" sz="1800"/>
              <a:t>Examples provided by individual PI Teams </a:t>
            </a:r>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222" name="Google Shape;222;gc77898abfa_2_2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Flux Inventories</a:t>
            </a:r>
            <a:endParaRPr/>
          </a:p>
        </p:txBody>
      </p:sp>
      <p:sp>
        <p:nvSpPr>
          <p:cNvPr id="223" name="Google Shape;223;gc77898abfa_2_23"/>
          <p:cNvSpPr txBox="1"/>
          <p:nvPr>
            <p:ph idx="12" type="sldNum"/>
          </p:nvPr>
        </p:nvSpPr>
        <p:spPr>
          <a:xfrm>
            <a:off x="8519109" y="6629409"/>
            <a:ext cx="548700" cy="228591"/>
          </a:xfrm>
          <a:prstGeom prst="rect">
            <a:avLst/>
          </a:prstGeom>
          <a:noFill/>
          <a:ln>
            <a:noFill/>
          </a:ln>
        </p:spPr>
        <p:txBody>
          <a:bodyPr anchorCtr="0" anchor="t" bIns="45700" lIns="45700" spcFirstLastPara="1" rIns="45700" wrap="square" tIns="45700">
            <a:noAutofit/>
          </a:bodyPr>
          <a:lstStyle/>
          <a:p>
            <a:pPr indent="0" lvl="0" marL="0" rtl="0" algn="r">
              <a:lnSpc>
                <a:spcPct val="100000"/>
              </a:lnSpc>
              <a:spcBef>
                <a:spcPts val="0"/>
              </a:spcBef>
              <a:spcAft>
                <a:spcPts val="0"/>
              </a:spcAft>
              <a:buSzPts val="1000"/>
              <a:buNone/>
            </a:pPr>
            <a:fld id="{00000000-1234-1234-1234-123412341234}" type="slidenum">
              <a:rPr lang="en-AU"/>
              <a:t>‹#›</a:t>
            </a:fld>
            <a:endParaRPr/>
          </a:p>
        </p:txBody>
      </p:sp>
      <p:pic>
        <p:nvPicPr>
          <p:cNvPr id="224" name="Google Shape;224;gc77898abfa_2_23"/>
          <p:cNvPicPr preferRelativeResize="0"/>
          <p:nvPr/>
        </p:nvPicPr>
        <p:blipFill rotWithShape="1">
          <a:blip r:embed="rId3">
            <a:alphaModFix/>
          </a:blip>
          <a:srcRect b="0" l="0" r="0" t="0"/>
          <a:stretch/>
        </p:blipFill>
        <p:spPr>
          <a:xfrm>
            <a:off x="3679500" y="1219200"/>
            <a:ext cx="2736144" cy="1269203"/>
          </a:xfrm>
          <a:prstGeom prst="rect">
            <a:avLst/>
          </a:prstGeom>
          <a:noFill/>
          <a:ln>
            <a:noFill/>
          </a:ln>
        </p:spPr>
      </p:pic>
      <p:pic>
        <p:nvPicPr>
          <p:cNvPr id="225" name="Google Shape;225;gc77898abfa_2_23"/>
          <p:cNvPicPr preferRelativeResize="0"/>
          <p:nvPr/>
        </p:nvPicPr>
        <p:blipFill rotWithShape="1">
          <a:blip r:embed="rId4">
            <a:alphaModFix/>
          </a:blip>
          <a:srcRect b="0" l="0" r="0" t="0"/>
          <a:stretch/>
        </p:blipFill>
        <p:spPr>
          <a:xfrm>
            <a:off x="6415644" y="1221006"/>
            <a:ext cx="2728356" cy="1265590"/>
          </a:xfrm>
          <a:prstGeom prst="rect">
            <a:avLst/>
          </a:prstGeom>
          <a:noFill/>
          <a:ln>
            <a:noFill/>
          </a:ln>
        </p:spPr>
      </p:pic>
      <p:sp>
        <p:nvSpPr>
          <p:cNvPr id="226" name="Google Shape;226;gc77898abfa_2_23"/>
          <p:cNvSpPr txBox="1"/>
          <p:nvPr/>
        </p:nvSpPr>
        <p:spPr>
          <a:xfrm>
            <a:off x="3498876" y="2376642"/>
            <a:ext cx="290977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600" u="none" cap="none" strike="noStrike">
                <a:solidFill>
                  <a:srgbClr val="000000"/>
                </a:solidFill>
                <a:latin typeface="Arial"/>
                <a:ea typeface="Arial"/>
                <a:cs typeface="Arial"/>
                <a:sym typeface="Arial"/>
              </a:rPr>
              <a:t>2018 non-Fossil Fuel Fluxes</a:t>
            </a:r>
            <a:endParaRPr/>
          </a:p>
        </p:txBody>
      </p:sp>
      <p:sp>
        <p:nvSpPr>
          <p:cNvPr id="227" name="Google Shape;227;gc77898abfa_2_23"/>
          <p:cNvSpPr txBox="1"/>
          <p:nvPr/>
        </p:nvSpPr>
        <p:spPr>
          <a:xfrm>
            <a:off x="6620108" y="2376642"/>
            <a:ext cx="196399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AU" sz="1600" u="none" cap="none" strike="noStrike">
                <a:solidFill>
                  <a:srgbClr val="000000"/>
                </a:solidFill>
                <a:latin typeface="Arial"/>
                <a:ea typeface="Arial"/>
                <a:cs typeface="Arial"/>
                <a:sym typeface="Arial"/>
              </a:rPr>
              <a:t>Flux Uncertainties</a:t>
            </a:r>
            <a:endParaRPr/>
          </a:p>
        </p:txBody>
      </p:sp>
      <p:grpSp>
        <p:nvGrpSpPr>
          <p:cNvPr id="228" name="Google Shape;228;gc77898abfa_2_23"/>
          <p:cNvGrpSpPr/>
          <p:nvPr/>
        </p:nvGrpSpPr>
        <p:grpSpPr>
          <a:xfrm>
            <a:off x="3734547" y="2780737"/>
            <a:ext cx="5112823" cy="1715231"/>
            <a:chOff x="4774421" y="2901925"/>
            <a:chExt cx="4072949" cy="1366378"/>
          </a:xfrm>
        </p:grpSpPr>
        <p:pic>
          <p:nvPicPr>
            <p:cNvPr id="229" name="Google Shape;229;gc77898abfa_2_23"/>
            <p:cNvPicPr preferRelativeResize="0"/>
            <p:nvPr/>
          </p:nvPicPr>
          <p:blipFill rotWithShape="1">
            <a:blip r:embed="rId5">
              <a:alphaModFix/>
            </a:blip>
            <a:srcRect b="0" l="0" r="0" t="0"/>
            <a:stretch/>
          </p:blipFill>
          <p:spPr>
            <a:xfrm>
              <a:off x="6847596" y="2901925"/>
              <a:ext cx="1999774" cy="1355283"/>
            </a:xfrm>
            <a:prstGeom prst="rect">
              <a:avLst/>
            </a:prstGeom>
            <a:noFill/>
            <a:ln>
              <a:noFill/>
            </a:ln>
          </p:spPr>
        </p:pic>
        <p:pic>
          <p:nvPicPr>
            <p:cNvPr id="230" name="Google Shape;230;gc77898abfa_2_23"/>
            <p:cNvPicPr preferRelativeResize="0"/>
            <p:nvPr/>
          </p:nvPicPr>
          <p:blipFill rotWithShape="1">
            <a:blip r:embed="rId6">
              <a:alphaModFix/>
            </a:blip>
            <a:srcRect b="0" l="0" r="0" t="0"/>
            <a:stretch/>
          </p:blipFill>
          <p:spPr>
            <a:xfrm>
              <a:off x="4774421" y="2914752"/>
              <a:ext cx="2024795" cy="1353551"/>
            </a:xfrm>
            <a:prstGeom prst="rect">
              <a:avLst/>
            </a:prstGeom>
            <a:noFill/>
            <a:ln>
              <a:noFill/>
            </a:ln>
          </p:spPr>
        </p:pic>
      </p:grpSp>
      <p:sp>
        <p:nvSpPr>
          <p:cNvPr id="231" name="Google Shape;231;gc77898abfa_2_23"/>
          <p:cNvSpPr txBox="1"/>
          <p:nvPr/>
        </p:nvSpPr>
        <p:spPr>
          <a:xfrm>
            <a:off x="3916096" y="4436815"/>
            <a:ext cx="1984332" cy="2544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AU" sz="1600" u="none" cap="none" strike="noStrike">
                <a:solidFill>
                  <a:srgbClr val="244061"/>
                </a:solidFill>
                <a:latin typeface="Avenir"/>
                <a:ea typeface="Avenir"/>
                <a:cs typeface="Avenir"/>
                <a:sym typeface="Avenir"/>
              </a:rPr>
              <a:t>CH</a:t>
            </a:r>
            <a:r>
              <a:rPr b="0" baseline="-25000" i="0" lang="en-AU" sz="1600" u="none" cap="none" strike="noStrike">
                <a:solidFill>
                  <a:srgbClr val="244061"/>
                </a:solidFill>
                <a:latin typeface="Avenir"/>
                <a:ea typeface="Avenir"/>
                <a:cs typeface="Avenir"/>
                <a:sym typeface="Avenir"/>
              </a:rPr>
              <a:t>4</a:t>
            </a:r>
            <a:r>
              <a:rPr b="0" i="0" lang="en-AU" sz="1600" u="none" cap="none" strike="noStrike">
                <a:solidFill>
                  <a:srgbClr val="244061"/>
                </a:solidFill>
                <a:latin typeface="Avenir"/>
                <a:ea typeface="Avenir"/>
                <a:cs typeface="Avenir"/>
                <a:sym typeface="Avenir"/>
              </a:rPr>
              <a:t> emissions (kg h</a:t>
            </a:r>
            <a:r>
              <a:rPr b="0" baseline="30000" i="0" lang="en-AU" sz="1600" u="none" cap="none" strike="noStrike">
                <a:solidFill>
                  <a:srgbClr val="244061"/>
                </a:solidFill>
                <a:latin typeface="Avenir"/>
                <a:ea typeface="Avenir"/>
                <a:cs typeface="Avenir"/>
                <a:sym typeface="Avenir"/>
              </a:rPr>
              <a:t>-1</a:t>
            </a:r>
            <a:r>
              <a:rPr b="0" i="0" lang="en-AU" sz="1600" u="none" cap="none" strike="noStrike">
                <a:solidFill>
                  <a:srgbClr val="244061"/>
                </a:solidFill>
                <a:latin typeface="Avenir"/>
                <a:ea typeface="Avenir"/>
                <a:cs typeface="Avenir"/>
                <a:sym typeface="Avenir"/>
              </a:rPr>
              <a:t>)</a:t>
            </a:r>
            <a:endParaRPr/>
          </a:p>
        </p:txBody>
      </p:sp>
      <p:sp>
        <p:nvSpPr>
          <p:cNvPr id="232" name="Google Shape;232;gc77898abfa_2_23"/>
          <p:cNvSpPr txBox="1"/>
          <p:nvPr/>
        </p:nvSpPr>
        <p:spPr>
          <a:xfrm>
            <a:off x="6609026" y="4410964"/>
            <a:ext cx="1910083" cy="2544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AU" sz="1600" u="none" cap="none" strike="noStrike">
                <a:solidFill>
                  <a:srgbClr val="244061"/>
                </a:solidFill>
                <a:latin typeface="Avenir"/>
                <a:ea typeface="Avenir"/>
                <a:cs typeface="Avenir"/>
                <a:sym typeface="Avenir"/>
              </a:rPr>
              <a:t>Error reduction (%)</a:t>
            </a:r>
            <a:endParaRPr/>
          </a:p>
        </p:txBody>
      </p:sp>
      <p:sp>
        <p:nvSpPr>
          <p:cNvPr id="233" name="Google Shape;233;gc77898abfa_2_23"/>
          <p:cNvSpPr txBox="1"/>
          <p:nvPr/>
        </p:nvSpPr>
        <p:spPr>
          <a:xfrm>
            <a:off x="5629447" y="4157414"/>
            <a:ext cx="58502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AU" sz="1600" u="none" cap="none" strike="noStrike">
                <a:solidFill>
                  <a:srgbClr val="244061"/>
                </a:solidFill>
                <a:latin typeface="Avenir"/>
                <a:ea typeface="Avenir"/>
                <a:cs typeface="Avenir"/>
                <a:sym typeface="Avenir"/>
              </a:rPr>
              <a:t>Gas</a:t>
            </a:r>
            <a:endParaRPr/>
          </a:p>
        </p:txBody>
      </p:sp>
      <p:sp>
        <p:nvSpPr>
          <p:cNvPr id="234" name="Google Shape;234;gc77898abfa_2_23"/>
          <p:cNvSpPr txBox="1"/>
          <p:nvPr/>
        </p:nvSpPr>
        <p:spPr>
          <a:xfrm>
            <a:off x="8263151" y="4098261"/>
            <a:ext cx="64495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AU" sz="1600" u="none" cap="none" strike="noStrike">
                <a:solidFill>
                  <a:srgbClr val="244061"/>
                </a:solidFill>
                <a:latin typeface="Avenir"/>
                <a:ea typeface="Avenir"/>
                <a:cs typeface="Avenir"/>
                <a:sym typeface="Avenir"/>
              </a:rPr>
              <a:t>Gas</a:t>
            </a:r>
            <a:endParaRPr/>
          </a:p>
        </p:txBody>
      </p:sp>
      <p:grpSp>
        <p:nvGrpSpPr>
          <p:cNvPr id="235" name="Google Shape;235;gc77898abfa_2_23"/>
          <p:cNvGrpSpPr/>
          <p:nvPr/>
        </p:nvGrpSpPr>
        <p:grpSpPr>
          <a:xfrm>
            <a:off x="3898887" y="4247847"/>
            <a:ext cx="1434229" cy="279777"/>
            <a:chOff x="3898887" y="4278602"/>
            <a:chExt cx="1434229" cy="279777"/>
          </a:xfrm>
        </p:grpSpPr>
        <p:pic>
          <p:nvPicPr>
            <p:cNvPr id="236" name="Google Shape;236;gc77898abfa_2_23"/>
            <p:cNvPicPr preferRelativeResize="0"/>
            <p:nvPr/>
          </p:nvPicPr>
          <p:blipFill rotWithShape="1">
            <a:blip r:embed="rId7">
              <a:alphaModFix/>
            </a:blip>
            <a:srcRect b="70947" l="7732" r="7794" t="-108"/>
            <a:stretch/>
          </p:blipFill>
          <p:spPr>
            <a:xfrm>
              <a:off x="3898887" y="4278602"/>
              <a:ext cx="1316208" cy="84102"/>
            </a:xfrm>
            <a:prstGeom prst="rect">
              <a:avLst/>
            </a:prstGeom>
            <a:noFill/>
            <a:ln>
              <a:noFill/>
            </a:ln>
          </p:spPr>
        </p:pic>
        <p:sp>
          <p:nvSpPr>
            <p:cNvPr id="237" name="Google Shape;237;gc77898abfa_2_23"/>
            <p:cNvSpPr txBox="1"/>
            <p:nvPr/>
          </p:nvSpPr>
          <p:spPr>
            <a:xfrm>
              <a:off x="4012229" y="4309173"/>
              <a:ext cx="25519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rgbClr val="000000"/>
                  </a:solidFill>
                  <a:latin typeface="Arial"/>
                  <a:ea typeface="Arial"/>
                  <a:cs typeface="Arial"/>
                  <a:sym typeface="Arial"/>
                </a:rPr>
                <a:t>1</a:t>
              </a:r>
              <a:endParaRPr/>
            </a:p>
          </p:txBody>
        </p:sp>
        <p:sp>
          <p:nvSpPr>
            <p:cNvPr id="238" name="Google Shape;238;gc77898abfa_2_23"/>
            <p:cNvSpPr txBox="1"/>
            <p:nvPr/>
          </p:nvSpPr>
          <p:spPr>
            <a:xfrm>
              <a:off x="4959296" y="4312158"/>
              <a:ext cx="37382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rgbClr val="000000"/>
                  </a:solidFill>
                  <a:latin typeface="Arial"/>
                  <a:ea typeface="Arial"/>
                  <a:cs typeface="Arial"/>
                  <a:sym typeface="Arial"/>
                </a:rPr>
                <a:t>10</a:t>
              </a:r>
              <a:r>
                <a:rPr b="0" baseline="30000" i="0" lang="en-AU" sz="1000" u="none" cap="none" strike="noStrike">
                  <a:solidFill>
                    <a:srgbClr val="000000"/>
                  </a:solidFill>
                  <a:latin typeface="Arial"/>
                  <a:ea typeface="Arial"/>
                  <a:cs typeface="Arial"/>
                  <a:sym typeface="Arial"/>
                </a:rPr>
                <a:t>4</a:t>
              </a:r>
              <a:endParaRPr b="0" i="0" sz="1000" u="none" cap="none" strike="noStrike">
                <a:solidFill>
                  <a:srgbClr val="000000"/>
                </a:solidFill>
                <a:latin typeface="Arial"/>
                <a:ea typeface="Arial"/>
                <a:cs typeface="Arial"/>
                <a:sym typeface="Arial"/>
              </a:endParaRPr>
            </a:p>
          </p:txBody>
        </p:sp>
        <p:sp>
          <p:nvSpPr>
            <p:cNvPr id="239" name="Google Shape;239;gc77898abfa_2_23"/>
            <p:cNvSpPr txBox="1"/>
            <p:nvPr/>
          </p:nvSpPr>
          <p:spPr>
            <a:xfrm>
              <a:off x="4467706" y="4309085"/>
              <a:ext cx="37382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rgbClr val="000000"/>
                  </a:solidFill>
                  <a:latin typeface="Arial"/>
                  <a:ea typeface="Arial"/>
                  <a:cs typeface="Arial"/>
                  <a:sym typeface="Arial"/>
                </a:rPr>
                <a:t>10</a:t>
              </a:r>
              <a:r>
                <a:rPr b="0" baseline="30000" i="0" lang="en-AU" sz="1000" u="none" cap="none" strike="noStrike">
                  <a:solidFill>
                    <a:srgbClr val="000000"/>
                  </a:solidFill>
                  <a:latin typeface="Arial"/>
                  <a:ea typeface="Arial"/>
                  <a:cs typeface="Arial"/>
                  <a:sym typeface="Arial"/>
                </a:rPr>
                <a:t>2</a:t>
              </a:r>
              <a:endParaRPr b="0" i="0" sz="1000" u="none" cap="none" strike="noStrike">
                <a:solidFill>
                  <a:srgbClr val="000000"/>
                </a:solidFill>
                <a:latin typeface="Arial"/>
                <a:ea typeface="Arial"/>
                <a:cs typeface="Arial"/>
                <a:sym typeface="Arial"/>
              </a:endParaRPr>
            </a:p>
          </p:txBody>
        </p:sp>
      </p:grpSp>
      <p:grpSp>
        <p:nvGrpSpPr>
          <p:cNvPr id="240" name="Google Shape;240;gc77898abfa_2_23"/>
          <p:cNvGrpSpPr/>
          <p:nvPr/>
        </p:nvGrpSpPr>
        <p:grpSpPr>
          <a:xfrm>
            <a:off x="6381056" y="4247846"/>
            <a:ext cx="1261656" cy="279078"/>
            <a:chOff x="6441344" y="4278601"/>
            <a:chExt cx="1261656" cy="279078"/>
          </a:xfrm>
        </p:grpSpPr>
        <p:pic>
          <p:nvPicPr>
            <p:cNvPr id="241" name="Google Shape;241;gc77898abfa_2_23"/>
            <p:cNvPicPr preferRelativeResize="0"/>
            <p:nvPr/>
          </p:nvPicPr>
          <p:blipFill rotWithShape="1">
            <a:blip r:embed="rId8">
              <a:alphaModFix/>
            </a:blip>
            <a:srcRect b="63985" l="0" r="0" t="0"/>
            <a:stretch/>
          </p:blipFill>
          <p:spPr>
            <a:xfrm>
              <a:off x="6441344" y="4278601"/>
              <a:ext cx="1261656" cy="84103"/>
            </a:xfrm>
            <a:prstGeom prst="rect">
              <a:avLst/>
            </a:prstGeom>
            <a:noFill/>
            <a:ln>
              <a:noFill/>
            </a:ln>
          </p:spPr>
        </p:pic>
        <p:sp>
          <p:nvSpPr>
            <p:cNvPr id="242" name="Google Shape;242;gc77898abfa_2_23"/>
            <p:cNvSpPr txBox="1"/>
            <p:nvPr/>
          </p:nvSpPr>
          <p:spPr>
            <a:xfrm>
              <a:off x="6527101" y="4311458"/>
              <a:ext cx="36901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rgbClr val="000000"/>
                  </a:solidFill>
                  <a:latin typeface="Arial"/>
                  <a:ea typeface="Arial"/>
                  <a:cs typeface="Arial"/>
                  <a:sym typeface="Arial"/>
                </a:rPr>
                <a:t>-80</a:t>
              </a:r>
              <a:endParaRPr/>
            </a:p>
          </p:txBody>
        </p:sp>
        <p:sp>
          <p:nvSpPr>
            <p:cNvPr id="243" name="Google Shape;243;gc77898abfa_2_23"/>
            <p:cNvSpPr txBox="1"/>
            <p:nvPr/>
          </p:nvSpPr>
          <p:spPr>
            <a:xfrm>
              <a:off x="6962894" y="4310512"/>
              <a:ext cx="36901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rgbClr val="000000"/>
                  </a:solidFill>
                  <a:latin typeface="Arial"/>
                  <a:ea typeface="Arial"/>
                  <a:cs typeface="Arial"/>
                  <a:sym typeface="Arial"/>
                </a:rPr>
                <a:t>-40</a:t>
              </a:r>
              <a:endParaRPr/>
            </a:p>
          </p:txBody>
        </p:sp>
        <p:sp>
          <p:nvSpPr>
            <p:cNvPr id="244" name="Google Shape;244;gc77898abfa_2_23"/>
            <p:cNvSpPr txBox="1"/>
            <p:nvPr/>
          </p:nvSpPr>
          <p:spPr>
            <a:xfrm>
              <a:off x="7426954" y="4303722"/>
              <a:ext cx="25519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rgbClr val="000000"/>
                  </a:solidFill>
                  <a:latin typeface="Arial"/>
                  <a:ea typeface="Arial"/>
                  <a:cs typeface="Arial"/>
                  <a:sym typeface="Arial"/>
                </a:rPr>
                <a:t>0</a:t>
              </a:r>
              <a:endParaRPr/>
            </a:p>
          </p:txBody>
        </p:sp>
      </p:grpSp>
      <p:grpSp>
        <p:nvGrpSpPr>
          <p:cNvPr id="245" name="Google Shape;245;gc77898abfa_2_23"/>
          <p:cNvGrpSpPr/>
          <p:nvPr/>
        </p:nvGrpSpPr>
        <p:grpSpPr>
          <a:xfrm>
            <a:off x="3836731" y="4849177"/>
            <a:ext cx="5000595" cy="1518180"/>
            <a:chOff x="4907210" y="3864856"/>
            <a:chExt cx="4236790" cy="1286289"/>
          </a:xfrm>
        </p:grpSpPr>
        <p:pic>
          <p:nvPicPr>
            <p:cNvPr id="246" name="Google Shape;246;gc77898abfa_2_23"/>
            <p:cNvPicPr preferRelativeResize="0"/>
            <p:nvPr/>
          </p:nvPicPr>
          <p:blipFill rotWithShape="1">
            <a:blip r:embed="rId9">
              <a:alphaModFix/>
            </a:blip>
            <a:srcRect b="0" l="0" r="0" t="0"/>
            <a:stretch/>
          </p:blipFill>
          <p:spPr>
            <a:xfrm>
              <a:off x="4907210" y="3864856"/>
              <a:ext cx="4236790" cy="1286289"/>
            </a:xfrm>
            <a:prstGeom prst="rect">
              <a:avLst/>
            </a:prstGeom>
            <a:noFill/>
            <a:ln>
              <a:noFill/>
            </a:ln>
          </p:spPr>
        </p:pic>
        <p:sp>
          <p:nvSpPr>
            <p:cNvPr id="247" name="Google Shape;247;gc77898abfa_2_23"/>
            <p:cNvSpPr txBox="1"/>
            <p:nvPr/>
          </p:nvSpPr>
          <p:spPr>
            <a:xfrm>
              <a:off x="7188530" y="4738828"/>
              <a:ext cx="156515" cy="2216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1" sz="1100" u="none" cap="none" strike="noStrike">
                <a:solidFill>
                  <a:srgbClr val="17365D"/>
                </a:solidFill>
                <a:latin typeface="Arial"/>
                <a:ea typeface="Arial"/>
                <a:cs typeface="Arial"/>
                <a:sym typeface="Arial"/>
              </a:endParaRPr>
            </a:p>
          </p:txBody>
        </p:sp>
      </p:grpSp>
      <p:sp>
        <p:nvSpPr>
          <p:cNvPr id="248" name="Google Shape;248;gc77898abfa_2_23"/>
          <p:cNvSpPr txBox="1"/>
          <p:nvPr/>
        </p:nvSpPr>
        <p:spPr>
          <a:xfrm>
            <a:off x="4687675" y="6355813"/>
            <a:ext cx="41241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AU" sz="1000" u="none" cap="none" strike="noStrike">
                <a:solidFill>
                  <a:srgbClr val="000000"/>
                </a:solidFill>
                <a:latin typeface="Arial"/>
                <a:ea typeface="Arial"/>
                <a:cs typeface="Arial"/>
                <a:sym typeface="Arial"/>
              </a:rPr>
              <a:t>OCO-2 XCO</a:t>
            </a:r>
            <a:r>
              <a:rPr b="0" baseline="-25000" i="0" lang="en-AU" sz="1000" u="none" cap="none" strike="noStrike">
                <a:solidFill>
                  <a:srgbClr val="000000"/>
                </a:solidFill>
                <a:latin typeface="Arial"/>
                <a:ea typeface="Arial"/>
                <a:cs typeface="Arial"/>
                <a:sym typeface="Arial"/>
              </a:rPr>
              <a:t>2</a:t>
            </a:r>
            <a:r>
              <a:rPr b="0" i="0" lang="en-AU" sz="1000" u="none" cap="none" strike="noStrike">
                <a:solidFill>
                  <a:srgbClr val="000000"/>
                </a:solidFill>
                <a:latin typeface="Arial"/>
                <a:ea typeface="Arial"/>
                <a:cs typeface="Arial"/>
                <a:sym typeface="Arial"/>
              </a:rPr>
              <a:t> and TROPOMI NO</a:t>
            </a:r>
            <a:r>
              <a:rPr b="0" baseline="-25000" i="0" lang="en-AU" sz="1000" u="none" cap="none" strike="noStrike">
                <a:solidFill>
                  <a:srgbClr val="000000"/>
                </a:solidFill>
                <a:latin typeface="Arial"/>
                <a:ea typeface="Arial"/>
                <a:cs typeface="Arial"/>
                <a:sym typeface="Arial"/>
              </a:rPr>
              <a:t>2</a:t>
            </a:r>
            <a:r>
              <a:rPr b="0" i="0" lang="en-AU" sz="1000" u="none" cap="none" strike="noStrike">
                <a:solidFill>
                  <a:srgbClr val="000000"/>
                </a:solidFill>
                <a:latin typeface="Arial"/>
                <a:ea typeface="Arial"/>
                <a:cs typeface="Arial"/>
                <a:sym typeface="Arial"/>
              </a:rPr>
              <a:t> quantify CO</a:t>
            </a:r>
            <a:r>
              <a:rPr b="0" baseline="-25000" i="0" lang="en-AU" sz="1000" u="none" cap="none" strike="noStrike">
                <a:solidFill>
                  <a:srgbClr val="000000"/>
                </a:solidFill>
                <a:latin typeface="Arial"/>
                <a:ea typeface="Arial"/>
                <a:cs typeface="Arial"/>
                <a:sym typeface="Arial"/>
              </a:rPr>
              <a:t>2</a:t>
            </a:r>
            <a:r>
              <a:rPr b="0" i="0" lang="en-AU" sz="1000" u="none" cap="none" strike="noStrike">
                <a:solidFill>
                  <a:srgbClr val="000000"/>
                </a:solidFill>
                <a:latin typeface="Arial"/>
                <a:ea typeface="Arial"/>
                <a:cs typeface="Arial"/>
                <a:sym typeface="Arial"/>
              </a:rPr>
              <a:t> emission by large South African power plants (Reuter et al., ACP 2020)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c93580d76e_0_0"/>
          <p:cNvSpPr/>
          <p:nvPr>
            <p:ph idx="12" type="sldNum"/>
          </p:nvPr>
        </p:nvSpPr>
        <p:spPr>
          <a:xfrm>
            <a:off x="8763000" y="6629400"/>
            <a:ext cx="304800" cy="187200"/>
          </a:xfrm>
          <a:prstGeom prst="roundRect">
            <a:avLst>
              <a:gd fmla="val 16667" name="adj"/>
            </a:avLst>
          </a:prstGeom>
          <a:solidFill>
            <a:schemeClr val="lt1">
              <a:alpha val="4588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254" name="Google Shape;254;gc93580d76e_0_0"/>
          <p:cNvSpPr txBox="1"/>
          <p:nvPr>
            <p:ph idx="1" type="body"/>
          </p:nvPr>
        </p:nvSpPr>
        <p:spPr>
          <a:xfrm>
            <a:off x="152397" y="1404394"/>
            <a:ext cx="8991600" cy="525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None/>
            </a:pPr>
            <a:r>
              <a:rPr b="0" lang="en-AU" sz="1700">
                <a:solidFill>
                  <a:srgbClr val="6AA84F"/>
                </a:solidFill>
                <a:latin typeface="Calibri"/>
                <a:ea typeface="Calibri"/>
                <a:cs typeface="Calibri"/>
                <a:sym typeface="Calibri"/>
              </a:rPr>
              <a:t>SIT Chair Team</a:t>
            </a:r>
            <a:endParaRPr b="0" sz="1700">
              <a:solidFill>
                <a:srgbClr val="6AA84F"/>
              </a:solidFill>
              <a:latin typeface="Calibri"/>
              <a:ea typeface="Calibri"/>
              <a:cs typeface="Calibri"/>
              <a:sym typeface="Calibri"/>
            </a:endParaRPr>
          </a:p>
          <a:p>
            <a:pPr indent="-336550" lvl="0" marL="457200" rtl="0" algn="l">
              <a:lnSpc>
                <a:spcPct val="100000"/>
              </a:lnSpc>
              <a:spcBef>
                <a:spcPts val="500"/>
              </a:spcBef>
              <a:spcAft>
                <a:spcPts val="0"/>
              </a:spcAft>
              <a:buClr>
                <a:schemeClr val="dk1"/>
              </a:buClr>
              <a:buSzPts val="1700"/>
              <a:buFont typeface="Calibri"/>
              <a:buAutoNum type="arabicPeriod"/>
            </a:pPr>
            <a:r>
              <a:rPr b="0" lang="en-AU" sz="1700">
                <a:solidFill>
                  <a:schemeClr val="dk1"/>
                </a:solidFill>
                <a:latin typeface="Calibri"/>
                <a:ea typeface="Calibri"/>
                <a:cs typeface="Calibri"/>
                <a:sym typeface="Calibri"/>
              </a:rPr>
              <a:t>We assume we need a coordinated comms effort targeting COP-26 and the EID? Can SIT Chair and CEOS Chair help coordinate this during 2021?</a:t>
            </a:r>
            <a:endParaRPr b="0" sz="1700">
              <a:solidFill>
                <a:schemeClr val="dk1"/>
              </a:solidFill>
              <a:latin typeface="Calibri"/>
              <a:ea typeface="Calibri"/>
              <a:cs typeface="Calibri"/>
              <a:sym typeface="Calibri"/>
            </a:endParaRPr>
          </a:p>
          <a:p>
            <a:pPr indent="-336550" lvl="0" marL="457200" rtl="0" algn="l">
              <a:lnSpc>
                <a:spcPct val="100000"/>
              </a:lnSpc>
              <a:spcBef>
                <a:spcPts val="500"/>
              </a:spcBef>
              <a:spcAft>
                <a:spcPts val="0"/>
              </a:spcAft>
              <a:buClr>
                <a:schemeClr val="dk1"/>
              </a:buClr>
              <a:buSzPts val="1700"/>
              <a:buFont typeface="Calibri"/>
              <a:buAutoNum type="arabicPeriod"/>
            </a:pPr>
            <a:r>
              <a:rPr b="0" lang="en-AU" sz="1700">
                <a:solidFill>
                  <a:schemeClr val="dk1"/>
                </a:solidFill>
                <a:latin typeface="Calibri"/>
                <a:ea typeface="Calibri"/>
                <a:cs typeface="Calibri"/>
                <a:sym typeface="Calibri"/>
              </a:rPr>
              <a:t>Will the June GHG-AFOLU meeting </a:t>
            </a:r>
            <a:r>
              <a:rPr b="0" lang="en-AU" sz="1700">
                <a:solidFill>
                  <a:schemeClr val="dk1"/>
                </a:solidFill>
                <a:latin typeface="Calibri"/>
                <a:ea typeface="Calibri"/>
                <a:cs typeface="Calibri"/>
                <a:sym typeface="Calibri"/>
              </a:rPr>
              <a:t>explicitly address the compatibility needed between the atmosphere and land products or do we need some special further effort?</a:t>
            </a:r>
            <a:endParaRPr b="0" sz="1700">
              <a:solidFill>
                <a:schemeClr val="dk1"/>
              </a:solidFill>
              <a:latin typeface="Calibri"/>
              <a:ea typeface="Calibri"/>
              <a:cs typeface="Calibri"/>
              <a:sym typeface="Calibri"/>
            </a:endParaRPr>
          </a:p>
          <a:p>
            <a:pPr indent="0" lvl="0" marL="0" rtl="0" algn="l">
              <a:lnSpc>
                <a:spcPct val="100000"/>
              </a:lnSpc>
              <a:spcBef>
                <a:spcPts val="500"/>
              </a:spcBef>
              <a:spcAft>
                <a:spcPts val="0"/>
              </a:spcAft>
              <a:buNone/>
            </a:pPr>
            <a:r>
              <a:t/>
            </a:r>
            <a:endParaRPr b="0" sz="1700">
              <a:solidFill>
                <a:schemeClr val="dk1"/>
              </a:solidFill>
              <a:latin typeface="Calibri"/>
              <a:ea typeface="Calibri"/>
              <a:cs typeface="Calibri"/>
              <a:sym typeface="Calibri"/>
            </a:endParaRPr>
          </a:p>
          <a:p>
            <a:pPr indent="0" lvl="0" marL="0" rtl="0" algn="l">
              <a:spcBef>
                <a:spcPts val="500"/>
              </a:spcBef>
              <a:spcAft>
                <a:spcPts val="0"/>
              </a:spcAft>
              <a:buNone/>
            </a:pPr>
            <a:r>
              <a:rPr b="0" lang="en-AU" sz="1700">
                <a:solidFill>
                  <a:srgbClr val="6AA84F"/>
                </a:solidFill>
                <a:latin typeface="Calibri"/>
                <a:ea typeface="Calibri"/>
                <a:cs typeface="Calibri"/>
                <a:sym typeface="Calibri"/>
              </a:rPr>
              <a:t>ESA</a:t>
            </a:r>
            <a:endParaRPr b="0" sz="1700">
              <a:solidFill>
                <a:srgbClr val="6AA84F"/>
              </a:solidFill>
              <a:latin typeface="Calibri"/>
              <a:ea typeface="Calibri"/>
              <a:cs typeface="Calibri"/>
              <a:sym typeface="Calibri"/>
            </a:endParaRPr>
          </a:p>
          <a:p>
            <a:pPr indent="-336550" lvl="0" marL="457200" rtl="0" algn="l">
              <a:spcBef>
                <a:spcPts val="500"/>
              </a:spcBef>
              <a:spcAft>
                <a:spcPts val="0"/>
              </a:spcAft>
              <a:buClr>
                <a:schemeClr val="dk1"/>
              </a:buClr>
              <a:buSzPts val="1700"/>
              <a:buFont typeface="Calibri"/>
              <a:buAutoNum type="arabicPeriod"/>
            </a:pPr>
            <a:r>
              <a:rPr b="0" lang="en-AU" sz="1700">
                <a:solidFill>
                  <a:schemeClr val="dk1"/>
                </a:solidFill>
                <a:latin typeface="Calibri"/>
                <a:ea typeface="Calibri"/>
                <a:cs typeface="Calibri"/>
                <a:sym typeface="Calibri"/>
              </a:rPr>
              <a:t>Could you say something more about the very promising combination of TROPOMI  and OCO-2 observations and how these could be used most effectively?</a:t>
            </a:r>
            <a:endParaRPr b="0" sz="1700">
              <a:solidFill>
                <a:schemeClr val="dk1"/>
              </a:solidFill>
              <a:latin typeface="Calibri"/>
              <a:ea typeface="Calibri"/>
              <a:cs typeface="Calibri"/>
              <a:sym typeface="Calibri"/>
            </a:endParaRPr>
          </a:p>
          <a:p>
            <a:pPr indent="-336550" lvl="0" marL="457200" rtl="0" algn="l">
              <a:spcBef>
                <a:spcPts val="500"/>
              </a:spcBef>
              <a:spcAft>
                <a:spcPts val="0"/>
              </a:spcAft>
              <a:buClr>
                <a:schemeClr val="dk1"/>
              </a:buClr>
              <a:buSzPts val="1700"/>
              <a:buFont typeface="Calibri"/>
              <a:buAutoNum type="arabicPeriod"/>
            </a:pPr>
            <a:r>
              <a:rPr b="0" lang="en-AU" sz="1700">
                <a:solidFill>
                  <a:schemeClr val="dk1"/>
                </a:solidFill>
                <a:latin typeface="Calibri"/>
                <a:ea typeface="Calibri"/>
                <a:cs typeface="Calibri"/>
                <a:sym typeface="Calibri"/>
              </a:rPr>
              <a:t>Re COP26 (references here and elsewhere) could UKSA say something about UK preparations and whether they could afford further opportunities for communications events?</a:t>
            </a:r>
            <a:endParaRPr b="0" sz="1700">
              <a:solidFill>
                <a:schemeClr val="dk1"/>
              </a:solidFill>
              <a:latin typeface="Calibri"/>
              <a:ea typeface="Calibri"/>
              <a:cs typeface="Calibri"/>
              <a:sym typeface="Calibri"/>
            </a:endParaRPr>
          </a:p>
          <a:p>
            <a:pPr indent="0" lvl="0" marL="457200" rtl="0" algn="l">
              <a:spcBef>
                <a:spcPts val="500"/>
              </a:spcBef>
              <a:spcAft>
                <a:spcPts val="0"/>
              </a:spcAft>
              <a:buNone/>
            </a:pPr>
            <a:r>
              <a:t/>
            </a:r>
            <a:endParaRPr b="0" sz="1700">
              <a:solidFill>
                <a:schemeClr val="dk1"/>
              </a:solidFill>
              <a:latin typeface="Calibri"/>
              <a:ea typeface="Calibri"/>
              <a:cs typeface="Calibri"/>
              <a:sym typeface="Calibri"/>
            </a:endParaRPr>
          </a:p>
          <a:p>
            <a:pPr indent="0" lvl="0" marL="0" rtl="0" algn="l">
              <a:spcBef>
                <a:spcPts val="500"/>
              </a:spcBef>
              <a:spcAft>
                <a:spcPts val="0"/>
              </a:spcAft>
              <a:buNone/>
            </a:pPr>
            <a:r>
              <a:rPr b="0" lang="en-AU" sz="1700">
                <a:solidFill>
                  <a:srgbClr val="6AA84F"/>
                </a:solidFill>
                <a:latin typeface="Calibri"/>
                <a:ea typeface="Calibri"/>
                <a:cs typeface="Calibri"/>
                <a:sym typeface="Calibri"/>
              </a:rPr>
              <a:t>UKSA</a:t>
            </a:r>
            <a:endParaRPr b="0" sz="1700">
              <a:solidFill>
                <a:srgbClr val="6AA84F"/>
              </a:solidFill>
              <a:latin typeface="Calibri"/>
              <a:ea typeface="Calibri"/>
              <a:cs typeface="Calibri"/>
              <a:sym typeface="Calibri"/>
            </a:endParaRPr>
          </a:p>
          <a:p>
            <a:pPr indent="-336550" lvl="0" marL="457200" rtl="0" algn="l">
              <a:spcBef>
                <a:spcPts val="500"/>
              </a:spcBef>
              <a:spcAft>
                <a:spcPts val="0"/>
              </a:spcAft>
              <a:buClr>
                <a:schemeClr val="dk1"/>
              </a:buClr>
              <a:buSzPts val="1700"/>
              <a:buFont typeface="Calibri"/>
              <a:buAutoNum type="arabicPeriod"/>
            </a:pPr>
            <a:r>
              <a:rPr b="0" lang="en-AU" sz="1700">
                <a:solidFill>
                  <a:schemeClr val="dk1"/>
                </a:solidFill>
                <a:latin typeface="Calibri"/>
                <a:ea typeface="Calibri"/>
                <a:cs typeface="Calibri"/>
                <a:sym typeface="Calibri"/>
              </a:rPr>
              <a:t>It would be good if you could comment on whether we should synthesize key results or findings (in addition to data sets)  for GHGs in time for COP-26 and how might we do this as CEOS?</a:t>
            </a:r>
            <a:endParaRPr b="0" sz="1700">
              <a:solidFill>
                <a:srgbClr val="6AA84F"/>
              </a:solidFill>
              <a:latin typeface="Calibri"/>
              <a:ea typeface="Calibri"/>
              <a:cs typeface="Calibri"/>
              <a:sym typeface="Calibri"/>
            </a:endParaRPr>
          </a:p>
          <a:p>
            <a:pPr indent="0" lvl="0" marL="457200" rtl="0" algn="l">
              <a:spcBef>
                <a:spcPts val="500"/>
              </a:spcBef>
              <a:spcAft>
                <a:spcPts val="0"/>
              </a:spcAft>
              <a:buNone/>
            </a:pPr>
            <a:r>
              <a:t/>
            </a:r>
            <a:endParaRPr b="0" sz="17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700">
                <a:solidFill>
                  <a:schemeClr val="dk1"/>
                </a:solidFill>
                <a:latin typeface="Calibri"/>
                <a:ea typeface="Calibri"/>
                <a:cs typeface="Calibri"/>
                <a:sym typeface="Calibri"/>
              </a:rPr>
              <a:t> </a:t>
            </a:r>
            <a:endParaRPr b="0" sz="17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700">
              <a:solidFill>
                <a:schemeClr val="dk1"/>
              </a:solidFill>
              <a:latin typeface="Calibri"/>
              <a:ea typeface="Calibri"/>
              <a:cs typeface="Calibri"/>
              <a:sym typeface="Calibri"/>
            </a:endParaRPr>
          </a:p>
        </p:txBody>
      </p:sp>
      <p:sp>
        <p:nvSpPr>
          <p:cNvPr id="255" name="Google Shape;255;gc93580d76e_0_0"/>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Questions submitted in advance</a:t>
            </a:r>
            <a:br>
              <a:rPr lang="en-AU"/>
            </a:br>
            <a:r>
              <a:rPr b="0" lang="en-AU" sz="2400"/>
              <a:t>(others welcome via chat as time permits)</a:t>
            </a:r>
            <a:endParaRPr b="0" sz="2400"/>
          </a:p>
        </p:txBody>
      </p:sp>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6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