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Lst>
  <p:sldSz cy="6858000" cx="9144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1pPr>
            <a:lvl2pPr indent="-228600" lvl="1" marL="914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2pPr>
            <a:lvl3pPr indent="-228600" lvl="2" marL="1371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3pPr>
            <a:lvl4pPr indent="-228600" lvl="3" marL="1828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4pPr>
            <a:lvl5pPr indent="-228600" lvl="4" marL="22860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5pPr>
            <a:lvl6pPr indent="-228600" lvl="5" marL="2743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6pPr>
            <a:lvl7pPr indent="-228600" lvl="6" marL="3200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7pPr>
            <a:lvl8pPr indent="-228600" lvl="7" marL="3657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8pPr>
            <a:lvl9pPr indent="-228600" lvl="8" marL="4114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 name="Shape 14"/>
        <p:cNvGrpSpPr/>
        <p:nvPr/>
      </p:nvGrpSpPr>
      <p:grpSpPr>
        <a:xfrm>
          <a:off x="0" y="0"/>
          <a:ext cx="0" cy="0"/>
          <a:chOff x="0" y="0"/>
          <a:chExt cx="0" cy="0"/>
        </a:xfrm>
      </p:grpSpPr>
      <p:sp>
        <p:nvSpPr>
          <p:cNvPr id="15" name="Google Shape;15;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6" name="Google Shape;1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25" name="Google Shape;2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
        <p:nvSpPr>
          <p:cNvPr id="8" name="Google Shape;8;p2"/>
          <p:cNvSpPr txBox="1"/>
          <p:nvPr>
            <p:ph idx="12" type="sldNum"/>
          </p:nvPr>
        </p:nvSpPr>
        <p:spPr>
          <a:xfrm>
            <a:off x="8556784" y="6333134"/>
            <a:ext cx="548700" cy="525000"/>
          </a:xfrm>
          <a:prstGeom prst="rect">
            <a:avLst/>
          </a:prstGeom>
          <a:noFill/>
          <a:ln>
            <a:noFill/>
          </a:ln>
        </p:spPr>
        <p:txBody>
          <a:bodyPr anchorCtr="0" anchor="t" bIns="45700" lIns="45700" spcFirstLastPara="1" rIns="45700" wrap="square" tIns="457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9" name="Shape 9"/>
        <p:cNvGrpSpPr/>
        <p:nvPr/>
      </p:nvGrpSpPr>
      <p:grpSpPr>
        <a:xfrm>
          <a:off x="0" y="0"/>
          <a:ext cx="0" cy="0"/>
          <a:chOff x="0" y="0"/>
          <a:chExt cx="0" cy="0"/>
        </a:xfrm>
      </p:grpSpPr>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4500300" cy="187200"/>
          </a:xfrm>
          <a:prstGeom prst="roundRect">
            <a:avLst>
              <a:gd fmla="val 16667" name="adj"/>
            </a:avLst>
          </a:prstGeom>
          <a:solidFill>
            <a:schemeClr val="lt1">
              <a:alpha val="4823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en-US" sz="1100" u="none" cap="none" strike="noStrike">
                <a:solidFill>
                  <a:schemeClr val="dk2"/>
                </a:solidFill>
                <a:latin typeface="Calibri"/>
                <a:ea typeface="Calibri"/>
                <a:cs typeface="Calibri"/>
                <a:sym typeface="Calibri"/>
              </a:rPr>
              <a:t>SIT-36, 23-25 March 2021, Virtual (GA/CSIRO SIT Chair)</a:t>
            </a:r>
            <a:endParaRPr b="0" i="1" sz="1100" u="none" cap="none" strike="noStrike">
              <a:solidFill>
                <a:schemeClr val="dk2"/>
              </a:solidFill>
              <a:latin typeface="Calibri"/>
              <a:ea typeface="Calibri"/>
              <a:cs typeface="Calibri"/>
              <a:sym typeface="Calibri"/>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3" name="Google Shape;13;p3"/>
          <p:cNvSpPr txBox="1"/>
          <p:nvPr>
            <p:ph idx="12" type="sldNum"/>
          </p:nvPr>
        </p:nvSpPr>
        <p:spPr>
          <a:xfrm>
            <a:off x="8519109" y="6629409"/>
            <a:ext cx="548700" cy="525000"/>
          </a:xfrm>
          <a:prstGeom prst="rect">
            <a:avLst/>
          </a:prstGeom>
          <a:noFill/>
          <a:ln>
            <a:noFill/>
          </a:ln>
        </p:spPr>
        <p:txBody>
          <a:bodyPr anchorCtr="0" anchor="t" bIns="45700" lIns="45700" spcFirstLastPara="1" rIns="45700"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Helvetica Neue"/>
                <a:ea typeface="Helvetica Neue"/>
                <a:cs typeface="Helvetica Neue"/>
                <a:sym typeface="Helvetica Neu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drive.google.com/file/d/1JAqWoyXSka_z8tHooT3swJDh2UMppuTQ/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 name="Shape 17"/>
        <p:cNvGrpSpPr/>
        <p:nvPr/>
      </p:nvGrpSpPr>
      <p:grpSpPr>
        <a:xfrm>
          <a:off x="0" y="0"/>
          <a:ext cx="0" cy="0"/>
          <a:chOff x="0" y="0"/>
          <a:chExt cx="0" cy="0"/>
        </a:xfrm>
      </p:grpSpPr>
      <p:sp>
        <p:nvSpPr>
          <p:cNvPr id="18" name="Google Shape;18;p4"/>
          <p:cNvSpPr txBox="1"/>
          <p:nvPr>
            <p:ph type="title"/>
          </p:nvPr>
        </p:nvSpPr>
        <p:spPr>
          <a:xfrm>
            <a:off x="622788" y="2514600"/>
            <a:ext cx="7933996" cy="99313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4200"/>
              <a:buFont typeface="Arial"/>
              <a:buNone/>
            </a:pPr>
            <a:r>
              <a:rPr b="1" i="0" lang="en-US" sz="4200" u="none" cap="none" strike="noStrike">
                <a:solidFill>
                  <a:srgbClr val="FFFFFF"/>
                </a:solidFill>
                <a:latin typeface="Helvetica Neue"/>
                <a:ea typeface="Helvetica Neue"/>
                <a:cs typeface="Helvetica Neue"/>
                <a:sym typeface="Helvetica Neue"/>
              </a:rPr>
              <a:t>UN Decade of Ocean Science for Sustainable Development</a:t>
            </a:r>
            <a:endParaRPr b="0" i="0" sz="1400" u="none" cap="none" strike="noStrike">
              <a:solidFill>
                <a:srgbClr val="000000"/>
              </a:solidFill>
              <a:latin typeface="Arial"/>
              <a:ea typeface="Arial"/>
              <a:cs typeface="Arial"/>
              <a:sym typeface="Arial"/>
            </a:endParaRPr>
          </a:p>
        </p:txBody>
      </p:sp>
      <p:sp>
        <p:nvSpPr>
          <p:cNvPr id="19" name="Google Shape;19;p4"/>
          <p:cNvSpPr/>
          <p:nvPr/>
        </p:nvSpPr>
        <p:spPr>
          <a:xfrm>
            <a:off x="622789" y="3759200"/>
            <a:ext cx="497246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Paul DiGiacomo, NOAA</a:t>
            </a:r>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Vardis Tsontos, NASA</a:t>
            </a:r>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Marie-Claire Greening, CEOS Executive Officer</a:t>
            </a:r>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CEOS SIT-36</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Session 2, Agenda Item 2.2</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Virtual Meeting</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rgbClr val="FFFFFF"/>
                </a:solidFill>
                <a:latin typeface="Arial"/>
                <a:ea typeface="Arial"/>
                <a:cs typeface="Arial"/>
                <a:sym typeface="Arial"/>
              </a:rPr>
              <a:t>23-25 March 2021</a:t>
            </a:r>
            <a:endParaRPr b="0" i="0" sz="1400" u="none" cap="none" strike="noStrike">
              <a:solidFill>
                <a:srgbClr val="000000"/>
              </a:solidFill>
              <a:latin typeface="Arial"/>
              <a:ea typeface="Arial"/>
              <a:cs typeface="Arial"/>
              <a:sym typeface="Arial"/>
            </a:endParaRPr>
          </a:p>
        </p:txBody>
      </p:sp>
      <p:pic>
        <p:nvPicPr>
          <p:cNvPr id="20" name="Google Shape;20;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1" name="Google Shape;21;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50"/>
              <a:buFont typeface="Arial"/>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b="0" i="0" sz="1400" u="none" cap="none" strike="noStrike">
              <a:solidFill>
                <a:srgbClr val="000000"/>
              </a:solidFill>
              <a:latin typeface="Arial"/>
              <a:ea typeface="Arial"/>
              <a:cs typeface="Arial"/>
              <a:sym typeface="Arial"/>
            </a:endParaRPr>
          </a:p>
        </p:txBody>
      </p:sp>
      <p:sp>
        <p:nvSpPr>
          <p:cNvPr id="22" name="Google Shape;22;p4"/>
          <p:cNvSpPr txBox="1"/>
          <p:nvPr>
            <p:ph idx="12" type="sldNum"/>
          </p:nvPr>
        </p:nvSpPr>
        <p:spPr>
          <a:xfrm>
            <a:off x="8556784" y="6333134"/>
            <a:ext cx="548700" cy="5250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55600" lvl="0" marL="457200" marR="0" rtl="0" algn="l">
              <a:lnSpc>
                <a:spcPct val="100000"/>
              </a:lnSpc>
              <a:spcBef>
                <a:spcPts val="500"/>
              </a:spcBef>
              <a:spcAft>
                <a:spcPts val="0"/>
              </a:spcAft>
              <a:buClr>
                <a:srgbClr val="002569"/>
              </a:buClr>
              <a:buSzPts val="2000"/>
              <a:buFont typeface="Arial"/>
              <a:buChar char="•"/>
            </a:pPr>
            <a:r>
              <a:rPr lang="en-US" sz="1600"/>
              <a:t>COAST</a:t>
            </a:r>
            <a:r>
              <a:rPr b="0" lang="en-US" sz="1600"/>
              <a:t> has been submitted via the IOC as a ‘Programme’ to the UN Decade</a:t>
            </a:r>
            <a:endParaRPr/>
          </a:p>
          <a:p>
            <a:pPr indent="-355600" lvl="0" marL="457200" marR="0" rtl="0" algn="l">
              <a:lnSpc>
                <a:spcPct val="100000"/>
              </a:lnSpc>
              <a:spcBef>
                <a:spcPts val="500"/>
              </a:spcBef>
              <a:spcAft>
                <a:spcPts val="0"/>
              </a:spcAft>
              <a:buClr>
                <a:srgbClr val="002569"/>
              </a:buClr>
              <a:buSzPts val="2000"/>
              <a:buFont typeface="Arial"/>
              <a:buChar char="•"/>
            </a:pPr>
            <a:r>
              <a:rPr lang="en-US" sz="1600"/>
              <a:t>COVERAGE</a:t>
            </a:r>
            <a:r>
              <a:rPr b="0" lang="en-US" sz="1600"/>
              <a:t> has been submitted via the OCEAN Decade US as an ‘</a:t>
            </a:r>
            <a:r>
              <a:rPr b="0" lang="en-US" sz="1600" u="sng">
                <a:solidFill>
                  <a:schemeClr val="hlink"/>
                </a:solidFill>
                <a:hlinkClick r:id="rId3"/>
              </a:rPr>
              <a:t>Ocean Shot</a:t>
            </a:r>
            <a:r>
              <a:rPr b="0" lang="en-US" sz="1600"/>
              <a:t>’ and presented this at their launch meeting (3-4 Feb. 2021)</a:t>
            </a:r>
            <a:endParaRPr b="0" i="1" sz="1400">
              <a:solidFill>
                <a:schemeClr val="dk2"/>
              </a:solidFill>
            </a:endParaRPr>
          </a:p>
          <a:p>
            <a:pPr indent="-355600" lvl="0" marL="457200" marR="0" rtl="0" algn="l">
              <a:lnSpc>
                <a:spcPct val="100000"/>
              </a:lnSpc>
              <a:spcBef>
                <a:spcPts val="500"/>
              </a:spcBef>
              <a:spcAft>
                <a:spcPts val="0"/>
              </a:spcAft>
              <a:buClr>
                <a:srgbClr val="002569"/>
              </a:buClr>
              <a:buSzPts val="2000"/>
              <a:buFont typeface="Arial"/>
              <a:buChar char="•"/>
            </a:pPr>
            <a:r>
              <a:rPr b="0" lang="en-US" sz="1600"/>
              <a:t>CEOS contributions to the UN Decade presented at the CEOS AHWT meeting, the Decade US launch meeting, and the CEOS-GEO bilateral</a:t>
            </a:r>
            <a:endParaRPr/>
          </a:p>
          <a:p>
            <a:pPr indent="-355600" lvl="0" marL="457200" marR="0" rtl="0" algn="l">
              <a:lnSpc>
                <a:spcPct val="100000"/>
              </a:lnSpc>
              <a:spcBef>
                <a:spcPts val="500"/>
              </a:spcBef>
              <a:spcAft>
                <a:spcPts val="0"/>
              </a:spcAft>
              <a:buClr>
                <a:srgbClr val="002569"/>
              </a:buClr>
              <a:buSzPts val="2000"/>
              <a:buFont typeface="Arial"/>
              <a:buChar char="•"/>
            </a:pPr>
            <a:r>
              <a:rPr b="0" lang="en-US" sz="1600"/>
              <a:t>CEOS internal organisation and coordination for the IOC and UN Decade have been discussed with CEOS leadership, led by the SIT chair.  The following was approved at SEC:</a:t>
            </a:r>
            <a:endParaRPr/>
          </a:p>
          <a:p>
            <a:pPr indent="-355600" lvl="1" marL="914400" rtl="0" algn="l">
              <a:lnSpc>
                <a:spcPct val="100000"/>
              </a:lnSpc>
              <a:spcBef>
                <a:spcPts val="500"/>
              </a:spcBef>
              <a:spcAft>
                <a:spcPts val="0"/>
              </a:spcAft>
              <a:buSzPts val="2000"/>
              <a:buChar char="o"/>
            </a:pPr>
            <a:r>
              <a:rPr lang="en-US" sz="1600"/>
              <a:t>Paul DiGiacomo (NOAA, COAST AHT), Vardis Tsontos and Jorge Vazquez (NASA, COVERAGE) to be joint CEOS liaison points with the IOC and the UN Decade Process.</a:t>
            </a:r>
            <a:endParaRPr/>
          </a:p>
          <a:p>
            <a:pPr indent="-355600" lvl="1" marL="914400" rtl="0" algn="l">
              <a:lnSpc>
                <a:spcPct val="100000"/>
              </a:lnSpc>
              <a:spcBef>
                <a:spcPts val="500"/>
              </a:spcBef>
              <a:spcAft>
                <a:spcPts val="0"/>
              </a:spcAft>
              <a:buSzPts val="2000"/>
              <a:buChar char="o"/>
            </a:pPr>
            <a:r>
              <a:rPr lang="en-US" sz="1600"/>
              <a:t>The above CEOS nominated liaison points have autonomy to manage the relationship and are invited to present on this matter on the agenda of SIT, SIT TW and Plenary as appropriate, and as needed to secure Agency support.</a:t>
            </a:r>
            <a:endParaRPr/>
          </a:p>
          <a:p>
            <a:pPr indent="-355600" lvl="1" marL="914400" rtl="0" algn="l">
              <a:lnSpc>
                <a:spcPct val="100000"/>
              </a:lnSpc>
              <a:spcBef>
                <a:spcPts val="500"/>
              </a:spcBef>
              <a:spcAft>
                <a:spcPts val="0"/>
              </a:spcAft>
              <a:buSzPts val="2000"/>
              <a:buChar char="o"/>
            </a:pPr>
            <a:r>
              <a:rPr lang="en-US" sz="1600"/>
              <a:t>The SIT Chair provides overall guidance and CEO regular general support and advice.</a:t>
            </a:r>
            <a:endParaRPr sz="1200"/>
          </a:p>
          <a:p>
            <a:pPr indent="-355600" lvl="0" marL="457200" marR="0" rtl="0" algn="l">
              <a:lnSpc>
                <a:spcPct val="100000"/>
              </a:lnSpc>
              <a:spcBef>
                <a:spcPts val="500"/>
              </a:spcBef>
              <a:spcAft>
                <a:spcPts val="0"/>
              </a:spcAft>
              <a:buClr>
                <a:srgbClr val="002569"/>
              </a:buClr>
              <a:buSzPts val="2000"/>
              <a:buFont typeface="Arial"/>
              <a:buChar char="•"/>
            </a:pPr>
            <a:r>
              <a:rPr b="0" lang="en-US" sz="1600"/>
              <a:t>A letter to the IOC detailing CEOS commitment to the IOC and the UN Decade is currently in draft.  Relevant additional inputs to the letter desirable from the wider CEOS family.</a:t>
            </a:r>
            <a:endParaRPr/>
          </a:p>
          <a:p>
            <a:pPr indent="0" lvl="0" marL="444500" rtl="0" algn="l">
              <a:lnSpc>
                <a:spcPct val="100000"/>
              </a:lnSpc>
              <a:spcBef>
                <a:spcPts val="500"/>
              </a:spcBef>
              <a:spcAft>
                <a:spcPts val="0"/>
              </a:spcAft>
              <a:buSzPts val="2000"/>
              <a:buNone/>
            </a:pPr>
            <a:r>
              <a:rPr i="1" lang="en-US" sz="1600"/>
              <a:t>SIT-36 participants are asked to consider potential involvement in CEOS activities as contributions to the IOC and the UN Decade.</a:t>
            </a:r>
            <a:endParaRPr/>
          </a:p>
          <a:p>
            <a:pPr indent="0" lvl="0" marL="101600" rtl="0" algn="l">
              <a:lnSpc>
                <a:spcPct val="100000"/>
              </a:lnSpc>
              <a:spcBef>
                <a:spcPts val="500"/>
              </a:spcBef>
              <a:spcAft>
                <a:spcPts val="0"/>
              </a:spcAft>
              <a:buSzPts val="2000"/>
              <a:buNone/>
            </a:pPr>
            <a:r>
              <a:t/>
            </a:r>
            <a:endParaRPr sz="1600"/>
          </a:p>
          <a:p>
            <a:pPr indent="-228600" lvl="0" marL="457200" marR="0" rtl="0" algn="l">
              <a:lnSpc>
                <a:spcPct val="100000"/>
              </a:lnSpc>
              <a:spcBef>
                <a:spcPts val="500"/>
              </a:spcBef>
              <a:spcAft>
                <a:spcPts val="0"/>
              </a:spcAft>
              <a:buClr>
                <a:srgbClr val="002569"/>
              </a:buClr>
              <a:buSzPts val="2000"/>
              <a:buFont typeface="Arial"/>
              <a:buNone/>
            </a:pPr>
            <a:r>
              <a:t/>
            </a:r>
            <a:endParaRPr sz="1600"/>
          </a:p>
          <a:p>
            <a:pPr indent="-241300" lvl="0" marL="342900" rtl="0" algn="l">
              <a:lnSpc>
                <a:spcPct val="100000"/>
              </a:lnSpc>
              <a:spcBef>
                <a:spcPts val="0"/>
              </a:spcBef>
              <a:spcAft>
                <a:spcPts val="0"/>
              </a:spcAft>
              <a:buClr>
                <a:srgbClr val="002569"/>
              </a:buClr>
              <a:buSzPts val="1600"/>
              <a:buNone/>
            </a:pPr>
            <a:r>
              <a:t/>
            </a:r>
            <a:endParaRPr sz="1600"/>
          </a:p>
        </p:txBody>
      </p:sp>
      <p:sp>
        <p:nvSpPr>
          <p:cNvPr id="28" name="Google Shape;28;p5"/>
          <p:cNvSpPr txBox="1"/>
          <p:nvPr>
            <p:ph idx="2" type="body"/>
          </p:nvPr>
        </p:nvSpPr>
        <p:spPr>
          <a:xfrm>
            <a:off x="1981199" y="76200"/>
            <a:ext cx="5617029"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800"/>
              <a:buNone/>
            </a:pPr>
            <a:r>
              <a:rPr lang="en-US">
                <a:solidFill>
                  <a:srgbClr val="FFFFFF"/>
                </a:solidFill>
              </a:rPr>
              <a:t>UN Decade of Ocean Science for Sustainable Development</a:t>
            </a:r>
            <a:endParaRPr/>
          </a:p>
        </p:txBody>
      </p:sp>
      <p:sp>
        <p:nvSpPr>
          <p:cNvPr id="29" name="Google Shape;29;p5"/>
          <p:cNvSpPr txBox="1"/>
          <p:nvPr>
            <p:ph idx="12" type="sldNum"/>
          </p:nvPr>
        </p:nvSpPr>
        <p:spPr>
          <a:xfrm>
            <a:off x="8519109" y="6629409"/>
            <a:ext cx="548700" cy="525000"/>
          </a:xfrm>
          <a:prstGeom prst="rect">
            <a:avLst/>
          </a:prstGeom>
          <a:noFill/>
          <a:ln>
            <a:noFill/>
          </a:ln>
        </p:spPr>
        <p:txBody>
          <a:bodyPr anchorCtr="0" anchor="t" bIns="45700" lIns="45700" spcFirstLastPara="1" rIns="45700" wrap="square" tIns="45700">
            <a:noAutofit/>
          </a:bodyPr>
          <a:lstStyle/>
          <a:p>
            <a:pPr indent="0" lvl="0" marL="0" rtl="0" algn="r">
              <a:lnSpc>
                <a:spcPct val="100000"/>
              </a:lnSpc>
              <a:spcBef>
                <a:spcPts val="0"/>
              </a:spcBef>
              <a:spcAft>
                <a:spcPts val="0"/>
              </a:spcAft>
              <a:buSzPts val="10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