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9144000"/>
  <p:notesSz cx="6858000" cy="9144000"/>
  <p:embeddedFontLst>
    <p:embeddedFont>
      <p:font typeface="Helvetica Neue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HelveticaNeue-italic.fntdata"/><Relationship Id="rId10" Type="http://schemas.openxmlformats.org/officeDocument/2006/relationships/font" Target="fonts/HelveticaNeue-bold.fntdata"/><Relationship Id="rId12" Type="http://schemas.openxmlformats.org/officeDocument/2006/relationships/font" Target="fonts/HelveticaNeue-boldItalic.fntdata"/><Relationship Id="rId9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" name="Google Shape;1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" name="Google Shape;3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" name="Google Shape;4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idx="1" type="body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/>
          <p:nvPr/>
        </p:nvSpPr>
        <p:spPr>
          <a:xfrm>
            <a:off x="76200" y="6629400"/>
            <a:ext cx="45003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SIT-36, 23-25 March 2021, Virtual (GA/CSIRO SIT Chair)</a:t>
            </a:r>
            <a:endParaRPr b="0" i="1" sz="11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3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519109" y="66294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hyperlink" Target="https://coverage.ceo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" name="Google Shape;19;p4"/>
          <p:cNvGrpSpPr/>
          <p:nvPr/>
        </p:nvGrpSpPr>
        <p:grpSpPr>
          <a:xfrm>
            <a:off x="389523" y="220825"/>
            <a:ext cx="2806211" cy="1172303"/>
            <a:chOff x="520312" y="533400"/>
            <a:chExt cx="2806211" cy="1172303"/>
          </a:xfrm>
        </p:grpSpPr>
        <p:sp>
          <p:nvSpPr>
            <p:cNvPr id="20" name="Google Shape;20;p4"/>
            <p:cNvSpPr txBox="1"/>
            <p:nvPr/>
          </p:nvSpPr>
          <p:spPr>
            <a:xfrm>
              <a:off x="520312" y="1495520"/>
              <a:ext cx="2806211" cy="210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1" i="0" lang="en-US" sz="1050" u="none" cap="none" strike="noStrik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Committee on Earth Observation Satellites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" name="Google Shape;21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20312" y="533400"/>
              <a:ext cx="2302359" cy="9117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4"/>
          <p:cNvSpPr/>
          <p:nvPr/>
        </p:nvSpPr>
        <p:spPr>
          <a:xfrm>
            <a:off x="384567" y="4124679"/>
            <a:ext cx="4810858" cy="2057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Vardis Tsontos &amp; Jorge Vazquez  (NASA)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CEOS SIT-36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Session 2, Agenda Item 2.1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23-25 March, 2021</a:t>
            </a:r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>
            <a:off x="1023601" y="1888461"/>
            <a:ext cx="6970709" cy="983267"/>
            <a:chOff x="582564" y="1860584"/>
            <a:chExt cx="6970709" cy="983267"/>
          </a:xfrm>
        </p:grpSpPr>
        <p:grpSp>
          <p:nvGrpSpPr>
            <p:cNvPr id="24" name="Google Shape;24;p4"/>
            <p:cNvGrpSpPr/>
            <p:nvPr/>
          </p:nvGrpSpPr>
          <p:grpSpPr>
            <a:xfrm>
              <a:off x="1590727" y="2152820"/>
              <a:ext cx="5962546" cy="691031"/>
              <a:chOff x="927965" y="1922263"/>
              <a:chExt cx="5962546" cy="691031"/>
            </a:xfrm>
          </p:grpSpPr>
          <p:sp>
            <p:nvSpPr>
              <p:cNvPr id="25" name="Google Shape;25;p4"/>
              <p:cNvSpPr txBox="1"/>
              <p:nvPr/>
            </p:nvSpPr>
            <p:spPr>
              <a:xfrm>
                <a:off x="927965" y="1922263"/>
                <a:ext cx="3065827" cy="6274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36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COVERAGE</a:t>
                </a:r>
                <a:endParaRPr/>
              </a:p>
            </p:txBody>
          </p:sp>
          <p:sp>
            <p:nvSpPr>
              <p:cNvPr id="26" name="Google Shape;26;p4"/>
              <p:cNvSpPr txBox="1"/>
              <p:nvPr/>
            </p:nvSpPr>
            <p:spPr>
              <a:xfrm>
                <a:off x="3824684" y="1985878"/>
                <a:ext cx="3065827" cy="6274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5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CEOS Ocean Variables Enabling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5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Research &amp; Applications for GEO</a:t>
                </a:r>
                <a:endParaRPr/>
              </a:p>
            </p:txBody>
          </p:sp>
        </p:grpSp>
        <p:pic>
          <p:nvPicPr>
            <p:cNvPr id="27" name="Google Shape;27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2564" y="1860584"/>
              <a:ext cx="1008163" cy="8727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28;p4"/>
          <p:cNvSpPr txBox="1"/>
          <p:nvPr/>
        </p:nvSpPr>
        <p:spPr>
          <a:xfrm>
            <a:off x="2248293" y="2871728"/>
            <a:ext cx="36407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https://coverage.ceos.org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2" type="body"/>
          </p:nvPr>
        </p:nvSpPr>
        <p:spPr>
          <a:xfrm>
            <a:off x="2198017" y="188536"/>
            <a:ext cx="4953000" cy="566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Status &amp; Next Steps</a:t>
            </a:r>
            <a:endParaRPr/>
          </a:p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519109" y="66294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"/>
          <p:cNvSpPr txBox="1"/>
          <p:nvPr/>
        </p:nvSpPr>
        <p:spPr>
          <a:xfrm>
            <a:off x="-1" y="1147046"/>
            <a:ext cx="9235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CEOS Initiative:  </a:t>
            </a:r>
            <a:r>
              <a:rPr b="0" i="0" lang="en-US" sz="14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Cross-cutting, interagency collaboration involving Ocean VCs, GEO-MBON &amp; GEO-Blue Planet</a:t>
            </a:r>
            <a:endParaRPr/>
          </a:p>
        </p:txBody>
      </p:sp>
      <p:sp>
        <p:nvSpPr>
          <p:cNvPr id="36" name="Google Shape;36;p5"/>
          <p:cNvSpPr txBox="1"/>
          <p:nvPr/>
        </p:nvSpPr>
        <p:spPr>
          <a:xfrm>
            <a:off x="-1" y="1439433"/>
            <a:ext cx="9189610" cy="1461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Motivation &amp; Goals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Enable more widespread, integrated use of interagency satellite data in support of ocean science &amp; applications for societal benefit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Address key constraints to access and synergistic use of multi-sensor/parameter Earth Observations across agency data repositories, particularly amongst emerging science and decision support user communities with a need for such information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1" y="2849343"/>
            <a:ext cx="914399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Accomplishments at the conclusion of Phase-B (prototype implementation)</a:t>
            </a:r>
            <a:endParaRPr b="0" i="0" sz="1400" u="none" cap="none" strike="noStrik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Technology platform providing access to complementary satellite &amp; in-situ datasets from distributed sources via value-added data services (integrated search, visualization, analytics)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Access to a coherent, curated set of global, interagency data products from the 4 Ocean VCs at a common resolution as a baseline dataset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Demonstrates utility of the system in the context of an example use case and thematic </a:t>
            </a:r>
            <a:r>
              <a:rPr b="0" i="1" lang="en-US" sz="14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Ecosystem</a:t>
            </a:r>
            <a:r>
              <a:rPr b="0" i="0" lang="en-US" sz="14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 application with a Marine Biodiversity &amp; Fisheries focus</a:t>
            </a:r>
            <a:endParaRPr/>
          </a:p>
        </p:txBody>
      </p:sp>
      <p:pic>
        <p:nvPicPr>
          <p:cNvPr id="38" name="Google Shape;38;p5"/>
          <p:cNvPicPr preferRelativeResize="0"/>
          <p:nvPr/>
        </p:nvPicPr>
        <p:blipFill rotWithShape="1">
          <a:blip r:embed="rId3">
            <a:alphaModFix/>
          </a:blip>
          <a:srcRect b="29323" l="0" r="0" t="0"/>
          <a:stretch/>
        </p:blipFill>
        <p:spPr>
          <a:xfrm>
            <a:off x="2996175" y="4574809"/>
            <a:ext cx="6147825" cy="49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/>
          <p:nvPr/>
        </p:nvSpPr>
        <p:spPr>
          <a:xfrm>
            <a:off x="0" y="6610555"/>
            <a:ext cx="5307291" cy="317112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45610" y="4792355"/>
            <a:ext cx="9143999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Phase-C Elements</a:t>
            </a:r>
            <a:endParaRPr b="0" i="0" sz="1400" u="none" cap="none" strike="noStrik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18 month follow-on project building on prior efforts and partnerships, with continued CEOS stakeholder and Advisory Board engagement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Harden &amp; expand upon current technical capabilities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Support additional application use cases of a more regional nature involving higher resolution datasets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Development of an operationalization concept &amp; sustainability plan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Support CEOS efforts on the UN Decade of the Ocean for Sustainable Development, including advancement of the COVERAGE Ocean-Shot concept</a:t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0610" y="6677384"/>
            <a:ext cx="3538539" cy="180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idx="2" type="body"/>
          </p:nvPr>
        </p:nvSpPr>
        <p:spPr>
          <a:xfrm>
            <a:off x="1688967" y="703626"/>
            <a:ext cx="6121139" cy="566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lang="en-US" sz="1600"/>
              <a:t>COVERAGE Phase-B Prototype Capabilities</a:t>
            </a:r>
            <a:endParaRPr b="0" sz="1600"/>
          </a:p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519109" y="66294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8" name="Google Shape;48;p6"/>
          <p:cNvGrpSpPr/>
          <p:nvPr/>
        </p:nvGrpSpPr>
        <p:grpSpPr>
          <a:xfrm>
            <a:off x="1243876" y="1119757"/>
            <a:ext cx="6492553" cy="2660391"/>
            <a:chOff x="8014595" y="1147966"/>
            <a:chExt cx="3990989" cy="1502365"/>
          </a:xfrm>
        </p:grpSpPr>
        <p:pic>
          <p:nvPicPr>
            <p:cNvPr id="49" name="Google Shape;49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14595" y="1169580"/>
              <a:ext cx="2355224" cy="1480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667537" y="1147966"/>
              <a:ext cx="1338048" cy="13738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" name="Google Shape;5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257" y="3968685"/>
            <a:ext cx="8271202" cy="270588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/>
        </p:nvSpPr>
        <p:spPr>
          <a:xfrm>
            <a:off x="6424367" y="1119757"/>
            <a:ext cx="21932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https://coverage.ceos.org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"/>
          <p:cNvSpPr txBox="1"/>
          <p:nvPr/>
        </p:nvSpPr>
        <p:spPr>
          <a:xfrm>
            <a:off x="1511430" y="42964"/>
            <a:ext cx="6121139" cy="566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BACKUP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