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0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858000" cy="9144000"/>
  <p:embeddedFontLst>
    <p:embeddedFont>
      <p:font typeface="Helvetica Neue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HelveticaNeue-boldItalic.fntdata"/><Relationship Id="rId10" Type="http://schemas.openxmlformats.org/officeDocument/2006/relationships/font" Target="fonts/HelveticaNeue-italic.fntdata"/><Relationship Id="rId9" Type="http://schemas.openxmlformats.org/officeDocument/2006/relationships/font" Target="fonts/HelveticaNeu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HelveticaNeu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228600" lvl="1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-228600" lvl="2" marL="1371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-228600" lvl="3" marL="18288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-228600" lvl="4" marL="22860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-228600" lvl="5" marL="2743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-228600" lvl="6" marL="3200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-228600" lvl="7" marL="3657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-228600" lvl="8" marL="41148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" name="Google Shape;1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" name="Google Shape;25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idx="1" type="body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b="1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▪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"/>
          <p:cNvSpPr/>
          <p:nvPr/>
        </p:nvSpPr>
        <p:spPr>
          <a:xfrm>
            <a:off x="76200" y="6629400"/>
            <a:ext cx="4500300" cy="187200"/>
          </a:xfrm>
          <a:prstGeom prst="roundRect">
            <a:avLst>
              <a:gd fmla="val 16667" name="adj"/>
            </a:avLst>
          </a:prstGeom>
          <a:solidFill>
            <a:schemeClr val="lt1">
              <a:alpha val="48235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1" lang="en-GB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SIT-36, 23-25 March 2021, Virtual (GA/CSIRO SIT Chair)</a:t>
            </a:r>
            <a:endParaRPr b="0" i="1" sz="11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3"/>
          <p:cNvSpPr txBox="1"/>
          <p:nvPr>
            <p:ph idx="2" type="body"/>
          </p:nvPr>
        </p:nvSpPr>
        <p:spPr>
          <a:xfrm>
            <a:off x="1981200" y="76200"/>
            <a:ext cx="495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o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▪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2" type="sldNum"/>
          </p:nvPr>
        </p:nvSpPr>
        <p:spPr>
          <a:xfrm>
            <a:off x="8519109" y="6629409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2" type="sldNum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hyperlink" Target="http://deliverables.ceos.org/" TargetMode="External"/><Relationship Id="rId5" Type="http://schemas.openxmlformats.org/officeDocument/2006/relationships/hyperlink" Target="http://deliverables.ceos.org/" TargetMode="External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622788" y="2514600"/>
            <a:ext cx="7454411" cy="9931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rPr b="1" i="0" lang="en-GB" sz="4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CEOS Work Plan - Highlights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4"/>
          <p:cNvSpPr/>
          <p:nvPr/>
        </p:nvSpPr>
        <p:spPr>
          <a:xfrm>
            <a:off x="622789" y="3759200"/>
            <a:ext cx="4972468" cy="25415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Marie-Claire Greening, CEOS Executive Officer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CEOS SIT-36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Session 1, Agenda Item 1.2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Virtual Meeting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23-25 March 2021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" name="Google Shape;2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2789" y="1217405"/>
            <a:ext cx="2507906" cy="993132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4"/>
          <p:cNvSpPr txBox="1"/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i="0" lang="en-GB" sz="105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Committee on Earth Observation Satellites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45457" y="1263058"/>
            <a:ext cx="1980486" cy="2640648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5"/>
          <p:cNvSpPr txBox="1"/>
          <p:nvPr>
            <p:ph idx="1" type="body"/>
          </p:nvPr>
        </p:nvSpPr>
        <p:spPr>
          <a:xfrm>
            <a:off x="76200" y="1219200"/>
            <a:ext cx="6522749" cy="3419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lang="en-GB"/>
              <a:t>One of CEOS’s suite of 13 governing documents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lang="en-GB"/>
              <a:t>Vital for CEOS leadership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GB"/>
              <a:t>Endorsed </a:t>
            </a:r>
            <a:r>
              <a:rPr lang="en-GB"/>
              <a:t>Mon 22</a:t>
            </a:r>
            <a:r>
              <a:rPr baseline="30000" lang="en-GB"/>
              <a:t>nd</a:t>
            </a:r>
            <a:r>
              <a:rPr lang="en-GB"/>
              <a:t> March 2021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lang="en-GB"/>
              <a:t>All sections reviewed &amp; updated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lang="en-GB"/>
              <a:t>Deliverables updated in WP &amp; reconciled in </a:t>
            </a:r>
            <a:r>
              <a:rPr b="0" lang="en-GB">
                <a:uFill>
                  <a:noFill/>
                </a:uFill>
                <a:hlinkClick r:id="rId4"/>
              </a:rPr>
              <a:t>CEOS deliverables tracking tool</a:t>
            </a:r>
            <a:r>
              <a:rPr lang="en-GB">
                <a:uFill>
                  <a:noFill/>
                </a:uFill>
                <a:hlinkClick r:id="rId5"/>
              </a:rPr>
              <a:t> 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lang="en-GB"/>
              <a:t>122 active deliverables</a:t>
            </a:r>
            <a:endParaRPr/>
          </a:p>
          <a:p>
            <a:pPr indent="0" lvl="0" marL="10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0" marL="10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0" marL="10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0" marL="10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0" marL="10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1981200" y="76200"/>
            <a:ext cx="495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GB"/>
              <a:t>CEOS Work Plan 2021-23</a:t>
            </a:r>
            <a:endParaRPr/>
          </a:p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19109" y="6629409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31" name="Google Shape;31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641658" y="3192280"/>
            <a:ext cx="2281537" cy="1226346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5"/>
          <p:cNvSpPr txBox="1"/>
          <p:nvPr/>
        </p:nvSpPr>
        <p:spPr>
          <a:xfrm>
            <a:off x="113335" y="5046798"/>
            <a:ext cx="5487436" cy="1038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b="1" i="0" lang="en-GB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Back on track for the regular annual Work Plan update schedule</a:t>
            </a:r>
            <a:endParaRPr/>
          </a:p>
          <a:p>
            <a:pPr indent="0" lvl="0" marL="10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THANK YOU!</a:t>
            </a:r>
            <a:endParaRPr/>
          </a:p>
          <a:p>
            <a:pPr indent="0" lvl="0" marL="10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00256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33" name="Google Shape;33;p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534575" y="3705813"/>
            <a:ext cx="2305050" cy="124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824891" y="3856637"/>
            <a:ext cx="2928908" cy="3419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