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6858000" cx="9144000"/>
  <p:notesSz cx="6858000" cy="9144000"/>
  <p:embeddedFontLst>
    <p:embeddedFont>
      <p:font typeface="Helvetica Neue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DBB9ED7-7D2F-4F2D-83D9-71BCFCB56E73}">
  <a:tblStyle styleId="{2DBB9ED7-7D2F-4F2D-83D9-71BCFCB56E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HelveticaNeue-bold.fntdata"/><Relationship Id="rId12" Type="http://schemas.openxmlformats.org/officeDocument/2006/relationships/font" Target="fonts/HelveticaNeu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HelveticaNeue-boldItalic.fntdata"/><Relationship Id="rId14" Type="http://schemas.openxmlformats.org/officeDocument/2006/relationships/font" Target="fonts/HelveticaNeue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6pPr>
            <a:lvl7pPr indent="-228600" lvl="6" marL="3200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7pPr>
            <a:lvl8pPr indent="-228600" lvl="7" marL="3657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8pPr>
            <a:lvl9pPr indent="-228600" lvl="8" marL="4114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c8871f455a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gc8871f455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ca2154f53b_2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gca2154f53b_2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bda526c0d8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gbda526c0d8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>
            <a:lvl1pPr lvl="0">
              <a:buNone/>
              <a:defRPr sz="13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idx="1" type="body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"/>
          <p:cNvSpPr/>
          <p:nvPr/>
        </p:nvSpPr>
        <p:spPr>
          <a:xfrm>
            <a:off x="76200" y="6629400"/>
            <a:ext cx="45003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627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SIT-36, 23-25 March 2021, Virtual (GA/CSIRO SIT Chair)</a:t>
            </a:r>
            <a:endParaRPr i="1" sz="11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3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519109" y="6629409"/>
            <a:ext cx="548700" cy="5250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>
            <a:lvl1pPr lvl="0"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qstation.com.au/our-story.html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Welcome and Opening Remarks</a:t>
            </a:r>
            <a:endParaRPr sz="1100"/>
          </a:p>
        </p:txBody>
      </p:sp>
      <p:sp>
        <p:nvSpPr>
          <p:cNvPr id="19" name="Google Shape;19;p4"/>
          <p:cNvSpPr/>
          <p:nvPr/>
        </p:nvSpPr>
        <p:spPr>
          <a:xfrm>
            <a:off x="622801" y="3759200"/>
            <a:ext cx="53163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Adam Lewis/GA, Alex Held/CSIRO - SIT Co-Chairs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</a:rPr>
              <a:t>CEOS SIT</a:t>
            </a:r>
            <a:r>
              <a:rPr lang="en-US" sz="1800">
                <a:solidFill>
                  <a:srgbClr val="FFFFFF"/>
                </a:solidFill>
              </a:rPr>
              <a:t>-36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</a:rPr>
              <a:t>Session and Agenda Item #1.1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Virtual Meeting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23 March</a:t>
            </a:r>
            <a:r>
              <a:rPr b="0" i="0" lang="en-US" sz="1800" u="none" cap="none" strike="noStrike">
                <a:solidFill>
                  <a:srgbClr val="FFFFFF"/>
                </a:solidFill>
              </a:rPr>
              <a:t> 202</a:t>
            </a:r>
            <a:r>
              <a:rPr lang="en-US" sz="1800">
                <a:solidFill>
                  <a:srgbClr val="FFFFFF"/>
                </a:solidFill>
              </a:rPr>
              <a:t>1</a:t>
            </a:r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8024" y="271175"/>
            <a:ext cx="2957424" cy="168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idx="1" type="body"/>
          </p:nvPr>
        </p:nvSpPr>
        <p:spPr>
          <a:xfrm>
            <a:off x="0" y="1150475"/>
            <a:ext cx="3735600" cy="53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Analysis Ready Data </a:t>
            </a:r>
            <a:r>
              <a:rPr b="0" lang="en-US" sz="1600"/>
              <a:t>– supporting effectiveness of public EO programmes with a broad ARD strategy, with evolution of CARD4L, new thematic areas and exploring industry engagement.</a:t>
            </a:r>
            <a:endParaRPr b="0" sz="16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Carbon and Biomass </a:t>
            </a:r>
            <a:r>
              <a:rPr b="0" lang="en-US" sz="1600"/>
              <a:t>– prototype GHG products for the first global stocktake; new relationships with conventions and inventories communities; accelerated policy relevance of new above-ground biomass observing capabilities, incl. with GFOI; support to the GCOS documents update.</a:t>
            </a:r>
            <a:endParaRPr b="0" sz="1600"/>
          </a:p>
          <a:p>
            <a:pPr indent="-342900" lvl="0" marL="342900" rtl="0" algn="l">
              <a:spcBef>
                <a:spcPts val="1000"/>
              </a:spcBef>
              <a:spcAft>
                <a:spcPts val="1000"/>
              </a:spcAft>
              <a:buSzPts val="1600"/>
              <a:buChar char="•"/>
            </a:pPr>
            <a:r>
              <a:rPr lang="en-US" sz="1600"/>
              <a:t>SDGs - </a:t>
            </a:r>
            <a:r>
              <a:rPr b="0" lang="en-US" sz="1600"/>
              <a:t>organisational clarity, and a few focused demos for good practice, methods; establishing longer-term strategy for CEOS support to SDGs.</a:t>
            </a:r>
            <a:endParaRPr b="0" sz="1600">
              <a:solidFill>
                <a:srgbClr val="FF0000"/>
              </a:solidFill>
            </a:endParaRPr>
          </a:p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SIT Chair Priorities</a:t>
            </a:r>
            <a:endParaRPr/>
          </a:p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19109" y="6629409"/>
            <a:ext cx="548700" cy="5250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3">
            <a:alphaModFix/>
          </a:blip>
          <a:srcRect b="1268" l="2169" r="1388" t="1132"/>
          <a:stretch/>
        </p:blipFill>
        <p:spPr>
          <a:xfrm>
            <a:off x="3854825" y="909925"/>
            <a:ext cx="5289174" cy="594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idx="1" type="body"/>
          </p:nvPr>
        </p:nvSpPr>
        <p:spPr>
          <a:xfrm>
            <a:off x="0" y="11049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Space-based EO Data for Open </a:t>
            </a:r>
            <a:br>
              <a:rPr lang="en-US" sz="1600"/>
            </a:br>
            <a:r>
              <a:rPr lang="en-US" sz="1600"/>
              <a:t>Science and Decision Support: </a:t>
            </a:r>
            <a:br>
              <a:rPr lang="en-US" sz="1600"/>
            </a:br>
            <a:r>
              <a:rPr b="0" lang="en-US" sz="1600"/>
              <a:t>Support 2021 CEOS Chair focus.</a:t>
            </a:r>
            <a:endParaRPr b="0" sz="16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Delivery and Key Relationships: </a:t>
            </a:r>
            <a:br>
              <a:rPr lang="en-US" sz="1600"/>
            </a:br>
            <a:r>
              <a:rPr b="0" lang="en-US" sz="1600"/>
              <a:t>Highlight CEOS Work Plan, priorities </a:t>
            </a:r>
            <a:br>
              <a:rPr b="0" lang="en-US" sz="1600"/>
            </a:br>
            <a:r>
              <a:rPr b="0" lang="en-US" sz="1600"/>
              <a:t>emerging from the CEOS-GEO </a:t>
            </a:r>
            <a:br>
              <a:rPr b="0" lang="en-US" sz="1600"/>
            </a:br>
            <a:r>
              <a:rPr b="0" lang="en-US" sz="1600"/>
              <a:t>relationship, SIT Vice Chair’s (ESA) </a:t>
            </a:r>
            <a:br>
              <a:rPr b="0" lang="en-US" sz="1600"/>
            </a:br>
            <a:r>
              <a:rPr b="0" lang="en-US" sz="1600"/>
              <a:t>proposed priorities.</a:t>
            </a:r>
            <a:endParaRPr b="0" sz="16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Working Team Engagement: </a:t>
            </a:r>
            <a:br>
              <a:rPr b="0" lang="en-US" sz="1600"/>
            </a:br>
            <a:r>
              <a:rPr b="0" lang="en-US" sz="1600"/>
              <a:t>Showcasing achievements, discuss </a:t>
            </a:r>
            <a:br>
              <a:rPr b="0" lang="en-US" sz="1600"/>
            </a:br>
            <a:r>
              <a:rPr b="0" lang="en-US" sz="1600"/>
              <a:t>opportunities and risks, current and emerging synergies across teams.</a:t>
            </a:r>
            <a:endParaRPr b="0" sz="16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Oceans and Coasts: </a:t>
            </a:r>
            <a:r>
              <a:rPr b="0" lang="en-US" sz="1600"/>
              <a:t>Coordination of COVERAGE and CEOS-COAST, UN Intergovernmental Oceanographic Commission </a:t>
            </a:r>
            <a:r>
              <a:rPr b="0" i="1" lang="en-US" sz="1600"/>
              <a:t>Decade of Ocean Science for Sustainable Development</a:t>
            </a:r>
            <a:r>
              <a:rPr b="0" lang="en-US" sz="1600"/>
              <a:t>.</a:t>
            </a:r>
            <a:endParaRPr b="0" sz="16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Sustainable Development Goals: </a:t>
            </a:r>
            <a:r>
              <a:rPr b="0" lang="en-US" sz="1600"/>
              <a:t>Discussion and decision on options for the future of CEOS engagement with the Sustainable Development Goals.</a:t>
            </a:r>
            <a:endParaRPr b="0" sz="16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Carbon and Biomass: </a:t>
            </a:r>
            <a:r>
              <a:rPr b="0" lang="en-US" sz="1600"/>
              <a:t>Approach to the Global Stocktake Process under the Paris Agreement, update on the CEOS Carbon Strategy, CEOS Biomass Validation Protocol.</a:t>
            </a:r>
            <a:endParaRPr b="0" sz="16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Analysis Ready Data and Future Data Architectures: </a:t>
            </a:r>
            <a:r>
              <a:rPr b="0" lang="en-US" sz="1600"/>
              <a:t>CEOS ARD Strategy, CEOS ARD beyond land, uptake through advanced technologies.</a:t>
            </a:r>
            <a:endParaRPr b="0"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0000"/>
              </a:solidFill>
            </a:endParaRPr>
          </a:p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Meeting Objectives</a:t>
            </a:r>
            <a:endParaRPr/>
          </a:p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519109" y="6629409"/>
            <a:ext cx="548700" cy="5250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9" name="Google Shape;39;p6"/>
          <p:cNvGraphicFramePr/>
          <p:nvPr/>
        </p:nvGraphicFramePr>
        <p:xfrm>
          <a:off x="4191000" y="1187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{2DBB9ED7-7D2F-4F2D-83D9-71BCFCB56E73}</a:tableStyleId>
              </a:tblPr>
              <a:tblGrid>
                <a:gridCol w="1714500"/>
                <a:gridCol w="1562100"/>
                <a:gridCol w="16764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3F3F3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Tuesday 23rd</a:t>
                      </a:r>
                      <a:endParaRPr b="1" sz="1000">
                        <a:solidFill>
                          <a:srgbClr val="F3F3F3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0" marB="63500" marR="63500" marL="63500"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3F3F3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Wednesday 24th</a:t>
                      </a:r>
                      <a:endParaRPr b="1" sz="1000">
                        <a:solidFill>
                          <a:srgbClr val="F3F3F3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0" marB="63500" marR="63500" marL="63500"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3F3F3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Thursday 25th</a:t>
                      </a:r>
                      <a:endParaRPr b="1" sz="1000">
                        <a:solidFill>
                          <a:srgbClr val="F3F3F3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0" marB="63500" marR="63500" marL="63500">
                    <a:solidFill>
                      <a:srgbClr val="0B5394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1. Welcome, Opening Remarks and Overview</a:t>
                      </a:r>
                      <a:endParaRPr b="1"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Work Plan, CEOS-GEO, CEOS Chair, SIT Vice Chair</a:t>
                      </a:r>
                      <a:endParaRPr i="1"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2. Oceans and Coasts</a:t>
                      </a:r>
                      <a:endParaRPr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COVERAGE, CEOS-COAST, UN Decade Engagement</a:t>
                      </a:r>
                      <a:endParaRPr i="1"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3. Carbon &amp; Biomass</a:t>
                      </a:r>
                      <a:endParaRPr b="1"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CEOS approach to Global Stocktake, Biomass Protocol</a:t>
                      </a:r>
                      <a:endParaRPr i="1"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0" marB="63500" marR="63500" marL="63500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4. Sustainable Development Goals</a:t>
                      </a:r>
                      <a:endParaRPr b="1"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Options for future engagement</a:t>
                      </a:r>
                      <a:endParaRPr i="1"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5. Analysis Ready Data and Future Data Architectures</a:t>
                      </a:r>
                      <a:endParaRPr b="1"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CEOS ARD Beyond Land, CARD4L Implementation, Open Earth Alliance, EAIL</a:t>
                      </a:r>
                      <a:endParaRPr i="1"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6. Working Group Showcase - Part 1</a:t>
                      </a:r>
                      <a:endParaRPr i="1"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0" marB="63500" marR="63500" marL="63500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6. Working Group Showcase - Part 2</a:t>
                      </a:r>
                      <a:endParaRPr b="1"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7. Virtual Constellation Showcase</a:t>
                      </a:r>
                      <a:endParaRPr b="1"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8. Working Team Coordination</a:t>
                      </a:r>
                      <a:endParaRPr b="1"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Synergies across VCs, WGs and AHTs</a:t>
                      </a:r>
                      <a:endParaRPr i="1"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9. Closing</a:t>
                      </a:r>
                      <a:endParaRPr b="1"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Special Plenary, Closing Discussion, Actions, Future Meetings</a:t>
                      </a:r>
                      <a:endParaRPr i="1"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0" marB="63500" marR="63500" marL="63500"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idx="1" type="body"/>
          </p:nvPr>
        </p:nvSpPr>
        <p:spPr>
          <a:xfrm>
            <a:off x="0" y="1426525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SIT-36 was planned to be held in Sydney, Australia</a:t>
            </a:r>
            <a:endParaRPr sz="16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The venue was to be…. Q-station. Namely the old ‘Quarantine Station’!!!</a:t>
            </a:r>
            <a:endParaRPr sz="16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Check it out…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https://www.qstation.com.au/our-story.html</a:t>
            </a:r>
            <a:r>
              <a:rPr lang="en-US" sz="1600"/>
              <a:t> </a:t>
            </a:r>
            <a:endParaRPr sz="1600"/>
          </a:p>
          <a:p>
            <a:pPr indent="0" lvl="0" marL="3429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0000"/>
              </a:solidFill>
            </a:endParaRPr>
          </a:p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Meeting venue!</a:t>
            </a:r>
            <a:endParaRPr/>
          </a:p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8519109" y="6629409"/>
            <a:ext cx="548700" cy="5250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" name="Google Shape;47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4938" y="2698753"/>
            <a:ext cx="6634126" cy="378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idx="1" type="body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00"/>
              <a:t>1.	The SIT Co-Chair will identify a participating CEOS Agency by name, and invite the Principal or head of delegation to introduce themselves.</a:t>
            </a:r>
            <a:endParaRPr b="0" i="1"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i="1" lang="en-US" sz="1600"/>
              <a:t>2.	The Principal or head of delegation will identify themselves.  The Principal or head of delegation may choose to use one of the following methods to manage introductions for their Agency:</a:t>
            </a:r>
            <a:endParaRPr b="0" i="1" sz="16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i="1" lang="en-US" sz="1600"/>
              <a:t>a</a:t>
            </a:r>
            <a:r>
              <a:rPr b="0" i="1" lang="en-US" sz="1600"/>
              <a:t>.	Refer to a written list of Agency attendees that has been circulated in advance to the SIT Chair Team.</a:t>
            </a:r>
            <a:endParaRPr b="0" i="1" sz="16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i="1" lang="en-US" sz="1600"/>
              <a:t>b.	Introduce other participants from that Agency, noting any CEOS Leadership roles they occupy (e.g. Virtual Constellation Co-Lead, Working Group Chair, etc).</a:t>
            </a:r>
            <a:endParaRPr b="0" i="1"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i="1" lang="en-US" sz="1600"/>
              <a:t>3.	The Principal or head of delegation will indicate that introductions for their Agency are complete.</a:t>
            </a:r>
            <a:endParaRPr b="0" i="1"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i="1" lang="en-US" sz="1600"/>
              <a:t>The SIT Co-Chairs will follow alphabetical order in passing to registered CEOS Agencies.  Once all registered CEOS Agencies have had an opportunity to introduce themselves, there will be a final call for any other introductions.</a:t>
            </a:r>
            <a:endParaRPr b="0" i="1"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sz="1600"/>
              <a:t>Once this is complete, the SIT Co-Chairs will ask all attendees to open their mics and say “hello” simultaneously.</a:t>
            </a:r>
            <a:endParaRPr i="1"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rgbClr val="FF0000"/>
              </a:solidFill>
            </a:endParaRPr>
          </a:p>
        </p:txBody>
      </p:sp>
      <p:sp>
        <p:nvSpPr>
          <p:cNvPr id="53" name="Google Shape;53;p8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i="1" lang="en-US"/>
              <a:t>Tour de Table</a:t>
            </a:r>
            <a:endParaRPr i="1"/>
          </a:p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519109" y="6629409"/>
            <a:ext cx="548700" cy="5250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