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0" r:id="rId1"/>
  </p:sldMasterIdLst>
  <p:notesMasterIdLst>
    <p:notesMasterId r:id="rId5"/>
  </p:notesMasterIdLst>
  <p:sldIdLst>
    <p:sldId id="256" r:id="rId2"/>
    <p:sldId id="258" r:id="rId3"/>
    <p:sldId id="259" r:id="rId4"/>
  </p:sldIdLst>
  <p:sldSz cx="9144000" cy="6858000" type="screen4x3"/>
  <p:notesSz cx="6858000" cy="9144000"/>
  <p:embeddedFontLst>
    <p:embeddedFont>
      <p:font typeface="Helvetica Neue" panose="020B0604020202020204" charset="0"/>
      <p:regular r:id="rId6"/>
      <p:bold r:id="rId7"/>
      <p:italic r:id="rId8"/>
      <p:boldItalic r:id="rId9"/>
    </p:embeddedFont>
    <p:embeddedFont>
      <p:font typeface="Avenir" panose="020B060402020202020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24" autoAdjust="0"/>
    <p:restoredTop sz="94728"/>
  </p:normalViewPr>
  <p:slideViewPr>
    <p:cSldViewPr snapToGrid="0">
      <p:cViewPr varScale="1">
        <p:scale>
          <a:sx n="48" d="100"/>
          <a:sy n="48" d="100"/>
        </p:scale>
        <p:origin x="91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/>
          <p:nvPr/>
        </p:nvSpPr>
        <p:spPr>
          <a:xfrm>
            <a:off x="76200" y="6629400"/>
            <a:ext cx="5777948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SIT-3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26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March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2020	Join at </a:t>
            </a:r>
            <a:r>
              <a:rPr lang="en-US" sz="1100" b="0" i="1" u="none" strike="noStrike" cap="none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www.slido.com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with the event code: #ceos-sit-35</a:t>
            </a:r>
            <a:endParaRPr sz="1100" b="0" i="1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2789" y="2611443"/>
            <a:ext cx="4520711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Sustainability for the Role of CEO</a:t>
            </a:r>
            <a:endParaRPr sz="1050" dirty="0"/>
          </a:p>
        </p:txBody>
      </p:sp>
      <p:sp>
        <p:nvSpPr>
          <p:cNvPr id="18" name="Google Shape;18;p4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</a:rPr>
              <a:t>Sandra </a:t>
            </a:r>
            <a:r>
              <a:rPr lang="en-US" sz="1800" dirty="0">
                <a:solidFill>
                  <a:srgbClr val="FFFFFF"/>
                </a:solidFill>
              </a:rPr>
              <a:t>A. Cauffman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NASA Principal for </a:t>
            </a:r>
            <a:r>
              <a:rPr lang="en-US" sz="1800" b="0" i="0" u="none" strike="noStrike" cap="none" dirty="0">
                <a:solidFill>
                  <a:srgbClr val="FFFFFF"/>
                </a:solidFill>
              </a:rPr>
              <a:t> CEOS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</a:rPr>
              <a:t>CEOS SIT-3</a:t>
            </a:r>
            <a:r>
              <a:rPr lang="en-US" sz="1800" dirty="0">
                <a:solidFill>
                  <a:srgbClr val="FFFFFF"/>
                </a:solidFill>
              </a:rPr>
              <a:t>5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Virtual Meeting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25</a:t>
            </a:r>
            <a:r>
              <a:rPr lang="en-US" sz="1800" b="0" i="0" u="none" strike="noStrike" cap="none" dirty="0">
                <a:solidFill>
                  <a:srgbClr val="FFFFFF"/>
                </a:solidFill>
              </a:rPr>
              <a:t> – </a:t>
            </a:r>
            <a:r>
              <a:rPr lang="en-US" sz="1800" dirty="0">
                <a:solidFill>
                  <a:srgbClr val="FFFFFF"/>
                </a:solidFill>
              </a:rPr>
              <a:t>26</a:t>
            </a:r>
            <a:r>
              <a:rPr lang="en-US" sz="1800" b="0" i="0" u="none" strike="noStrike" cap="none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March</a:t>
            </a:r>
            <a:r>
              <a:rPr lang="en-US" sz="1800" b="0" i="0" u="none" strike="noStrike" cap="none" dirty="0">
                <a:solidFill>
                  <a:srgbClr val="FFFFFF"/>
                </a:solidFill>
              </a:rPr>
              <a:t> 2020</a:t>
            </a:r>
            <a:endParaRPr dirty="0"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2</a:t>
            </a:fld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idx="2"/>
          </p:nvPr>
        </p:nvSpPr>
        <p:spPr>
          <a:xfrm>
            <a:off x="1981200" y="76200"/>
            <a:ext cx="5368290" cy="914400"/>
          </a:xfrm>
        </p:spPr>
        <p:txBody>
          <a:bodyPr/>
          <a:lstStyle/>
          <a:p>
            <a:r>
              <a:rPr lang="en-US" sz="2400" dirty="0"/>
              <a:t>Building Sustainability for the Role of CEOS Executive Officer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708316"/>
              </p:ext>
            </p:extLst>
          </p:nvPr>
        </p:nvGraphicFramePr>
        <p:xfrm>
          <a:off x="0" y="1165860"/>
          <a:ext cx="9144000" cy="6017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93">
                  <a:extLst>
                    <a:ext uri="{9D8B030D-6E8A-4147-A177-3AD203B41FA5}">
                      <a16:colId xmlns:a16="http://schemas.microsoft.com/office/drawing/2014/main" val="162746323"/>
                    </a:ext>
                  </a:extLst>
                </a:gridCol>
                <a:gridCol w="3071607">
                  <a:extLst>
                    <a:ext uri="{9D8B030D-6E8A-4147-A177-3AD203B41FA5}">
                      <a16:colId xmlns:a16="http://schemas.microsoft.com/office/drawing/2014/main" val="37686619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06671814"/>
                    </a:ext>
                  </a:extLst>
                </a:gridCol>
              </a:tblGrid>
              <a:tr h="8273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WE ARE 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WE ASPIRE</a:t>
                      </a:r>
                      <a:r>
                        <a:rPr lang="en-US" sz="1800" baseline="0" dirty="0"/>
                        <a:t> TO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CEOS</a:t>
                      </a:r>
                      <a:r>
                        <a:rPr lang="en-US" sz="1800" baseline="0" dirty="0"/>
                        <a:t> COULD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3990910"/>
                  </a:ext>
                </a:extLst>
              </a:tr>
              <a:tr h="1572927">
                <a:tc>
                  <a:txBody>
                    <a:bodyPr/>
                    <a:lstStyle/>
                    <a:p>
                      <a:pPr marL="0" lvl="1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1" dirty="0"/>
                        <a:t>CEOS</a:t>
                      </a:r>
                      <a:r>
                        <a:rPr lang="en-US" sz="1800" b="1" baseline="0" dirty="0"/>
                        <a:t> Executive Officers have been:</a:t>
                      </a:r>
                    </a:p>
                    <a:p>
                      <a:pPr marL="0" lvl="1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1800" b="1" baseline="0" dirty="0"/>
                    </a:p>
                    <a:p>
                      <a:pPr marL="0" lvl="1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Qualified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CEOS Agency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Representatives</a:t>
                      </a:r>
                      <a:endParaRPr lang="en-US" sz="1800" b="1" strike="sngStrike" baseline="0" dirty="0"/>
                    </a:p>
                    <a:p>
                      <a:pPr marL="0" lvl="1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1800" b="1" baseline="0" dirty="0"/>
                    </a:p>
                    <a:p>
                      <a:pPr marL="0" lvl="1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18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Receive n</a:t>
                      </a:r>
                      <a:r>
                        <a:rPr lang="en-US" sz="1800" b="1" dirty="0"/>
                        <a:t>ominations from </a:t>
                      </a:r>
                      <a:r>
                        <a:rPr lang="en-US" sz="1800" b="1" u="sng" dirty="0"/>
                        <a:t>across</a:t>
                      </a:r>
                      <a:r>
                        <a:rPr lang="en-US" sz="1800" b="1" baseline="0" dirty="0"/>
                        <a:t> the CEOS organization. </a:t>
                      </a:r>
                    </a:p>
                    <a:p>
                      <a:pPr marL="0" lvl="1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1800" b="1" baseline="0" dirty="0"/>
                    </a:p>
                    <a:p>
                      <a:pPr marL="285750" lvl="1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baseline="0" dirty="0"/>
                        <a:t>CEOS Executive Officer</a:t>
                      </a:r>
                    </a:p>
                    <a:p>
                      <a:pPr marL="285750" lvl="1" indent="-2857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baseline="0" dirty="0"/>
                        <a:t>Deputy CEO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</a:pPr>
                      <a:r>
                        <a:rPr lang="en-US" sz="1800" b="1" baseline="0" dirty="0"/>
                        <a:t>Be open to </a:t>
                      </a:r>
                      <a:r>
                        <a:rPr lang="en-US" sz="1800" b="1" baseline="0" dirty="0" smtClean="0"/>
                        <a:t>candidates </a:t>
                      </a:r>
                      <a:r>
                        <a:rPr lang="en-US" sz="1800" b="1" baseline="0" dirty="0"/>
                        <a:t>who COULD be:</a:t>
                      </a:r>
                    </a:p>
                    <a:p>
                      <a:pPr lvl="1">
                        <a:lnSpc>
                          <a:spcPct val="100000"/>
                        </a:lnSpc>
                      </a:pPr>
                      <a:endParaRPr lang="en-US" sz="1800" b="1" baseline="0" dirty="0"/>
                    </a:p>
                    <a:p>
                      <a:pPr marL="171450" lvl="1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A qualified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CEOS</a:t>
                      </a:r>
                    </a:p>
                    <a:p>
                      <a:pPr marL="0" lvl="1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   Agency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Representative </a:t>
                      </a:r>
                      <a:endParaRPr lang="en-US" sz="1800" b="1" strike="sng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33363" lvl="1" indent="-233363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A qualified </a:t>
                      </a:r>
                      <a:r>
                        <a:rPr lang="en-US" sz="1800" b="1" baseline="0" dirty="0" smtClean="0"/>
                        <a:t>Contractor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300132"/>
                  </a:ext>
                </a:extLst>
              </a:tr>
              <a:tr h="1441788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1" dirty="0"/>
                        <a:t>Acceptable</a:t>
                      </a:r>
                      <a:r>
                        <a:rPr lang="en-US" sz="1800" b="1" baseline="0" dirty="0"/>
                        <a:t> to CEOS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1800" b="1" baseline="0" dirty="0"/>
                    </a:p>
                    <a:p>
                      <a:pPr marL="0" lvl="1" indent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600" b="1" baseline="0" dirty="0"/>
                        <a:t>      </a:t>
                      </a:r>
                      <a:r>
                        <a:rPr lang="en-US" sz="1800" b="1" baseline="0" dirty="0"/>
                        <a:t>2 - year term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/>
                        <a:t>Broaden</a:t>
                      </a:r>
                      <a:r>
                        <a:rPr lang="en-US" sz="1800" b="1" baseline="0" dirty="0"/>
                        <a:t> the field of candidates </a:t>
                      </a:r>
                      <a:r>
                        <a:rPr lang="en-US" sz="1800" b="1" u="sng" baseline="0" dirty="0"/>
                        <a:t>from more CEOS Members and Associates over time</a:t>
                      </a:r>
                      <a:r>
                        <a:rPr lang="en-US" sz="1800" b="1" u="none" baseline="0" dirty="0"/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baseline="0" dirty="0"/>
                        <a:t>Over time, build a </a:t>
                      </a:r>
                      <a:r>
                        <a:rPr lang="en-US" sz="1800" b="1" baseline="0" dirty="0" smtClean="0"/>
                        <a:t>queue </a:t>
                      </a:r>
                      <a:r>
                        <a:rPr lang="en-US" sz="1800" b="1" baseline="0" dirty="0"/>
                        <a:t>of 2-3 candidates allowing for a 4-year planning horizon.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694493"/>
                  </a:ext>
                </a:extLst>
              </a:tr>
              <a:tr h="1736891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800" b="1" dirty="0"/>
                        <a:t>BUT NOW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Personnel and R</a:t>
                      </a:r>
                      <a:r>
                        <a:rPr lang="en-US" sz="1800" b="1" dirty="0"/>
                        <a:t>esourcing considerations</a:t>
                      </a:r>
                      <a:r>
                        <a:rPr lang="en-US" sz="1800" b="1" baseline="0" dirty="0"/>
                        <a:t> are limiting nominations.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dirty="0"/>
                        <a:t>M</a:t>
                      </a:r>
                      <a:r>
                        <a:rPr lang="en-US" sz="1800" b="1" baseline="0" dirty="0"/>
                        <a:t>itigate the financial burden for CEOS Agencies who might otherwise propose a candidate.  </a:t>
                      </a:r>
                      <a:endParaRPr lang="en-US" sz="1800" b="1" dirty="0"/>
                    </a:p>
                    <a:p>
                      <a:pPr marL="0" lvl="1" indent="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/>
                        <a:t>Create a R</a:t>
                      </a:r>
                      <a:r>
                        <a:rPr lang="en-US" sz="1800" b="1" baseline="0" dirty="0"/>
                        <a:t>esource Pool 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for s</a:t>
                      </a:r>
                      <a:r>
                        <a:rPr lang="en-US" sz="1800" b="1" baseline="0" dirty="0"/>
                        <a:t>ustainability. Allows for overlap among CEO and Deputy CEO for cross-training.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738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8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Consider Establishing a Resource Pool.</a:t>
            </a:r>
          </a:p>
          <a:p>
            <a:r>
              <a:rPr lang="en-US" sz="2400" dirty="0"/>
              <a:t>Be open to CEOS Agency </a:t>
            </a:r>
            <a:r>
              <a:rPr lang="en-US" sz="2400" dirty="0" smtClean="0"/>
              <a:t>Representatives AND </a:t>
            </a:r>
            <a:r>
              <a:rPr lang="en-US" sz="2400" dirty="0"/>
              <a:t>Qualified Contractors.</a:t>
            </a:r>
          </a:p>
          <a:p>
            <a:r>
              <a:rPr lang="en-US" sz="2400" dirty="0"/>
              <a:t>Establish a Timeline, Communicate it, and Abide by it.</a:t>
            </a:r>
          </a:p>
          <a:p>
            <a:r>
              <a:rPr lang="en-US" sz="2400" dirty="0"/>
              <a:t>Have a Review Process for Qualified Candidates.</a:t>
            </a:r>
          </a:p>
          <a:p>
            <a:r>
              <a:rPr lang="en-US" sz="2400" dirty="0"/>
              <a:t>Identify 2-3 Candidates for a 4-year Planning Horizon.</a:t>
            </a:r>
          </a:p>
          <a:p>
            <a:pPr marL="101600" indent="0">
              <a:buNone/>
            </a:pPr>
            <a:r>
              <a:rPr lang="en-US" sz="2400" dirty="0"/>
              <a:t>  </a:t>
            </a:r>
            <a:endParaRPr lang="en-US" dirty="0"/>
          </a:p>
          <a:p>
            <a:pPr marL="101600" indent="0"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981200" y="205740"/>
            <a:ext cx="4953000" cy="944880"/>
          </a:xfrm>
        </p:spPr>
        <p:txBody>
          <a:bodyPr/>
          <a:lstStyle/>
          <a:p>
            <a:r>
              <a:rPr lang="en-US" sz="3200" dirty="0"/>
              <a:t>A Suggested Path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A36C34-2C9A-AA4B-AD74-E036C72C4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83" y="4299045"/>
            <a:ext cx="3536617" cy="21779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2FC30B-A6B0-2B47-935B-ACB2A132E6CC}"/>
              </a:ext>
            </a:extLst>
          </p:cNvPr>
          <p:cNvSpPr txBox="1"/>
          <p:nvPr/>
        </p:nvSpPr>
        <p:spPr>
          <a:xfrm>
            <a:off x="4572000" y="4869359"/>
            <a:ext cx="32576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75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273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221</Words>
  <Application>Microsoft Office PowerPoint</Application>
  <PresentationFormat>On-screen Show (4:3)</PresentationFormat>
  <Paragraphs>42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Helvetica Neue</vt:lpstr>
      <vt:lpstr>Noto Sans Symbols</vt:lpstr>
      <vt:lpstr>Courier New</vt:lpstr>
      <vt:lpstr>Avenir</vt:lpstr>
      <vt:lpstr>Arial</vt:lpstr>
      <vt:lpstr>Calibri</vt:lpstr>
      <vt:lpstr>Default</vt:lpstr>
      <vt:lpstr>Building Sustainability for the Role of CEO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MCMAHON-BOGNAR, CHRISTINE (HQ-TG000)</dc:creator>
  <cp:lastModifiedBy>MCMAHON-BOGNAR, CHRISTINE (HQ-TG000)</cp:lastModifiedBy>
  <cp:revision>56</cp:revision>
  <dcterms:modified xsi:type="dcterms:W3CDTF">2020-03-25T14:28:08Z</dcterms:modified>
</cp:coreProperties>
</file>