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Helvetica Neue"/>
      <p:regular r:id="rId5"/>
      <p:bold r:id="rId6"/>
      <p:italic r:id="rId7"/>
      <p:boldItalic r:id="rId8"/>
    </p:embeddedFont>
    <p:embeddedFont>
      <p:font typeface="Avenir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1100" b="0" i="1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9969" y="2291863"/>
            <a:ext cx="869852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Terrestrial Observing System (GTOS) Membership Reinstatement</a:t>
            </a:r>
            <a:endParaRPr sz="1100" dirty="0"/>
          </a:p>
        </p:txBody>
      </p:sp>
      <p:sp>
        <p:nvSpPr>
          <p:cNvPr id="18" name="Google Shape;18;p4"/>
          <p:cNvSpPr/>
          <p:nvPr/>
        </p:nvSpPr>
        <p:spPr>
          <a:xfrm>
            <a:off x="339969" y="4069703"/>
            <a:ext cx="5310554" cy="187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Kerry Ann Sawyer, NOAA, CEOS Executive Officer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SIT-3</a:t>
            </a:r>
            <a:r>
              <a:rPr lang="en-US" sz="1800" dirty="0" smtClean="0">
                <a:solidFill>
                  <a:srgbClr val="FFFFFF"/>
                </a:solidFill>
              </a:rPr>
              <a:t>5, Agenda 4.2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25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– </a:t>
            </a:r>
            <a:r>
              <a:rPr lang="en-US" sz="1800" dirty="0">
                <a:solidFill>
                  <a:srgbClr val="FFFFFF"/>
                </a:solidFill>
              </a:rPr>
              <a:t>26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March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900884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1941836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9138138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US" sz="1600" u="sng" dirty="0" smtClean="0"/>
              <a:t>Background</a:t>
            </a:r>
            <a:r>
              <a:rPr lang="en-US" sz="1600" dirty="0" smtClean="0"/>
              <a:t>:  </a:t>
            </a:r>
            <a:r>
              <a:rPr lang="en-US" sz="1400" b="0" dirty="0" smtClean="0"/>
              <a:t>At 33</a:t>
            </a:r>
            <a:r>
              <a:rPr lang="en-US" sz="1400" b="0" baseline="30000" dirty="0" smtClean="0"/>
              <a:t>rd</a:t>
            </a:r>
            <a:r>
              <a:rPr lang="en-US" sz="1400" b="0" dirty="0" smtClean="0"/>
              <a:t> CEOS Plenary,</a:t>
            </a:r>
            <a:r>
              <a:rPr lang="en-GB" sz="1800" b="0" dirty="0"/>
              <a:t> </a:t>
            </a:r>
            <a:r>
              <a:rPr lang="en-GB" sz="1400" b="0" dirty="0"/>
              <a:t>Plenary approved the removal of two entities from the list of CEOS Associates: the International Geosphere-Biosphere Program (IGBP) and Global Terrestrial Observing System (GTOS), due to them no longer functioning</a:t>
            </a:r>
            <a:r>
              <a:rPr lang="en-GB" sz="1400" b="0" dirty="0" smtClean="0"/>
              <a:t>.  This was captured as an action on the CEO to remove the two entities but not captured as a Plenary Decision.</a:t>
            </a:r>
          </a:p>
          <a:p>
            <a:pPr marL="280988" indent="0">
              <a:spcBef>
                <a:spcPts val="0"/>
              </a:spcBef>
              <a:buSzPts val="1600"/>
              <a:buNone/>
            </a:pPr>
            <a:endParaRPr lang="en-US" sz="1600" dirty="0"/>
          </a:p>
          <a:p>
            <a:pPr marL="280988" indent="0">
              <a:spcBef>
                <a:spcPts val="0"/>
              </a:spcBef>
              <a:buSzPts val="1600"/>
              <a:buNone/>
            </a:pPr>
            <a:endParaRPr lang="en-US" sz="1600" dirty="0" smtClean="0"/>
          </a:p>
          <a:p>
            <a:pPr marL="280988" indent="0">
              <a:spcBef>
                <a:spcPts val="0"/>
              </a:spcBef>
              <a:buSzPts val="1600"/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SzPts val="1600"/>
              <a:buNone/>
            </a:pPr>
            <a:endParaRPr lang="en-US" sz="1100" u="sng" dirty="0" smtClean="0"/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600" u="sng" dirty="0" smtClean="0"/>
              <a:t>Issue</a:t>
            </a:r>
            <a:r>
              <a:rPr lang="en-US" sz="1600" dirty="0" smtClean="0"/>
              <a:t>:  </a:t>
            </a:r>
            <a:r>
              <a:rPr lang="en-US" sz="1600" b="0" dirty="0" smtClean="0"/>
              <a:t>Subsequent inquiries have highlighted that GTOS was never formally dissolved and has continued to exist, even though they have been inactive in CEOS.</a:t>
            </a:r>
          </a:p>
          <a:p>
            <a:pPr marL="577850" lvl="1" indent="-285750">
              <a:spcBef>
                <a:spcPts val="0"/>
              </a:spcBef>
              <a:buSzPts val="1600"/>
            </a:pPr>
            <a:r>
              <a:rPr lang="en-US" sz="1400" b="0" dirty="0" smtClean="0"/>
              <a:t>GTOS has requested that CEOS reconsider the action at 33</a:t>
            </a:r>
            <a:r>
              <a:rPr lang="en-US" sz="1400" b="0" baseline="30000" dirty="0" smtClean="0"/>
              <a:t>rd</a:t>
            </a:r>
            <a:r>
              <a:rPr lang="en-US" sz="1400" b="0" dirty="0" smtClean="0"/>
              <a:t> Plenary to remove GTOS as a CEOS Associate.  CEOS does not typically remove Members/Associates from CEOS simply because they have been inactive for a period.</a:t>
            </a:r>
          </a:p>
          <a:p>
            <a:pPr marL="574675" lvl="1" indent="-285750">
              <a:spcBef>
                <a:spcPts val="0"/>
              </a:spcBef>
              <a:buSzPts val="1600"/>
            </a:pPr>
            <a:r>
              <a:rPr lang="en-US" sz="1400" dirty="0" smtClean="0"/>
              <a:t>Following Plenary, CEO was in contact with Doug </a:t>
            </a:r>
            <a:r>
              <a:rPr lang="en-US" sz="1400" dirty="0" err="1" smtClean="0"/>
              <a:t>Muchoney</a:t>
            </a:r>
            <a:r>
              <a:rPr lang="en-US" sz="1400" dirty="0" smtClean="0"/>
              <a:t>, Senior Environment Officer, Head of the Geospatial Unit, Climate, Biodiversity, Land and Water Department, Food and Agriculture Organization.</a:t>
            </a:r>
          </a:p>
          <a:p>
            <a:pPr marL="574675" lvl="1" indent="-285750">
              <a:spcBef>
                <a:spcPts val="0"/>
              </a:spcBef>
              <a:buSzPts val="1600"/>
            </a:pPr>
            <a:r>
              <a:rPr lang="en-US" sz="1400" dirty="0" smtClean="0"/>
              <a:t>Doug connected with the </a:t>
            </a:r>
            <a:r>
              <a:rPr lang="en-US" sz="1400" dirty="0"/>
              <a:t>terrestrial and WMO communities </a:t>
            </a:r>
            <a:r>
              <a:rPr lang="en-US" sz="1400" dirty="0" smtClean="0"/>
              <a:t>to </a:t>
            </a:r>
            <a:r>
              <a:rPr lang="en-US" sz="1400" dirty="0"/>
              <a:t>"re-engage" GTOS and </a:t>
            </a:r>
            <a:r>
              <a:rPr lang="en-US" sz="1400" dirty="0" smtClean="0"/>
              <a:t>received </a:t>
            </a:r>
            <a:r>
              <a:rPr lang="en-US" sz="1400" dirty="0"/>
              <a:t>significant support in the </a:t>
            </a:r>
            <a:r>
              <a:rPr lang="en-US" sz="1400" dirty="0" smtClean="0"/>
              <a:t>revitalization; paper prepared and shared with community.</a:t>
            </a:r>
          </a:p>
          <a:p>
            <a:pPr marL="574675" lvl="1" indent="-285750">
              <a:spcBef>
                <a:spcPts val="0"/>
              </a:spcBef>
              <a:buSzPts val="1600"/>
            </a:pPr>
            <a:r>
              <a:rPr lang="en-US" sz="1400" dirty="0" smtClean="0"/>
              <a:t>Strong support from </a:t>
            </a:r>
            <a:r>
              <a:rPr lang="en-US" sz="1400" dirty="0"/>
              <a:t>United Nations Environment </a:t>
            </a:r>
            <a:r>
              <a:rPr lang="en-US" sz="1400" dirty="0" err="1"/>
              <a:t>Programme</a:t>
            </a:r>
            <a:r>
              <a:rPr lang="en-US" sz="1400" dirty="0"/>
              <a:t> </a:t>
            </a:r>
            <a:r>
              <a:rPr lang="en-US" sz="1400" dirty="0" smtClean="0"/>
              <a:t>(UNEP) </a:t>
            </a:r>
            <a:r>
              <a:rPr lang="en-US" sz="1400" dirty="0"/>
              <a:t>side and from the UN Geospatial Network perspective </a:t>
            </a:r>
            <a:r>
              <a:rPr lang="en-US" sz="1400" dirty="0" smtClean="0"/>
              <a:t>for </a:t>
            </a:r>
            <a:r>
              <a:rPr lang="en-US" sz="1400" dirty="0"/>
              <a:t>the leadership of </a:t>
            </a:r>
            <a:r>
              <a:rPr lang="en-US" sz="1400" dirty="0" smtClean="0"/>
              <a:t>Doug </a:t>
            </a:r>
            <a:r>
              <a:rPr lang="en-US" sz="1400" dirty="0"/>
              <a:t>and FAO to </a:t>
            </a:r>
            <a:r>
              <a:rPr lang="en-US" sz="1400" dirty="0" smtClean="0"/>
              <a:t>reinvigorate GTOS.</a:t>
            </a:r>
          </a:p>
          <a:p>
            <a:pPr marL="288925" lvl="1" indent="0">
              <a:spcBef>
                <a:spcPts val="0"/>
              </a:spcBef>
              <a:buSzPts val="1600"/>
              <a:buNone/>
            </a:pPr>
            <a:endParaRPr lang="en-US" sz="1100" dirty="0" smtClean="0"/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600" u="sng" dirty="0" smtClean="0"/>
              <a:t>Request of CEOS Principals</a:t>
            </a:r>
            <a:r>
              <a:rPr lang="en-US" sz="1600" dirty="0" smtClean="0"/>
              <a:t>:</a:t>
            </a:r>
            <a:r>
              <a:rPr lang="en-US" sz="1600" dirty="0"/>
              <a:t>	</a:t>
            </a:r>
            <a:endParaRPr lang="en-US" sz="1600" dirty="0" smtClean="0"/>
          </a:p>
          <a:p>
            <a:pPr marL="280988" indent="0">
              <a:spcBef>
                <a:spcPts val="0"/>
              </a:spcBef>
              <a:buSzPts val="1600"/>
              <a:buNone/>
            </a:pPr>
            <a:r>
              <a:rPr lang="en-US" sz="1600" dirty="0" smtClean="0">
                <a:solidFill>
                  <a:srgbClr val="660033"/>
                </a:solidFill>
              </a:rPr>
              <a:t>Reinstate GTOS as an Associate Member of CEOS as the rescinding of their status was premature based on </a:t>
            </a:r>
            <a:r>
              <a:rPr lang="en-US" sz="1600" smtClean="0">
                <a:solidFill>
                  <a:srgbClr val="660033"/>
                </a:solidFill>
              </a:rPr>
              <a:t>incomplete information.</a:t>
            </a:r>
            <a:endParaRPr lang="en-US" sz="1600" dirty="0">
              <a:solidFill>
                <a:srgbClr val="660033"/>
              </a:solidFill>
            </a:endParaRPr>
          </a:p>
          <a:p>
            <a:pPr marL="280988" indent="0">
              <a:spcBef>
                <a:spcPts val="0"/>
              </a:spcBef>
              <a:buSzPts val="1600"/>
              <a:buNone/>
            </a:pPr>
            <a:r>
              <a:rPr lang="en-US" sz="1600" dirty="0" smtClean="0">
                <a:solidFill>
                  <a:srgbClr val="660033"/>
                </a:solidFill>
              </a:rPr>
              <a:t>CEOS Principal for GTOS:  Doug </a:t>
            </a:r>
            <a:r>
              <a:rPr lang="en-US" sz="1600" dirty="0" err="1" smtClean="0">
                <a:solidFill>
                  <a:srgbClr val="660033"/>
                </a:solidFill>
              </a:rPr>
              <a:t>Muchoney</a:t>
            </a:r>
            <a:endParaRPr lang="en-US" sz="1600" dirty="0" smtClean="0">
              <a:solidFill>
                <a:srgbClr val="660033"/>
              </a:solidFill>
            </a:endParaRP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Reconsideration of CEOS Plenary Action 33-07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08607"/>
              </p:ext>
            </p:extLst>
          </p:nvPr>
        </p:nvGraphicFramePr>
        <p:xfrm>
          <a:off x="1104900" y="2227407"/>
          <a:ext cx="5829300" cy="747268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4083674643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55842816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3229739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CEOS-33-07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CEOS Executive Officer to remove the International Geosphere-Biosphere Program (IGBP) and Global Terrestrial Observing System (GTOS) from the list of CEOS Associates, due to them no longer functioning.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 October 2019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92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335</Words>
  <Application>Microsoft Office PowerPoint</Application>
  <PresentationFormat>On-screen Show (4:3)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Noto Sans Symbols</vt:lpstr>
      <vt:lpstr>Helvetica Neue</vt:lpstr>
      <vt:lpstr>Avenir</vt:lpstr>
      <vt:lpstr>Calibri</vt:lpstr>
      <vt:lpstr>Arial</vt:lpstr>
      <vt:lpstr>Courier New</vt:lpstr>
      <vt:lpstr>Default</vt:lpstr>
      <vt:lpstr>Global Terrestrial Observing System (GTOS) Membership Reinstatement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Kerry Sawyer</dc:creator>
  <cp:lastModifiedBy>Kerry Sawyer</cp:lastModifiedBy>
  <cp:revision>11</cp:revision>
  <dcterms:modified xsi:type="dcterms:W3CDTF">2020-03-20T20:34:03Z</dcterms:modified>
</cp:coreProperties>
</file>