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14"/>
  </p:notesMasterIdLst>
  <p:sldIdLst>
    <p:sldId id="263" r:id="rId2"/>
    <p:sldId id="266" r:id="rId3"/>
    <p:sldId id="258" r:id="rId4"/>
    <p:sldId id="259" r:id="rId5"/>
    <p:sldId id="265" r:id="rId6"/>
    <p:sldId id="269" r:id="rId7"/>
    <p:sldId id="264" r:id="rId8"/>
    <p:sldId id="261" r:id="rId9"/>
    <p:sldId id="260" r:id="rId10"/>
    <p:sldId id="262" r:id="rId11"/>
    <p:sldId id="268" r:id="rId12"/>
    <p:sldId id="25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Avenir"/>
      <p:regular r:id="rId19"/>
      <p:italic r:id="rId20"/>
    </p:embeddedFont>
    <p:embeddedFont>
      <p:font typeface="Helvetica Neue"/>
      <p:regular r:id="rId21"/>
      <p:bold r:id="rId22"/>
      <p:italic r:id="rId23"/>
      <p:boldItalic r:id="rId24"/>
    </p:embeddedFont>
    <p:embeddedFont>
      <p:font typeface="Arial Rounded MT Bold" panose="020F0704030504030204" pitchFamily="3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99FF"/>
    <a:srgbClr val="CC0066"/>
    <a:srgbClr val="00CC99"/>
    <a:srgbClr val="006666"/>
    <a:srgbClr val="008080"/>
    <a:srgbClr val="33CCFF"/>
    <a:srgbClr val="336699"/>
    <a:srgbClr val="3399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441" autoAdjust="0"/>
  </p:normalViewPr>
  <p:slideViewPr>
    <p:cSldViewPr snapToGrid="0">
      <p:cViewPr varScale="1">
        <p:scale>
          <a:sx n="87" d="100"/>
          <a:sy n="87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11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SzPts val="1600"/>
              <a:buNone/>
            </a:pPr>
            <a:endParaRPr lang="en-US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296499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247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12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110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1807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5777948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25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i="1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March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2020	Join at </a:t>
            </a:r>
            <a:r>
              <a:rPr lang="en-US" sz="1100" b="0" i="1" u="none" strike="noStrike" cap="none" dirty="0" err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www.slido.com</a:t>
            </a:r>
            <a:r>
              <a:rPr lang="en-US" sz="1100" b="0" i="1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the event code: #ceos-sit-35</a:t>
            </a:r>
            <a:endParaRPr sz="1100" b="0" i="1" u="none" strike="noStrike" cap="none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 idx="4294967295"/>
          </p:nvPr>
        </p:nvSpPr>
        <p:spPr>
          <a:xfrm>
            <a:off x="339969" y="2291863"/>
            <a:ext cx="869852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FFFF"/>
                </a:solidFill>
                <a:latin typeface="Helvetica Neue"/>
                <a:sym typeface="Helvetica Neue"/>
              </a:rPr>
              <a:t>CEOS 2020-2022 Work Plan Deep Dive</a:t>
            </a:r>
            <a:endParaRPr sz="1100" dirty="0"/>
          </a:p>
        </p:txBody>
      </p:sp>
      <p:sp>
        <p:nvSpPr>
          <p:cNvPr id="18" name="Google Shape;18;p4"/>
          <p:cNvSpPr/>
          <p:nvPr/>
        </p:nvSpPr>
        <p:spPr>
          <a:xfrm>
            <a:off x="339969" y="4069703"/>
            <a:ext cx="5310554" cy="187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</a:rPr>
              <a:t>Kerry Ann Sawyer, NOAA, CEOS Executive Officer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CEOS 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</a:rPr>
              <a:t>SIT-3</a:t>
            </a:r>
            <a:r>
              <a:rPr lang="en-US" sz="1800" dirty="0" smtClean="0">
                <a:solidFill>
                  <a:srgbClr val="FFFFFF"/>
                </a:solidFill>
              </a:rPr>
              <a:t>5, Agenda 4.2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Virtual Meeting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25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– </a:t>
            </a:r>
            <a:r>
              <a:rPr lang="en-US" sz="1800" dirty="0">
                <a:solidFill>
                  <a:srgbClr val="FFFFFF"/>
                </a:solidFill>
              </a:rPr>
              <a:t>26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March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2020</a:t>
            </a:r>
            <a:endParaRPr dirty="0"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900884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22789" y="1941836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4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62" y="1160584"/>
            <a:ext cx="9138138" cy="546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1600"/>
              <a:buNone/>
            </a:pPr>
            <a:endParaRPr lang="en-US" sz="3600" dirty="0" smtClean="0"/>
          </a:p>
          <a:p>
            <a:pPr marL="0" indent="0" algn="ctr">
              <a:spcBef>
                <a:spcPts val="0"/>
              </a:spcBef>
              <a:buSzPts val="1600"/>
              <a:buNone/>
            </a:pPr>
            <a:r>
              <a:rPr lang="en-US" sz="3600" dirty="0" smtClean="0">
                <a:solidFill>
                  <a:srgbClr val="660033"/>
                </a:solidFill>
              </a:rPr>
              <a:t>CEOS Support for Disaster Risk Reduction</a:t>
            </a:r>
          </a:p>
        </p:txBody>
      </p:sp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55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6" name="Google Shape;25;p5"/>
          <p:cNvSpPr txBox="1">
            <a:spLocks noGrp="1"/>
          </p:cNvSpPr>
          <p:nvPr>
            <p:ph type="body" idx="1"/>
          </p:nvPr>
        </p:nvSpPr>
        <p:spPr>
          <a:xfrm>
            <a:off x="5862" y="1160584"/>
            <a:ext cx="5579690" cy="546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1600"/>
              <a:buNone/>
            </a:pPr>
            <a:endParaRPr lang="en-US" sz="3600" dirty="0" smtClean="0"/>
          </a:p>
          <a:p>
            <a:pPr marL="0" indent="0" algn="ctr">
              <a:spcBef>
                <a:spcPts val="0"/>
              </a:spcBef>
              <a:buSzPts val="1600"/>
              <a:buNone/>
            </a:pPr>
            <a:r>
              <a:rPr lang="en-US" sz="3600" dirty="0" smtClean="0">
                <a:solidFill>
                  <a:srgbClr val="660033"/>
                </a:solidFill>
              </a:rPr>
              <a:t>Thank you!</a:t>
            </a:r>
            <a:endParaRPr lang="en-US" sz="3600" dirty="0" smtClean="0">
              <a:solidFill>
                <a:srgbClr val="66003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588" y="1264714"/>
            <a:ext cx="2823113" cy="52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0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62" y="1160584"/>
            <a:ext cx="9138138" cy="546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800" dirty="0" smtClean="0"/>
              <a:t>CEOS 2020-2022 Work Plan (</a:t>
            </a:r>
            <a:r>
              <a:rPr lang="en-US" sz="1800" i="1" dirty="0" smtClean="0"/>
              <a:t>K. Sawyer – 10 min)</a:t>
            </a:r>
            <a:endParaRPr lang="en-US" sz="1800" dirty="0" smtClean="0"/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1800" dirty="0" smtClean="0"/>
              <a:t>Review of proposed CEOS Work Plan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US" sz="1800" dirty="0" smtClean="0"/>
              <a:t>Highlights of links to GEO and other external stakeholders</a:t>
            </a:r>
          </a:p>
          <a:p>
            <a:pPr marL="742950" lvl="1" indent="-285750">
              <a:spcBef>
                <a:spcPts val="0"/>
              </a:spcBef>
              <a:buSzPts val="1600"/>
            </a:pPr>
            <a:r>
              <a:rPr lang="en-US" sz="1800" dirty="0" smtClean="0"/>
              <a:t>Updates/requests/issues for specific CEOS Deliverables requiring Principal attention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1800" dirty="0" smtClean="0"/>
              <a:t>Timeline for endorsement of Work Plan</a:t>
            </a:r>
          </a:p>
          <a:p>
            <a:pPr marL="0" indent="0">
              <a:spcBef>
                <a:spcPts val="0"/>
              </a:spcBef>
              <a:buSzPts val="1600"/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SzPts val="1600"/>
              <a:buNone/>
            </a:pPr>
            <a:r>
              <a:rPr lang="en-US" sz="1800" dirty="0" smtClean="0"/>
              <a:t>Deep Dive Sessions:</a:t>
            </a:r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1800" dirty="0" smtClean="0"/>
              <a:t>CEOS Water Strategy: future in context of obsolete GEOSS Water Strategy     (</a:t>
            </a:r>
            <a:r>
              <a:rPr lang="en-US" sz="1800" i="1" dirty="0" smtClean="0"/>
              <a:t>D. </a:t>
            </a:r>
            <a:r>
              <a:rPr lang="en-US" sz="1800" i="1" dirty="0" err="1" smtClean="0"/>
              <a:t>Cripe</a:t>
            </a:r>
            <a:r>
              <a:rPr lang="en-US" sz="1800" i="1" dirty="0" smtClean="0"/>
              <a:t> – 3 min </a:t>
            </a:r>
            <a:r>
              <a:rPr lang="en-US" sz="1800" i="1" dirty="0" smtClean="0">
                <a:solidFill>
                  <a:srgbClr val="660033"/>
                </a:solidFill>
              </a:rPr>
              <a:t>presentation</a:t>
            </a:r>
            <a:r>
              <a:rPr lang="en-US" sz="1800" i="1" dirty="0" smtClean="0"/>
              <a:t>; 8 min discussion</a:t>
            </a:r>
            <a:r>
              <a:rPr lang="en-US" sz="1800" dirty="0" smtClean="0"/>
              <a:t>)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US" sz="1800" i="1" dirty="0" smtClean="0"/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1800" dirty="0" smtClean="0"/>
              <a:t>SST-VC White Paper: Delivering on the Vision </a:t>
            </a:r>
            <a:r>
              <a:rPr lang="en-US" sz="1800" i="1" dirty="0" smtClean="0"/>
              <a:t>(E. Armstrong, 4 min </a:t>
            </a:r>
            <a:r>
              <a:rPr lang="en-US" sz="1800" i="1" dirty="0" smtClean="0">
                <a:solidFill>
                  <a:srgbClr val="660033"/>
                </a:solidFill>
              </a:rPr>
              <a:t>presentation</a:t>
            </a:r>
            <a:r>
              <a:rPr lang="en-US" sz="1800" i="1" dirty="0" smtClean="0"/>
              <a:t>; 8 min interventions)</a:t>
            </a:r>
          </a:p>
          <a:p>
            <a:pPr marL="285750" indent="-285750">
              <a:spcBef>
                <a:spcPts val="0"/>
              </a:spcBef>
              <a:buSzPts val="1600"/>
            </a:pPr>
            <a:endParaRPr lang="en-US" sz="1800" i="1" dirty="0" smtClean="0"/>
          </a:p>
          <a:p>
            <a:pPr marL="285750" indent="-285750">
              <a:spcBef>
                <a:spcPts val="0"/>
              </a:spcBef>
              <a:buSzPts val="1600"/>
            </a:pPr>
            <a:r>
              <a:rPr lang="en-US" sz="1800" dirty="0" smtClean="0"/>
              <a:t>CEOS Support for Disaster Risk Reduction </a:t>
            </a:r>
            <a:r>
              <a:rPr lang="en-US" sz="1800" i="1" dirty="0" smtClean="0"/>
              <a:t>(D. Green, 4 min </a:t>
            </a:r>
            <a:r>
              <a:rPr lang="en-US" sz="1800" i="1" dirty="0" smtClean="0">
                <a:solidFill>
                  <a:srgbClr val="660033"/>
                </a:solidFill>
              </a:rPr>
              <a:t>presentation</a:t>
            </a:r>
            <a:r>
              <a:rPr lang="en-US" sz="1800" i="1" dirty="0" smtClean="0"/>
              <a:t>, 7 min interventions)</a:t>
            </a:r>
          </a:p>
        </p:txBody>
      </p:sp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Session Overview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Deep-sea divers injured off WA coast in high pressur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478"/>
            <a:ext cx="9144000" cy="5345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184" y="1309719"/>
            <a:ext cx="2183424" cy="738664"/>
          </a:xfrm>
          <a:prstGeom prst="rect">
            <a:avLst/>
          </a:prstGeom>
          <a:solidFill>
            <a:srgbClr val="00CC99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Climate Monitoring, Research and Services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538" y="2165595"/>
            <a:ext cx="1776046" cy="95410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Carbon Observations, Including Forested Regions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184" y="3487223"/>
            <a:ext cx="1629507" cy="523220"/>
          </a:xfrm>
          <a:prstGeom prst="rect">
            <a:avLst/>
          </a:prstGeom>
          <a:solidFill>
            <a:srgbClr val="00FF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Observations for Agriculture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538" y="4250766"/>
            <a:ext cx="1629507" cy="523220"/>
          </a:xfrm>
          <a:prstGeom prst="rect">
            <a:avLst/>
          </a:prstGeom>
          <a:solidFill>
            <a:srgbClr val="33CCFF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Observations for Disasters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399" y="5876635"/>
            <a:ext cx="1395047" cy="523220"/>
          </a:xfrm>
          <a:prstGeom prst="rect">
            <a:avLst/>
          </a:prstGeom>
          <a:solidFill>
            <a:srgbClr val="336699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Observations for Water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310" y="5658615"/>
            <a:ext cx="1629507" cy="307777"/>
          </a:xfrm>
          <a:prstGeom prst="rect">
            <a:avLst/>
          </a:prstGeom>
          <a:solidFill>
            <a:srgbClr val="00808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Data Quality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8692" y="1378423"/>
            <a:ext cx="1975338" cy="738664"/>
          </a:xfrm>
          <a:prstGeom prst="rect">
            <a:avLst/>
          </a:prstGeom>
          <a:solidFill>
            <a:srgbClr val="33996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Capacity Building and Data Democracy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6230" y="4642952"/>
            <a:ext cx="1629507" cy="1169551"/>
          </a:xfrm>
          <a:prstGeom prst="rect">
            <a:avLst/>
          </a:prstGeom>
          <a:solidFill>
            <a:srgbClr val="339933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Data Discovery, Access, Preservation, Usability and Exploitation…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15498" y="1725716"/>
            <a:ext cx="1629507" cy="954107"/>
          </a:xfrm>
          <a:prstGeom prst="rect">
            <a:avLst/>
          </a:prstGeom>
          <a:solidFill>
            <a:srgbClr val="99FFCC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Advancement of the CEOS Virtual Constellations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6183" y="5062412"/>
            <a:ext cx="1629507" cy="307777"/>
          </a:xfrm>
          <a:prstGeom prst="rect">
            <a:avLst/>
          </a:prstGeom>
          <a:solidFill>
            <a:srgbClr val="00CC6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CEOS Services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8967" y="2516615"/>
            <a:ext cx="1406770" cy="954107"/>
          </a:xfrm>
          <a:prstGeom prst="rect">
            <a:avLst/>
          </a:prstGeom>
          <a:solidFill>
            <a:srgbClr val="99FF6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Rounded MT Bold" panose="020F0704030504030204" pitchFamily="34" charset="0"/>
              </a:rPr>
              <a:t>Support to Other Key Stakeholder Initiatives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470" y="3487223"/>
            <a:ext cx="840105" cy="1070765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>
          <a:xfrm>
            <a:off x="5230470" y="4035514"/>
            <a:ext cx="1144744" cy="476862"/>
          </a:xfrm>
          <a:custGeom>
            <a:avLst/>
            <a:gdLst>
              <a:gd name="connsiteX0" fmla="*/ 0 w 1144744"/>
              <a:gd name="connsiteY0" fmla="*/ 66342 h 476862"/>
              <a:gd name="connsiteX1" fmla="*/ 304800 w 1144744"/>
              <a:gd name="connsiteY1" fmla="*/ 476650 h 476862"/>
              <a:gd name="connsiteX2" fmla="*/ 1101969 w 1144744"/>
              <a:gd name="connsiteY2" fmla="*/ 19450 h 476862"/>
              <a:gd name="connsiteX3" fmla="*/ 1043354 w 1144744"/>
              <a:gd name="connsiteY3" fmla="*/ 78065 h 476862"/>
              <a:gd name="connsiteX4" fmla="*/ 1043354 w 1144744"/>
              <a:gd name="connsiteY4" fmla="*/ 78065 h 47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744" h="476862">
                <a:moveTo>
                  <a:pt x="0" y="66342"/>
                </a:moveTo>
                <a:cubicBezTo>
                  <a:pt x="60569" y="275403"/>
                  <a:pt x="121138" y="484465"/>
                  <a:pt x="304800" y="476650"/>
                </a:cubicBezTo>
                <a:cubicBezTo>
                  <a:pt x="488462" y="468835"/>
                  <a:pt x="978877" y="85881"/>
                  <a:pt x="1101969" y="19450"/>
                </a:cubicBezTo>
                <a:cubicBezTo>
                  <a:pt x="1225061" y="-46981"/>
                  <a:pt x="1043354" y="78065"/>
                  <a:pt x="1043354" y="78065"/>
                </a:cubicBezTo>
                <a:lnTo>
                  <a:pt x="1043354" y="78065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</a:endParaRPr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1468" y="3154588"/>
            <a:ext cx="701918" cy="31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7769" y="3812137"/>
            <a:ext cx="549518" cy="18023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527538" y="4250766"/>
            <a:ext cx="1629507" cy="523220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015498" y="1725715"/>
            <a:ext cx="1629507" cy="954107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863399" y="5890018"/>
            <a:ext cx="1399048" cy="506621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30470" y="3496652"/>
            <a:ext cx="840105" cy="1074719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93757" y="3417871"/>
            <a:ext cx="137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WGs/VCs/ AHT/Experts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99151" y="3967413"/>
            <a:ext cx="580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CEO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8" name="Google Shape;27;p5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Session Overview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46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 rot="20402412">
            <a:off x="558843" y="1966316"/>
            <a:ext cx="4211409" cy="954107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60033"/>
                </a:solidFill>
              </a:rPr>
              <a:t>BLUF*:  DELAYED</a:t>
            </a:r>
          </a:p>
          <a:p>
            <a:pPr algn="ctr"/>
            <a:r>
              <a:rPr lang="en-US" sz="2000" b="1" dirty="0" smtClean="0">
                <a:solidFill>
                  <a:srgbClr val="660033"/>
                </a:solidFill>
              </a:rPr>
              <a:t>*</a:t>
            </a:r>
            <a:r>
              <a:rPr lang="en-US" sz="2000" b="1" dirty="0" err="1" smtClean="0">
                <a:solidFill>
                  <a:srgbClr val="660033"/>
                </a:solidFill>
              </a:rPr>
              <a:t>Bottomline</a:t>
            </a:r>
            <a:r>
              <a:rPr lang="en-US" sz="2000" b="1" dirty="0" smtClean="0">
                <a:solidFill>
                  <a:srgbClr val="660033"/>
                </a:solidFill>
              </a:rPr>
              <a:t> up front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361680">
            <a:off x="402018" y="2864451"/>
            <a:ext cx="7905562" cy="2231817"/>
          </a:xfrm>
          <a:prstGeom prst="rect">
            <a:avLst/>
          </a:prstGeom>
          <a:solidFill>
            <a:srgbClr val="660033"/>
          </a:solidFill>
          <a:ln w="28575">
            <a:solidFill>
              <a:srgbClr val="660033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92D050"/>
                </a:solidFill>
              </a:rPr>
              <a:t>BTGN*:  CEOS Entities are still accomplishing activities in the absence of a physical Work Plan</a:t>
            </a:r>
            <a:endParaRPr lang="en-US" sz="36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92D050"/>
                </a:solidFill>
              </a:rPr>
              <a:t>*But the Good News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6" name="Google Shape;27;p5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dirty="0" smtClean="0"/>
              <a:t>CEOS 2020-2022 Work Plan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65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22946"/>
            <a:ext cx="9067800" cy="5506453"/>
          </a:xfrm>
        </p:spPr>
        <p:txBody>
          <a:bodyPr/>
          <a:lstStyle/>
          <a:p>
            <a:r>
              <a:rPr lang="en-US" dirty="0" smtClean="0"/>
              <a:t>149 </a:t>
            </a:r>
            <a:r>
              <a:rPr lang="en-US" dirty="0" smtClean="0"/>
              <a:t>Deliverables (64 Existing, 85 </a:t>
            </a:r>
            <a:r>
              <a:rPr lang="en-US" dirty="0" smtClean="0"/>
              <a:t>New</a:t>
            </a:r>
            <a:r>
              <a:rPr lang="en-US" dirty="0" smtClean="0"/>
              <a:t>!!)</a:t>
            </a:r>
            <a:endParaRPr lang="en-US" dirty="0" smtClean="0"/>
          </a:p>
          <a:p>
            <a:r>
              <a:rPr lang="en-US" dirty="0" smtClean="0"/>
              <a:t>CEO Proposals </a:t>
            </a:r>
            <a:r>
              <a:rPr lang="en-US" dirty="0" smtClean="0"/>
              <a:t>for Refined CEOS Work Plan</a:t>
            </a:r>
          </a:p>
          <a:p>
            <a:pPr lvl="1"/>
            <a:r>
              <a:rPr lang="en-US" sz="1800" dirty="0" smtClean="0"/>
              <a:t>Update </a:t>
            </a:r>
            <a:r>
              <a:rPr lang="en-US" sz="1800" dirty="0" smtClean="0"/>
              <a:t>Renaming/Renumbering Convention to facilitate tracking and “</a:t>
            </a:r>
            <a:r>
              <a:rPr lang="en-US" sz="1800" dirty="0" err="1" smtClean="0"/>
              <a:t>statusing</a:t>
            </a:r>
            <a:r>
              <a:rPr lang="en-US" sz="1800" dirty="0" smtClean="0"/>
              <a:t>” of Deliverables</a:t>
            </a:r>
          </a:p>
          <a:p>
            <a:pPr lvl="2"/>
            <a:r>
              <a:rPr lang="en-US" sz="1600" b="1" i="1" dirty="0"/>
              <a:t>XX(XX)-YY-01 (2 to 4-character identifier-2-digit year-2-digit number, beginning at 01 for each year)</a:t>
            </a:r>
            <a:endParaRPr lang="en-US" sz="1600" dirty="0"/>
          </a:p>
          <a:p>
            <a:pPr lvl="2"/>
            <a:r>
              <a:rPr lang="en-US" sz="1600" dirty="0" smtClean="0"/>
              <a:t>For example:  CARB-20-01</a:t>
            </a:r>
          </a:p>
          <a:p>
            <a:pPr lvl="1"/>
            <a:r>
              <a:rPr lang="en-US" sz="1800" dirty="0" smtClean="0"/>
              <a:t>Separate </a:t>
            </a:r>
            <a:r>
              <a:rPr lang="en-US" sz="1800" dirty="0" smtClean="0"/>
              <a:t>category for CEOS Services</a:t>
            </a:r>
          </a:p>
          <a:p>
            <a:pPr lvl="2"/>
            <a:r>
              <a:rPr lang="en-US" sz="1600" dirty="0" smtClean="0"/>
              <a:t>Routine </a:t>
            </a:r>
            <a:r>
              <a:rPr lang="en-US" sz="1600" dirty="0"/>
              <a:t>actions and services of CEOS such as the CEOS Newsletter, the Missions, Instruments, and Measurements Database, the Essential Climate Variables Inventory, and other organizational actions with annual and concrete </a:t>
            </a:r>
            <a:r>
              <a:rPr lang="en-US" sz="1600" dirty="0" smtClean="0"/>
              <a:t>deadlines</a:t>
            </a:r>
          </a:p>
          <a:p>
            <a:r>
              <a:rPr lang="en-US" dirty="0"/>
              <a:t>Utilizing the CEOS Online Tracking Tool to full </a:t>
            </a:r>
            <a:r>
              <a:rPr lang="en-US" dirty="0" smtClean="0"/>
              <a:t>effect</a:t>
            </a:r>
          </a:p>
          <a:p>
            <a:pPr lvl="1"/>
            <a:r>
              <a:rPr lang="en-US" sz="1800" dirty="0" smtClean="0"/>
              <a:t>Challenges to encouraging CEOS community to “self-update” the online tool</a:t>
            </a:r>
          </a:p>
          <a:p>
            <a:pPr lvl="1"/>
            <a:r>
              <a:rPr lang="en-US" sz="1800" dirty="0" smtClean="0"/>
              <a:t>Will prepare a “users guide” as an Appendix to the Work Plan detailing required actions of various users of the online tool</a:t>
            </a:r>
          </a:p>
          <a:p>
            <a:pPr lvl="1"/>
            <a:r>
              <a:rPr lang="en-US" sz="1800" dirty="0" smtClean="0"/>
              <a:t>Will facilitate a streamlined Work Plan with less duplicate information</a:t>
            </a:r>
            <a:endParaRPr lang="en-US" sz="1800" dirty="0"/>
          </a:p>
          <a:p>
            <a:pPr lvl="2"/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Key Details of 2020-2022 </a:t>
            </a:r>
            <a:r>
              <a:rPr lang="en-US" dirty="0" smtClean="0"/>
              <a:t>CEOS Work </a:t>
            </a:r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981199" y="76200"/>
            <a:ext cx="5427785" cy="990600"/>
          </a:xfrm>
        </p:spPr>
        <p:txBody>
          <a:bodyPr/>
          <a:lstStyle/>
          <a:p>
            <a:r>
              <a:rPr lang="en-US" dirty="0" smtClean="0"/>
              <a:t>Breakdown of Deliverables</a:t>
            </a:r>
          </a:p>
          <a:p>
            <a:r>
              <a:rPr lang="en-US" dirty="0" smtClean="0"/>
              <a:t>The “Deep Dive”</a:t>
            </a:r>
            <a:endParaRPr lang="en-US" dirty="0"/>
          </a:p>
        </p:txBody>
      </p:sp>
      <p:pic>
        <p:nvPicPr>
          <p:cNvPr id="7" name="Picture 6" descr="Free stock photo of bubbles, clean, cle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4" y="1219200"/>
            <a:ext cx="2716696" cy="541020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93450"/>
              </p:ext>
            </p:extLst>
          </p:nvPr>
        </p:nvGraphicFramePr>
        <p:xfrm>
          <a:off x="1384851" y="1141554"/>
          <a:ext cx="4215106" cy="5581488"/>
        </p:xfrm>
        <a:graphic>
          <a:graphicData uri="http://schemas.openxmlformats.org/drawingml/2006/table">
            <a:tbl>
              <a:tblPr/>
              <a:tblGrid>
                <a:gridCol w="2507448">
                  <a:extLst>
                    <a:ext uri="{9D8B030D-6E8A-4147-A177-3AD203B41FA5}">
                      <a16:colId xmlns:a16="http://schemas.microsoft.com/office/drawing/2014/main" val="2013705777"/>
                    </a:ext>
                  </a:extLst>
                </a:gridCol>
                <a:gridCol w="853829">
                  <a:extLst>
                    <a:ext uri="{9D8B030D-6E8A-4147-A177-3AD203B41FA5}">
                      <a16:colId xmlns:a16="http://schemas.microsoft.com/office/drawing/2014/main" val="278920649"/>
                    </a:ext>
                  </a:extLst>
                </a:gridCol>
                <a:gridCol w="853829">
                  <a:extLst>
                    <a:ext uri="{9D8B030D-6E8A-4147-A177-3AD203B41FA5}">
                      <a16:colId xmlns:a16="http://schemas.microsoft.com/office/drawing/2014/main" val="2748788055"/>
                    </a:ext>
                  </a:extLst>
                </a:gridCol>
              </a:tblGrid>
              <a:tr h="9864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Climate Monitoring, Research, and Services (6)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44833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014560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593470"/>
                          </a:solidFill>
                          <a:effectLst/>
                          <a:latin typeface="Calibri" panose="020F0502020204030204" pitchFamily="34" charset="0"/>
                        </a:rPr>
                        <a:t>CMRS-20-01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41318"/>
                  </a:ext>
                </a:extLst>
              </a:tr>
              <a:tr h="99634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972676"/>
                  </a:ext>
                </a:extLst>
              </a:tr>
              <a:tr h="9864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Carbon Observations, Including Forested Regions (11)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356073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905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593470"/>
                          </a:solidFill>
                          <a:effectLst/>
                          <a:latin typeface="Calibri" panose="020F0502020204030204" pitchFamily="34" charset="0"/>
                        </a:rPr>
                        <a:t>CARB-20-01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07675"/>
                  </a:ext>
                </a:extLst>
              </a:tr>
              <a:tr h="99634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89851"/>
                  </a:ext>
                </a:extLst>
              </a:tr>
              <a:tr h="9864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Observations for Agriculture (1)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57262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461717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59347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691320"/>
                  </a:ext>
                </a:extLst>
              </a:tr>
              <a:tr h="99634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647105"/>
                  </a:ext>
                </a:extLst>
              </a:tr>
              <a:tr h="9864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Observations for Disasters (12)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425120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339190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593470"/>
                          </a:solidFill>
                          <a:effectLst/>
                          <a:latin typeface="Calibri" panose="020F0502020204030204" pitchFamily="34" charset="0"/>
                        </a:rPr>
                        <a:t>DIS-20-01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060057"/>
                  </a:ext>
                </a:extLst>
              </a:tr>
              <a:tr h="99634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796893"/>
                  </a:ext>
                </a:extLst>
              </a:tr>
              <a:tr h="9864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Observations for Water (1)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375459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67315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82999"/>
                  </a:ext>
                </a:extLst>
              </a:tr>
              <a:tr h="99634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111502"/>
                  </a:ext>
                </a:extLst>
              </a:tr>
              <a:tr h="9864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Quality (10)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40773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754704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593470"/>
                          </a:solidFill>
                          <a:effectLst/>
                          <a:latin typeface="Calibri" panose="020F0502020204030204" pitchFamily="34" charset="0"/>
                        </a:rPr>
                        <a:t>CV-20-01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85176"/>
                  </a:ext>
                </a:extLst>
              </a:tr>
              <a:tr h="99634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413255"/>
                  </a:ext>
                </a:extLst>
              </a:tr>
              <a:tr h="9864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Capacity Building and Data Democracy (31)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71240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59347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266423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593470"/>
                          </a:solidFill>
                          <a:effectLst/>
                          <a:latin typeface="Calibri" panose="020F0502020204030204" pitchFamily="34" charset="0"/>
                        </a:rPr>
                        <a:t>CB-20-01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925064"/>
                  </a:ext>
                </a:extLst>
              </a:tr>
              <a:tr h="99634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047194"/>
                  </a:ext>
                </a:extLst>
              </a:tr>
              <a:tr h="9864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Data Discovery, Access, Preservation, Usability (11)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52660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98744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593470"/>
                          </a:solidFill>
                          <a:effectLst/>
                          <a:latin typeface="Calibri" panose="020F0502020204030204" pitchFamily="34" charset="0"/>
                        </a:rPr>
                        <a:t>DATA-20-01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833286"/>
                  </a:ext>
                </a:extLst>
              </a:tr>
              <a:tr h="99634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940100"/>
                  </a:ext>
                </a:extLst>
              </a:tr>
              <a:tr h="9864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Advancement of the CEOS VCs (39)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902190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487147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593470"/>
                          </a:solidFill>
                          <a:effectLst/>
                          <a:latin typeface="Calibri" panose="020F0502020204030204" pitchFamily="34" charset="0"/>
                        </a:rPr>
                        <a:t>VC-20-01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361606"/>
                  </a:ext>
                </a:extLst>
              </a:tr>
              <a:tr h="99634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854379"/>
                  </a:ext>
                </a:extLst>
              </a:tr>
              <a:tr h="9864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Support to Other Key Stakeholder Initiatives (21)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41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675490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946384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593470"/>
                          </a:solidFill>
                          <a:effectLst/>
                          <a:latin typeface="Calibri" panose="020F0502020204030204" pitchFamily="34" charset="0"/>
                        </a:rPr>
                        <a:t>SDG-20-01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515485"/>
                  </a:ext>
                </a:extLst>
              </a:tr>
              <a:tr h="99634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488355"/>
                  </a:ext>
                </a:extLst>
              </a:tr>
              <a:tr h="9864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CEOS Services (6)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24E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07281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108122"/>
                  </a:ext>
                </a:extLst>
              </a:tr>
              <a:tr h="98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5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CD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716615"/>
                  </a:ext>
                </a:extLst>
              </a:tr>
              <a:tr h="99634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2" marR="4932" marT="49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641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7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981200" y="76200"/>
            <a:ext cx="5784574" cy="914400"/>
          </a:xfrm>
        </p:spPr>
        <p:txBody>
          <a:bodyPr/>
          <a:lstStyle/>
          <a:p>
            <a:r>
              <a:rPr lang="en-US" dirty="0" smtClean="0"/>
              <a:t>Sample of New Deliverables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38" y="0"/>
            <a:ext cx="7111441" cy="686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CEO to update </a:t>
            </a:r>
            <a:r>
              <a:rPr lang="en-US" dirty="0" smtClean="0"/>
              <a:t>the CEOS Online Tracking Tool with updated information </a:t>
            </a:r>
            <a:r>
              <a:rPr lang="en-US" dirty="0" smtClean="0"/>
              <a:t>provided by CEOS entities (</a:t>
            </a:r>
            <a:r>
              <a:rPr lang="en-US" i="1" dirty="0" smtClean="0"/>
              <a:t>which was provided in a very timely manner by CEOS entities!)</a:t>
            </a:r>
            <a:endParaRPr lang="en-US" i="1" dirty="0" smtClean="0"/>
          </a:p>
          <a:p>
            <a:r>
              <a:rPr lang="en-US" dirty="0" smtClean="0"/>
              <a:t>Update explanatory paragraphs in the Work Plan and refine, keeping information concise and on point</a:t>
            </a:r>
          </a:p>
          <a:p>
            <a:pPr lvl="1"/>
            <a:r>
              <a:rPr lang="en-US" dirty="0" smtClean="0"/>
              <a:t>CEO will be reaching out to each CEOS entity to update text</a:t>
            </a:r>
          </a:p>
          <a:p>
            <a:r>
              <a:rPr lang="en-US" dirty="0" smtClean="0"/>
              <a:t>Update tables in Work Plan for all 149 Deliverables, reflecting new renumbering convention</a:t>
            </a:r>
          </a:p>
          <a:p>
            <a:r>
              <a:rPr lang="en-US" dirty="0" smtClean="0"/>
              <a:t>Draft for entity review by 15 </a:t>
            </a:r>
            <a:r>
              <a:rPr lang="en-US" dirty="0" smtClean="0"/>
              <a:t>April 2020</a:t>
            </a:r>
            <a:endParaRPr lang="en-US" dirty="0" smtClean="0"/>
          </a:p>
          <a:p>
            <a:r>
              <a:rPr lang="en-US" dirty="0" smtClean="0"/>
              <a:t>Virtual endorsement by 15 </a:t>
            </a:r>
            <a:r>
              <a:rPr lang="en-US" dirty="0" smtClean="0"/>
              <a:t>May 2020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62" y="1160584"/>
            <a:ext cx="9138138" cy="546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1600"/>
              <a:buNone/>
            </a:pPr>
            <a:endParaRPr lang="en-US" sz="3600" dirty="0" smtClean="0"/>
          </a:p>
          <a:p>
            <a:pPr marL="0" indent="0" algn="ctr">
              <a:spcBef>
                <a:spcPts val="0"/>
              </a:spcBef>
              <a:buSzPts val="1600"/>
              <a:buNone/>
            </a:pPr>
            <a:r>
              <a:rPr lang="en-US" sz="3600" dirty="0" smtClean="0">
                <a:solidFill>
                  <a:srgbClr val="660033"/>
                </a:solidFill>
              </a:rPr>
              <a:t>CEOS Water Strategy</a:t>
            </a:r>
          </a:p>
          <a:p>
            <a:pPr marL="0" indent="0" algn="ctr">
              <a:spcBef>
                <a:spcPts val="0"/>
              </a:spcBef>
              <a:buSzPts val="1600"/>
              <a:buNone/>
            </a:pPr>
            <a:r>
              <a:rPr lang="en-US" sz="3600" i="1" dirty="0" smtClean="0">
                <a:solidFill>
                  <a:srgbClr val="660033"/>
                </a:solidFill>
              </a:rPr>
              <a:t>In the absence of a GEOSS Water Strategy </a:t>
            </a:r>
          </a:p>
        </p:txBody>
      </p:sp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6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62" y="1160584"/>
            <a:ext cx="9138138" cy="546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1600"/>
              <a:buNone/>
            </a:pPr>
            <a:endParaRPr lang="en-US" sz="3600" dirty="0" smtClean="0"/>
          </a:p>
          <a:p>
            <a:pPr marL="0" indent="0" algn="ctr">
              <a:spcBef>
                <a:spcPts val="0"/>
              </a:spcBef>
              <a:buSzPts val="1600"/>
              <a:buNone/>
            </a:pPr>
            <a:r>
              <a:rPr lang="en-US" sz="3600" dirty="0" smtClean="0">
                <a:solidFill>
                  <a:srgbClr val="660033"/>
                </a:solidFill>
              </a:rPr>
              <a:t>Sea Surface Temperature Virtual Constellation (SST-VC) White Paper</a:t>
            </a:r>
          </a:p>
        </p:txBody>
      </p:sp>
      <p:sp>
        <p:nvSpPr>
          <p:cNvPr id="26" name="Google Shape;26;p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24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676</Words>
  <Application>Microsoft Office PowerPoint</Application>
  <PresentationFormat>On-screen Show (4:3)</PresentationFormat>
  <Paragraphs>157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Avenir</vt:lpstr>
      <vt:lpstr>Helvetica Neue</vt:lpstr>
      <vt:lpstr>Arial Rounded MT Bold</vt:lpstr>
      <vt:lpstr>Arial</vt:lpstr>
      <vt:lpstr>Courier New</vt:lpstr>
      <vt:lpstr>Noto Sans Symbols</vt:lpstr>
      <vt:lpstr>Default</vt:lpstr>
      <vt:lpstr>CEOS 2020-2022 Work Plan Deep Dive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Kerry Sawyer</dc:creator>
  <cp:lastModifiedBy>Kerry Sawyer</cp:lastModifiedBy>
  <cp:revision>35</cp:revision>
  <dcterms:modified xsi:type="dcterms:W3CDTF">2020-03-24T22:20:41Z</dcterms:modified>
</cp:coreProperties>
</file>