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0" r:id="rId1"/>
  </p:sldMasterIdLst>
  <p:notesMasterIdLst>
    <p:notesMasterId r:id="rId10"/>
  </p:notesMasterIdLst>
  <p:sldIdLst>
    <p:sldId id="256" r:id="rId2"/>
    <p:sldId id="262" r:id="rId3"/>
    <p:sldId id="261" r:id="rId4"/>
    <p:sldId id="258" r:id="rId5"/>
    <p:sldId id="264" r:id="rId6"/>
    <p:sldId id="259" r:id="rId7"/>
    <p:sldId id="265" r:id="rId8"/>
    <p:sldId id="266" r:id="rId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Helvetica Neue" panose="020B060402020202020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64" d="100"/>
          <a:sy n="64" d="100"/>
        </p:scale>
        <p:origin x="148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Avenir"/>
                <a:ea typeface="Avenir"/>
                <a:cs typeface="Avenir"/>
                <a:sym typeface="Avenir"/>
              </a:defRPr>
            </a:lvl6pPr>
            <a:lvl7pPr marL="3200400" marR="0" lvl="6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Avenir"/>
                <a:ea typeface="Avenir"/>
                <a:cs typeface="Avenir"/>
                <a:sym typeface="Avenir"/>
              </a:defRPr>
            </a:lvl7pPr>
            <a:lvl8pPr marL="3657600" marR="0" lvl="7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Avenir"/>
                <a:ea typeface="Avenir"/>
                <a:cs typeface="Avenir"/>
                <a:sym typeface="Avenir"/>
              </a:defRPr>
            </a:lvl8pPr>
            <a:lvl9pPr marL="4114800" marR="0" lvl="8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53079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3"/>
          <p:cNvSpPr>
            <a:spLocks noGrp="1"/>
          </p:cNvSpPr>
          <p:nvPr>
            <p:ph type="sldNum" idx="12"/>
          </p:nvPr>
        </p:nvSpPr>
        <p:spPr>
          <a:xfrm>
            <a:off x="8763000" y="6629400"/>
            <a:ext cx="304800" cy="187285"/>
          </a:xfrm>
          <a:prstGeom prst="roundRect">
            <a:avLst>
              <a:gd name="adj" fmla="val 16667"/>
            </a:avLst>
          </a:prstGeom>
          <a:solidFill>
            <a:schemeClr val="lt1">
              <a:alpha val="48627"/>
            </a:schemeClr>
          </a:solidFill>
          <a:ln w="25400" cap="flat" cmpd="sng">
            <a:solidFill>
              <a:schemeClr val="dk2">
                <a:alpha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" name="Google Shape;10;p3"/>
          <p:cNvSpPr txBox="1">
            <a:spLocks noGrp="1"/>
          </p:cNvSpPr>
          <p:nvPr>
            <p:ph type="body" idx="1"/>
          </p:nvPr>
        </p:nvSpPr>
        <p:spPr>
          <a:xfrm>
            <a:off x="76200" y="1219200"/>
            <a:ext cx="89916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556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556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▪"/>
              <a:defRPr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556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3"/>
          <p:cNvSpPr/>
          <p:nvPr/>
        </p:nvSpPr>
        <p:spPr>
          <a:xfrm>
            <a:off x="76200" y="6629400"/>
            <a:ext cx="5777948" cy="187285"/>
          </a:xfrm>
          <a:prstGeom prst="roundRect">
            <a:avLst>
              <a:gd name="adj" fmla="val 16667"/>
            </a:avLst>
          </a:prstGeom>
          <a:solidFill>
            <a:schemeClr val="lt1">
              <a:alpha val="48627"/>
            </a:schemeClr>
          </a:solidFill>
          <a:ln w="25400" cap="flat" cmpd="sng">
            <a:solidFill>
              <a:schemeClr val="dk2">
                <a:alpha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1" u="none" strike="noStrike" cap="none" dirty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SIT-3</a:t>
            </a:r>
            <a:r>
              <a:rPr lang="en-US" sz="1100" i="1" dirty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5</a:t>
            </a:r>
            <a:r>
              <a:rPr lang="en-US" sz="1100" b="0" i="1" u="none" strike="noStrike" cap="none" dirty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n-US" sz="1100" i="1" dirty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25</a:t>
            </a:r>
            <a:r>
              <a:rPr lang="en-US" sz="1100" b="0" i="1" u="none" strike="noStrike" cap="none" dirty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-</a:t>
            </a:r>
            <a:r>
              <a:rPr lang="en-US" sz="1100" i="1" dirty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26</a:t>
            </a:r>
            <a:r>
              <a:rPr lang="en-US" sz="1100" b="0" i="1" u="none" strike="noStrike" cap="none" dirty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i="1" dirty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March</a:t>
            </a:r>
            <a:r>
              <a:rPr lang="en-US" sz="1100" b="0" i="1" u="none" strike="noStrike" cap="none" dirty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2020	Join at </a:t>
            </a:r>
            <a:r>
              <a:rPr lang="en-US" sz="1100" b="0" i="1" u="none" strike="noStrike" cap="none" dirty="0" err="1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www.slido.com</a:t>
            </a:r>
            <a:r>
              <a:rPr lang="en-US" sz="1100" b="0" i="1" u="none" strike="noStrike" cap="none" dirty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with the event code: #ceos-sit-35</a:t>
            </a:r>
            <a:endParaRPr sz="1100" b="0" i="1" u="none" strike="noStrike" cap="none" dirty="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" name="Google Shape;12;p3"/>
          <p:cNvSpPr txBox="1">
            <a:spLocks noGrp="1"/>
          </p:cNvSpPr>
          <p:nvPr>
            <p:ph type="body" idx="2"/>
          </p:nvPr>
        </p:nvSpPr>
        <p:spPr>
          <a:xfrm>
            <a:off x="1981200" y="76200"/>
            <a:ext cx="49530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o"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▪"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knowledge.unccd.int/knowledge-products-and-pillars/access-capacity-policy-support-technology-tools/decision-trees-soc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Neil.Sims@csiro.au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622789" y="2514600"/>
            <a:ext cx="5746243" cy="993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b="1" i="0" u="none" strike="noStrike" cap="none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GEO LDN Activities and data needs</a:t>
            </a:r>
            <a:br>
              <a:rPr lang="en-US" sz="4200" b="1" i="0" u="none" strike="noStrike" cap="none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endParaRPr dirty="0"/>
          </a:p>
        </p:txBody>
      </p:sp>
      <p:sp>
        <p:nvSpPr>
          <p:cNvPr id="18" name="Google Shape;18;p4"/>
          <p:cNvSpPr/>
          <p:nvPr/>
        </p:nvSpPr>
        <p:spPr>
          <a:xfrm>
            <a:off x="622789" y="3759200"/>
            <a:ext cx="4810858" cy="2541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0" u="none" strike="noStrike" cap="none" dirty="0">
                <a:solidFill>
                  <a:srgbClr val="FFFFFF"/>
                </a:solidFill>
              </a:rPr>
              <a:t>Neil Sims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FFFFFF"/>
                </a:solidFill>
              </a:rPr>
              <a:t>Co-Chair GEO LDN Initiative</a:t>
            </a:r>
            <a:r>
              <a:rPr lang="en-US" sz="2000" b="0" i="0" u="none" strike="noStrike" cap="none" dirty="0">
                <a:solidFill>
                  <a:srgbClr val="FFFFFF"/>
                </a:solidFill>
              </a:rPr>
              <a:t>, </a:t>
            </a:r>
            <a:br>
              <a:rPr lang="en-US" sz="2000" b="0" i="0" u="none" strike="noStrike" cap="none" dirty="0">
                <a:solidFill>
                  <a:srgbClr val="FFFFFF"/>
                </a:solidFill>
              </a:rPr>
            </a:br>
            <a:r>
              <a:rPr lang="en-US" sz="2000" b="0" i="0" u="none" strike="noStrike" cap="none" dirty="0">
                <a:solidFill>
                  <a:srgbClr val="FFFFFF"/>
                </a:solidFill>
              </a:rPr>
              <a:t>CEOS </a:t>
            </a:r>
            <a:r>
              <a:rPr lang="en-AU" sz="2000" b="0" i="0" u="none" strike="noStrike" cap="none" dirty="0">
                <a:solidFill>
                  <a:srgbClr val="FFFFFF"/>
                </a:solidFill>
              </a:rPr>
              <a:t>SDG Ad hoc team</a:t>
            </a:r>
            <a:endParaRPr sz="16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>
                <a:solidFill>
                  <a:srgbClr val="FFFFFF"/>
                </a:solidFill>
              </a:rPr>
              <a:t>CEOS SIT-3</a:t>
            </a:r>
            <a:r>
              <a:rPr lang="en-US" sz="2000" dirty="0">
                <a:solidFill>
                  <a:srgbClr val="FFFFFF"/>
                </a:solidFill>
              </a:rPr>
              <a:t>5 Virtual Meeting</a:t>
            </a:r>
            <a:endParaRPr sz="16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FFFFFF"/>
                </a:solidFill>
              </a:rPr>
              <a:t>25</a:t>
            </a:r>
            <a:r>
              <a:rPr lang="en-US" sz="2000" b="0" i="0" u="none" strike="noStrike" cap="none" dirty="0">
                <a:solidFill>
                  <a:srgbClr val="FFFFFF"/>
                </a:solidFill>
              </a:rPr>
              <a:t> – </a:t>
            </a:r>
            <a:r>
              <a:rPr lang="en-US" sz="2000" dirty="0">
                <a:solidFill>
                  <a:srgbClr val="FFFFFF"/>
                </a:solidFill>
              </a:rPr>
              <a:t>26</a:t>
            </a:r>
            <a:r>
              <a:rPr lang="en-US" sz="2000" b="0" i="0" u="none" strike="noStrike" cap="none" dirty="0">
                <a:solidFill>
                  <a:srgbClr val="FFFFFF"/>
                </a:solidFill>
              </a:rPr>
              <a:t> </a:t>
            </a:r>
            <a:r>
              <a:rPr lang="en-US" sz="2000" dirty="0">
                <a:solidFill>
                  <a:srgbClr val="FFFFFF"/>
                </a:solidFill>
              </a:rPr>
              <a:t>March</a:t>
            </a:r>
            <a:r>
              <a:rPr lang="en-US" sz="2000" b="0" i="0" u="none" strike="noStrike" cap="none" dirty="0">
                <a:solidFill>
                  <a:srgbClr val="FFFFFF"/>
                </a:solidFill>
              </a:rPr>
              <a:t> 2020</a:t>
            </a:r>
            <a:endParaRPr sz="1600" dirty="0"/>
          </a:p>
        </p:txBody>
      </p:sp>
      <p:pic>
        <p:nvPicPr>
          <p:cNvPr id="19" name="Google Shape;19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2789" y="1217405"/>
            <a:ext cx="2507906" cy="993132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4"/>
          <p:cNvSpPr txBox="1"/>
          <p:nvPr/>
        </p:nvSpPr>
        <p:spPr>
          <a:xfrm>
            <a:off x="622789" y="2246634"/>
            <a:ext cx="2806211" cy="210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Committee on Earth Observation Satellites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B96989D-37DB-49D9-84F5-E6E7DC7FF7E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69EA81-21C7-4ABB-B246-3A0C8BD3C5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SDG 15.3.1: Proportion of land that is degraded over total land area</a:t>
            </a:r>
          </a:p>
          <a:p>
            <a:pPr lvl="1"/>
            <a:r>
              <a:rPr lang="en-AU" dirty="0"/>
              <a:t>Three sub-indicators</a:t>
            </a:r>
          </a:p>
          <a:p>
            <a:pPr lvl="2"/>
            <a:r>
              <a:rPr lang="en-AU" dirty="0"/>
              <a:t>Land cover and land cover change</a:t>
            </a:r>
          </a:p>
          <a:p>
            <a:pPr lvl="2"/>
            <a:r>
              <a:rPr lang="en-AU" dirty="0"/>
              <a:t>Land Productivity (NPP)</a:t>
            </a:r>
          </a:p>
          <a:p>
            <a:pPr lvl="2"/>
            <a:r>
              <a:rPr lang="en-AU" dirty="0"/>
              <a:t>Carbon Stocks, above and below ground*</a:t>
            </a:r>
          </a:p>
          <a:p>
            <a:pPr lvl="4"/>
            <a:r>
              <a:rPr lang="en-AU" i="1" dirty="0">
                <a:solidFill>
                  <a:srgbClr val="FF0000"/>
                </a:solidFill>
              </a:rPr>
              <a:t>Currently using Soil Organic Carbon </a:t>
            </a:r>
            <a:br>
              <a:rPr lang="en-AU" i="1" dirty="0">
                <a:solidFill>
                  <a:srgbClr val="FF0000"/>
                </a:solidFill>
              </a:rPr>
            </a:br>
            <a:r>
              <a:rPr lang="en-AU" i="1" dirty="0">
                <a:solidFill>
                  <a:srgbClr val="FF0000"/>
                </a:solidFill>
              </a:rPr>
              <a:t>stock as a surrogate – need full C method</a:t>
            </a:r>
          </a:p>
          <a:p>
            <a:endParaRPr lang="en-AU" i="1" dirty="0"/>
          </a:p>
          <a:p>
            <a:r>
              <a:rPr lang="en-AU" dirty="0"/>
              <a:t>UN Convention to Combat Desertification (UNCCD) Custodians</a:t>
            </a:r>
          </a:p>
          <a:p>
            <a:pPr lvl="1"/>
            <a:r>
              <a:rPr lang="en-AU" dirty="0"/>
              <a:t>Also proponents of the Land Degradation Neutrality framework</a:t>
            </a:r>
          </a:p>
          <a:p>
            <a:endParaRPr lang="en-AU" dirty="0"/>
          </a:p>
          <a:p>
            <a:r>
              <a:rPr lang="en-AU" dirty="0"/>
              <a:t>UNCCD approached GEO for support at GEO-XIV (Washington, 2017)</a:t>
            </a:r>
          </a:p>
          <a:p>
            <a:pPr lvl="1"/>
            <a:r>
              <a:rPr lang="en-AU" dirty="0"/>
              <a:t>GEO LDN Initiative inaugurated at GEO-XV (Kyoto, 2018)</a:t>
            </a:r>
          </a:p>
          <a:p>
            <a:pPr lvl="1"/>
            <a:endParaRPr lang="en-A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08A9D9-F8CC-4E99-BBDD-70D417701B0A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AU" dirty="0"/>
              <a:t>Land degradation measurement</a:t>
            </a:r>
          </a:p>
        </p:txBody>
      </p:sp>
    </p:spTree>
    <p:extLst>
      <p:ext uri="{BB962C8B-B14F-4D97-AF65-F5344CB8AC3E}">
        <p14:creationId xmlns:p14="http://schemas.microsoft.com/office/powerpoint/2010/main" val="1462250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A67E853-9DEB-4CF1-8E1A-F507386CCE0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B01642-C459-4C0F-8930-27C5D59713AD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AU" dirty="0"/>
              <a:t>GEO LDN Initiative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24E6209-7FD5-4EC5-92B9-83F5ECE03914}"/>
              </a:ext>
            </a:extLst>
          </p:cNvPr>
          <p:cNvGrpSpPr/>
          <p:nvPr/>
        </p:nvGrpSpPr>
        <p:grpSpPr>
          <a:xfrm>
            <a:off x="776749" y="1386348"/>
            <a:ext cx="7986251" cy="4838951"/>
            <a:chOff x="776749" y="1386348"/>
            <a:chExt cx="7986251" cy="483895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6522C64-CECA-40D4-8B18-39BBFF56F4DC}"/>
                </a:ext>
              </a:extLst>
            </p:cNvPr>
            <p:cNvSpPr/>
            <p:nvPr/>
          </p:nvSpPr>
          <p:spPr>
            <a:xfrm>
              <a:off x="3384753" y="1386348"/>
              <a:ext cx="2780071" cy="110612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200" b="1" dirty="0"/>
                <a:t>GEO LDN Steering Committee</a:t>
              </a:r>
            </a:p>
            <a:p>
              <a:pPr algn="ctr"/>
              <a:endParaRPr lang="en-AU" sz="800" dirty="0"/>
            </a:p>
            <a:p>
              <a:pPr algn="ctr"/>
              <a:r>
                <a:rPr lang="en-AU" sz="1200" dirty="0"/>
                <a:t>Co-Chairs (Antje Hecheltjen, Amos Kabo-bah, Neil Sims)</a:t>
              </a:r>
            </a:p>
            <a:p>
              <a:pPr algn="ctr"/>
              <a:r>
                <a:rPr lang="en-AU" sz="1200" dirty="0"/>
                <a:t>Country members, POs, </a:t>
              </a:r>
              <a:br>
                <a:rPr lang="en-AU" sz="1200" dirty="0"/>
              </a:br>
              <a:r>
                <a:rPr lang="en-AU" sz="1200" dirty="0"/>
                <a:t>other stakeholders/shareholders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20F3A55-DA2B-45D0-B8EF-E0268CD4D20F}"/>
                </a:ext>
              </a:extLst>
            </p:cNvPr>
            <p:cNvSpPr/>
            <p:nvPr/>
          </p:nvSpPr>
          <p:spPr>
            <a:xfrm>
              <a:off x="1981200" y="2705101"/>
              <a:ext cx="2539181" cy="110612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200" b="1" dirty="0"/>
                <a:t>Management and Functional Support Unit</a:t>
              </a:r>
            </a:p>
            <a:p>
              <a:pPr algn="ctr"/>
              <a:endParaRPr lang="en-AU" sz="1200" dirty="0"/>
            </a:p>
            <a:p>
              <a:pPr algn="ctr"/>
              <a:r>
                <a:rPr lang="en-AU" sz="1200" dirty="0"/>
                <a:t>GEO Sec (Douglas Cripe), secondments, shareholders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384AC9B-4A3E-4F60-8A4C-AB47D8641E5D}"/>
                </a:ext>
              </a:extLst>
            </p:cNvPr>
            <p:cNvSpPr/>
            <p:nvPr/>
          </p:nvSpPr>
          <p:spPr>
            <a:xfrm>
              <a:off x="776749" y="4388874"/>
              <a:ext cx="2539181" cy="110612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200" b="1" dirty="0"/>
                <a:t>Capacity Building (WG1)</a:t>
              </a:r>
            </a:p>
            <a:p>
              <a:pPr algn="ctr"/>
              <a:endParaRPr lang="en-AU" sz="1200" dirty="0"/>
            </a:p>
            <a:p>
              <a:pPr algn="ctr"/>
              <a:r>
                <a:rPr lang="en-AU" sz="1200" dirty="0"/>
                <a:t>Amos Kabo-bah, Joost </a:t>
              </a:r>
              <a:r>
                <a:rPr lang="en-AU" sz="1200" dirty="0" err="1"/>
                <a:t>Teuben</a:t>
              </a:r>
              <a:endParaRPr lang="en-AU" sz="120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57C61C6-ECCF-4CDA-AFC4-161C32597CA0}"/>
                </a:ext>
              </a:extLst>
            </p:cNvPr>
            <p:cNvSpPr/>
            <p:nvPr/>
          </p:nvSpPr>
          <p:spPr>
            <a:xfrm>
              <a:off x="3500284" y="4388874"/>
              <a:ext cx="2539181" cy="110612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200" b="1" dirty="0"/>
                <a:t>Data quality standards (WG2)</a:t>
              </a:r>
            </a:p>
            <a:p>
              <a:pPr algn="ctr"/>
              <a:endParaRPr lang="en-AU" sz="1200" dirty="0"/>
            </a:p>
            <a:p>
              <a:pPr algn="ctr"/>
              <a:r>
                <a:rPr lang="en-AU" sz="1200" dirty="0"/>
                <a:t>Antje Hecheltjen, Sasha Alexander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2CF0080-6BAE-4961-B449-0A2FC90F10DE}"/>
                </a:ext>
              </a:extLst>
            </p:cNvPr>
            <p:cNvSpPr/>
            <p:nvPr/>
          </p:nvSpPr>
          <p:spPr>
            <a:xfrm>
              <a:off x="6223819" y="4388874"/>
              <a:ext cx="2539181" cy="110612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200" b="1" dirty="0"/>
                <a:t>Data Analytics (WG3)</a:t>
              </a:r>
            </a:p>
            <a:p>
              <a:pPr algn="ctr"/>
              <a:endParaRPr lang="en-AU" sz="1200" dirty="0"/>
            </a:p>
            <a:p>
              <a:pPr algn="ctr"/>
              <a:r>
                <a:rPr lang="en-AU" sz="1200" dirty="0"/>
                <a:t>Alex Zvoleff, Neil Sims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CFDB12DB-A264-49C2-A2AD-81A2A4532ED2}"/>
                </a:ext>
              </a:extLst>
            </p:cNvPr>
            <p:cNvCxnSpPr>
              <a:cxnSpLocks/>
              <a:stCxn id="5" idx="2"/>
              <a:endCxn id="8" idx="0"/>
            </p:cNvCxnSpPr>
            <p:nvPr/>
          </p:nvCxnSpPr>
          <p:spPr>
            <a:xfrm flipH="1">
              <a:off x="4769875" y="2492477"/>
              <a:ext cx="4914" cy="189639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0A4EE15-62BD-4800-AB43-54BAC00431C3}"/>
                </a:ext>
              </a:extLst>
            </p:cNvPr>
            <p:cNvCxnSpPr>
              <a:cxnSpLocks/>
            </p:cNvCxnSpPr>
            <p:nvPr/>
          </p:nvCxnSpPr>
          <p:spPr>
            <a:xfrm>
              <a:off x="2100416" y="4148598"/>
              <a:ext cx="5392993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161BB493-354A-4851-BFA2-A59B77ACEED7}"/>
                </a:ext>
              </a:extLst>
            </p:cNvPr>
            <p:cNvCxnSpPr>
              <a:cxnSpLocks/>
            </p:cNvCxnSpPr>
            <p:nvPr/>
          </p:nvCxnSpPr>
          <p:spPr>
            <a:xfrm>
              <a:off x="7493409" y="4136923"/>
              <a:ext cx="0" cy="25195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AB639685-4964-4D1C-9B23-84CC10DA8706}"/>
                </a:ext>
              </a:extLst>
            </p:cNvPr>
            <p:cNvCxnSpPr>
              <a:cxnSpLocks/>
            </p:cNvCxnSpPr>
            <p:nvPr/>
          </p:nvCxnSpPr>
          <p:spPr>
            <a:xfrm>
              <a:off x="2100416" y="4136922"/>
              <a:ext cx="0" cy="25195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12AC363-387E-42BF-A621-89A93912DFFB}"/>
                </a:ext>
              </a:extLst>
            </p:cNvPr>
            <p:cNvCxnSpPr>
              <a:cxnSpLocks/>
              <a:stCxn id="6" idx="3"/>
            </p:cNvCxnSpPr>
            <p:nvPr/>
          </p:nvCxnSpPr>
          <p:spPr>
            <a:xfrm>
              <a:off x="4520381" y="3258166"/>
              <a:ext cx="249494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7F112F06-F1EA-418D-90DB-947386786C7D}"/>
                </a:ext>
              </a:extLst>
            </p:cNvPr>
            <p:cNvSpPr/>
            <p:nvPr/>
          </p:nvSpPr>
          <p:spPr>
            <a:xfrm>
              <a:off x="2176856" y="5517413"/>
              <a:ext cx="5186036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Working Groups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85371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975AED7-C2B5-4C08-9F63-653069F0A45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5A1EE7-5914-4F21-9701-693C78468488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1905000" y="76200"/>
            <a:ext cx="5543550" cy="914400"/>
          </a:xfrm>
        </p:spPr>
        <p:txBody>
          <a:bodyPr/>
          <a:lstStyle/>
          <a:p>
            <a:pPr algn="l"/>
            <a:r>
              <a:rPr lang="en-AU" dirty="0"/>
              <a:t>Data quality standards and protocols (WG2)</a:t>
            </a:r>
          </a:p>
          <a:p>
            <a:endParaRPr lang="en-AU" dirty="0"/>
          </a:p>
        </p:txBody>
      </p:sp>
      <p:sp>
        <p:nvSpPr>
          <p:cNvPr id="12" name="CustomShape 2">
            <a:extLst>
              <a:ext uri="{FF2B5EF4-FFF2-40B4-BE49-F238E27FC236}">
                <a16:creationId xmlns:a16="http://schemas.microsoft.com/office/drawing/2014/main" id="{7B15DAF9-574B-49AB-A73A-8DFCB159E173}"/>
              </a:ext>
            </a:extLst>
          </p:cNvPr>
          <p:cNvSpPr/>
          <p:nvPr/>
        </p:nvSpPr>
        <p:spPr>
          <a:xfrm>
            <a:off x="361993" y="1309524"/>
            <a:ext cx="6547626" cy="5278894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/>
          <a:lstStyle/>
          <a:p>
            <a:r>
              <a:rPr lang="en-US" sz="1800" b="1" spc="-1" dirty="0">
                <a:solidFill>
                  <a:srgbClr val="424242"/>
                </a:solidFill>
                <a:latin typeface="Calibri"/>
                <a:ea typeface="Calibri"/>
              </a:rPr>
              <a:t>1. Develop “minimum” data quality standards, </a:t>
            </a:r>
            <a:r>
              <a:rPr lang="en-US" sz="1800" spc="-1" dirty="0">
                <a:solidFill>
                  <a:srgbClr val="424242"/>
                </a:solidFill>
                <a:latin typeface="Calibri"/>
                <a:ea typeface="Calibri"/>
              </a:rPr>
              <a:t>ensure consistency, coherence and comparability of data sets supplied by various data providers in support of country efforts to monitor SDG 15.3.1.</a:t>
            </a:r>
          </a:p>
          <a:p>
            <a:endParaRPr lang="en-US" sz="1800" b="1" spc="-1" dirty="0">
              <a:solidFill>
                <a:srgbClr val="424242"/>
              </a:solidFill>
              <a:latin typeface="Calibri"/>
              <a:ea typeface="Calibri"/>
            </a:endParaRPr>
          </a:p>
          <a:p>
            <a:r>
              <a:rPr lang="en-US" sz="1800" b="1" spc="-1" dirty="0">
                <a:solidFill>
                  <a:srgbClr val="424242"/>
                </a:solidFill>
                <a:latin typeface="Calibri"/>
                <a:ea typeface="Calibri"/>
              </a:rPr>
              <a:t>2. Review existing standards &amp; global consultation: </a:t>
            </a:r>
            <a:r>
              <a:rPr lang="en-US" sz="1800" spc="-1" dirty="0">
                <a:solidFill>
                  <a:srgbClr val="424242"/>
                </a:solidFill>
                <a:latin typeface="Calibri"/>
                <a:ea typeface="Calibri"/>
              </a:rPr>
              <a:t>taking into account the </a:t>
            </a:r>
            <a:r>
              <a:rPr lang="de-DE" sz="1800" spc="-1" dirty="0" err="1">
                <a:solidFill>
                  <a:srgbClr val="424242"/>
                </a:solidFill>
                <a:latin typeface="Calibri"/>
                <a:ea typeface="Calibri"/>
              </a:rPr>
              <a:t>perspectives</a:t>
            </a:r>
            <a:r>
              <a:rPr lang="de-DE" sz="1800" spc="-1" dirty="0">
                <a:solidFill>
                  <a:srgbClr val="424242"/>
                </a:solidFill>
                <a:latin typeface="Calibri"/>
                <a:ea typeface="Calibri"/>
              </a:rPr>
              <a:t>  &amp; </a:t>
            </a:r>
            <a:r>
              <a:rPr lang="en-US" sz="1800" spc="-1" dirty="0">
                <a:solidFill>
                  <a:srgbClr val="424242"/>
                </a:solidFill>
                <a:latin typeface="Calibri"/>
                <a:ea typeface="Calibri"/>
              </a:rPr>
              <a:t>requirements of </a:t>
            </a:r>
            <a:r>
              <a:rPr lang="en-GB" sz="1800" spc="-1" dirty="0">
                <a:solidFill>
                  <a:srgbClr val="424242"/>
                </a:solidFill>
                <a:latin typeface="Calibri"/>
                <a:ea typeface="Calibri"/>
              </a:rPr>
              <a:t>Data providers and end-users</a:t>
            </a:r>
            <a:endParaRPr lang="de-DE" sz="1800" spc="-1" dirty="0">
              <a:solidFill>
                <a:srgbClr val="424242"/>
              </a:solidFill>
              <a:latin typeface="Calibri"/>
              <a:ea typeface="Calibri"/>
            </a:endParaRPr>
          </a:p>
          <a:p>
            <a:endParaRPr lang="de-DE" sz="1800" b="1" i="1" spc="-1" dirty="0">
              <a:solidFill>
                <a:schemeClr val="tx1"/>
              </a:solidFill>
              <a:latin typeface="Calibri"/>
              <a:ea typeface="Calibri"/>
            </a:endParaRPr>
          </a:p>
          <a:p>
            <a:r>
              <a:rPr lang="de-DE" sz="1800" b="1" i="1" spc="-1" dirty="0">
                <a:solidFill>
                  <a:srgbClr val="FF0000"/>
                </a:solidFill>
                <a:latin typeface="Calibri"/>
                <a:ea typeface="Calibri"/>
              </a:rPr>
              <a:t>3. Revision </a:t>
            </a:r>
            <a:r>
              <a:rPr lang="de-DE" sz="1800" b="1" i="1" spc="-1" dirty="0" err="1">
                <a:solidFill>
                  <a:srgbClr val="FF0000"/>
                </a:solidFill>
                <a:latin typeface="Calibri"/>
                <a:ea typeface="Calibri"/>
              </a:rPr>
              <a:t>of</a:t>
            </a:r>
            <a:r>
              <a:rPr lang="de-DE" sz="1800" b="1" i="1" spc="-1" dirty="0">
                <a:solidFill>
                  <a:srgbClr val="FF0000"/>
                </a:solidFill>
                <a:latin typeface="Calibri"/>
                <a:ea typeface="Calibri"/>
              </a:rPr>
              <a:t> </a:t>
            </a:r>
            <a:r>
              <a:rPr lang="de-DE" sz="1800" b="1" i="1" spc="-1" dirty="0" err="1">
                <a:solidFill>
                  <a:srgbClr val="FF0000"/>
                </a:solidFill>
                <a:latin typeface="Calibri"/>
                <a:ea typeface="Calibri"/>
              </a:rPr>
              <a:t>existing</a:t>
            </a:r>
            <a:r>
              <a:rPr lang="de-DE" sz="1800" b="1" i="1" spc="-1" dirty="0">
                <a:solidFill>
                  <a:srgbClr val="FF0000"/>
                </a:solidFill>
                <a:latin typeface="Calibri"/>
                <a:ea typeface="Calibri"/>
              </a:rPr>
              <a:t> GPG</a:t>
            </a:r>
            <a:r>
              <a:rPr lang="de-DE" sz="1800" b="1" i="1" spc="-1" dirty="0">
                <a:solidFill>
                  <a:schemeClr val="tx1"/>
                </a:solidFill>
                <a:latin typeface="Calibri"/>
                <a:ea typeface="Calibri"/>
              </a:rPr>
              <a:t>:</a:t>
            </a:r>
            <a:r>
              <a:rPr lang="en-US" sz="1800" i="1" spc="-1" dirty="0">
                <a:solidFill>
                  <a:schemeClr val="tx1"/>
                </a:solidFill>
                <a:latin typeface="Calibri"/>
                <a:ea typeface="Calibri"/>
              </a:rPr>
              <a:t> specification of data quality standards and related requirements, practical decision trees to guide countries in selecting datasets that meet their specific need</a:t>
            </a:r>
            <a:endParaRPr lang="de-DE" sz="1800" i="1" spc="-1" dirty="0">
              <a:solidFill>
                <a:schemeClr val="tx1"/>
              </a:solidFill>
              <a:latin typeface="Calibri"/>
              <a:ea typeface="Calibri"/>
            </a:endParaRPr>
          </a:p>
          <a:p>
            <a:pPr>
              <a:lnSpc>
                <a:spcPct val="100000"/>
              </a:lnSpc>
            </a:pPr>
            <a:endParaRPr lang="de-DE" sz="1800" strike="noStrike" spc="-1" dirty="0">
              <a:latin typeface="Arial"/>
            </a:endParaRPr>
          </a:p>
          <a:p>
            <a:r>
              <a:rPr lang="de-DE" sz="1800" spc="-1" dirty="0">
                <a:solidFill>
                  <a:srgbClr val="424242"/>
                </a:solidFill>
                <a:latin typeface="Calibri"/>
                <a:ea typeface="Calibri"/>
              </a:rPr>
              <a:t>4. </a:t>
            </a:r>
            <a:r>
              <a:rPr lang="de-DE" sz="1800" spc="-1" dirty="0" err="1">
                <a:solidFill>
                  <a:srgbClr val="424242"/>
                </a:solidFill>
                <a:latin typeface="Calibri"/>
                <a:ea typeface="Calibri"/>
              </a:rPr>
              <a:t>Reconciling</a:t>
            </a:r>
            <a:r>
              <a:rPr lang="de-DE" sz="1800" spc="-1" dirty="0">
                <a:solidFill>
                  <a:srgbClr val="424242"/>
                </a:solidFill>
                <a:latin typeface="Calibri"/>
                <a:ea typeface="Calibri"/>
              </a:rPr>
              <a:t> global </a:t>
            </a:r>
            <a:r>
              <a:rPr lang="de-DE" sz="1800" spc="-1" dirty="0" err="1">
                <a:solidFill>
                  <a:srgbClr val="424242"/>
                </a:solidFill>
                <a:latin typeface="Calibri"/>
                <a:ea typeface="Calibri"/>
              </a:rPr>
              <a:t>data</a:t>
            </a:r>
            <a:r>
              <a:rPr lang="de-DE" sz="1800" spc="-1" dirty="0">
                <a:solidFill>
                  <a:srgbClr val="424242"/>
                </a:solidFill>
                <a:latin typeface="Calibri"/>
                <a:ea typeface="Calibri"/>
              </a:rPr>
              <a:t> </a:t>
            </a:r>
            <a:r>
              <a:rPr lang="de-DE" sz="1800" spc="-1" dirty="0" err="1">
                <a:solidFill>
                  <a:srgbClr val="424242"/>
                </a:solidFill>
                <a:latin typeface="Calibri"/>
                <a:ea typeface="Calibri"/>
              </a:rPr>
              <a:t>quality</a:t>
            </a:r>
            <a:r>
              <a:rPr lang="de-DE" sz="1800" spc="-1" dirty="0">
                <a:solidFill>
                  <a:srgbClr val="424242"/>
                </a:solidFill>
                <a:latin typeface="Calibri"/>
                <a:ea typeface="Calibri"/>
              </a:rPr>
              <a:t> </a:t>
            </a:r>
            <a:r>
              <a:rPr lang="de-DE" sz="1800" spc="-1" dirty="0" err="1">
                <a:solidFill>
                  <a:srgbClr val="424242"/>
                </a:solidFill>
                <a:latin typeface="Calibri"/>
                <a:ea typeface="Calibri"/>
              </a:rPr>
              <a:t>standards</a:t>
            </a:r>
            <a:r>
              <a:rPr lang="de-DE" sz="1800" spc="-1" dirty="0">
                <a:solidFill>
                  <a:srgbClr val="424242"/>
                </a:solidFill>
                <a:latin typeface="Calibri"/>
                <a:ea typeface="Calibri"/>
              </a:rPr>
              <a:t> </a:t>
            </a:r>
            <a:r>
              <a:rPr lang="de-DE" sz="1800" spc="-1" dirty="0" err="1">
                <a:solidFill>
                  <a:srgbClr val="424242"/>
                </a:solidFill>
                <a:latin typeface="Calibri"/>
                <a:ea typeface="Calibri"/>
              </a:rPr>
              <a:t>and</a:t>
            </a:r>
            <a:r>
              <a:rPr lang="de-DE" sz="1800" spc="-1" dirty="0">
                <a:solidFill>
                  <a:srgbClr val="424242"/>
                </a:solidFill>
                <a:latin typeface="Calibri"/>
                <a:ea typeface="Calibri"/>
              </a:rPr>
              <a:t> </a:t>
            </a:r>
            <a:r>
              <a:rPr lang="de-DE" sz="1800" b="1" spc="-1" dirty="0">
                <a:solidFill>
                  <a:srgbClr val="424242"/>
                </a:solidFill>
                <a:latin typeface="Calibri"/>
                <a:ea typeface="Calibri"/>
              </a:rPr>
              <a:t>national </a:t>
            </a:r>
            <a:r>
              <a:rPr lang="de-DE" sz="1800" b="1" spc="-1" dirty="0" err="1">
                <a:solidFill>
                  <a:srgbClr val="424242"/>
                </a:solidFill>
                <a:latin typeface="Calibri"/>
                <a:ea typeface="Calibri"/>
              </a:rPr>
              <a:t>ownership</a:t>
            </a:r>
            <a:r>
              <a:rPr lang="de-DE" sz="1800" spc="-1" dirty="0">
                <a:solidFill>
                  <a:srgbClr val="424242"/>
                </a:solidFill>
                <a:latin typeface="Calibri"/>
                <a:ea typeface="Calibri"/>
              </a:rPr>
              <a:t>, </a:t>
            </a:r>
            <a:r>
              <a:rPr lang="de-DE" sz="1800" b="1" spc="-1" dirty="0">
                <a:solidFill>
                  <a:srgbClr val="424242"/>
                </a:solidFill>
                <a:latin typeface="Calibri"/>
                <a:ea typeface="Calibri"/>
              </a:rPr>
              <a:t>global</a:t>
            </a:r>
            <a:r>
              <a:rPr lang="de-DE" sz="1800" spc="-1" dirty="0">
                <a:solidFill>
                  <a:srgbClr val="424242"/>
                </a:solidFill>
                <a:latin typeface="Calibri"/>
                <a:ea typeface="Calibri"/>
              </a:rPr>
              <a:t> </a:t>
            </a:r>
            <a:r>
              <a:rPr lang="de-DE" sz="1800" b="1" spc="-1" dirty="0" err="1">
                <a:solidFill>
                  <a:srgbClr val="424242"/>
                </a:solidFill>
                <a:latin typeface="Calibri"/>
                <a:ea typeface="Calibri"/>
              </a:rPr>
              <a:t>comparability</a:t>
            </a:r>
            <a:r>
              <a:rPr lang="de-DE" sz="1800" spc="-1" dirty="0">
                <a:solidFill>
                  <a:srgbClr val="424242"/>
                </a:solidFill>
                <a:latin typeface="Calibri"/>
                <a:ea typeface="Calibri"/>
              </a:rPr>
              <a:t> </a:t>
            </a:r>
            <a:r>
              <a:rPr lang="de-DE" sz="1800" spc="-1" dirty="0" err="1">
                <a:solidFill>
                  <a:srgbClr val="424242"/>
                </a:solidFill>
                <a:latin typeface="Calibri"/>
                <a:ea typeface="Calibri"/>
              </a:rPr>
              <a:t>and</a:t>
            </a:r>
            <a:r>
              <a:rPr lang="de-DE" sz="1800" spc="-1" dirty="0">
                <a:solidFill>
                  <a:srgbClr val="424242"/>
                </a:solidFill>
                <a:latin typeface="Calibri"/>
                <a:ea typeface="Calibri"/>
              </a:rPr>
              <a:t> </a:t>
            </a:r>
            <a:r>
              <a:rPr lang="de-DE" sz="1800" b="1" spc="-1" dirty="0">
                <a:solidFill>
                  <a:srgbClr val="424242"/>
                </a:solidFill>
                <a:latin typeface="Calibri"/>
                <a:ea typeface="Calibri"/>
              </a:rPr>
              <a:t>national </a:t>
            </a:r>
            <a:r>
              <a:rPr lang="de-DE" sz="1800" b="1" spc="-1" dirty="0" err="1">
                <a:solidFill>
                  <a:srgbClr val="424242"/>
                </a:solidFill>
                <a:latin typeface="Calibri"/>
                <a:ea typeface="Calibri"/>
              </a:rPr>
              <a:t>usability</a:t>
            </a:r>
            <a:r>
              <a:rPr lang="de-DE" sz="1800" b="1" spc="-1" dirty="0">
                <a:solidFill>
                  <a:srgbClr val="424242"/>
                </a:solidFill>
                <a:latin typeface="Calibri"/>
                <a:ea typeface="Calibri"/>
              </a:rPr>
              <a:t>.</a:t>
            </a:r>
            <a:r>
              <a:rPr lang="de-DE" sz="1800" spc="-1" dirty="0">
                <a:solidFill>
                  <a:srgbClr val="424242"/>
                </a:solidFill>
                <a:latin typeface="Calibri"/>
                <a:ea typeface="Calibri"/>
              </a:rPr>
              <a:t>	</a:t>
            </a:r>
            <a:endParaRPr lang="de-DE" sz="1800" spc="-1" dirty="0"/>
          </a:p>
          <a:p>
            <a:pPr>
              <a:lnSpc>
                <a:spcPct val="100000"/>
              </a:lnSpc>
            </a:pPr>
            <a:endParaRPr lang="de-DE" sz="1800" spc="-1" dirty="0">
              <a:solidFill>
                <a:srgbClr val="424242"/>
              </a:solidFill>
              <a:latin typeface="Calibri"/>
              <a:ea typeface="Calibri"/>
            </a:endParaRPr>
          </a:p>
          <a:p>
            <a:pPr>
              <a:lnSpc>
                <a:spcPct val="100000"/>
              </a:lnSpc>
            </a:pPr>
            <a:r>
              <a:rPr lang="de-DE" sz="1800" spc="-1" dirty="0">
                <a:solidFill>
                  <a:srgbClr val="424242"/>
                </a:solidFill>
                <a:latin typeface="Calibri"/>
                <a:ea typeface="Calibri"/>
              </a:rPr>
              <a:t>5</a:t>
            </a:r>
            <a:r>
              <a:rPr lang="de-DE" sz="1800" strike="noStrike" spc="-1" dirty="0">
                <a:solidFill>
                  <a:srgbClr val="424242"/>
                </a:solidFill>
                <a:latin typeface="Calibri"/>
                <a:ea typeface="Calibri"/>
              </a:rPr>
              <a:t>. </a:t>
            </a:r>
            <a:r>
              <a:rPr lang="de-DE" sz="1800" b="1" strike="noStrike" spc="-1" dirty="0">
                <a:solidFill>
                  <a:srgbClr val="424242"/>
                </a:solidFill>
                <a:latin typeface="Calibri"/>
                <a:ea typeface="Calibri"/>
              </a:rPr>
              <a:t>Synergies</a:t>
            </a:r>
            <a:r>
              <a:rPr lang="de-DE" sz="1800" strike="noStrike" spc="-1" dirty="0">
                <a:solidFill>
                  <a:srgbClr val="424242"/>
                </a:solidFill>
                <a:latin typeface="Calibri"/>
                <a:ea typeface="Calibri"/>
              </a:rPr>
              <a:t> with</a:t>
            </a:r>
            <a:r>
              <a:rPr lang="de-DE" sz="1800" spc="-1" dirty="0">
                <a:solidFill>
                  <a:srgbClr val="424242"/>
                </a:solidFill>
                <a:latin typeface="Calibri"/>
                <a:ea typeface="Calibri"/>
              </a:rPr>
              <a:t> </a:t>
            </a:r>
            <a:r>
              <a:rPr lang="de-DE" sz="1800" strike="noStrike" spc="-1" dirty="0">
                <a:solidFill>
                  <a:srgbClr val="424242"/>
                </a:solidFill>
                <a:latin typeface="Calibri"/>
                <a:ea typeface="Calibri"/>
              </a:rPr>
              <a:t>existing initiatives such as CARD4L, FAO Global Soil Partnership (GSP), other GEO Inititatives</a:t>
            </a:r>
            <a:endParaRPr lang="de-DE" sz="180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de-DE" sz="1800" strike="noStrike" spc="-1" dirty="0">
              <a:latin typeface="Arial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43B5028-1AC5-4FB2-AA6E-AB1E0D854D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8088" y="2603091"/>
            <a:ext cx="1654912" cy="23525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67227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8E0620B-B640-4035-93D4-059369C2D71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8978B5-FB14-49EB-8DB3-66B54CC3B3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" y="1219200"/>
            <a:ext cx="3861891" cy="5257800"/>
          </a:xfrm>
        </p:spPr>
        <p:txBody>
          <a:bodyPr/>
          <a:lstStyle/>
          <a:p>
            <a:r>
              <a:rPr lang="en-AU" dirty="0"/>
              <a:t>Process to help countries identify best datasets for their needs</a:t>
            </a:r>
          </a:p>
          <a:p>
            <a:pPr lvl="1"/>
            <a:r>
              <a:rPr lang="en-AU" dirty="0"/>
              <a:t>Data decision trees coming soon </a:t>
            </a:r>
            <a:br>
              <a:rPr lang="en-AU" dirty="0"/>
            </a:br>
            <a:r>
              <a:rPr lang="en-AU" dirty="0"/>
              <a:t>(Alastair Graham)</a:t>
            </a:r>
          </a:p>
          <a:p>
            <a:endParaRPr lang="en-AU" dirty="0"/>
          </a:p>
          <a:p>
            <a:r>
              <a:rPr lang="en-AU" dirty="0">
                <a:solidFill>
                  <a:srgbClr val="FF0000"/>
                </a:solidFill>
              </a:rPr>
              <a:t>Opportunity for CEOS to contribute to this process</a:t>
            </a:r>
          </a:p>
          <a:p>
            <a:pPr lvl="1"/>
            <a:r>
              <a:rPr lang="en-AU" dirty="0"/>
              <a:t>Deeper engagement in data decision process for an environmental challenge of significant global importance</a:t>
            </a:r>
          </a:p>
          <a:p>
            <a:endParaRPr lang="en-AU" dirty="0"/>
          </a:p>
          <a:p>
            <a:endParaRPr lang="en-A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C2FD5-BA09-45E6-9957-E7E6D5FE07BE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AU" dirty="0"/>
              <a:t>Data decision trees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DCEB70-AA96-4664-85F7-CCB904EE46E6}"/>
              </a:ext>
            </a:extLst>
          </p:cNvPr>
          <p:cNvSpPr txBox="1"/>
          <p:nvPr/>
        </p:nvSpPr>
        <p:spPr>
          <a:xfrm>
            <a:off x="115469" y="6313186"/>
            <a:ext cx="82824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dirty="0">
                <a:hlinkClick r:id="rId2"/>
              </a:rPr>
              <a:t>https://knowledge.unccd.int/knowledge-products-and-pillars/access-capacity-policy-support-technology-tools/decision-trees-soc</a:t>
            </a:r>
            <a:r>
              <a:rPr lang="en-AU" sz="1100" dirty="0"/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830756-A3A8-48F7-A5A9-C82E8849E2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8171" y="1219201"/>
            <a:ext cx="3898814" cy="5093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935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A75DD17-CFDA-4A37-931D-12002778D4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13" y="1309232"/>
            <a:ext cx="3292526" cy="2823003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639B710-AD4C-46C9-B55E-912C7E5EAE0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/>
            <a:fld id="{00000000-1234-1234-1234-123412341234}" type="slidenum">
              <a:rPr lang="en-US" smtClean="0"/>
              <a:pPr lvl="0"/>
              <a:t>6</a:t>
            </a:fld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A02931F-F0A9-4655-A7C1-1C45D57AB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38001" y="1533062"/>
            <a:ext cx="5550310" cy="1993728"/>
          </a:xfrm>
        </p:spPr>
        <p:txBody>
          <a:bodyPr/>
          <a:lstStyle/>
          <a:p>
            <a:r>
              <a:rPr lang="en-AU" dirty="0"/>
              <a:t>Countries reporting counter-intuitive LDN assessment outcomes</a:t>
            </a:r>
          </a:p>
          <a:p>
            <a:pPr lvl="1"/>
            <a:r>
              <a:rPr lang="en-AU" dirty="0"/>
              <a:t>Characterise drivers, pressures, state, impacts and responses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AEBF64-24A5-4694-8856-34DA9E5BF35B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1981200" y="76200"/>
            <a:ext cx="5415116" cy="914400"/>
          </a:xfrm>
        </p:spPr>
        <p:txBody>
          <a:bodyPr/>
          <a:lstStyle/>
          <a:p>
            <a:r>
              <a:rPr lang="en-AU" dirty="0"/>
              <a:t>Dataset and product needs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902345-A24E-456E-AD0A-E3964B2E57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8001" y="3686106"/>
            <a:ext cx="5805999" cy="282300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4ED00BD-288D-4992-BCD7-735BA8BBFE98}"/>
              </a:ext>
            </a:extLst>
          </p:cNvPr>
          <p:cNvSpPr txBox="1"/>
          <p:nvPr/>
        </p:nvSpPr>
        <p:spPr>
          <a:xfrm>
            <a:off x="4234628" y="3249791"/>
            <a:ext cx="34211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i="1" dirty="0"/>
              <a:t>Sims, Barger, Metternicht, England (submitted)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C15E3AA9-821D-48A5-9E91-3AA89803B162}"/>
              </a:ext>
            </a:extLst>
          </p:cNvPr>
          <p:cNvSpPr txBox="1">
            <a:spLocks/>
          </p:cNvSpPr>
          <p:nvPr/>
        </p:nvSpPr>
        <p:spPr>
          <a:xfrm>
            <a:off x="206478" y="4252374"/>
            <a:ext cx="3131524" cy="2141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▪"/>
              <a:defRPr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n-AU" dirty="0">
                <a:solidFill>
                  <a:srgbClr val="FF0000"/>
                </a:solidFill>
              </a:rPr>
              <a:t>Predict areas vulnerable to land degradation</a:t>
            </a:r>
          </a:p>
          <a:p>
            <a:pPr lvl="1" algn="r"/>
            <a:r>
              <a:rPr lang="en-AU" dirty="0"/>
              <a:t>Link to planning, climatic and social data</a:t>
            </a:r>
          </a:p>
        </p:txBody>
      </p:sp>
    </p:spTree>
    <p:extLst>
      <p:ext uri="{BB962C8B-B14F-4D97-AF65-F5344CB8AC3E}">
        <p14:creationId xmlns:p14="http://schemas.microsoft.com/office/powerpoint/2010/main" val="16310412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6A78DD9-E650-4869-B3EA-FD9EFE7E392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A59ADC-20C3-4D07-8FAC-7B44B704E5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Carbon stocks above and below ground</a:t>
            </a:r>
          </a:p>
          <a:p>
            <a:pPr lvl="1"/>
            <a:r>
              <a:rPr lang="en-AU" dirty="0"/>
              <a:t>SOC stocks in soils</a:t>
            </a:r>
          </a:p>
          <a:p>
            <a:pPr lvl="1"/>
            <a:r>
              <a:rPr lang="en-AU" dirty="0"/>
              <a:t>Root-to-shoot ratio models modified by species, climate, soils etc</a:t>
            </a:r>
          </a:p>
          <a:p>
            <a:pPr lvl="1"/>
            <a:r>
              <a:rPr lang="en-AU" dirty="0"/>
              <a:t>Plant height, cover, wood density, condition, growth phase etc</a:t>
            </a:r>
          </a:p>
          <a:p>
            <a:r>
              <a:rPr lang="en-AU" dirty="0"/>
              <a:t>Contribute to GPG review</a:t>
            </a:r>
          </a:p>
          <a:p>
            <a:pPr lvl="1"/>
            <a:r>
              <a:rPr lang="en-AU" dirty="0"/>
              <a:t>Guidance on dataset availability at local, regional and global scales</a:t>
            </a:r>
          </a:p>
          <a:p>
            <a:r>
              <a:rPr lang="en-AU" dirty="0"/>
              <a:t>Formal response on decision trees</a:t>
            </a:r>
          </a:p>
          <a:p>
            <a:pPr lvl="1"/>
            <a:r>
              <a:rPr lang="en-AU" dirty="0"/>
              <a:t>Specify datasets for particular regions/circumstances using decision tree approach</a:t>
            </a:r>
          </a:p>
          <a:p>
            <a:r>
              <a:rPr lang="en-AU" dirty="0"/>
              <a:t>Predicting degradation</a:t>
            </a:r>
          </a:p>
          <a:p>
            <a:pPr lvl="1"/>
            <a:r>
              <a:rPr lang="en-AU" dirty="0"/>
              <a:t>Linking EO with social datasets – viewing land from a human use perspective (land use to supplement land cover)</a:t>
            </a:r>
          </a:p>
          <a:p>
            <a:pPr lvl="1"/>
            <a:r>
              <a:rPr lang="en-AU" dirty="0"/>
              <a:t>Land potential vs condition</a:t>
            </a:r>
          </a:p>
          <a:p>
            <a:pPr marL="558800" lvl="1" indent="0">
              <a:buNone/>
            </a:pPr>
            <a:endParaRPr lang="en-A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F7C087-7F6F-4E13-94C2-5E0D67F50670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AU" dirty="0"/>
              <a:t>Potential CEOS support</a:t>
            </a:r>
          </a:p>
        </p:txBody>
      </p:sp>
    </p:spTree>
    <p:extLst>
      <p:ext uri="{BB962C8B-B14F-4D97-AF65-F5344CB8AC3E}">
        <p14:creationId xmlns:p14="http://schemas.microsoft.com/office/powerpoint/2010/main" val="10691692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A6AEAA3-5667-4336-9845-FE4DD6DCC46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119D46-20F0-4968-A2AF-D8F1C1766F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" y="1677335"/>
            <a:ext cx="8991600" cy="4210634"/>
          </a:xfrm>
        </p:spPr>
        <p:txBody>
          <a:bodyPr/>
          <a:lstStyle/>
          <a:p>
            <a:r>
              <a:rPr lang="en-AU" sz="2400" dirty="0"/>
              <a:t>Neil Sims</a:t>
            </a:r>
          </a:p>
          <a:p>
            <a:pPr lvl="1"/>
            <a:r>
              <a:rPr lang="en-AU" sz="2400" dirty="0"/>
              <a:t>Program Manager, Space Technology Future Science Platform, CSIRO Astronomy and Space Science</a:t>
            </a:r>
          </a:p>
          <a:p>
            <a:pPr lvl="1"/>
            <a:r>
              <a:rPr lang="en-AU" sz="2400" dirty="0"/>
              <a:t>Co-Chair, GEO Land Degradation Neutrality Initiative</a:t>
            </a:r>
          </a:p>
          <a:p>
            <a:pPr lvl="1"/>
            <a:r>
              <a:rPr lang="en-AU" sz="2400" dirty="0">
                <a:hlinkClick r:id="rId2"/>
              </a:rPr>
              <a:t>Neil.Sims@csiro.au</a:t>
            </a:r>
            <a:endParaRPr lang="en-AU" sz="2400" dirty="0"/>
          </a:p>
          <a:p>
            <a:pPr lvl="1"/>
            <a:endParaRPr lang="en-AU" sz="2400" dirty="0"/>
          </a:p>
          <a:p>
            <a:r>
              <a:rPr lang="en-US" sz="2400" b="0" dirty="0">
                <a:solidFill>
                  <a:schemeClr val="tx1"/>
                </a:solidFill>
              </a:rPr>
              <a:t>Acknowledgements:  Antje Hecheltjen, Amos Kabo-bah, Alex Zvoleff, Sasha Alexander, Graciela Metternicht, Nichole Barger, Jacqui England, Douglas Cripe, Bill Sonntag</a:t>
            </a:r>
            <a:endParaRPr lang="en-AU" sz="2400" b="0" dirty="0">
              <a:solidFill>
                <a:schemeClr val="tx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6205D4-0523-4B17-AA79-DA372F8964F7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AU" dirty="0"/>
              <a:t>Thanks!</a:t>
            </a:r>
          </a:p>
        </p:txBody>
      </p:sp>
    </p:spTree>
    <p:extLst>
      <p:ext uri="{BB962C8B-B14F-4D97-AF65-F5344CB8AC3E}">
        <p14:creationId xmlns:p14="http://schemas.microsoft.com/office/powerpoint/2010/main" val="3338740704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477</Words>
  <Application>Microsoft Office PowerPoint</Application>
  <PresentationFormat>On-screen Show (4:3)</PresentationFormat>
  <Paragraphs>86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Courier New</vt:lpstr>
      <vt:lpstr>Avenir</vt:lpstr>
      <vt:lpstr>Helvetica Neue</vt:lpstr>
      <vt:lpstr>Noto Sans Symbols</vt:lpstr>
      <vt:lpstr>Default</vt:lpstr>
      <vt:lpstr>GEO LDN Activities and data needs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Sims, Neil (CASS, Clayton)</dc:creator>
  <cp:lastModifiedBy>Sims, Neil (CASS, Clayton)</cp:lastModifiedBy>
  <cp:revision>22</cp:revision>
  <dcterms:modified xsi:type="dcterms:W3CDTF">2020-03-26T05:35:28Z</dcterms:modified>
</cp:coreProperties>
</file>