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6"/>
  </p:notesMasterIdLst>
  <p:sldIdLst>
    <p:sldId id="256" r:id="rId2"/>
    <p:sldId id="258" r:id="rId3"/>
    <p:sldId id="260" r:id="rId4"/>
    <p:sldId id="259" r:id="rId5"/>
  </p:sldIdLst>
  <p:sldSz cx="9144000" cy="6858000" type="screen4x3"/>
  <p:notesSz cx="6858000" cy="9144000"/>
  <p:embeddedFontLst>
    <p:embeddedFont>
      <p:font typeface="Avenir"/>
      <p:regular r:id="rId7"/>
      <p:italic r:id="rId8"/>
    </p:embeddedFont>
    <p:embeddedFont>
      <p:font typeface="Calibri" panose="020F0502020204030204" pitchFamily="34" charset="0"/>
      <p:regular r:id="rId9"/>
      <p:bold r:id="rId10"/>
      <p:italic r:id="rId11"/>
      <p:boldItalic r:id="rId12"/>
    </p:embeddedFont>
    <p:embeddedFont>
      <p:font typeface="Helvetica Neue"/>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2" d="100"/>
          <a:sy n="82"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53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81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977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5777948"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Helvetica Neue"/>
                <a:ea typeface="Helvetica Neue"/>
                <a:cs typeface="Helvetica Neue"/>
                <a:sym typeface="Helvetica Neue"/>
              </a:rPr>
              <a:t>SIT-3</a:t>
            </a:r>
            <a:r>
              <a:rPr lang="en-US" sz="1100" i="1" dirty="0">
                <a:solidFill>
                  <a:schemeClr val="dk2"/>
                </a:solidFill>
                <a:latin typeface="Helvetica Neue"/>
                <a:ea typeface="Helvetica Neue"/>
                <a:cs typeface="Helvetica Neue"/>
                <a:sym typeface="Helvetica Neue"/>
              </a:rPr>
              <a:t>5</a:t>
            </a:r>
            <a:r>
              <a:rPr lang="en-US" sz="1100" b="0" i="1" u="none" strike="noStrike" cap="none" dirty="0">
                <a:solidFill>
                  <a:schemeClr val="dk2"/>
                </a:solidFill>
                <a:latin typeface="Helvetica Neue"/>
                <a:ea typeface="Helvetica Neue"/>
                <a:cs typeface="Helvetica Neue"/>
                <a:sym typeface="Helvetica Neue"/>
              </a:rPr>
              <a:t>, </a:t>
            </a:r>
            <a:r>
              <a:rPr lang="en-US" sz="1100" i="1" dirty="0">
                <a:solidFill>
                  <a:schemeClr val="dk2"/>
                </a:solidFill>
                <a:latin typeface="Helvetica Neue"/>
                <a:ea typeface="Helvetica Neue"/>
                <a:cs typeface="Helvetica Neue"/>
                <a:sym typeface="Helvetica Neue"/>
              </a:rPr>
              <a:t>25</a:t>
            </a:r>
            <a:r>
              <a:rPr lang="en-US" sz="1100" b="0" i="1" u="none" strike="noStrike" cap="none" dirty="0">
                <a:solidFill>
                  <a:schemeClr val="dk2"/>
                </a:solidFill>
                <a:latin typeface="Helvetica Neue"/>
                <a:ea typeface="Helvetica Neue"/>
                <a:cs typeface="Helvetica Neue"/>
                <a:sym typeface="Helvetica Neue"/>
              </a:rPr>
              <a:t>-</a:t>
            </a:r>
            <a:r>
              <a:rPr lang="en-US" sz="1100" i="1" dirty="0">
                <a:solidFill>
                  <a:schemeClr val="dk2"/>
                </a:solidFill>
                <a:latin typeface="Helvetica Neue"/>
                <a:ea typeface="Helvetica Neue"/>
                <a:cs typeface="Helvetica Neue"/>
                <a:sym typeface="Helvetica Neue"/>
              </a:rPr>
              <a:t>26</a:t>
            </a:r>
            <a:r>
              <a:rPr lang="en-US" sz="1100" b="0" i="1" u="none" strike="noStrike" cap="none" dirty="0">
                <a:solidFill>
                  <a:schemeClr val="dk2"/>
                </a:solidFill>
                <a:latin typeface="Helvetica Neue"/>
                <a:ea typeface="Helvetica Neue"/>
                <a:cs typeface="Helvetica Neue"/>
                <a:sym typeface="Helvetica Neue"/>
              </a:rPr>
              <a:t> </a:t>
            </a:r>
            <a:r>
              <a:rPr lang="en-US" sz="1100" i="1" dirty="0">
                <a:solidFill>
                  <a:schemeClr val="dk2"/>
                </a:solidFill>
                <a:latin typeface="Helvetica Neue"/>
                <a:ea typeface="Helvetica Neue"/>
                <a:cs typeface="Helvetica Neue"/>
                <a:sym typeface="Helvetica Neue"/>
              </a:rPr>
              <a:t>March</a:t>
            </a:r>
            <a:r>
              <a:rPr lang="en-US" sz="1100" b="0" i="1" u="none" strike="noStrike" cap="none" dirty="0">
                <a:solidFill>
                  <a:schemeClr val="dk2"/>
                </a:solidFill>
                <a:latin typeface="Helvetica Neue"/>
                <a:ea typeface="Helvetica Neue"/>
                <a:cs typeface="Helvetica Neue"/>
                <a:sym typeface="Helvetica Neue"/>
              </a:rPr>
              <a:t> 2020	Join at </a:t>
            </a:r>
            <a:r>
              <a:rPr lang="en-US" sz="1100" b="0" i="1" u="none" strike="noStrike" cap="none" dirty="0" err="1">
                <a:solidFill>
                  <a:schemeClr val="dk2"/>
                </a:solidFill>
                <a:latin typeface="Helvetica Neue"/>
                <a:ea typeface="Helvetica Neue"/>
                <a:cs typeface="Helvetica Neue"/>
                <a:sym typeface="Helvetica Neue"/>
              </a:rPr>
              <a:t>www.slido.com</a:t>
            </a:r>
            <a:r>
              <a:rPr lang="en-US" sz="1100" b="0" i="1" u="none" strike="noStrike" cap="none" dirty="0">
                <a:solidFill>
                  <a:schemeClr val="dk2"/>
                </a:solidFill>
                <a:latin typeface="Helvetica Neue"/>
                <a:ea typeface="Helvetica Neue"/>
                <a:cs typeface="Helvetica Neue"/>
                <a:sym typeface="Helvetica Neue"/>
              </a:rPr>
              <a:t> with the event code: #ceos-sit-35</a:t>
            </a:r>
            <a:endParaRPr sz="1100" b="0" i="1" u="none" strike="noStrike" cap="none" dirty="0">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39969" y="2291863"/>
            <a:ext cx="869852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dirty="0" smtClean="0">
                <a:solidFill>
                  <a:srgbClr val="FFFFFF"/>
                </a:solidFill>
                <a:latin typeface="Helvetica Neue"/>
                <a:sym typeface="Helvetica Neue"/>
              </a:rPr>
              <a:t>Outcomes from 2020 CEOS-GEO Bilateral</a:t>
            </a:r>
            <a:endParaRPr sz="1100" dirty="0"/>
          </a:p>
        </p:txBody>
      </p:sp>
      <p:sp>
        <p:nvSpPr>
          <p:cNvPr id="18" name="Google Shape;18;p4"/>
          <p:cNvSpPr/>
          <p:nvPr/>
        </p:nvSpPr>
        <p:spPr>
          <a:xfrm>
            <a:off x="339969" y="4069703"/>
            <a:ext cx="5310554" cy="1873898"/>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b="0" i="0" u="none" strike="noStrike" cap="none" dirty="0" smtClean="0">
                <a:solidFill>
                  <a:srgbClr val="FFFFFF"/>
                </a:solidFill>
              </a:rPr>
              <a:t>Kerry Ann Sawyer, NOAA, CEOS Executive Officer</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CEOS </a:t>
            </a:r>
            <a:r>
              <a:rPr lang="en-US" sz="1800" b="0" i="0" u="none" strike="noStrike" cap="none" dirty="0" smtClean="0">
                <a:solidFill>
                  <a:srgbClr val="FFFFFF"/>
                </a:solidFill>
              </a:rPr>
              <a:t>SIT-3</a:t>
            </a:r>
            <a:r>
              <a:rPr lang="en-US" sz="1800" dirty="0" smtClean="0">
                <a:solidFill>
                  <a:srgbClr val="FFFFFF"/>
                </a:solidFill>
              </a:rPr>
              <a:t>5, Agenda 3.2</a:t>
            </a:r>
            <a:endParaRPr dirty="0"/>
          </a:p>
          <a:p>
            <a:pPr marL="0" marR="0" lvl="0" indent="0" algn="l" rtl="0">
              <a:lnSpc>
                <a:spcPct val="150000"/>
              </a:lnSpc>
              <a:spcBef>
                <a:spcPts val="0"/>
              </a:spcBef>
              <a:spcAft>
                <a:spcPts val="0"/>
              </a:spcAft>
              <a:buNone/>
            </a:pPr>
            <a:r>
              <a:rPr lang="en-US" sz="1800" dirty="0">
                <a:solidFill>
                  <a:srgbClr val="FFFFFF"/>
                </a:solidFill>
              </a:rPr>
              <a:t>Virtual Meeting</a:t>
            </a:r>
            <a:endParaRPr dirty="0"/>
          </a:p>
          <a:p>
            <a:pPr marL="0" marR="0" lvl="0" indent="0" algn="l" rtl="0">
              <a:lnSpc>
                <a:spcPct val="150000"/>
              </a:lnSpc>
              <a:spcBef>
                <a:spcPts val="0"/>
              </a:spcBef>
              <a:spcAft>
                <a:spcPts val="0"/>
              </a:spcAft>
              <a:buNone/>
            </a:pPr>
            <a:r>
              <a:rPr lang="en-US" sz="1800" dirty="0">
                <a:solidFill>
                  <a:srgbClr val="FFFFFF"/>
                </a:solidFill>
              </a:rPr>
              <a:t>25</a:t>
            </a:r>
            <a:r>
              <a:rPr lang="en-US" sz="1800" b="0" i="0" u="none" strike="noStrike" cap="none" dirty="0">
                <a:solidFill>
                  <a:srgbClr val="FFFFFF"/>
                </a:solidFill>
              </a:rPr>
              <a:t> – </a:t>
            </a:r>
            <a:r>
              <a:rPr lang="en-US" sz="1800" dirty="0">
                <a:solidFill>
                  <a:srgbClr val="FFFFFF"/>
                </a:solidFill>
              </a:rPr>
              <a:t>26</a:t>
            </a:r>
            <a:r>
              <a:rPr lang="en-US" sz="1800" b="0" i="0" u="none" strike="noStrike" cap="none" dirty="0">
                <a:solidFill>
                  <a:srgbClr val="FFFFFF"/>
                </a:solidFill>
              </a:rPr>
              <a:t> </a:t>
            </a:r>
            <a:r>
              <a:rPr lang="en-US" sz="1800" dirty="0">
                <a:solidFill>
                  <a:srgbClr val="FFFFFF"/>
                </a:solidFill>
              </a:rPr>
              <a:t>March</a:t>
            </a:r>
            <a:r>
              <a:rPr lang="en-US" sz="1800" b="0" i="0" u="none" strike="noStrike" cap="none" dirty="0">
                <a:solidFill>
                  <a:srgbClr val="FFFFFF"/>
                </a:solidFill>
              </a:rPr>
              <a:t> 2020</a:t>
            </a:r>
            <a:endParaRPr dirty="0"/>
          </a:p>
        </p:txBody>
      </p:sp>
      <p:pic>
        <p:nvPicPr>
          <p:cNvPr id="19" name="Google Shape;19;p4"/>
          <p:cNvPicPr preferRelativeResize="0"/>
          <p:nvPr/>
        </p:nvPicPr>
        <p:blipFill rotWithShape="1">
          <a:blip r:embed="rId3">
            <a:alphaModFix/>
          </a:blip>
          <a:srcRect/>
          <a:stretch/>
        </p:blipFill>
        <p:spPr>
          <a:xfrm>
            <a:off x="622789" y="900884"/>
            <a:ext cx="2507906" cy="993132"/>
          </a:xfrm>
          <a:prstGeom prst="rect">
            <a:avLst/>
          </a:prstGeom>
          <a:noFill/>
          <a:ln>
            <a:noFill/>
          </a:ln>
        </p:spPr>
      </p:pic>
      <p:sp>
        <p:nvSpPr>
          <p:cNvPr id="20" name="Google Shape;20;p4"/>
          <p:cNvSpPr txBox="1"/>
          <p:nvPr/>
        </p:nvSpPr>
        <p:spPr>
          <a:xfrm>
            <a:off x="622789" y="1941836"/>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dirty="0">
                <a:solidFill>
                  <a:schemeClr val="lt1"/>
                </a:solidFill>
                <a:latin typeface="Helvetica Neue"/>
                <a:ea typeface="Helvetica Neue"/>
                <a:cs typeface="Helvetica Neue"/>
                <a:sym typeface="Helvetica Neue"/>
              </a:rPr>
              <a:t>Committee on Earth Observation Satellites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468815"/>
          </a:xfrm>
          <a:prstGeom prst="rect">
            <a:avLst/>
          </a:prstGeom>
          <a:noFill/>
          <a:ln>
            <a:noFill/>
          </a:ln>
        </p:spPr>
        <p:txBody>
          <a:bodyPr spcFirstLastPara="1" wrap="square" lIns="91425" tIns="45700" rIns="91425" bIns="45700" anchor="t" anchorCtr="0">
            <a:noAutofit/>
          </a:bodyPr>
          <a:lstStyle/>
          <a:p>
            <a:pPr marL="0" indent="0">
              <a:spcBef>
                <a:spcPts val="0"/>
              </a:spcBef>
              <a:buSzPts val="1600"/>
              <a:buNone/>
            </a:pPr>
            <a:r>
              <a:rPr lang="en-US" sz="1800" u="sng" dirty="0" smtClean="0"/>
              <a:t>Meeting Particulars:</a:t>
            </a:r>
          </a:p>
          <a:p>
            <a:pPr marL="285750" indent="-285750">
              <a:spcBef>
                <a:spcPts val="0"/>
              </a:spcBef>
              <a:buSzPts val="1600"/>
            </a:pPr>
            <a:r>
              <a:rPr lang="en-US" sz="1800" dirty="0" smtClean="0"/>
              <a:t>Date</a:t>
            </a:r>
            <a:r>
              <a:rPr lang="en-US" sz="1800" b="0" dirty="0" smtClean="0"/>
              <a:t>:  3-4 February 2020</a:t>
            </a:r>
          </a:p>
          <a:p>
            <a:pPr marL="0" indent="0">
              <a:spcBef>
                <a:spcPts val="0"/>
              </a:spcBef>
              <a:buSzPts val="1600"/>
              <a:buNone/>
            </a:pPr>
            <a:endParaRPr lang="en-US" sz="1800" b="0" dirty="0" smtClean="0"/>
          </a:p>
          <a:p>
            <a:pPr marL="285750" indent="-285750">
              <a:spcBef>
                <a:spcPts val="0"/>
              </a:spcBef>
              <a:buSzPts val="1600"/>
            </a:pPr>
            <a:r>
              <a:rPr lang="en-US" sz="1800" dirty="0" smtClean="0"/>
              <a:t>Location</a:t>
            </a:r>
            <a:r>
              <a:rPr lang="en-US" sz="1800" b="0" dirty="0" smtClean="0"/>
              <a:t>:  WMO Building, Geneva, Switzerland</a:t>
            </a:r>
          </a:p>
          <a:p>
            <a:pPr marL="0" indent="0">
              <a:spcBef>
                <a:spcPts val="0"/>
              </a:spcBef>
              <a:buSzPts val="1600"/>
              <a:buNone/>
            </a:pPr>
            <a:endParaRPr lang="en-US" sz="1800" b="0" dirty="0" smtClean="0"/>
          </a:p>
          <a:p>
            <a:pPr marL="285750" indent="-285750">
              <a:spcBef>
                <a:spcPts val="0"/>
              </a:spcBef>
              <a:buSzPts val="1600"/>
            </a:pPr>
            <a:r>
              <a:rPr lang="en-US" sz="1800" dirty="0" smtClean="0"/>
              <a:t>Participants</a:t>
            </a:r>
            <a:r>
              <a:rPr lang="en-US" sz="1800" b="0" dirty="0" smtClean="0"/>
              <a:t>:  Gilberto </a:t>
            </a:r>
            <a:r>
              <a:rPr lang="en-US" sz="1800" dirty="0" err="1" smtClean="0"/>
              <a:t>Camara</a:t>
            </a:r>
            <a:r>
              <a:rPr lang="en-US" sz="1800" b="0" dirty="0" smtClean="0"/>
              <a:t>, Doug </a:t>
            </a:r>
            <a:r>
              <a:rPr lang="en-US" sz="1800" dirty="0" err="1" smtClean="0"/>
              <a:t>Cripe</a:t>
            </a:r>
            <a:r>
              <a:rPr lang="en-US" sz="1800" b="0" dirty="0" smtClean="0"/>
              <a:t>, Steven </a:t>
            </a:r>
            <a:r>
              <a:rPr lang="en-US" sz="1800" dirty="0" err="1" smtClean="0"/>
              <a:t>Ramage</a:t>
            </a:r>
            <a:r>
              <a:rPr lang="en-US" sz="1800" b="0" dirty="0" smtClean="0"/>
              <a:t>, Craig </a:t>
            </a:r>
            <a:r>
              <a:rPr lang="en-US" sz="1800" dirty="0" err="1" smtClean="0"/>
              <a:t>Larlee</a:t>
            </a:r>
            <a:r>
              <a:rPr lang="en-US" sz="1800" b="0" dirty="0" smtClean="0"/>
              <a:t>, Florian </a:t>
            </a:r>
            <a:r>
              <a:rPr lang="en-US" sz="1800" dirty="0" err="1" smtClean="0"/>
              <a:t>Fraziskakis</a:t>
            </a:r>
            <a:r>
              <a:rPr lang="en-US" sz="1800" b="0" dirty="0" smtClean="0"/>
              <a:t>, Sara </a:t>
            </a:r>
            <a:r>
              <a:rPr lang="en-US" sz="1800" dirty="0" err="1" smtClean="0"/>
              <a:t>Venturini</a:t>
            </a:r>
            <a:r>
              <a:rPr lang="en-US" sz="1800" b="0" dirty="0" smtClean="0"/>
              <a:t>, Ian </a:t>
            </a:r>
            <a:r>
              <a:rPr lang="en-US" sz="1800" dirty="0" smtClean="0"/>
              <a:t>Jarvis</a:t>
            </a:r>
            <a:r>
              <a:rPr lang="en-US" sz="1800" b="0" dirty="0" smtClean="0"/>
              <a:t>, </a:t>
            </a:r>
            <a:r>
              <a:rPr lang="en-US" sz="1800" b="0" dirty="0" err="1" smtClean="0"/>
              <a:t>Wenbo</a:t>
            </a:r>
            <a:r>
              <a:rPr lang="en-US" sz="1800" b="0" dirty="0" smtClean="0"/>
              <a:t> </a:t>
            </a:r>
            <a:r>
              <a:rPr lang="en-US" sz="1800" dirty="0" smtClean="0"/>
              <a:t>Chu</a:t>
            </a:r>
            <a:r>
              <a:rPr lang="en-US" sz="1800" b="0" dirty="0" smtClean="0"/>
              <a:t>, Paola </a:t>
            </a:r>
            <a:r>
              <a:rPr lang="en-US" sz="1800" dirty="0" smtClean="0"/>
              <a:t>de Salvo</a:t>
            </a:r>
            <a:r>
              <a:rPr lang="en-US" sz="1800" b="0" dirty="0" smtClean="0"/>
              <a:t>, Theodora </a:t>
            </a:r>
            <a:r>
              <a:rPr lang="en-US" sz="1800" dirty="0" smtClean="0"/>
              <a:t>Mills</a:t>
            </a:r>
            <a:r>
              <a:rPr lang="en-US" sz="1800" b="0" dirty="0" smtClean="0"/>
              <a:t>, Alex </a:t>
            </a:r>
            <a:r>
              <a:rPr lang="en-US" sz="1800" dirty="0" smtClean="0"/>
              <a:t>Held</a:t>
            </a:r>
            <a:r>
              <a:rPr lang="en-US" sz="1800" b="0" dirty="0" smtClean="0"/>
              <a:t>, Adam </a:t>
            </a:r>
            <a:r>
              <a:rPr lang="en-US" sz="1800" dirty="0" smtClean="0"/>
              <a:t>Lewis</a:t>
            </a:r>
            <a:r>
              <a:rPr lang="en-US" sz="1800" b="0" dirty="0" smtClean="0"/>
              <a:t>, PG </a:t>
            </a:r>
            <a:r>
              <a:rPr lang="en-US" sz="1800" dirty="0" err="1" smtClean="0"/>
              <a:t>Diwakar</a:t>
            </a:r>
            <a:r>
              <a:rPr lang="en-US" sz="1800" b="0" dirty="0" smtClean="0"/>
              <a:t>, Jonathon </a:t>
            </a:r>
            <a:r>
              <a:rPr lang="en-US" sz="1800" dirty="0" smtClean="0"/>
              <a:t>Ross</a:t>
            </a:r>
            <a:r>
              <a:rPr lang="en-US" sz="1800" b="0" dirty="0" smtClean="0"/>
              <a:t>, </a:t>
            </a:r>
            <a:r>
              <a:rPr lang="en-US" sz="1800" b="0" dirty="0" err="1" smtClean="0"/>
              <a:t>Andreia</a:t>
            </a:r>
            <a:r>
              <a:rPr lang="en-US" sz="1800" b="0" dirty="0" smtClean="0"/>
              <a:t> </a:t>
            </a:r>
            <a:r>
              <a:rPr lang="en-US" sz="1800" dirty="0" err="1" smtClean="0"/>
              <a:t>Siquiera</a:t>
            </a:r>
            <a:r>
              <a:rPr lang="en-US" sz="1800" b="0" dirty="0" smtClean="0"/>
              <a:t>, Flora </a:t>
            </a:r>
            <a:r>
              <a:rPr lang="en-US" sz="1800" dirty="0" err="1" smtClean="0"/>
              <a:t>Kerblat</a:t>
            </a:r>
            <a:r>
              <a:rPr lang="en-US" sz="1800" b="0" dirty="0" smtClean="0"/>
              <a:t>, Ivan </a:t>
            </a:r>
            <a:r>
              <a:rPr lang="en-US" sz="1800" dirty="0" smtClean="0"/>
              <a:t>Petiteville</a:t>
            </a:r>
            <a:r>
              <a:rPr lang="en-US" sz="1800" b="0" dirty="0" smtClean="0"/>
              <a:t>, Brian </a:t>
            </a:r>
            <a:r>
              <a:rPr lang="en-US" sz="1800" dirty="0" smtClean="0"/>
              <a:t>Killough</a:t>
            </a:r>
            <a:r>
              <a:rPr lang="en-US" sz="1800" b="0" dirty="0" smtClean="0"/>
              <a:t>, Kerry </a:t>
            </a:r>
            <a:r>
              <a:rPr lang="en-US" sz="1800" dirty="0" smtClean="0"/>
              <a:t>Sawyer</a:t>
            </a:r>
          </a:p>
          <a:p>
            <a:pPr marL="285750" indent="-285750">
              <a:spcBef>
                <a:spcPts val="0"/>
              </a:spcBef>
              <a:buSzPts val="1600"/>
            </a:pPr>
            <a:endParaRPr lang="en-US" sz="1800" dirty="0" smtClean="0"/>
          </a:p>
          <a:p>
            <a:pPr marL="285750" indent="-285750">
              <a:spcBef>
                <a:spcPts val="0"/>
              </a:spcBef>
              <a:buSzPts val="1600"/>
            </a:pPr>
            <a:r>
              <a:rPr lang="en-US" sz="1800" dirty="0" smtClean="0"/>
              <a:t>Objective</a:t>
            </a:r>
            <a:r>
              <a:rPr lang="en-US" sz="1600" dirty="0" smtClean="0"/>
              <a:t>:  </a:t>
            </a:r>
            <a:r>
              <a:rPr lang="en-GB" sz="1600" i="1" dirty="0"/>
              <a:t>Provide the opportunity for CEOS and GEO leadership to interact and exchange information and views on strategic and working levels to ensure that the short- and medium-term GEO and CEOS Work Plans /Programmes are aligned and that synergies are optimized. </a:t>
            </a:r>
            <a:endParaRPr lang="en-GB" sz="1600" i="1" dirty="0" smtClean="0"/>
          </a:p>
          <a:p>
            <a:pPr marL="285750" indent="-285750">
              <a:spcBef>
                <a:spcPts val="0"/>
              </a:spcBef>
              <a:buSzPts val="1600"/>
            </a:pPr>
            <a:endParaRPr lang="en-GB" sz="1600" b="0" i="1" dirty="0"/>
          </a:p>
          <a:p>
            <a:pPr marL="0" indent="0">
              <a:spcBef>
                <a:spcPts val="0"/>
              </a:spcBef>
              <a:buSzPts val="1600"/>
              <a:buNone/>
            </a:pPr>
            <a:r>
              <a:rPr lang="en-GB" sz="1800" b="0" i="1" dirty="0" smtClean="0"/>
              <a:t>“CEOS is not really a PO [Participating Organization] but more like a brother” to GEO.</a:t>
            </a:r>
            <a:endParaRPr lang="en-US" sz="1800" b="0" dirty="0" smtClean="0"/>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27"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General Information</a:t>
            </a:r>
            <a:endParaRPr dirty="0"/>
          </a:p>
        </p:txBody>
      </p:sp>
    </p:spTree>
    <p:extLst>
      <p:ext uri="{BB962C8B-B14F-4D97-AF65-F5344CB8AC3E}">
        <p14:creationId xmlns:p14="http://schemas.microsoft.com/office/powerpoint/2010/main" val="148975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656101"/>
          </a:xfrm>
          <a:prstGeom prst="rect">
            <a:avLst/>
          </a:prstGeom>
          <a:noFill/>
          <a:ln>
            <a:noFill/>
          </a:ln>
        </p:spPr>
        <p:txBody>
          <a:bodyPr spcFirstLastPara="1" wrap="square" lIns="91425" tIns="45700" rIns="91425" bIns="45700" anchor="t" anchorCtr="0">
            <a:noAutofit/>
          </a:bodyPr>
          <a:lstStyle/>
          <a:p>
            <a:pPr marL="285750" indent="-285750">
              <a:spcBef>
                <a:spcPts val="600"/>
              </a:spcBef>
              <a:buSzPts val="1600"/>
            </a:pPr>
            <a:r>
              <a:rPr lang="en-US" sz="1600" b="0" dirty="0" smtClean="0"/>
              <a:t>CEOS needs to fully support the Canberra Declaration, specifically Declaration 12 – </a:t>
            </a:r>
            <a:r>
              <a:rPr lang="en-US" sz="1400" b="0" i="1" dirty="0" smtClean="0"/>
              <a:t>Recognize and further </a:t>
            </a:r>
            <a:r>
              <a:rPr lang="en-US" sz="1400" b="0" i="1" dirty="0" smtClean="0"/>
              <a:t>encourage the proactive efforts of the GEO community, including space agencies, to make Earth observations collected from space ready for analysis and easier to use through artificial intelligence, data analytics, and visualization technologies.</a:t>
            </a:r>
            <a:endParaRPr lang="en-US" sz="1400" b="0" i="1" dirty="0" smtClean="0"/>
          </a:p>
          <a:p>
            <a:pPr marL="285750" indent="-285750">
              <a:spcBef>
                <a:spcPts val="600"/>
              </a:spcBef>
              <a:buSzPts val="1600"/>
            </a:pPr>
            <a:r>
              <a:rPr lang="en-US" sz="1600" b="0" dirty="0"/>
              <a:t>Work with GEO Secretariat to explore a definition of a “well-managed collection of Analysis Ready Data (ARD) in the commercial cloud</a:t>
            </a:r>
            <a:r>
              <a:rPr lang="en-US" sz="1600" b="0" dirty="0" smtClean="0"/>
              <a:t>” and expand ARD beyond land in the context of the broader CEOS ARD Strategy.</a:t>
            </a:r>
            <a:endParaRPr lang="en-US" sz="1600" b="0" dirty="0"/>
          </a:p>
          <a:p>
            <a:pPr marL="285750" indent="-285750">
              <a:spcBef>
                <a:spcPts val="600"/>
              </a:spcBef>
              <a:buSzPts val="1600"/>
            </a:pPr>
            <a:r>
              <a:rPr lang="en-US" sz="1600" b="0" dirty="0"/>
              <a:t>Contribute to the GEO Secretariat’s planned workshop on Data Cubes and </a:t>
            </a:r>
            <a:r>
              <a:rPr lang="en-US" sz="1600" b="0" dirty="0" smtClean="0"/>
              <a:t>Interoperability.</a:t>
            </a:r>
          </a:p>
          <a:p>
            <a:pPr marL="285750" indent="-285750">
              <a:spcBef>
                <a:spcPts val="600"/>
              </a:spcBef>
              <a:buSzPts val="1600"/>
            </a:pPr>
            <a:r>
              <a:rPr lang="en-US" sz="1600" b="0" dirty="0" smtClean="0"/>
              <a:t>CEOS noted we will be taking a much more proactive approach to engaging with UNFCCC and IPCC to promote changes to frameworks and protocols to ensure new satellite data can be used in national reporting.</a:t>
            </a:r>
            <a:endParaRPr lang="en-US" sz="1600" b="0" dirty="0"/>
          </a:p>
          <a:p>
            <a:pPr marL="285750" indent="-285750">
              <a:spcBef>
                <a:spcPts val="600"/>
              </a:spcBef>
              <a:buSzPts val="1600"/>
            </a:pPr>
            <a:r>
              <a:rPr lang="en-US" sz="1600" b="0" dirty="0"/>
              <a:t>Participate in a workshop on Land Degradation Neutrality (hosted by the Secretariat of the UN Convention on Desertification) to highlight the value of </a:t>
            </a:r>
            <a:r>
              <a:rPr lang="en-US" sz="1600" b="0" dirty="0" smtClean="0"/>
              <a:t>ARD.</a:t>
            </a:r>
            <a:endParaRPr lang="en-US" sz="1600" b="0" dirty="0"/>
          </a:p>
          <a:p>
            <a:pPr marL="285750" indent="-285750">
              <a:spcBef>
                <a:spcPts val="600"/>
              </a:spcBef>
              <a:buSzPts val="1600"/>
            </a:pPr>
            <a:r>
              <a:rPr lang="en-US" sz="1600" b="0" dirty="0" smtClean="0"/>
              <a:t>There is still a disconnect between the GEO 2020-2022 Work </a:t>
            </a:r>
            <a:r>
              <a:rPr lang="en-US" sz="1600" b="0" dirty="0" err="1" smtClean="0"/>
              <a:t>Programme</a:t>
            </a:r>
            <a:r>
              <a:rPr lang="en-US" sz="1600" b="0" dirty="0" smtClean="0"/>
              <a:t> and the CEOS 2020-2022 Work Plan Deliverables, evidenced by the lack of identification of connections in the recent call to CEOS entities for new Deliverables. </a:t>
            </a:r>
          </a:p>
          <a:p>
            <a:pPr marL="285750" indent="-285750">
              <a:spcBef>
                <a:spcPts val="600"/>
              </a:spcBef>
              <a:buSzPts val="1600"/>
            </a:pPr>
            <a:r>
              <a:rPr lang="en-US" sz="1600" b="0" dirty="0" smtClean="0"/>
              <a:t>GEO Secretariat agreed GEOSS Water Strategy was now defunct and there was little value in CEOS continuing to respond to it.</a:t>
            </a:r>
          </a:p>
          <a:p>
            <a:pPr marL="285750" indent="-285750">
              <a:spcBef>
                <a:spcPts val="600"/>
              </a:spcBef>
              <a:buSzPts val="1600"/>
            </a:pPr>
            <a:r>
              <a:rPr lang="en-US" sz="1600" b="0" dirty="0" smtClean="0"/>
              <a:t>GEO Secretariat welcomed CEOS’s focus on coasts, noting complex issues around stakeholders in coastal zones.</a:t>
            </a: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
        <p:nvSpPr>
          <p:cNvPr id="27" name="Google Shape;27;p5"/>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Key Takeaways, Actions, Outcomes</a:t>
            </a:r>
            <a:endParaRPr dirty="0"/>
          </a:p>
        </p:txBody>
      </p:sp>
    </p:spTree>
    <p:extLst>
      <p:ext uri="{BB962C8B-B14F-4D97-AF65-F5344CB8AC3E}">
        <p14:creationId xmlns:p14="http://schemas.microsoft.com/office/powerpoint/2010/main" val="399769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5862" y="1160584"/>
            <a:ext cx="9138138" cy="5468815"/>
          </a:xfrm>
          <a:prstGeom prst="rect">
            <a:avLst/>
          </a:prstGeom>
          <a:noFill/>
          <a:ln>
            <a:noFill/>
          </a:ln>
        </p:spPr>
        <p:txBody>
          <a:bodyPr spcFirstLastPara="1" wrap="square" lIns="91425" tIns="45700" rIns="91425" bIns="45700" anchor="t" anchorCtr="0">
            <a:noAutofit/>
          </a:bodyPr>
          <a:lstStyle/>
          <a:p>
            <a:pPr marL="285750" indent="-285750">
              <a:spcBef>
                <a:spcPts val="600"/>
              </a:spcBef>
              <a:buSzPts val="1600"/>
            </a:pPr>
            <a:r>
              <a:rPr lang="en-US" sz="1800" b="0" dirty="0" smtClean="0"/>
              <a:t>CEOS and GEO Secretariat to identify connections to the GEO Work </a:t>
            </a:r>
            <a:r>
              <a:rPr lang="en-US" sz="1800" b="0" dirty="0" err="1" smtClean="0"/>
              <a:t>Programme</a:t>
            </a:r>
            <a:r>
              <a:rPr lang="en-US" sz="1800" b="0" dirty="0" smtClean="0"/>
              <a:t> and CEOS Deliverables</a:t>
            </a:r>
          </a:p>
          <a:p>
            <a:pPr marL="285750" indent="-285750">
              <a:spcBef>
                <a:spcPts val="600"/>
              </a:spcBef>
              <a:buSzPts val="1600"/>
            </a:pPr>
            <a:r>
              <a:rPr lang="en-US" sz="1800" b="0" dirty="0" smtClean="0"/>
              <a:t>GEO </a:t>
            </a:r>
            <a:r>
              <a:rPr lang="en-US" sz="1800" b="0" dirty="0"/>
              <a:t>requested CEOS to consider CEOS representative to participate in the GEO Climate Working Group</a:t>
            </a:r>
          </a:p>
          <a:p>
            <a:pPr marL="285750" indent="-285750">
              <a:spcBef>
                <a:spcPts val="600"/>
              </a:spcBef>
              <a:buSzPts val="1600"/>
            </a:pPr>
            <a:r>
              <a:rPr lang="en-US" sz="1800" b="0" dirty="0"/>
              <a:t>GEOGLAM Expert/Jarvis asked CEOS to consider participating again the </a:t>
            </a:r>
            <a:r>
              <a:rPr lang="en-US" sz="1800" b="0" dirty="0" err="1"/>
              <a:t>the</a:t>
            </a:r>
            <a:r>
              <a:rPr lang="en-US" sz="1800" b="0" dirty="0"/>
              <a:t> GEOGLAM Advisory Committee</a:t>
            </a:r>
          </a:p>
          <a:p>
            <a:pPr marL="285750" indent="-285750">
              <a:spcBef>
                <a:spcPts val="600"/>
              </a:spcBef>
              <a:buSzPts val="1600"/>
            </a:pPr>
            <a:r>
              <a:rPr lang="en-US" sz="1800" b="0" dirty="0"/>
              <a:t>GOS4M/</a:t>
            </a:r>
            <a:r>
              <a:rPr lang="en-US" sz="1800" b="0" dirty="0" err="1"/>
              <a:t>Perroni</a:t>
            </a:r>
            <a:r>
              <a:rPr lang="en-US" sz="1800" b="0" dirty="0"/>
              <a:t> asked CEOS to participate in the GOS4M workshop tentatively scheduled for </a:t>
            </a:r>
            <a:r>
              <a:rPr lang="en-US" sz="1800" b="0" dirty="0" smtClean="0"/>
              <a:t>June; need to determine who would be best suited within CEOS </a:t>
            </a:r>
            <a:r>
              <a:rPr lang="en-US" sz="1800" b="0" smtClean="0"/>
              <a:t>to participate</a:t>
            </a:r>
            <a:endParaRPr lang="en-US" sz="1800" b="0" dirty="0" smtClean="0"/>
          </a:p>
          <a:p>
            <a:pPr marL="285750" indent="-285750">
              <a:spcBef>
                <a:spcPts val="600"/>
              </a:spcBef>
              <a:buSzPts val="1600"/>
            </a:pPr>
            <a:r>
              <a:rPr lang="en-US" sz="1800" b="0" dirty="0" smtClean="0"/>
              <a:t>Killough/SEO is coordinating with GEO Secretariat on Google Earth Engine Proposals</a:t>
            </a:r>
            <a:endParaRPr lang="en-US" sz="1800" b="0" dirty="0"/>
          </a:p>
          <a:p>
            <a:pPr marL="285750" indent="-285750">
              <a:spcBef>
                <a:spcPts val="0"/>
              </a:spcBef>
              <a:buSzPts val="1600"/>
            </a:pPr>
            <a:endParaRPr lang="en-US" sz="1800" b="0" dirty="0" smtClean="0"/>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4</a:t>
            </a:fld>
            <a:endParaRPr/>
          </a:p>
        </p:txBody>
      </p:sp>
      <p:sp>
        <p:nvSpPr>
          <p:cNvPr id="27" name="Google Shape;27;p5"/>
          <p:cNvSpPr txBox="1">
            <a:spLocks noGrp="1"/>
          </p:cNvSpPr>
          <p:nvPr>
            <p:ph type="body" idx="2"/>
          </p:nvPr>
        </p:nvSpPr>
        <p:spPr>
          <a:xfrm>
            <a:off x="1981199" y="76200"/>
            <a:ext cx="5427785" cy="99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Requests for </a:t>
            </a:r>
            <a:r>
              <a:rPr lang="en-US" dirty="0" smtClean="0"/>
              <a:t>CEOS and Follow-up Actions</a:t>
            </a:r>
            <a:endParaRPr dirty="0"/>
          </a:p>
        </p:txBody>
      </p:sp>
    </p:spTree>
    <p:extLst>
      <p:ext uri="{BB962C8B-B14F-4D97-AF65-F5344CB8AC3E}">
        <p14:creationId xmlns:p14="http://schemas.microsoft.com/office/powerpoint/2010/main" val="1410161594"/>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514</Words>
  <Application>Microsoft Office PowerPoint</Application>
  <PresentationFormat>On-screen Show (4:3)</PresentationFormat>
  <Paragraphs>35</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Avenir</vt:lpstr>
      <vt:lpstr>Calibri</vt:lpstr>
      <vt:lpstr>Helvetica Neue</vt:lpstr>
      <vt:lpstr>Arial</vt:lpstr>
      <vt:lpstr>Courier New</vt:lpstr>
      <vt:lpstr>Noto Sans Symbols</vt:lpstr>
      <vt:lpstr>Default</vt:lpstr>
      <vt:lpstr>Outcomes from 2020 CEOS-GEO Bilateral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Kerry Sawyer</dc:creator>
  <cp:lastModifiedBy>Kerry Sawyer</cp:lastModifiedBy>
  <cp:revision>20</cp:revision>
  <dcterms:modified xsi:type="dcterms:W3CDTF">2020-03-20T21:49:26Z</dcterms:modified>
</cp:coreProperties>
</file>