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6858000" cy="9144000"/>
  <p:embeddedFontLst>
    <p:embeddedFont>
      <p:font typeface="Helvetica Neue"/>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18" roundtripDataSignature="AMtx7mgOnpOjbcClvQv87Ql/kmvlYtXgy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HelveticaNeue-bold.fntdata"/><Relationship Id="rId14" Type="http://schemas.openxmlformats.org/officeDocument/2006/relationships/font" Target="fonts/HelveticaNeue-regular.fntdata"/><Relationship Id="rId17" Type="http://schemas.openxmlformats.org/officeDocument/2006/relationships/font" Target="fonts/HelveticaNeue-boldItalic.fntdata"/><Relationship Id="rId16" Type="http://schemas.openxmlformats.org/officeDocument/2006/relationships/font" Target="fonts/HelveticaNeue-italic.fntdata"/><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1pPr>
            <a:lvl2pPr indent="-228600" lvl="1" marL="9144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2pPr>
            <a:lvl3pPr indent="-228600" lvl="2" marL="13716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3pPr>
            <a:lvl4pPr indent="-228600" lvl="3" marL="18288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4pPr>
            <a:lvl5pPr indent="-228600" lvl="4" marL="22860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5pPr>
            <a:lvl6pPr indent="-228600" lvl="5" marL="27432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6pPr>
            <a:lvl7pPr indent="-228600" lvl="6" marL="32004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7pPr>
            <a:lvl8pPr indent="-228600" lvl="7" marL="36576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8pPr>
            <a:lvl9pPr indent="-228600" lvl="8" marL="41148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 name="Shape 33"/>
        <p:cNvGrpSpPr/>
        <p:nvPr/>
      </p:nvGrpSpPr>
      <p:grpSpPr>
        <a:xfrm>
          <a:off x="0" y="0"/>
          <a:ext cx="0" cy="0"/>
          <a:chOff x="0" y="0"/>
          <a:chExt cx="0" cy="0"/>
        </a:xfrm>
      </p:grpSpPr>
      <p:sp>
        <p:nvSpPr>
          <p:cNvPr id="34" name="Google Shape;34;g71443198d4_0_8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rPr lang="en-AU"/>
              <a:t>Osamu to speak &lt; 10 mins</a:t>
            </a:r>
            <a:endParaRPr/>
          </a:p>
        </p:txBody>
      </p:sp>
      <p:sp>
        <p:nvSpPr>
          <p:cNvPr id="35" name="Google Shape;35;g71443198d4_0_8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 name="Shape 41"/>
        <p:cNvGrpSpPr/>
        <p:nvPr/>
      </p:nvGrpSpPr>
      <p:grpSpPr>
        <a:xfrm>
          <a:off x="0" y="0"/>
          <a:ext cx="0" cy="0"/>
          <a:chOff x="0" y="0"/>
          <a:chExt cx="0" cy="0"/>
        </a:xfrm>
      </p:grpSpPr>
      <p:sp>
        <p:nvSpPr>
          <p:cNvPr id="42" name="Google Shape;42;g71443198d4_0_9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3" name="Google Shape;43;g71443198d4_0_9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 name="Shape 47"/>
        <p:cNvGrpSpPr/>
        <p:nvPr/>
      </p:nvGrpSpPr>
      <p:grpSpPr>
        <a:xfrm>
          <a:off x="0" y="0"/>
          <a:ext cx="0" cy="0"/>
          <a:chOff x="0" y="0"/>
          <a:chExt cx="0" cy="0"/>
        </a:xfrm>
      </p:grpSpPr>
      <p:sp>
        <p:nvSpPr>
          <p:cNvPr id="48" name="Google Shape;48;g71443198d4_0_10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9" name="Google Shape;49;g71443198d4_0_10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3" name="Shape 53"/>
        <p:cNvGrpSpPr/>
        <p:nvPr/>
      </p:nvGrpSpPr>
      <p:grpSpPr>
        <a:xfrm>
          <a:off x="0" y="0"/>
          <a:ext cx="0" cy="0"/>
          <a:chOff x="0" y="0"/>
          <a:chExt cx="0" cy="0"/>
        </a:xfrm>
      </p:grpSpPr>
      <p:sp>
        <p:nvSpPr>
          <p:cNvPr id="54" name="Google Shape;54;g71443198d4_0_10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5" name="Google Shape;55;g71443198d4_0_10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g71443198d4_0_1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1" name="Google Shape;61;g71443198d4_0_1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g71443198d4_0_1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7" name="Google Shape;67;g71443198d4_0_1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71443198d4_0_1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3" name="Google Shape;73;g71443198d4_0_1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71443198d4_0_1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9" name="Google Shape;79;g71443198d4_0_1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p:cSld name="1_Blank">
    <p:spTree>
      <p:nvGrpSpPr>
        <p:cNvPr id="8" name="Shape 8"/>
        <p:cNvGrpSpPr/>
        <p:nvPr/>
      </p:nvGrpSpPr>
      <p:grpSpPr>
        <a:xfrm>
          <a:off x="0" y="0"/>
          <a:ext cx="0" cy="0"/>
          <a:chOff x="0" y="0"/>
          <a:chExt cx="0" cy="0"/>
        </a:xfrm>
      </p:grpSpPr>
      <p:sp>
        <p:nvSpPr>
          <p:cNvPr id="9" name="Google Shape;9;p47"/>
          <p:cNvSpPr/>
          <p:nvPr>
            <p:ph idx="12" type="sldNum"/>
          </p:nvPr>
        </p:nvSpPr>
        <p:spPr>
          <a:xfrm>
            <a:off x="8763000" y="6629400"/>
            <a:ext cx="304800" cy="187285"/>
          </a:xfrm>
          <a:prstGeom prst="roundRect">
            <a:avLst>
              <a:gd fmla="val 16667" name="adj"/>
            </a:avLst>
          </a:prstGeom>
          <a:solidFill>
            <a:schemeClr val="lt1">
              <a:alpha val="46666"/>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AU"/>
              <a:t>‹#›</a:t>
            </a:fld>
            <a:endParaRPr/>
          </a:p>
        </p:txBody>
      </p:sp>
      <p:sp>
        <p:nvSpPr>
          <p:cNvPr id="10" name="Google Shape;10;p47"/>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lnSpc>
                <a:spcPct val="100000"/>
              </a:lnSpc>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lnSpc>
                <a:spcPct val="100000"/>
              </a:lnSpc>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11" name="Google Shape;11;p47"/>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lvl1pPr indent="-228600" lvl="0" marL="457200" marR="0" rtl="0" algn="ctr">
              <a:lnSpc>
                <a:spcPct val="100000"/>
              </a:lnSpc>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lnSpc>
                <a:spcPct val="100000"/>
              </a:lnSpc>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p:cSld name="Blank">
    <p:spTree>
      <p:nvGrpSpPr>
        <p:cNvPr id="12" name="Shape 12"/>
        <p:cNvGrpSpPr/>
        <p:nvPr/>
      </p:nvGrpSpPr>
      <p:grpSpPr>
        <a:xfrm>
          <a:off x="0" y="0"/>
          <a:ext cx="0" cy="0"/>
          <a:chOff x="0" y="0"/>
          <a:chExt cx="0" cy="0"/>
        </a:xfrm>
      </p:grpSpPr>
      <p:sp>
        <p:nvSpPr>
          <p:cNvPr id="13" name="Google Shape;13;g81d1069e7a_2_2"/>
          <p:cNvSpPr/>
          <p:nvPr>
            <p:ph idx="12" type="sldNum"/>
          </p:nvPr>
        </p:nvSpPr>
        <p:spPr>
          <a:xfrm>
            <a:off x="8763000" y="6629400"/>
            <a:ext cx="304800" cy="187285"/>
          </a:xfrm>
          <a:prstGeom prst="roundRect">
            <a:avLst>
              <a:gd fmla="val 16667" name="adj"/>
            </a:avLst>
          </a:prstGeom>
          <a:solidFill>
            <a:schemeClr val="lt1">
              <a:alpha val="47843"/>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AU"/>
              <a:t>‹#›</a:t>
            </a:fld>
            <a:endParaRPr/>
          </a:p>
        </p:txBody>
      </p:sp>
      <p:sp>
        <p:nvSpPr>
          <p:cNvPr id="14" name="Google Shape;14;g81d1069e7a_2_2"/>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lnSpc>
                <a:spcPct val="100000"/>
              </a:lnSpc>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lnSpc>
                <a:spcPct val="100000"/>
              </a:lnSpc>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15" name="Google Shape;15;g81d1069e7a_2_2"/>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lvl1pPr indent="-228600" lvl="0" marL="457200" marR="0" rtl="0" algn="ctr">
              <a:lnSpc>
                <a:spcPct val="100000"/>
              </a:lnSpc>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lnSpc>
                <a:spcPct val="100000"/>
              </a:lnSpc>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16" name="Google Shape;16;g81d1069e7a_2_2"/>
          <p:cNvSpPr/>
          <p:nvPr/>
        </p:nvSpPr>
        <p:spPr>
          <a:xfrm>
            <a:off x="76200" y="6629400"/>
            <a:ext cx="5777948" cy="187285"/>
          </a:xfrm>
          <a:prstGeom prst="roundRect">
            <a:avLst>
              <a:gd fmla="val 16667" name="adj"/>
            </a:avLst>
          </a:prstGeom>
          <a:solidFill>
            <a:schemeClr val="lt1">
              <a:alpha val="47843"/>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1" lang="en-AU" sz="1100" u="none" cap="none" strike="noStrike">
                <a:solidFill>
                  <a:schemeClr val="dk2"/>
                </a:solidFill>
                <a:latin typeface="Helvetica Neue"/>
                <a:ea typeface="Helvetica Neue"/>
                <a:cs typeface="Helvetica Neue"/>
                <a:sym typeface="Helvetica Neue"/>
              </a:rPr>
              <a:t>SIT-35, 25-26 March 2020	Join at www.slido.com with the event code: #ceos-sit-35</a:t>
            </a:r>
            <a:endParaRPr b="0" i="1" sz="1100" u="none" cap="none" strike="noStrike">
              <a:solidFill>
                <a:schemeClr val="dk2"/>
              </a:solidFill>
              <a:latin typeface="Helvetica Neue"/>
              <a:ea typeface="Helvetica Neue"/>
              <a:cs typeface="Helvetica Neue"/>
              <a:sym typeface="Helvetica Neue"/>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タイトルとコンテンツ" type="obj">
  <p:cSld name="OBJECT">
    <p:spTree>
      <p:nvGrpSpPr>
        <p:cNvPr id="17" name="Shape 17"/>
        <p:cNvGrpSpPr/>
        <p:nvPr/>
      </p:nvGrpSpPr>
      <p:grpSpPr>
        <a:xfrm>
          <a:off x="0" y="0"/>
          <a:ext cx="0" cy="0"/>
          <a:chOff x="0" y="0"/>
          <a:chExt cx="0" cy="0"/>
        </a:xfrm>
      </p:grpSpPr>
      <p:sp>
        <p:nvSpPr>
          <p:cNvPr id="18" name="Google Shape;18;p48"/>
          <p:cNvSpPr txBox="1"/>
          <p:nvPr>
            <p:ph type="title"/>
          </p:nvPr>
        </p:nvSpPr>
        <p:spPr>
          <a:xfrm>
            <a:off x="628650" y="365125"/>
            <a:ext cx="7886700" cy="13257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1800"/>
              <a:buFont typeface="Arial"/>
              <a:buNone/>
              <a:defRPr b="0" i="0" sz="3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3700"/>
              <a:buFont typeface="Arial"/>
              <a:buNone/>
              <a:defRPr b="0" i="0" sz="1400" u="none" cap="none" strike="noStrike">
                <a:solidFill>
                  <a:srgbClr val="000000"/>
                </a:solidFill>
                <a:latin typeface="Arial"/>
                <a:ea typeface="Arial"/>
                <a:cs typeface="Arial"/>
                <a:sym typeface="Arial"/>
              </a:defRPr>
            </a:lvl9pPr>
          </a:lstStyle>
          <a:p/>
        </p:txBody>
      </p:sp>
      <p:sp>
        <p:nvSpPr>
          <p:cNvPr id="19" name="Google Shape;19;p48"/>
          <p:cNvSpPr txBox="1"/>
          <p:nvPr>
            <p:ph idx="1" type="body"/>
          </p:nvPr>
        </p:nvSpPr>
        <p:spPr>
          <a:xfrm>
            <a:off x="628650" y="1825625"/>
            <a:ext cx="7886700" cy="4351200"/>
          </a:xfrm>
          <a:prstGeom prst="rect">
            <a:avLst/>
          </a:prstGeom>
          <a:noFill/>
          <a:ln>
            <a:noFill/>
          </a:ln>
        </p:spPr>
        <p:txBody>
          <a:bodyPr anchorCtr="0" anchor="t" bIns="45700" lIns="91425" spcFirstLastPara="1" rIns="91425" wrap="square" tIns="45700">
            <a:noAutofit/>
          </a:bodyPr>
          <a:lstStyle>
            <a:lvl1pPr indent="-342900" lvl="0" marL="457200" marR="0" rtl="0" algn="l">
              <a:lnSpc>
                <a:spcPct val="90000"/>
              </a:lnSpc>
              <a:spcBef>
                <a:spcPts val="10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1pPr>
            <a:lvl2pPr indent="-342900" lvl="1" marL="9144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2pPr>
            <a:lvl3pPr indent="-342900" lvl="2" marL="13716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3pPr>
            <a:lvl4pPr indent="-342900" lvl="3" marL="18288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4pPr>
            <a:lvl5pPr indent="-342900" lvl="4" marL="22860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5pPr>
            <a:lvl6pPr indent="-342900" lvl="5" marL="27432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6pPr>
            <a:lvl7pPr indent="-342900" lvl="6" marL="32004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7pPr>
            <a:lvl8pPr indent="-342900" lvl="7" marL="3657600" marR="0" rtl="0" algn="l">
              <a:lnSpc>
                <a:spcPct val="90000"/>
              </a:lnSpc>
              <a:spcBef>
                <a:spcPts val="2100"/>
              </a:spcBef>
              <a:spcAft>
                <a:spcPts val="0"/>
              </a:spcAft>
              <a:buClr>
                <a:schemeClr val="dk1"/>
              </a:buClr>
              <a:buSzPts val="1800"/>
              <a:buFont typeface="Arial"/>
              <a:buChar char="○"/>
              <a:defRPr b="0" i="0" sz="1400" u="none" cap="none" strike="noStrike">
                <a:solidFill>
                  <a:srgbClr val="000000"/>
                </a:solidFill>
                <a:latin typeface="Arial"/>
                <a:ea typeface="Arial"/>
                <a:cs typeface="Arial"/>
                <a:sym typeface="Arial"/>
              </a:defRPr>
            </a:lvl8pPr>
            <a:lvl9pPr indent="-342900" lvl="8" marL="4114800" marR="0" rtl="0" algn="l">
              <a:lnSpc>
                <a:spcPct val="90000"/>
              </a:lnSpc>
              <a:spcBef>
                <a:spcPts val="2100"/>
              </a:spcBef>
              <a:spcAft>
                <a:spcPts val="2100"/>
              </a:spcAft>
              <a:buClr>
                <a:schemeClr val="dk1"/>
              </a:buClr>
              <a:buSzPts val="1800"/>
              <a:buFont typeface="Arial"/>
              <a:buChar char="■"/>
              <a:defRPr b="0" i="0" sz="1400" u="none" cap="none" strike="noStrike">
                <a:solidFill>
                  <a:srgbClr val="000000"/>
                </a:solidFill>
                <a:latin typeface="Arial"/>
                <a:ea typeface="Arial"/>
                <a:cs typeface="Arial"/>
                <a:sym typeface="Arial"/>
              </a:defRPr>
            </a:lvl9pPr>
          </a:lstStyle>
          <a:p/>
        </p:txBody>
      </p:sp>
      <p:sp>
        <p:nvSpPr>
          <p:cNvPr id="20" name="Google Shape;20;p48"/>
          <p:cNvSpPr txBox="1"/>
          <p:nvPr>
            <p:ph idx="10" type="dt"/>
          </p:nvPr>
        </p:nvSpPr>
        <p:spPr>
          <a:xfrm>
            <a:off x="628650" y="6356350"/>
            <a:ext cx="20574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1" name="Google Shape;21;p48"/>
          <p:cNvSpPr txBox="1"/>
          <p:nvPr>
            <p:ph idx="11" type="ftr"/>
          </p:nvPr>
        </p:nvSpPr>
        <p:spPr>
          <a:xfrm>
            <a:off x="3028950" y="6356350"/>
            <a:ext cx="3086100" cy="3651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2" name="Google Shape;22;p48"/>
          <p:cNvSpPr txBox="1"/>
          <p:nvPr>
            <p:ph idx="12" type="sldNum"/>
          </p:nvPr>
        </p:nvSpPr>
        <p:spPr>
          <a:xfrm>
            <a:off x="6457950" y="6356350"/>
            <a:ext cx="20574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1_Blank" showMasterSp="0">
  <p:cSld name="1_Blank 2">
    <p:spTree>
      <p:nvGrpSpPr>
        <p:cNvPr id="23" name="Shape 23"/>
        <p:cNvGrpSpPr/>
        <p:nvPr/>
      </p:nvGrpSpPr>
      <p:grpSpPr>
        <a:xfrm>
          <a:off x="0" y="0"/>
          <a:ext cx="0" cy="0"/>
          <a:chOff x="0" y="0"/>
          <a:chExt cx="0" cy="0"/>
        </a:xfrm>
      </p:grpSpPr>
      <p:sp>
        <p:nvSpPr>
          <p:cNvPr id="24" name="Google Shape;24;p51"/>
          <p:cNvSpPr/>
          <p:nvPr>
            <p:ph idx="12" type="sldNum"/>
          </p:nvPr>
        </p:nvSpPr>
        <p:spPr>
          <a:xfrm>
            <a:off x="8763000" y="6629400"/>
            <a:ext cx="304800" cy="187285"/>
          </a:xfrm>
          <a:prstGeom prst="roundRect">
            <a:avLst>
              <a:gd fmla="val 16667" name="adj"/>
            </a:avLst>
          </a:prstGeom>
          <a:solidFill>
            <a:schemeClr val="lt1">
              <a:alpha val="47843"/>
            </a:schemeClr>
          </a:solidFill>
          <a:ln cap="flat" cmpd="sng" w="25400">
            <a:solidFill>
              <a:schemeClr val="lt2">
                <a:alpha val="60000"/>
              </a:schemeClr>
            </a:solidFill>
            <a:prstDash val="solid"/>
            <a:round/>
            <a:headEnd len="sm" w="sm" type="none"/>
            <a:tailEnd len="sm" w="sm" type="none"/>
          </a:ln>
        </p:spPr>
        <p:txBody>
          <a:bodyPr anchorCtr="0" anchor="t" bIns="0" lIns="0" spcFirstLastPara="1" rIns="0" wrap="square" tIns="0">
            <a:sp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lt2"/>
                </a:solidFill>
                <a:latin typeface="Arial"/>
                <a:ea typeface="Arial"/>
                <a:cs typeface="Arial"/>
                <a:sym typeface="Arial"/>
              </a:defRPr>
            </a:lvl9pPr>
          </a:lstStyle>
          <a:p>
            <a:pPr indent="0" lvl="0" marL="0" rtl="0" algn="ctr">
              <a:spcBef>
                <a:spcPts val="0"/>
              </a:spcBef>
              <a:spcAft>
                <a:spcPts val="0"/>
              </a:spcAft>
              <a:buNone/>
            </a:pPr>
            <a:fld id="{00000000-1234-1234-1234-123412341234}" type="slidenum">
              <a:rPr lang="en-AU"/>
              <a:t>‹#›</a:t>
            </a:fld>
            <a:endParaRPr/>
          </a:p>
        </p:txBody>
      </p:sp>
      <p:sp>
        <p:nvSpPr>
          <p:cNvPr id="25" name="Google Shape;25;p51"/>
          <p:cNvSpPr txBox="1"/>
          <p:nvPr>
            <p:ph idx="1" type="body"/>
          </p:nvPr>
        </p:nvSpPr>
        <p:spPr>
          <a:xfrm>
            <a:off x="457200" y="1600200"/>
            <a:ext cx="8153400" cy="47244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1pPr>
            <a:lvl2pPr indent="-355600" lvl="1" marL="914400" marR="0" rtl="0" algn="l">
              <a:lnSpc>
                <a:spcPct val="100000"/>
              </a:lnSpc>
              <a:spcBef>
                <a:spcPts val="0"/>
              </a:spcBef>
              <a:spcAft>
                <a:spcPts val="0"/>
              </a:spcAft>
              <a:buClr>
                <a:srgbClr val="000000"/>
              </a:buClr>
              <a:buSzPts val="2000"/>
              <a:buFont typeface="Courier New"/>
              <a:buChar char="o"/>
              <a:defRPr b="0" i="0" sz="2000" u="none" cap="none" strike="noStrike">
                <a:solidFill>
                  <a:srgbClr val="000000"/>
                </a:solidFill>
                <a:latin typeface="Arial"/>
                <a:ea typeface="Arial"/>
                <a:cs typeface="Arial"/>
                <a:sym typeface="Arial"/>
              </a:defRPr>
            </a:lvl2pPr>
            <a:lvl3pPr indent="-355600" lvl="2" marL="1371600" marR="0" rtl="0" algn="l">
              <a:lnSpc>
                <a:spcPct val="100000"/>
              </a:lnSpc>
              <a:spcBef>
                <a:spcPts val="0"/>
              </a:spcBef>
              <a:spcAft>
                <a:spcPts val="0"/>
              </a:spcAft>
              <a:buClr>
                <a:srgbClr val="000000"/>
              </a:buClr>
              <a:buSzPts val="2000"/>
              <a:buFont typeface="Noto Sans Symbols"/>
              <a:buChar char="▪"/>
              <a:defRPr b="0" i="0" sz="20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20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6" name="Google Shape;26;p51"/>
          <p:cNvSpPr/>
          <p:nvPr/>
        </p:nvSpPr>
        <p:spPr>
          <a:xfrm>
            <a:off x="76200" y="6629400"/>
            <a:ext cx="2362200" cy="187285"/>
          </a:xfrm>
          <a:prstGeom prst="roundRect">
            <a:avLst>
              <a:gd fmla="val 16667" name="adj"/>
            </a:avLst>
          </a:prstGeom>
          <a:solidFill>
            <a:schemeClr val="lt1">
              <a:alpha val="47843"/>
            </a:schemeClr>
          </a:solidFill>
          <a:ln cap="flat" cmpd="sng" w="25400">
            <a:solidFill>
              <a:schemeClr val="lt2">
                <a:alpha val="60000"/>
              </a:schemeClr>
            </a:solidFill>
            <a:prstDash val="solid"/>
            <a:round/>
            <a:headEnd len="sm" w="sm" type="none"/>
            <a:tailEnd len="sm" w="sm" type="none"/>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1100"/>
              <a:buFont typeface="Arial"/>
              <a:buNone/>
            </a:pPr>
            <a:r>
              <a:rPr b="0" i="1" lang="en-AU" sz="1100" u="none" cap="none" strike="noStrike">
                <a:solidFill>
                  <a:schemeClr val="lt2"/>
                </a:solidFill>
                <a:latin typeface="Arial"/>
                <a:ea typeface="Arial"/>
                <a:cs typeface="Arial"/>
                <a:sym typeface="Arial"/>
              </a:rPr>
              <a:t>CEOS Plenary 2019, 14-16 October</a:t>
            </a:r>
            <a:endParaRPr b="0" i="1" sz="1100" u="none" cap="none" strike="noStrike">
              <a:solidFill>
                <a:schemeClr val="lt2"/>
              </a:solidFill>
              <a:latin typeface="Arial"/>
              <a:ea typeface="Arial"/>
              <a:cs typeface="Arial"/>
              <a:sym typeface="Arial"/>
            </a:endParaRPr>
          </a:p>
        </p:txBody>
      </p:sp>
      <p:sp>
        <p:nvSpPr>
          <p:cNvPr id="27" name="Google Shape;27;p51"/>
          <p:cNvSpPr txBox="1"/>
          <p:nvPr>
            <p:ph idx="2" type="body"/>
          </p:nvPr>
        </p:nvSpPr>
        <p:spPr>
          <a:xfrm>
            <a:off x="2057400" y="304800"/>
            <a:ext cx="4953000" cy="5334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400" u="none" cap="none" strike="noStrike">
                <a:solidFill>
                  <a:schemeClr val="lt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2_FY30_Ⅰ.1.2">
  <p:cSld name="2_FY30_Ⅰ.1.2">
    <p:spTree>
      <p:nvGrpSpPr>
        <p:cNvPr id="28" name="Shape 2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9" name="Shape 29"/>
        <p:cNvGrpSpPr/>
        <p:nvPr/>
      </p:nvGrpSpPr>
      <p:grpSpPr>
        <a:xfrm>
          <a:off x="0" y="0"/>
          <a:ext cx="0" cy="0"/>
          <a:chOff x="0" y="0"/>
          <a:chExt cx="0" cy="0"/>
        </a:xfrm>
      </p:grpSpPr>
      <p:sp>
        <p:nvSpPr>
          <p:cNvPr id="30" name="Google Shape;30;p58"/>
          <p:cNvSpPr txBox="1"/>
          <p:nvPr>
            <p:ph type="ctrTitle"/>
          </p:nvPr>
        </p:nvSpPr>
        <p:spPr>
          <a:xfrm>
            <a:off x="311708" y="992767"/>
            <a:ext cx="8520525" cy="2736900"/>
          </a:xfrm>
          <a:prstGeom prst="rect">
            <a:avLst/>
          </a:prstGeom>
          <a:noFill/>
          <a:ln>
            <a:noFill/>
          </a:ln>
        </p:spPr>
        <p:txBody>
          <a:bodyPr anchorCtr="0" anchor="b" bIns="121900" lIns="121900" spcFirstLastPara="1" rIns="121900" wrap="square" tIns="121900">
            <a:noAutofit/>
          </a:bodyPr>
          <a:lstStyle>
            <a:lvl1pPr lvl="0"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6900"/>
              <a:buFont typeface="Arial"/>
              <a:buNone/>
              <a:defRPr b="0" i="0" sz="6900" u="none" cap="none" strike="noStrike">
                <a:solidFill>
                  <a:srgbClr val="000000"/>
                </a:solidFill>
                <a:latin typeface="Arial"/>
                <a:ea typeface="Arial"/>
                <a:cs typeface="Arial"/>
                <a:sym typeface="Arial"/>
              </a:defRPr>
            </a:lvl9pPr>
          </a:lstStyle>
          <a:p/>
        </p:txBody>
      </p:sp>
      <p:sp>
        <p:nvSpPr>
          <p:cNvPr id="31" name="Google Shape;31;p58"/>
          <p:cNvSpPr txBox="1"/>
          <p:nvPr>
            <p:ph idx="1" type="subTitle"/>
          </p:nvPr>
        </p:nvSpPr>
        <p:spPr>
          <a:xfrm>
            <a:off x="311700" y="3778833"/>
            <a:ext cx="8520525" cy="1056900"/>
          </a:xfrm>
          <a:prstGeom prst="rect">
            <a:avLst/>
          </a:prstGeom>
          <a:noFill/>
          <a:ln>
            <a:noFill/>
          </a:ln>
        </p:spPr>
        <p:txBody>
          <a:bodyPr anchorCtr="0" anchor="t" bIns="121900" lIns="121900" spcFirstLastPara="1" rIns="121900" wrap="square" tIns="121900">
            <a:noAutofit/>
          </a:bodyPr>
          <a:lstStyle>
            <a:lvl1pPr lvl="0"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3700"/>
              <a:buFont typeface="Arial"/>
              <a:buNone/>
              <a:defRPr b="0" i="0" sz="3700" u="none" cap="none" strike="noStrike">
                <a:solidFill>
                  <a:srgbClr val="000000"/>
                </a:solidFill>
                <a:latin typeface="Arial"/>
                <a:ea typeface="Arial"/>
                <a:cs typeface="Arial"/>
                <a:sym typeface="Arial"/>
              </a:defRPr>
            </a:lvl9pPr>
          </a:lstStyle>
          <a:p/>
        </p:txBody>
      </p:sp>
      <p:sp>
        <p:nvSpPr>
          <p:cNvPr id="32" name="Google Shape;32;p58"/>
          <p:cNvSpPr txBox="1"/>
          <p:nvPr>
            <p:ph idx="12" type="sldNum"/>
          </p:nvPr>
        </p:nvSpPr>
        <p:spPr>
          <a:xfrm>
            <a:off x="8472458" y="6217622"/>
            <a:ext cx="548775" cy="524700"/>
          </a:xfrm>
          <a:prstGeom prst="rect">
            <a:avLst/>
          </a:prstGeom>
          <a:noFill/>
          <a:ln>
            <a:noFill/>
          </a:ln>
        </p:spPr>
        <p:txBody>
          <a:bodyPr anchorCtr="0" anchor="ctr" bIns="121900" lIns="121900" spcFirstLastPara="1" rIns="121900" wrap="square" tIns="12190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45"/>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 name="Shape 36"/>
        <p:cNvGrpSpPr/>
        <p:nvPr/>
      </p:nvGrpSpPr>
      <p:grpSpPr>
        <a:xfrm>
          <a:off x="0" y="0"/>
          <a:ext cx="0" cy="0"/>
          <a:chOff x="0" y="0"/>
          <a:chExt cx="0" cy="0"/>
        </a:xfrm>
      </p:grpSpPr>
      <p:sp>
        <p:nvSpPr>
          <p:cNvPr id="37" name="Google Shape;37;g71443198d4_0_81"/>
          <p:cNvSpPr txBox="1"/>
          <p:nvPr>
            <p:ph type="title"/>
          </p:nvPr>
        </p:nvSpPr>
        <p:spPr>
          <a:xfrm>
            <a:off x="622789" y="2765500"/>
            <a:ext cx="5746200" cy="9930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3000"/>
              <a:buFont typeface="Arial"/>
              <a:buNone/>
            </a:pPr>
            <a:r>
              <a:rPr b="1" i="0" lang="en-AU" sz="3000" u="none" cap="none" strike="noStrike">
                <a:solidFill>
                  <a:schemeClr val="lt1"/>
                </a:solidFill>
                <a:latin typeface="Helvetica Neue"/>
                <a:ea typeface="Helvetica Neue"/>
                <a:cs typeface="Helvetica Neue"/>
                <a:sym typeface="Helvetica Neue"/>
              </a:rPr>
              <a:t>Carbon &amp; Biomass Session </a:t>
            </a:r>
            <a:endParaRPr b="1" i="0" sz="3000" u="none" cap="none" strike="noStrike">
              <a:solidFill>
                <a:schemeClr val="lt1"/>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3000"/>
              <a:buFont typeface="Arial"/>
              <a:buNone/>
            </a:pPr>
            <a:r>
              <a:rPr b="1" i="0" lang="en-AU" sz="2400" u="none" cap="none" strike="noStrike">
                <a:solidFill>
                  <a:srgbClr val="93C47D"/>
                </a:solidFill>
                <a:latin typeface="Helvetica Neue"/>
                <a:ea typeface="Helvetica Neue"/>
                <a:cs typeface="Helvetica Neue"/>
                <a:sym typeface="Helvetica Neue"/>
              </a:rPr>
              <a:t>A CEOS AFOLU Roadmap?</a:t>
            </a:r>
            <a:br>
              <a:rPr b="1" i="0" lang="en-AU" sz="3000" u="none" cap="none" strike="noStrike">
                <a:solidFill>
                  <a:srgbClr val="93C47D"/>
                </a:solidFill>
                <a:latin typeface="Helvetica Neue"/>
                <a:ea typeface="Helvetica Neue"/>
                <a:cs typeface="Helvetica Neue"/>
                <a:sym typeface="Helvetica Neue"/>
              </a:rPr>
            </a:br>
            <a:endParaRPr b="1" i="0" sz="3000" u="none" cap="none" strike="noStrike">
              <a:solidFill>
                <a:srgbClr val="93C47D"/>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2400"/>
              <a:buFont typeface="Arial"/>
              <a:buNone/>
            </a:pPr>
            <a:r>
              <a:t/>
            </a:r>
            <a:endParaRPr b="1" i="0" sz="2400" u="none" cap="none" strike="noStrike">
              <a:solidFill>
                <a:srgbClr val="FFFFFF"/>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3000"/>
              <a:buFont typeface="Arial"/>
              <a:buNone/>
            </a:pPr>
            <a:r>
              <a:t/>
            </a:r>
            <a:endParaRPr b="1" i="0" sz="3000" u="none" cap="none" strike="noStrike">
              <a:solidFill>
                <a:srgbClr val="FFFFFF"/>
              </a:solidFill>
              <a:latin typeface="Helvetica Neue"/>
              <a:ea typeface="Helvetica Neue"/>
              <a:cs typeface="Helvetica Neue"/>
              <a:sym typeface="Helvetica Neue"/>
            </a:endParaRPr>
          </a:p>
          <a:p>
            <a:pPr indent="0" lvl="0" marL="0" marR="0" rtl="0" algn="l">
              <a:lnSpc>
                <a:spcPct val="100000"/>
              </a:lnSpc>
              <a:spcBef>
                <a:spcPts val="0"/>
              </a:spcBef>
              <a:spcAft>
                <a:spcPts val="0"/>
              </a:spcAft>
              <a:buClr>
                <a:srgbClr val="000000"/>
              </a:buClr>
              <a:buSzPts val="3000"/>
              <a:buFont typeface="Arial"/>
              <a:buNone/>
            </a:pPr>
            <a:r>
              <a:t/>
            </a:r>
            <a:endParaRPr b="1" i="0" sz="3000" u="none" cap="none" strike="noStrike">
              <a:solidFill>
                <a:srgbClr val="FFFFFF"/>
              </a:solidFill>
              <a:latin typeface="Helvetica Neue"/>
              <a:ea typeface="Helvetica Neue"/>
              <a:cs typeface="Helvetica Neue"/>
              <a:sym typeface="Helvetica Neue"/>
            </a:endParaRPr>
          </a:p>
        </p:txBody>
      </p:sp>
      <p:sp>
        <p:nvSpPr>
          <p:cNvPr id="38" name="Google Shape;38;g71443198d4_0_81"/>
          <p:cNvSpPr/>
          <p:nvPr/>
        </p:nvSpPr>
        <p:spPr>
          <a:xfrm>
            <a:off x="622789" y="4313475"/>
            <a:ext cx="4810800" cy="2541600"/>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Clr>
                <a:srgbClr val="000000"/>
              </a:buClr>
              <a:buSzPts val="1800"/>
              <a:buFont typeface="Arial"/>
              <a:buNone/>
            </a:pPr>
            <a:r>
              <a:t/>
            </a:r>
            <a:endParaRPr b="0" i="0" sz="1800" u="none" cap="none" strike="noStrike">
              <a:solidFill>
                <a:schemeClr val="lt1"/>
              </a:solidFill>
              <a:latin typeface="Helvetica Neue"/>
              <a:ea typeface="Helvetica Neue"/>
              <a:cs typeface="Helvetica Neue"/>
              <a:sym typeface="Helvetica Neue"/>
            </a:endParaRPr>
          </a:p>
          <a:p>
            <a:pPr indent="0" lvl="0" marL="0" marR="0" rtl="0" algn="l">
              <a:lnSpc>
                <a:spcPct val="150000"/>
              </a:lnSpc>
              <a:spcBef>
                <a:spcPts val="0"/>
              </a:spcBef>
              <a:spcAft>
                <a:spcPts val="0"/>
              </a:spcAft>
              <a:buClr>
                <a:schemeClr val="dk1"/>
              </a:buClr>
              <a:buSzPts val="1800"/>
              <a:buFont typeface="Arial"/>
              <a:buNone/>
            </a:pPr>
            <a:r>
              <a:rPr b="0" i="0" lang="en-AU" sz="1800" u="none" cap="none" strike="noStrike">
                <a:solidFill>
                  <a:schemeClr val="lt1"/>
                </a:solidFill>
                <a:latin typeface="Helvetica Neue"/>
                <a:ea typeface="Helvetica Neue"/>
                <a:cs typeface="Helvetica Neue"/>
                <a:sym typeface="Helvetica Neue"/>
              </a:rPr>
              <a:t>Osamu Ochiai &amp; Frank Martin Seifert</a:t>
            </a:r>
            <a:endParaRPr b="0" i="0" sz="1800" u="none" cap="none" strike="noStrike">
              <a:solidFill>
                <a:schemeClr val="lt1"/>
              </a:solidFill>
              <a:latin typeface="Helvetica Neue"/>
              <a:ea typeface="Helvetica Neue"/>
              <a:cs typeface="Helvetica Neue"/>
              <a:sym typeface="Helvetica Neue"/>
            </a:endParaRPr>
          </a:p>
          <a:p>
            <a:pPr indent="0" lvl="0" marL="0" marR="0" rtl="0" algn="l">
              <a:lnSpc>
                <a:spcPct val="150000"/>
              </a:lnSpc>
              <a:spcBef>
                <a:spcPts val="0"/>
              </a:spcBef>
              <a:spcAft>
                <a:spcPts val="0"/>
              </a:spcAft>
              <a:buClr>
                <a:schemeClr val="dk1"/>
              </a:buClr>
              <a:buSzPts val="1800"/>
              <a:buFont typeface="Arial"/>
              <a:buNone/>
            </a:pPr>
            <a:r>
              <a:rPr b="0" i="0" lang="en-AU" sz="1800" u="none" cap="none" strike="noStrike">
                <a:solidFill>
                  <a:schemeClr val="lt1"/>
                </a:solidFill>
                <a:latin typeface="Helvetica Neue"/>
                <a:ea typeface="Helvetica Neue"/>
                <a:cs typeface="Helvetica Neue"/>
                <a:sym typeface="Helvetica Neue"/>
              </a:rPr>
              <a:t>CEOS &amp; ESA Leads for GFOI</a:t>
            </a:r>
            <a:endParaRPr b="0" i="0" sz="1800" u="none" cap="none" strike="noStrike">
              <a:solidFill>
                <a:schemeClr val="lt1"/>
              </a:solidFill>
              <a:latin typeface="Helvetica Neue"/>
              <a:ea typeface="Helvetica Neue"/>
              <a:cs typeface="Helvetica Neue"/>
              <a:sym typeface="Helvetica Neue"/>
            </a:endParaRPr>
          </a:p>
          <a:p>
            <a:pPr indent="0" lvl="0" marL="0" marR="0" rtl="0" algn="l">
              <a:lnSpc>
                <a:spcPct val="150000"/>
              </a:lnSpc>
              <a:spcBef>
                <a:spcPts val="0"/>
              </a:spcBef>
              <a:spcAft>
                <a:spcPts val="0"/>
              </a:spcAft>
              <a:buClr>
                <a:schemeClr val="dk1"/>
              </a:buClr>
              <a:buSzPts val="1800"/>
              <a:buFont typeface="Arial"/>
              <a:buNone/>
            </a:pPr>
            <a:r>
              <a:rPr b="0" i="0" lang="en-AU" sz="1800" u="none" cap="none" strike="noStrike">
                <a:solidFill>
                  <a:schemeClr val="lt1"/>
                </a:solidFill>
                <a:latin typeface="Helvetica Neue"/>
                <a:ea typeface="Helvetica Neue"/>
                <a:cs typeface="Helvetica Neue"/>
                <a:sym typeface="Helvetica Neue"/>
              </a:rPr>
              <a:t>SIT-35 Virtual Meeting</a:t>
            </a:r>
            <a:endParaRPr b="0" i="0" sz="1800" u="none" cap="none" strike="noStrike">
              <a:solidFill>
                <a:schemeClr val="lt1"/>
              </a:solidFill>
              <a:latin typeface="Helvetica Neue"/>
              <a:ea typeface="Helvetica Neue"/>
              <a:cs typeface="Helvetica Neue"/>
              <a:sym typeface="Helvetica Neue"/>
            </a:endParaRPr>
          </a:p>
          <a:p>
            <a:pPr indent="0" lvl="0" marL="0" marR="0" rtl="0" algn="l">
              <a:lnSpc>
                <a:spcPct val="150000"/>
              </a:lnSpc>
              <a:spcBef>
                <a:spcPts val="0"/>
              </a:spcBef>
              <a:spcAft>
                <a:spcPts val="0"/>
              </a:spcAft>
              <a:buClr>
                <a:schemeClr val="dk1"/>
              </a:buClr>
              <a:buSzPts val="1800"/>
              <a:buFont typeface="Arial"/>
              <a:buNone/>
            </a:pPr>
            <a:r>
              <a:rPr b="0" i="0" lang="en-AU" sz="1800" u="none" cap="none" strike="noStrike">
                <a:solidFill>
                  <a:schemeClr val="lt1"/>
                </a:solidFill>
                <a:latin typeface="Helvetica Neue"/>
                <a:ea typeface="Helvetica Neue"/>
                <a:cs typeface="Helvetica Neue"/>
                <a:sym typeface="Helvetica Neue"/>
              </a:rPr>
              <a:t>25-26 March, 2020</a:t>
            </a:r>
            <a:endParaRPr b="0" i="0" sz="1800" u="none" cap="none" strike="noStrike">
              <a:solidFill>
                <a:schemeClr val="lt1"/>
              </a:solidFill>
              <a:latin typeface="Helvetica Neue"/>
              <a:ea typeface="Helvetica Neue"/>
              <a:cs typeface="Helvetica Neue"/>
              <a:sym typeface="Helvetica Neue"/>
            </a:endParaRPr>
          </a:p>
        </p:txBody>
      </p:sp>
      <p:pic>
        <p:nvPicPr>
          <p:cNvPr id="39" name="Google Shape;39;g71443198d4_0_81"/>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40" name="Google Shape;40;g71443198d4_0_81"/>
          <p:cNvSpPr txBox="1"/>
          <p:nvPr/>
        </p:nvSpPr>
        <p:spPr>
          <a:xfrm>
            <a:off x="622789" y="2246634"/>
            <a:ext cx="2806200" cy="2103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50"/>
              <a:buFont typeface="Arial"/>
              <a:buNone/>
            </a:pPr>
            <a:r>
              <a:rPr b="1" i="0" lang="en-AU" sz="1050" u="none" cap="none" strike="noStrike">
                <a:solidFill>
                  <a:schemeClr val="lt1"/>
                </a:solidFill>
                <a:latin typeface="Helvetica Neue"/>
                <a:ea typeface="Helvetica Neue"/>
                <a:cs typeface="Helvetica Neue"/>
                <a:sym typeface="Helvetica Neue"/>
              </a:rPr>
              <a:t>Committee on Earth Observation Satellites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 name="Shape 44"/>
        <p:cNvGrpSpPr/>
        <p:nvPr/>
      </p:nvGrpSpPr>
      <p:grpSpPr>
        <a:xfrm>
          <a:off x="0" y="0"/>
          <a:ext cx="0" cy="0"/>
          <a:chOff x="0" y="0"/>
          <a:chExt cx="0" cy="0"/>
        </a:xfrm>
      </p:grpSpPr>
      <p:sp>
        <p:nvSpPr>
          <p:cNvPr id="45" name="Google Shape;45;g71443198d4_0_95"/>
          <p:cNvSpPr txBox="1"/>
          <p:nvPr>
            <p:ph type="title"/>
          </p:nvPr>
        </p:nvSpPr>
        <p:spPr>
          <a:xfrm>
            <a:off x="3028466" y="6"/>
            <a:ext cx="4912200" cy="109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None/>
            </a:pPr>
            <a:r>
              <a:rPr lang="en-AU" sz="3200">
                <a:solidFill>
                  <a:srgbClr val="FFFFFF"/>
                </a:solidFill>
              </a:rPr>
              <a:t>Why is it needed? </a:t>
            </a:r>
            <a:endParaRPr sz="3200">
              <a:solidFill>
                <a:srgbClr val="FFFFFF"/>
              </a:solidFill>
            </a:endParaRPr>
          </a:p>
        </p:txBody>
      </p:sp>
      <p:sp>
        <p:nvSpPr>
          <p:cNvPr id="46" name="Google Shape;46;g71443198d4_0_95"/>
          <p:cNvSpPr txBox="1"/>
          <p:nvPr>
            <p:ph idx="1" type="body"/>
          </p:nvPr>
        </p:nvSpPr>
        <p:spPr>
          <a:xfrm>
            <a:off x="213125" y="1338950"/>
            <a:ext cx="8487900" cy="49350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000000"/>
              </a:buClr>
              <a:buSzPts val="2800"/>
              <a:buNone/>
            </a:pPr>
            <a:r>
              <a:rPr lang="en-AU" sz="2400">
                <a:solidFill>
                  <a:schemeClr val="dk1"/>
                </a:solidFill>
              </a:rPr>
              <a:t>The 2015 UNFCCC Paris Agreement came into force on 4th November 2016. Parties have agreed to commit to nationally determined contributions (NDCs), that they intend to achieve regarding their future GHG emissions reductions, to hold global warming well below 2 °C above pre-industrial levels, and aiming to limit it to 1.5 °C. </a:t>
            </a:r>
            <a:endParaRPr sz="2400"/>
          </a:p>
          <a:p>
            <a:pPr indent="0" lvl="0" marL="0" rtl="0" algn="l">
              <a:lnSpc>
                <a:spcPct val="90000"/>
              </a:lnSpc>
              <a:spcBef>
                <a:spcPts val="0"/>
              </a:spcBef>
              <a:spcAft>
                <a:spcPts val="0"/>
              </a:spcAft>
              <a:buClr>
                <a:srgbClr val="000000"/>
              </a:buClr>
              <a:buSzPts val="2800"/>
              <a:buNone/>
            </a:pPr>
            <a:r>
              <a:t/>
            </a:r>
            <a:endParaRPr sz="2400">
              <a:solidFill>
                <a:schemeClr val="dk1"/>
              </a:solidFill>
            </a:endParaRPr>
          </a:p>
          <a:p>
            <a:pPr indent="0" lvl="0" marL="0" rtl="0" algn="l">
              <a:lnSpc>
                <a:spcPct val="90000"/>
              </a:lnSpc>
              <a:spcBef>
                <a:spcPts val="0"/>
              </a:spcBef>
              <a:spcAft>
                <a:spcPts val="0"/>
              </a:spcAft>
              <a:buClr>
                <a:srgbClr val="000000"/>
              </a:buClr>
              <a:buSzPts val="2800"/>
              <a:buNone/>
            </a:pPr>
            <a:r>
              <a:rPr b="1" lang="en-AU" sz="2400">
                <a:solidFill>
                  <a:schemeClr val="dk1"/>
                </a:solidFill>
              </a:rPr>
              <a:t>AFOLU and the Paris Agreement:</a:t>
            </a:r>
            <a:endParaRPr b="1" sz="2400">
              <a:solidFill>
                <a:schemeClr val="dk1"/>
              </a:solidFill>
            </a:endParaRPr>
          </a:p>
          <a:p>
            <a:pPr indent="-279400" lvl="0" marL="342900" rtl="0" algn="l">
              <a:lnSpc>
                <a:spcPct val="150000"/>
              </a:lnSpc>
              <a:spcBef>
                <a:spcPts val="0"/>
              </a:spcBef>
              <a:spcAft>
                <a:spcPts val="0"/>
              </a:spcAft>
              <a:buClr>
                <a:srgbClr val="000000"/>
              </a:buClr>
              <a:buSzPts val="1800"/>
              <a:buFont typeface="Arial"/>
              <a:buChar char="•"/>
            </a:pPr>
            <a:r>
              <a:rPr lang="en-AU" sz="2000">
                <a:solidFill>
                  <a:schemeClr val="dk1"/>
                </a:solidFill>
              </a:rPr>
              <a:t>National Determined Contributions (NDC) (Art 3, 4)</a:t>
            </a:r>
            <a:endParaRPr sz="2000">
              <a:solidFill>
                <a:schemeClr val="dk1"/>
              </a:solidFill>
            </a:endParaRPr>
          </a:p>
          <a:p>
            <a:pPr indent="-279400" lvl="0" marL="342900" rtl="0" algn="l">
              <a:lnSpc>
                <a:spcPct val="150000"/>
              </a:lnSpc>
              <a:spcBef>
                <a:spcPts val="0"/>
              </a:spcBef>
              <a:spcAft>
                <a:spcPts val="0"/>
              </a:spcAft>
              <a:buClr>
                <a:srgbClr val="000000"/>
              </a:buClr>
              <a:buSzPts val="1800"/>
              <a:buFont typeface="Arial"/>
              <a:buChar char="•"/>
            </a:pPr>
            <a:r>
              <a:rPr lang="en-AU" sz="2000">
                <a:solidFill>
                  <a:schemeClr val="dk1"/>
                </a:solidFill>
              </a:rPr>
              <a:t>Conserve and enhance sinks and reservoirs of GHG including forests (Art 5)</a:t>
            </a:r>
            <a:endParaRPr sz="2000">
              <a:solidFill>
                <a:schemeClr val="dk1"/>
              </a:solidFill>
            </a:endParaRPr>
          </a:p>
          <a:p>
            <a:pPr indent="-279400" lvl="0" marL="342900" rtl="0" algn="l">
              <a:lnSpc>
                <a:spcPct val="150000"/>
              </a:lnSpc>
              <a:spcBef>
                <a:spcPts val="0"/>
              </a:spcBef>
              <a:spcAft>
                <a:spcPts val="0"/>
              </a:spcAft>
              <a:buClr>
                <a:srgbClr val="000000"/>
              </a:buClr>
              <a:buSzPts val="1800"/>
              <a:buFont typeface="Arial"/>
              <a:buChar char="•"/>
            </a:pPr>
            <a:r>
              <a:rPr lang="en-AU" sz="2000">
                <a:solidFill>
                  <a:schemeClr val="dk1"/>
                </a:solidFill>
              </a:rPr>
              <a:t>Transparency framework and GHG reporting (Art 13)</a:t>
            </a:r>
            <a:endParaRPr sz="2000"/>
          </a:p>
          <a:p>
            <a:pPr indent="-279400" lvl="0" marL="342900" rtl="0" algn="l">
              <a:lnSpc>
                <a:spcPct val="150000"/>
              </a:lnSpc>
              <a:spcBef>
                <a:spcPts val="0"/>
              </a:spcBef>
              <a:spcAft>
                <a:spcPts val="0"/>
              </a:spcAft>
              <a:buClr>
                <a:srgbClr val="000000"/>
              </a:buClr>
              <a:buSzPts val="1800"/>
              <a:buFont typeface="Arial"/>
              <a:buChar char="•"/>
            </a:pPr>
            <a:r>
              <a:rPr lang="en-AU" sz="2000">
                <a:solidFill>
                  <a:schemeClr val="dk1"/>
                </a:solidFill>
              </a:rPr>
              <a:t>Global Stocktake (GST) - assessment of collective process (Art 14)</a:t>
            </a:r>
            <a:endParaRPr sz="20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 name="Shape 50"/>
        <p:cNvGrpSpPr/>
        <p:nvPr/>
      </p:nvGrpSpPr>
      <p:grpSpPr>
        <a:xfrm>
          <a:off x="0" y="0"/>
          <a:ext cx="0" cy="0"/>
          <a:chOff x="0" y="0"/>
          <a:chExt cx="0" cy="0"/>
        </a:xfrm>
      </p:grpSpPr>
      <p:sp>
        <p:nvSpPr>
          <p:cNvPr id="51" name="Google Shape;51;g71443198d4_0_102"/>
          <p:cNvSpPr txBox="1"/>
          <p:nvPr>
            <p:ph type="title"/>
          </p:nvPr>
        </p:nvSpPr>
        <p:spPr>
          <a:xfrm>
            <a:off x="2668190" y="182245"/>
            <a:ext cx="5847300" cy="7323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AU" sz="3200">
                <a:solidFill>
                  <a:srgbClr val="FFFFFF"/>
                </a:solidFill>
              </a:rPr>
              <a:t>History and Background</a:t>
            </a:r>
            <a:endParaRPr sz="3200">
              <a:solidFill>
                <a:srgbClr val="FFFFFF"/>
              </a:solidFill>
            </a:endParaRPr>
          </a:p>
        </p:txBody>
      </p:sp>
      <p:sp>
        <p:nvSpPr>
          <p:cNvPr id="52" name="Google Shape;52;g71443198d4_0_102"/>
          <p:cNvSpPr txBox="1"/>
          <p:nvPr>
            <p:ph idx="1" type="body"/>
          </p:nvPr>
        </p:nvSpPr>
        <p:spPr>
          <a:xfrm>
            <a:off x="71021" y="1435141"/>
            <a:ext cx="8931000" cy="4761000"/>
          </a:xfrm>
          <a:prstGeom prst="rect">
            <a:avLst/>
          </a:prstGeom>
          <a:noFill/>
          <a:ln>
            <a:noFill/>
          </a:ln>
        </p:spPr>
        <p:txBody>
          <a:bodyPr anchorCtr="0" anchor="t" bIns="45700" lIns="91425" spcFirstLastPara="1" rIns="91425" wrap="square" tIns="45700">
            <a:noAutofit/>
          </a:bodyPr>
          <a:lstStyle/>
          <a:p>
            <a:pPr indent="-279400" lvl="0" marL="342900" rtl="0" algn="l">
              <a:lnSpc>
                <a:spcPct val="80000"/>
              </a:lnSpc>
              <a:spcBef>
                <a:spcPts val="0"/>
              </a:spcBef>
              <a:spcAft>
                <a:spcPts val="0"/>
              </a:spcAft>
              <a:buClr>
                <a:srgbClr val="000000"/>
              </a:buClr>
              <a:buSzPts val="1800"/>
              <a:buFont typeface="Arial"/>
              <a:buChar char="•"/>
            </a:pPr>
            <a:r>
              <a:rPr lang="en-AU" sz="2400">
                <a:solidFill>
                  <a:srgbClr val="37713C"/>
                </a:solidFill>
              </a:rPr>
              <a:t>GEO Carbon Report </a:t>
            </a:r>
            <a:r>
              <a:rPr lang="en-AU" sz="2400">
                <a:solidFill>
                  <a:schemeClr val="dk1"/>
                </a:solidFill>
              </a:rPr>
              <a:t>developed in June 2010 - </a:t>
            </a:r>
            <a:r>
              <a:rPr lang="en-AU" sz="2800">
                <a:solidFill>
                  <a:schemeClr val="dk1"/>
                </a:solidFill>
              </a:rPr>
              <a:t>Ciais</a:t>
            </a:r>
            <a:r>
              <a:rPr lang="en-AU" sz="2400">
                <a:solidFill>
                  <a:schemeClr val="dk1"/>
                </a:solidFill>
              </a:rPr>
              <a:t> et al. (GCP). </a:t>
            </a:r>
            <a:endParaRPr sz="2400">
              <a:solidFill>
                <a:schemeClr val="dk1"/>
              </a:solidFill>
            </a:endParaRPr>
          </a:p>
          <a:p>
            <a:pPr indent="-279400" lvl="0" marL="342900" rtl="0" algn="l">
              <a:lnSpc>
                <a:spcPct val="80000"/>
              </a:lnSpc>
              <a:spcBef>
                <a:spcPts val="2200"/>
              </a:spcBef>
              <a:spcAft>
                <a:spcPts val="0"/>
              </a:spcAft>
              <a:buClr>
                <a:srgbClr val="000000"/>
              </a:buClr>
              <a:buSzPts val="1800"/>
              <a:buFont typeface="Arial"/>
              <a:buChar char="•"/>
            </a:pPr>
            <a:r>
              <a:rPr i="1" lang="en-AU" sz="2400">
                <a:solidFill>
                  <a:srgbClr val="37713C"/>
                </a:solidFill>
              </a:rPr>
              <a:t>CEOS Strategy for Carbon Observations from Space</a:t>
            </a:r>
            <a:r>
              <a:rPr lang="en-AU" sz="2400">
                <a:solidFill>
                  <a:srgbClr val="37713C"/>
                </a:solidFill>
              </a:rPr>
              <a:t> </a:t>
            </a:r>
            <a:r>
              <a:rPr lang="en-AU" sz="2400">
                <a:solidFill>
                  <a:schemeClr val="dk1"/>
                </a:solidFill>
              </a:rPr>
              <a:t>– written in response to above, completed in March 2014 – </a:t>
            </a:r>
            <a:r>
              <a:rPr i="1" lang="en-AU" sz="2400">
                <a:solidFill>
                  <a:schemeClr val="dk1"/>
                </a:solidFill>
              </a:rPr>
              <a:t>Wickland et al.</a:t>
            </a:r>
            <a:endParaRPr sz="2400">
              <a:solidFill>
                <a:schemeClr val="dk1"/>
              </a:solidFill>
            </a:endParaRPr>
          </a:p>
          <a:p>
            <a:pPr indent="-279400" lvl="0" marL="342900" rtl="0" algn="l">
              <a:lnSpc>
                <a:spcPct val="80000"/>
              </a:lnSpc>
              <a:spcBef>
                <a:spcPts val="2200"/>
              </a:spcBef>
              <a:spcAft>
                <a:spcPts val="0"/>
              </a:spcAft>
              <a:buClr>
                <a:srgbClr val="000000"/>
              </a:buClr>
              <a:buSzPts val="1800"/>
              <a:buFont typeface="Arial"/>
              <a:buChar char="•"/>
            </a:pPr>
            <a:r>
              <a:rPr lang="en-AU" sz="2400">
                <a:solidFill>
                  <a:srgbClr val="37713C"/>
                </a:solidFill>
              </a:rPr>
              <a:t>Systematic Observations and the Paris Agreement</a:t>
            </a:r>
            <a:r>
              <a:rPr lang="en-AU" sz="2400">
                <a:solidFill>
                  <a:schemeClr val="dk1"/>
                </a:solidFill>
              </a:rPr>
              <a:t> (v2.0, GCOS-222, 2018) </a:t>
            </a:r>
            <a:endParaRPr sz="2400"/>
          </a:p>
          <a:p>
            <a:pPr indent="-279400" lvl="0" marL="342900" rtl="0" algn="l">
              <a:lnSpc>
                <a:spcPct val="80000"/>
              </a:lnSpc>
              <a:spcBef>
                <a:spcPts val="2200"/>
              </a:spcBef>
              <a:spcAft>
                <a:spcPts val="0"/>
              </a:spcAft>
              <a:buClr>
                <a:srgbClr val="000000"/>
              </a:buClr>
              <a:buSzPts val="1800"/>
              <a:buFont typeface="Arial"/>
              <a:buChar char="•"/>
            </a:pPr>
            <a:r>
              <a:rPr lang="en-AU" sz="2400">
                <a:solidFill>
                  <a:srgbClr val="37713C"/>
                </a:solidFill>
              </a:rPr>
              <a:t>Statement of Space Agencies Contributions in Support of the Paris Agreement </a:t>
            </a:r>
            <a:r>
              <a:rPr lang="en-AU" sz="2400">
                <a:solidFill>
                  <a:schemeClr val="dk1"/>
                </a:solidFill>
              </a:rPr>
              <a:t>(2018)</a:t>
            </a:r>
            <a:endParaRPr sz="2400"/>
          </a:p>
          <a:p>
            <a:pPr indent="-279400" lvl="0" marL="342900" rtl="0" algn="l">
              <a:lnSpc>
                <a:spcPct val="80000"/>
              </a:lnSpc>
              <a:spcBef>
                <a:spcPts val="2200"/>
              </a:spcBef>
              <a:spcAft>
                <a:spcPts val="0"/>
              </a:spcAft>
              <a:buClr>
                <a:srgbClr val="000000"/>
              </a:buClr>
              <a:buSzPts val="1800"/>
              <a:buFont typeface="Arial"/>
              <a:buChar char="•"/>
            </a:pPr>
            <a:r>
              <a:rPr lang="en-AU" sz="2400">
                <a:solidFill>
                  <a:srgbClr val="37713C"/>
                </a:solidFill>
              </a:rPr>
              <a:t>GHG Roadmap </a:t>
            </a:r>
            <a:r>
              <a:rPr lang="en-AU" sz="2400">
                <a:solidFill>
                  <a:schemeClr val="dk1"/>
                </a:solidFill>
              </a:rPr>
              <a:t>- a more focused and policy process driven framework for space agency coordination (draft - 2019)</a:t>
            </a:r>
            <a:endParaRPr sz="2400">
              <a:solidFill>
                <a:schemeClr val="dk1"/>
              </a:solidFill>
            </a:endParaRPr>
          </a:p>
          <a:p>
            <a:pPr indent="-279400" lvl="0" marL="342900" rtl="0" algn="l">
              <a:lnSpc>
                <a:spcPct val="80000"/>
              </a:lnSpc>
              <a:spcBef>
                <a:spcPts val="2200"/>
              </a:spcBef>
              <a:spcAft>
                <a:spcPts val="0"/>
              </a:spcAft>
              <a:buClr>
                <a:srgbClr val="000000"/>
              </a:buClr>
              <a:buSzPts val="1800"/>
              <a:buFont typeface="Arial"/>
              <a:buChar char="•"/>
            </a:pPr>
            <a:r>
              <a:rPr lang="en-AU" sz="2400">
                <a:solidFill>
                  <a:srgbClr val="37713C"/>
                </a:solidFill>
              </a:rPr>
              <a:t>IPCC Special Report on Climate Change and Land </a:t>
            </a:r>
            <a:r>
              <a:rPr lang="en-AU" sz="2400">
                <a:solidFill>
                  <a:schemeClr val="dk1"/>
                </a:solidFill>
              </a:rPr>
              <a:t>(2019)</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0">
  <p:cSld>
    <p:spTree>
      <p:nvGrpSpPr>
        <p:cNvPr id="56" name="Shape 56"/>
        <p:cNvGrpSpPr/>
        <p:nvPr/>
      </p:nvGrpSpPr>
      <p:grpSpPr>
        <a:xfrm>
          <a:off x="0" y="0"/>
          <a:ext cx="0" cy="0"/>
          <a:chOff x="0" y="0"/>
          <a:chExt cx="0" cy="0"/>
        </a:xfrm>
      </p:grpSpPr>
      <p:sp>
        <p:nvSpPr>
          <p:cNvPr id="57" name="Google Shape;57;g71443198d4_0_107"/>
          <p:cNvSpPr txBox="1"/>
          <p:nvPr>
            <p:ph type="title"/>
          </p:nvPr>
        </p:nvSpPr>
        <p:spPr>
          <a:xfrm>
            <a:off x="1804590" y="188598"/>
            <a:ext cx="6831300" cy="8973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AU" sz="3200">
                <a:solidFill>
                  <a:schemeClr val="lt1"/>
                </a:solidFill>
              </a:rPr>
              <a:t>GEO Carbon Report – Land Chapter</a:t>
            </a:r>
            <a:endParaRPr sz="3200">
              <a:solidFill>
                <a:schemeClr val="lt1"/>
              </a:solidFill>
            </a:endParaRPr>
          </a:p>
        </p:txBody>
      </p:sp>
      <p:sp>
        <p:nvSpPr>
          <p:cNvPr id="58" name="Google Shape;58;g71443198d4_0_107"/>
          <p:cNvSpPr txBox="1"/>
          <p:nvPr>
            <p:ph idx="1" type="body"/>
          </p:nvPr>
        </p:nvSpPr>
        <p:spPr>
          <a:xfrm>
            <a:off x="0" y="1479025"/>
            <a:ext cx="9144000" cy="4866000"/>
          </a:xfrm>
          <a:prstGeom prst="rect">
            <a:avLst/>
          </a:prstGeom>
          <a:noFill/>
          <a:ln>
            <a:noFill/>
          </a:ln>
        </p:spPr>
        <p:txBody>
          <a:bodyPr anchorCtr="0" anchor="t" bIns="45700" lIns="91425" spcFirstLastPara="1" rIns="91425" wrap="square" tIns="45700">
            <a:noAutofit/>
          </a:bodyPr>
          <a:lstStyle/>
          <a:p>
            <a:pPr indent="-318135" lvl="0" marL="342900" rtl="0" algn="l">
              <a:lnSpc>
                <a:spcPct val="70000"/>
              </a:lnSpc>
              <a:spcBef>
                <a:spcPts val="0"/>
              </a:spcBef>
              <a:spcAft>
                <a:spcPts val="0"/>
              </a:spcAft>
              <a:buClr>
                <a:srgbClr val="000000"/>
              </a:buClr>
              <a:buSzPts val="2200"/>
              <a:buFont typeface="Arial"/>
              <a:buChar char="•"/>
            </a:pPr>
            <a:r>
              <a:rPr lang="en-AU" sz="2200">
                <a:solidFill>
                  <a:srgbClr val="000000"/>
                </a:solidFill>
                <a:latin typeface="Arial"/>
                <a:ea typeface="Arial"/>
                <a:cs typeface="Arial"/>
                <a:sym typeface="Arial"/>
              </a:rPr>
              <a:t>Increase the density of in-situ network, in particular stations and aircraft atmospheric observation and ocean pCO2 observing systems using Voluntary ships, and </a:t>
            </a:r>
            <a:r>
              <a:rPr lang="en-AU" sz="2200">
                <a:solidFill>
                  <a:srgbClr val="37713C"/>
                </a:solidFill>
                <a:latin typeface="Arial"/>
                <a:ea typeface="Arial"/>
                <a:cs typeface="Arial"/>
                <a:sym typeface="Arial"/>
              </a:rPr>
              <a:t>eddy covariance terrestrial ecosystem measurement networks. </a:t>
            </a:r>
            <a:endParaRPr sz="2200">
              <a:solidFill>
                <a:srgbClr val="37713C"/>
              </a:solidFill>
              <a:latin typeface="Arial"/>
              <a:ea typeface="Arial"/>
              <a:cs typeface="Arial"/>
              <a:sym typeface="Arial"/>
            </a:endParaRPr>
          </a:p>
          <a:p>
            <a:pPr indent="-318135" lvl="0" marL="342900" rtl="0" algn="l">
              <a:lnSpc>
                <a:spcPct val="70000"/>
              </a:lnSpc>
              <a:spcBef>
                <a:spcPts val="1000"/>
              </a:spcBef>
              <a:spcAft>
                <a:spcPts val="0"/>
              </a:spcAft>
              <a:buClr>
                <a:srgbClr val="000000"/>
              </a:buClr>
              <a:buSzPts val="2200"/>
              <a:buFont typeface="Arial"/>
              <a:buChar char="•"/>
            </a:pPr>
            <a:r>
              <a:rPr lang="en-AU" sz="2200">
                <a:solidFill>
                  <a:srgbClr val="000000"/>
                </a:solidFill>
                <a:latin typeface="Arial"/>
                <a:ea typeface="Arial"/>
                <a:cs typeface="Arial"/>
                <a:sym typeface="Arial"/>
              </a:rPr>
              <a:t>Develop spatial scaling technique for pCO2 and </a:t>
            </a:r>
            <a:r>
              <a:rPr lang="en-AU" sz="2200">
                <a:solidFill>
                  <a:srgbClr val="37713C"/>
                </a:solidFill>
                <a:latin typeface="Arial"/>
                <a:ea typeface="Arial"/>
                <a:cs typeface="Arial"/>
                <a:sym typeface="Arial"/>
              </a:rPr>
              <a:t>land flux observations for applications to wider regions, using satellite information.</a:t>
            </a:r>
            <a:endParaRPr sz="2200">
              <a:solidFill>
                <a:srgbClr val="37713C"/>
              </a:solidFill>
              <a:latin typeface="Arial"/>
              <a:ea typeface="Arial"/>
              <a:cs typeface="Arial"/>
              <a:sym typeface="Arial"/>
            </a:endParaRPr>
          </a:p>
          <a:p>
            <a:pPr indent="-318135" lvl="0" marL="342900" rtl="0" algn="l">
              <a:lnSpc>
                <a:spcPct val="70000"/>
              </a:lnSpc>
              <a:spcBef>
                <a:spcPts val="1000"/>
              </a:spcBef>
              <a:spcAft>
                <a:spcPts val="0"/>
              </a:spcAft>
              <a:buClr>
                <a:srgbClr val="000000"/>
              </a:buClr>
              <a:buSzPts val="2200"/>
              <a:buFont typeface="Arial"/>
              <a:buChar char="•"/>
            </a:pPr>
            <a:r>
              <a:rPr lang="en-AU" sz="2200">
                <a:solidFill>
                  <a:srgbClr val="000000"/>
                </a:solidFill>
                <a:latin typeface="Arial"/>
                <a:ea typeface="Arial"/>
                <a:cs typeface="Arial"/>
                <a:sym typeface="Arial"/>
              </a:rPr>
              <a:t>Undertake a full basin survey of ocean carbon state, together with </a:t>
            </a:r>
            <a:r>
              <a:rPr lang="en-AU" sz="2200">
                <a:solidFill>
                  <a:srgbClr val="37713C"/>
                </a:solidFill>
                <a:latin typeface="Arial"/>
                <a:ea typeface="Arial"/>
                <a:cs typeface="Arial"/>
                <a:sym typeface="Arial"/>
              </a:rPr>
              <a:t>regular inventories of forest biomass and soil carbon pools.</a:t>
            </a:r>
            <a:endParaRPr sz="2200">
              <a:solidFill>
                <a:srgbClr val="37713C"/>
              </a:solidFill>
              <a:latin typeface="Arial"/>
              <a:ea typeface="Arial"/>
              <a:cs typeface="Arial"/>
              <a:sym typeface="Arial"/>
            </a:endParaRPr>
          </a:p>
          <a:p>
            <a:pPr indent="-318135" lvl="0" marL="342900" rtl="0" algn="l">
              <a:lnSpc>
                <a:spcPct val="70000"/>
              </a:lnSpc>
              <a:spcBef>
                <a:spcPts val="1000"/>
              </a:spcBef>
              <a:spcAft>
                <a:spcPts val="0"/>
              </a:spcAft>
              <a:buClr>
                <a:srgbClr val="000000"/>
              </a:buClr>
              <a:buSzPts val="2200"/>
              <a:buFont typeface="Arial"/>
              <a:buChar char="•"/>
            </a:pPr>
            <a:r>
              <a:rPr lang="en-AU" sz="2200">
                <a:solidFill>
                  <a:srgbClr val="37713C"/>
                </a:solidFill>
                <a:latin typeface="Arial"/>
                <a:ea typeface="Arial"/>
                <a:cs typeface="Arial"/>
                <a:sym typeface="Arial"/>
              </a:rPr>
              <a:t>Improve access to continuous supply of mid-resolution Earth observation satellite data (i.e. LAI, FAPAR, disturbance, land cover change) to monitor areas of forest.</a:t>
            </a:r>
            <a:endParaRPr sz="2200">
              <a:solidFill>
                <a:srgbClr val="37713C"/>
              </a:solidFill>
              <a:latin typeface="Arial"/>
              <a:ea typeface="Arial"/>
              <a:cs typeface="Arial"/>
              <a:sym typeface="Arial"/>
            </a:endParaRPr>
          </a:p>
          <a:p>
            <a:pPr indent="-318135" lvl="0" marL="342900" rtl="0" algn="l">
              <a:lnSpc>
                <a:spcPct val="70000"/>
              </a:lnSpc>
              <a:spcBef>
                <a:spcPts val="1000"/>
              </a:spcBef>
              <a:spcAft>
                <a:spcPts val="0"/>
              </a:spcAft>
              <a:buClr>
                <a:srgbClr val="000000"/>
              </a:buClr>
              <a:buSzPts val="2200"/>
              <a:buFont typeface="Arial"/>
              <a:buChar char="•"/>
            </a:pPr>
            <a:r>
              <a:rPr lang="en-AU" sz="2200">
                <a:solidFill>
                  <a:srgbClr val="37713C"/>
                </a:solidFill>
                <a:latin typeface="Arial"/>
                <a:ea typeface="Arial"/>
                <a:cs typeface="Arial"/>
                <a:sym typeface="Arial"/>
              </a:rPr>
              <a:t>Develop space measurements of vegetation 3-dimensional structure to improve estimates of global terrestrial above-ground biomass and carbon stocks and continue the observational data streams started with JERS-1, ALOS PALSAR and ICESat.</a:t>
            </a:r>
            <a:endParaRPr sz="2200">
              <a:solidFill>
                <a:srgbClr val="37713C"/>
              </a:solidFill>
              <a:latin typeface="Arial"/>
              <a:ea typeface="Arial"/>
              <a:cs typeface="Arial"/>
              <a:sym typeface="Arial"/>
            </a:endParaRPr>
          </a:p>
          <a:p>
            <a:pPr indent="-318135" lvl="0" marL="342900" rtl="0" algn="l">
              <a:lnSpc>
                <a:spcPct val="70000"/>
              </a:lnSpc>
              <a:spcBef>
                <a:spcPts val="1000"/>
              </a:spcBef>
              <a:spcAft>
                <a:spcPts val="2100"/>
              </a:spcAft>
              <a:buClr>
                <a:srgbClr val="000000"/>
              </a:buClr>
              <a:buSzPts val="2200"/>
              <a:buFont typeface="Arial"/>
              <a:buChar char="•"/>
            </a:pPr>
            <a:r>
              <a:rPr lang="en-AU" sz="2200">
                <a:solidFill>
                  <a:srgbClr val="37713C"/>
                </a:solidFill>
                <a:latin typeface="Arial"/>
                <a:ea typeface="Arial"/>
                <a:cs typeface="Arial"/>
                <a:sym typeface="Arial"/>
              </a:rPr>
              <a:t>Assemble geospatial information about use of wood and food products and continuously monitored continuously dissolved and particulate carbon, if possible with age information, for related rivers. </a:t>
            </a:r>
            <a:endParaRPr sz="2200">
              <a:solidFill>
                <a:srgbClr val="37713C"/>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g71443198d4_0_112"/>
          <p:cNvSpPr txBox="1"/>
          <p:nvPr>
            <p:ph type="title"/>
          </p:nvPr>
        </p:nvSpPr>
        <p:spPr>
          <a:xfrm>
            <a:off x="2668191" y="18255"/>
            <a:ext cx="66843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1F497D"/>
              </a:buClr>
              <a:buSzPts val="4400"/>
              <a:buFont typeface="Arial"/>
              <a:buNone/>
            </a:pPr>
            <a:r>
              <a:rPr lang="en-AU" sz="3200">
                <a:solidFill>
                  <a:schemeClr val="lt1"/>
                </a:solidFill>
              </a:rPr>
              <a:t>IPCC Special Report: </a:t>
            </a:r>
            <a:br>
              <a:rPr lang="en-AU" sz="3200">
                <a:solidFill>
                  <a:schemeClr val="lt1"/>
                </a:solidFill>
              </a:rPr>
            </a:br>
            <a:r>
              <a:rPr lang="en-AU" sz="3200">
                <a:solidFill>
                  <a:schemeClr val="lt1"/>
                </a:solidFill>
              </a:rPr>
              <a:t>Climate Change and Land</a:t>
            </a:r>
            <a:endParaRPr sz="3200">
              <a:solidFill>
                <a:schemeClr val="lt1"/>
              </a:solidFill>
            </a:endParaRPr>
          </a:p>
        </p:txBody>
      </p:sp>
      <p:sp>
        <p:nvSpPr>
          <p:cNvPr id="64" name="Google Shape;64;g71443198d4_0_112"/>
          <p:cNvSpPr txBox="1"/>
          <p:nvPr>
            <p:ph idx="1" type="body"/>
          </p:nvPr>
        </p:nvSpPr>
        <p:spPr>
          <a:xfrm>
            <a:off x="260137" y="1855209"/>
            <a:ext cx="8782500" cy="4351200"/>
          </a:xfrm>
          <a:prstGeom prst="rect">
            <a:avLst/>
          </a:prstGeom>
          <a:noFill/>
          <a:ln>
            <a:noFill/>
          </a:ln>
        </p:spPr>
        <p:txBody>
          <a:bodyPr anchorCtr="0" anchor="t" bIns="45700" lIns="91425" spcFirstLastPara="1" rIns="91425" wrap="square" tIns="45700">
            <a:noAutofit/>
          </a:bodyPr>
          <a:lstStyle/>
          <a:p>
            <a:pPr indent="-317500" lvl="0" marL="342900" rtl="0" algn="l">
              <a:lnSpc>
                <a:spcPct val="90000"/>
              </a:lnSpc>
              <a:spcBef>
                <a:spcPts val="0"/>
              </a:spcBef>
              <a:spcAft>
                <a:spcPts val="0"/>
              </a:spcAft>
              <a:buClr>
                <a:srgbClr val="000000"/>
              </a:buClr>
              <a:buSzPts val="2400"/>
              <a:buFont typeface="Arial"/>
              <a:buChar char="•"/>
            </a:pPr>
            <a:r>
              <a:rPr lang="en-AU" sz="2400">
                <a:solidFill>
                  <a:srgbClr val="000000"/>
                </a:solidFill>
              </a:rPr>
              <a:t>Major topics consist of “Land Climate Interaction”, “Land degradation”, “Desertification”, “Food Security”, “Inter-linkage between the topics with GHG fluxes”</a:t>
            </a:r>
            <a:endParaRPr sz="2400">
              <a:solidFill>
                <a:srgbClr val="000000"/>
              </a:solidFill>
            </a:endParaRPr>
          </a:p>
          <a:p>
            <a:pPr indent="-317500" lvl="0" marL="342900" rtl="0" algn="l">
              <a:lnSpc>
                <a:spcPct val="90000"/>
              </a:lnSpc>
              <a:spcBef>
                <a:spcPts val="1000"/>
              </a:spcBef>
              <a:spcAft>
                <a:spcPts val="0"/>
              </a:spcAft>
              <a:buClr>
                <a:srgbClr val="000000"/>
              </a:buClr>
              <a:buSzPts val="2400"/>
              <a:buFont typeface="Arial"/>
              <a:buChar char="•"/>
            </a:pPr>
            <a:r>
              <a:rPr lang="en-AU" sz="2400">
                <a:solidFill>
                  <a:srgbClr val="000000"/>
                </a:solidFill>
              </a:rPr>
              <a:t>Many satellite observation references - both positive and negative</a:t>
            </a:r>
            <a:endParaRPr sz="2400">
              <a:solidFill>
                <a:srgbClr val="000000"/>
              </a:solidFill>
            </a:endParaRPr>
          </a:p>
          <a:p>
            <a:pPr indent="-317500" lvl="0" marL="342900" rtl="0" algn="l">
              <a:lnSpc>
                <a:spcPct val="90000"/>
              </a:lnSpc>
              <a:spcBef>
                <a:spcPts val="1000"/>
              </a:spcBef>
              <a:spcAft>
                <a:spcPts val="0"/>
              </a:spcAft>
              <a:buClr>
                <a:srgbClr val="000000"/>
              </a:buClr>
              <a:buSzPts val="2400"/>
              <a:buFont typeface="Arial"/>
              <a:buChar char="•"/>
            </a:pPr>
            <a:r>
              <a:rPr lang="en-AU" sz="2400">
                <a:solidFill>
                  <a:schemeClr val="dk1"/>
                </a:solidFill>
              </a:rPr>
              <a:t>More dialogue with report experts and UNFCCC Secretariat needed to understand the role of Earth observations (satellite and in-situ, etc) in UNFCCC’s Systematic Observations of our planet</a:t>
            </a:r>
            <a:endParaRPr sz="2400">
              <a:solidFill>
                <a:schemeClr val="dk1"/>
              </a:solidFill>
            </a:endParaRPr>
          </a:p>
          <a:p>
            <a:pPr indent="-50800" lvl="0" marL="228600" rtl="0" algn="l">
              <a:lnSpc>
                <a:spcPct val="90000"/>
              </a:lnSpc>
              <a:spcBef>
                <a:spcPts val="1000"/>
              </a:spcBef>
              <a:spcAft>
                <a:spcPts val="2100"/>
              </a:spcAft>
              <a:buClr>
                <a:schemeClr val="dk1"/>
              </a:buClr>
              <a:buSzPts val="2800"/>
              <a:buNone/>
            </a:pPr>
            <a:r>
              <a:t/>
            </a:r>
            <a:endParaRPr sz="24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g71443198d4_0_122"/>
          <p:cNvSpPr txBox="1"/>
          <p:nvPr>
            <p:ph type="title"/>
          </p:nvPr>
        </p:nvSpPr>
        <p:spPr>
          <a:xfrm>
            <a:off x="2352941" y="12"/>
            <a:ext cx="5908500" cy="11409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AU">
                <a:solidFill>
                  <a:schemeClr val="lt1"/>
                </a:solidFill>
              </a:rPr>
              <a:t>CEOS AFOLU White Paper:</a:t>
            </a:r>
            <a:br>
              <a:rPr lang="en-AU">
                <a:solidFill>
                  <a:schemeClr val="lt1"/>
                </a:solidFill>
              </a:rPr>
            </a:br>
            <a:r>
              <a:rPr lang="en-AU">
                <a:solidFill>
                  <a:schemeClr val="lt1"/>
                </a:solidFill>
              </a:rPr>
              <a:t>Rationale </a:t>
            </a:r>
            <a:endParaRPr>
              <a:solidFill>
                <a:schemeClr val="lt1"/>
              </a:solidFill>
            </a:endParaRPr>
          </a:p>
        </p:txBody>
      </p:sp>
      <p:sp>
        <p:nvSpPr>
          <p:cNvPr id="70" name="Google Shape;70;g71443198d4_0_122"/>
          <p:cNvSpPr txBox="1"/>
          <p:nvPr>
            <p:ph idx="1" type="body"/>
          </p:nvPr>
        </p:nvSpPr>
        <p:spPr>
          <a:xfrm>
            <a:off x="169350" y="1140899"/>
            <a:ext cx="8805300" cy="5717100"/>
          </a:xfrm>
          <a:prstGeom prst="rect">
            <a:avLst/>
          </a:prstGeom>
          <a:noFill/>
          <a:ln>
            <a:noFill/>
          </a:ln>
        </p:spPr>
        <p:txBody>
          <a:bodyPr anchorCtr="0" anchor="t" bIns="45700" lIns="91425" spcFirstLastPara="1" rIns="91425" wrap="square" tIns="45700">
            <a:noAutofit/>
          </a:bodyPr>
          <a:lstStyle/>
          <a:p>
            <a:pPr indent="-342900" lvl="0" marL="342900" rtl="0" algn="l">
              <a:lnSpc>
                <a:spcPct val="60000"/>
              </a:lnSpc>
              <a:spcBef>
                <a:spcPts val="0"/>
              </a:spcBef>
              <a:spcAft>
                <a:spcPts val="0"/>
              </a:spcAft>
              <a:buClr>
                <a:srgbClr val="000000"/>
              </a:buClr>
              <a:buSzPts val="2800"/>
              <a:buFont typeface="Arial"/>
              <a:buChar char="•"/>
            </a:pPr>
            <a:r>
              <a:rPr lang="en-AU" sz="2040">
                <a:solidFill>
                  <a:srgbClr val="000000"/>
                </a:solidFill>
              </a:rPr>
              <a:t>Given:</a:t>
            </a:r>
            <a:endParaRPr/>
          </a:p>
          <a:p>
            <a:pPr indent="0" lvl="0" marL="0" rtl="0" algn="l">
              <a:lnSpc>
                <a:spcPct val="100000"/>
              </a:lnSpc>
              <a:spcBef>
                <a:spcPts val="0"/>
              </a:spcBef>
              <a:spcAft>
                <a:spcPts val="0"/>
              </a:spcAft>
              <a:buClr>
                <a:srgbClr val="000000"/>
              </a:buClr>
              <a:buSzPts val="2800"/>
              <a:buNone/>
            </a:pPr>
            <a:r>
              <a:t/>
            </a:r>
            <a:endParaRPr sz="425">
              <a:solidFill>
                <a:srgbClr val="000000"/>
              </a:solidFill>
            </a:endParaRPr>
          </a:p>
          <a:p>
            <a:pPr indent="-228600" lvl="1" marL="685800" rtl="0" algn="l">
              <a:lnSpc>
                <a:spcPct val="100000"/>
              </a:lnSpc>
              <a:spcBef>
                <a:spcPts val="0"/>
              </a:spcBef>
              <a:spcAft>
                <a:spcPts val="0"/>
              </a:spcAft>
              <a:buClr>
                <a:srgbClr val="000000"/>
              </a:buClr>
              <a:buSzPts val="1800"/>
              <a:buChar char="○"/>
            </a:pPr>
            <a:r>
              <a:rPr lang="en-AU" sz="1870">
                <a:solidFill>
                  <a:schemeClr val="dk1"/>
                </a:solidFill>
              </a:rPr>
              <a:t>the Paris Agreement and its first Global Stocktake (2023) ahead</a:t>
            </a:r>
            <a:endParaRPr sz="1870">
              <a:solidFill>
                <a:schemeClr val="dk1"/>
              </a:solidFill>
            </a:endParaRPr>
          </a:p>
          <a:p>
            <a:pPr indent="-228600" lvl="1" marL="685800" rtl="0" algn="l">
              <a:lnSpc>
                <a:spcPct val="100000"/>
              </a:lnSpc>
              <a:spcBef>
                <a:spcPts val="0"/>
              </a:spcBef>
              <a:spcAft>
                <a:spcPts val="0"/>
              </a:spcAft>
              <a:buClr>
                <a:srgbClr val="000000"/>
              </a:buClr>
              <a:buSzPts val="1800"/>
              <a:buChar char="○"/>
            </a:pPr>
            <a:r>
              <a:rPr lang="en-AU" sz="1870">
                <a:solidFill>
                  <a:schemeClr val="dk1"/>
                </a:solidFill>
              </a:rPr>
              <a:t>the release of the IPCC SRCCL </a:t>
            </a:r>
            <a:endParaRPr/>
          </a:p>
          <a:p>
            <a:pPr indent="-228600" lvl="1" marL="685800" rtl="0" algn="l">
              <a:lnSpc>
                <a:spcPct val="100000"/>
              </a:lnSpc>
              <a:spcBef>
                <a:spcPts val="0"/>
              </a:spcBef>
              <a:spcAft>
                <a:spcPts val="0"/>
              </a:spcAft>
              <a:buClr>
                <a:srgbClr val="000000"/>
              </a:buClr>
              <a:buSzPts val="1800"/>
              <a:buChar char="○"/>
            </a:pPr>
            <a:r>
              <a:rPr lang="en-AU" sz="1870">
                <a:solidFill>
                  <a:schemeClr val="dk1"/>
                </a:solidFill>
              </a:rPr>
              <a:t>significant new capabilities in CEOS agencies’ programmes</a:t>
            </a:r>
            <a:endParaRPr sz="1870">
              <a:solidFill>
                <a:schemeClr val="dk1"/>
              </a:solidFill>
            </a:endParaRPr>
          </a:p>
          <a:p>
            <a:pPr indent="-228600" lvl="1" marL="685800" rtl="0" algn="l">
              <a:lnSpc>
                <a:spcPct val="100000"/>
              </a:lnSpc>
              <a:spcBef>
                <a:spcPts val="0"/>
              </a:spcBef>
              <a:spcAft>
                <a:spcPts val="0"/>
              </a:spcAft>
              <a:buClr>
                <a:srgbClr val="000000"/>
              </a:buClr>
              <a:buSzPts val="1800"/>
              <a:buChar char="○"/>
            </a:pPr>
            <a:r>
              <a:rPr lang="en-AU" sz="1870">
                <a:solidFill>
                  <a:schemeClr val="dk1"/>
                </a:solidFill>
              </a:rPr>
              <a:t>the inspired model of the GHG Roadmap</a:t>
            </a:r>
            <a:endParaRPr sz="1870">
              <a:solidFill>
                <a:schemeClr val="dk1"/>
              </a:solidFill>
            </a:endParaRPr>
          </a:p>
          <a:p>
            <a:pPr indent="0" lvl="0" marL="457200" rtl="0" algn="l">
              <a:lnSpc>
                <a:spcPct val="100000"/>
              </a:lnSpc>
              <a:spcBef>
                <a:spcPts val="0"/>
              </a:spcBef>
              <a:spcAft>
                <a:spcPts val="0"/>
              </a:spcAft>
              <a:buSzPts val="1800"/>
              <a:buNone/>
            </a:pPr>
            <a:r>
              <a:t/>
            </a:r>
            <a:endParaRPr sz="935">
              <a:solidFill>
                <a:srgbClr val="000000"/>
              </a:solidFill>
            </a:endParaRPr>
          </a:p>
          <a:p>
            <a:pPr indent="-342900" lvl="1" marL="800100" rtl="0" algn="l">
              <a:lnSpc>
                <a:spcPct val="100000"/>
              </a:lnSpc>
              <a:spcBef>
                <a:spcPts val="0"/>
              </a:spcBef>
              <a:spcAft>
                <a:spcPts val="0"/>
              </a:spcAft>
              <a:buClr>
                <a:srgbClr val="000000"/>
              </a:buClr>
              <a:buSzPts val="1800"/>
              <a:buFont typeface="Noto Sans Symbols"/>
              <a:buChar char="🡺"/>
            </a:pPr>
            <a:r>
              <a:rPr lang="en-AU" sz="1870">
                <a:solidFill>
                  <a:srgbClr val="000000"/>
                </a:solidFill>
              </a:rPr>
              <a:t>... </a:t>
            </a:r>
            <a:r>
              <a:rPr b="1" lang="en-AU" sz="1870">
                <a:solidFill>
                  <a:srgbClr val="000000"/>
                </a:solidFill>
              </a:rPr>
              <a:t>it </a:t>
            </a:r>
            <a:r>
              <a:rPr b="1" lang="en-AU" sz="1870"/>
              <a:t>is </a:t>
            </a:r>
            <a:r>
              <a:rPr b="1" lang="en-AU" sz="1870">
                <a:solidFill>
                  <a:srgbClr val="000000"/>
                </a:solidFill>
              </a:rPr>
              <a:t>the right moment to start to </a:t>
            </a:r>
            <a:r>
              <a:rPr b="1" lang="en-AU" sz="1870">
                <a:solidFill>
                  <a:schemeClr val="dk1"/>
                </a:solidFill>
              </a:rPr>
              <a:t>discuss a Space agencies’ strategy of consistent contribution to GHG fluxes on Land</a:t>
            </a:r>
            <a:endParaRPr b="1"/>
          </a:p>
          <a:p>
            <a:pPr indent="-228600" lvl="1" marL="800100" rtl="0" algn="l">
              <a:lnSpc>
                <a:spcPct val="60000"/>
              </a:lnSpc>
              <a:spcBef>
                <a:spcPts val="0"/>
              </a:spcBef>
              <a:spcAft>
                <a:spcPts val="0"/>
              </a:spcAft>
              <a:buClr>
                <a:srgbClr val="000000"/>
              </a:buClr>
              <a:buSzPts val="1800"/>
              <a:buFont typeface="Noto Sans Symbols"/>
              <a:buNone/>
            </a:pPr>
            <a:r>
              <a:t/>
            </a:r>
            <a:endParaRPr sz="1870">
              <a:solidFill>
                <a:schemeClr val="dk1"/>
              </a:solidFill>
            </a:endParaRPr>
          </a:p>
          <a:p>
            <a:pPr indent="0" lvl="0" marL="0" rtl="0" algn="l">
              <a:lnSpc>
                <a:spcPct val="100000"/>
              </a:lnSpc>
              <a:spcBef>
                <a:spcPts val="1000"/>
              </a:spcBef>
              <a:spcAft>
                <a:spcPts val="0"/>
              </a:spcAft>
              <a:buSzPts val="1800"/>
              <a:buNone/>
            </a:pPr>
            <a:r>
              <a:rPr lang="en-AU" sz="2040">
                <a:solidFill>
                  <a:schemeClr val="dk1"/>
                </a:solidFill>
              </a:rPr>
              <a:t>Considering CEOS active contribution to related GEO Flagships and Initiatives ie. GFOI, GEO-GLAM, GEO LDN, GEO Wetland and others, a CEOS AFOLU roadmap could provide more inter-linkage between these programs</a:t>
            </a:r>
            <a:endParaRPr sz="2040">
              <a:solidFill>
                <a:schemeClr val="dk1"/>
              </a:solidFill>
            </a:endParaRPr>
          </a:p>
          <a:p>
            <a:pPr indent="-342900" lvl="0" marL="342900" rtl="0" algn="l">
              <a:lnSpc>
                <a:spcPct val="100000"/>
              </a:lnSpc>
              <a:spcBef>
                <a:spcPts val="1000"/>
              </a:spcBef>
              <a:spcAft>
                <a:spcPts val="0"/>
              </a:spcAft>
              <a:buClr>
                <a:srgbClr val="000000"/>
              </a:buClr>
              <a:buSzPts val="2800"/>
              <a:buFont typeface="Arial"/>
              <a:buChar char="•"/>
            </a:pPr>
            <a:r>
              <a:rPr lang="en-AU" sz="2040">
                <a:solidFill>
                  <a:schemeClr val="dk1"/>
                </a:solidFill>
              </a:rPr>
              <a:t>We can start our baseline with the GEO Carbon Strategy and its CEOS response, and update using the dialogue with IPCC and UNFCCC</a:t>
            </a:r>
            <a:endParaRPr sz="2040">
              <a:solidFill>
                <a:schemeClr val="dk1"/>
              </a:solidFill>
            </a:endParaRPr>
          </a:p>
          <a:p>
            <a:pPr indent="-342900" lvl="0" marL="342900" rtl="0" algn="l">
              <a:lnSpc>
                <a:spcPct val="100000"/>
              </a:lnSpc>
              <a:spcBef>
                <a:spcPts val="2100"/>
              </a:spcBef>
              <a:spcAft>
                <a:spcPts val="2100"/>
              </a:spcAft>
              <a:buClr>
                <a:srgbClr val="000000"/>
              </a:buClr>
              <a:buSzPts val="2800"/>
              <a:buFont typeface="Arial"/>
              <a:buChar char="•"/>
            </a:pPr>
            <a:r>
              <a:rPr lang="en-AU" sz="2040">
                <a:solidFill>
                  <a:schemeClr val="dk1"/>
                </a:solidFill>
              </a:rPr>
              <a:t>Strong focus on what we can provide for Global Stocktake #1 (2023) and #2 (2028) - need to consider which products to deliver (e.g., AGB)</a:t>
            </a:r>
            <a:endParaRPr sz="204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0">
  <p:cSld>
    <p:spTree>
      <p:nvGrpSpPr>
        <p:cNvPr id="74" name="Shape 74"/>
        <p:cNvGrpSpPr/>
        <p:nvPr/>
      </p:nvGrpSpPr>
      <p:grpSpPr>
        <a:xfrm>
          <a:off x="0" y="0"/>
          <a:ext cx="0" cy="0"/>
          <a:chOff x="0" y="0"/>
          <a:chExt cx="0" cy="0"/>
        </a:xfrm>
      </p:grpSpPr>
      <p:sp>
        <p:nvSpPr>
          <p:cNvPr id="75" name="Google Shape;75;g71443198d4_0_127"/>
          <p:cNvSpPr txBox="1"/>
          <p:nvPr>
            <p:ph type="title"/>
          </p:nvPr>
        </p:nvSpPr>
        <p:spPr>
          <a:xfrm>
            <a:off x="2668191" y="300389"/>
            <a:ext cx="6077400" cy="5649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AU">
                <a:solidFill>
                  <a:schemeClr val="lt1"/>
                </a:solidFill>
              </a:rPr>
              <a:t>CEOS AFOLU White Paper - ToC </a:t>
            </a:r>
            <a:endParaRPr>
              <a:solidFill>
                <a:schemeClr val="lt1"/>
              </a:solidFill>
            </a:endParaRPr>
          </a:p>
        </p:txBody>
      </p:sp>
      <p:sp>
        <p:nvSpPr>
          <p:cNvPr id="76" name="Google Shape;76;g71443198d4_0_127"/>
          <p:cNvSpPr txBox="1"/>
          <p:nvPr>
            <p:ph idx="1" type="body"/>
          </p:nvPr>
        </p:nvSpPr>
        <p:spPr>
          <a:xfrm>
            <a:off x="494373" y="1312933"/>
            <a:ext cx="7943400" cy="4558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2000"/>
              <a:buNone/>
            </a:pPr>
            <a:r>
              <a:rPr b="1" lang="en-AU" sz="2800"/>
              <a:t>Potential Table of Contents </a:t>
            </a:r>
            <a:br>
              <a:rPr b="1" lang="en-AU" sz="2800"/>
            </a:br>
            <a:r>
              <a:rPr lang="en-AU" sz="2800"/>
              <a:t>(modelled on GHG doc)</a:t>
            </a:r>
            <a:endParaRPr sz="2800"/>
          </a:p>
          <a:p>
            <a:pPr indent="0" lvl="0" marL="0" rtl="0" algn="l">
              <a:lnSpc>
                <a:spcPct val="90000"/>
              </a:lnSpc>
              <a:spcBef>
                <a:spcPts val="0"/>
              </a:spcBef>
              <a:spcAft>
                <a:spcPts val="0"/>
              </a:spcAft>
              <a:buSzPts val="2000"/>
              <a:buNone/>
            </a:pPr>
            <a:r>
              <a:t/>
            </a:r>
            <a:endParaRPr sz="2800"/>
          </a:p>
          <a:p>
            <a:pPr indent="0" lvl="0" marL="0" rtl="0" algn="l">
              <a:lnSpc>
                <a:spcPct val="90000"/>
              </a:lnSpc>
              <a:spcBef>
                <a:spcPts val="1000"/>
              </a:spcBef>
              <a:spcAft>
                <a:spcPts val="0"/>
              </a:spcAft>
              <a:buClr>
                <a:schemeClr val="dk1"/>
              </a:buClr>
              <a:buSzPts val="2000"/>
              <a:buNone/>
            </a:pPr>
            <a:r>
              <a:rPr lang="en-AU" sz="2800"/>
              <a:t>Chapter 1: Scope and objectives</a:t>
            </a:r>
            <a:endParaRPr sz="2800"/>
          </a:p>
          <a:p>
            <a:pPr indent="0" lvl="0" marL="0" rtl="0" algn="l">
              <a:lnSpc>
                <a:spcPct val="90000"/>
              </a:lnSpc>
              <a:spcBef>
                <a:spcPts val="1000"/>
              </a:spcBef>
              <a:spcAft>
                <a:spcPts val="0"/>
              </a:spcAft>
              <a:buClr>
                <a:schemeClr val="dk1"/>
              </a:buClr>
              <a:buSzPts val="2000"/>
              <a:buNone/>
            </a:pPr>
            <a:r>
              <a:rPr lang="en-AU" sz="2800"/>
              <a:t>Chapter 2: Context</a:t>
            </a:r>
            <a:endParaRPr sz="2800"/>
          </a:p>
          <a:p>
            <a:pPr indent="0" lvl="0" marL="0" rtl="0" algn="l">
              <a:lnSpc>
                <a:spcPct val="90000"/>
              </a:lnSpc>
              <a:spcBef>
                <a:spcPts val="1000"/>
              </a:spcBef>
              <a:spcAft>
                <a:spcPts val="0"/>
              </a:spcAft>
              <a:buClr>
                <a:schemeClr val="dk1"/>
              </a:buClr>
              <a:buSzPts val="2000"/>
              <a:buNone/>
            </a:pPr>
            <a:r>
              <a:rPr lang="en-AU" sz="2800"/>
              <a:t>Chapter 3: Roadmap objectives</a:t>
            </a:r>
            <a:endParaRPr sz="2800"/>
          </a:p>
          <a:p>
            <a:pPr indent="0" lvl="0" marL="0" rtl="0" algn="l">
              <a:lnSpc>
                <a:spcPct val="90000"/>
              </a:lnSpc>
              <a:spcBef>
                <a:spcPts val="1000"/>
              </a:spcBef>
              <a:spcAft>
                <a:spcPts val="0"/>
              </a:spcAft>
              <a:buClr>
                <a:schemeClr val="dk1"/>
              </a:buClr>
              <a:buSzPts val="2000"/>
              <a:buNone/>
            </a:pPr>
            <a:r>
              <a:rPr lang="en-AU" sz="2800"/>
              <a:t>Chapter 4: Implementation entities and roles</a:t>
            </a:r>
            <a:endParaRPr sz="2800"/>
          </a:p>
          <a:p>
            <a:pPr indent="0" lvl="0" marL="0" rtl="0" algn="l">
              <a:lnSpc>
                <a:spcPct val="90000"/>
              </a:lnSpc>
              <a:spcBef>
                <a:spcPts val="1000"/>
              </a:spcBef>
              <a:spcAft>
                <a:spcPts val="0"/>
              </a:spcAft>
              <a:buClr>
                <a:schemeClr val="dk1"/>
              </a:buClr>
              <a:buSzPts val="2000"/>
              <a:buNone/>
            </a:pPr>
            <a:r>
              <a:rPr lang="en-AU" sz="2800"/>
              <a:t>Chapter 5: Roadmap actions to 2021 and 2025 </a:t>
            </a:r>
            <a:endParaRPr sz="2800"/>
          </a:p>
          <a:p>
            <a:pPr indent="0" lvl="0" marL="0" rtl="0" algn="l">
              <a:lnSpc>
                <a:spcPct val="90000"/>
              </a:lnSpc>
              <a:spcBef>
                <a:spcPts val="1000"/>
              </a:spcBef>
              <a:spcAft>
                <a:spcPts val="2100"/>
              </a:spcAft>
              <a:buClr>
                <a:schemeClr val="dk1"/>
              </a:buClr>
              <a:buSzPts val="2000"/>
              <a:buNone/>
            </a:pPr>
            <a:r>
              <a:t/>
            </a:r>
            <a:endParaRPr sz="2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Google Shape;81;g71443198d4_0_132"/>
          <p:cNvSpPr txBox="1"/>
          <p:nvPr>
            <p:ph type="title"/>
          </p:nvPr>
        </p:nvSpPr>
        <p:spPr>
          <a:xfrm>
            <a:off x="1954066" y="303288"/>
            <a:ext cx="5847300" cy="5655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Arial"/>
              <a:buNone/>
            </a:pPr>
            <a:r>
              <a:rPr lang="en-AU" sz="2400">
                <a:solidFill>
                  <a:schemeClr val="lt1"/>
                </a:solidFill>
              </a:rPr>
              <a:t>Process, Resources, Schedule</a:t>
            </a:r>
            <a:endParaRPr sz="2400">
              <a:solidFill>
                <a:schemeClr val="lt1"/>
              </a:solidFill>
            </a:endParaRPr>
          </a:p>
        </p:txBody>
      </p:sp>
      <p:sp>
        <p:nvSpPr>
          <p:cNvPr id="82" name="Google Shape;82;g71443198d4_0_132"/>
          <p:cNvSpPr txBox="1"/>
          <p:nvPr>
            <p:ph idx="1" type="body"/>
          </p:nvPr>
        </p:nvSpPr>
        <p:spPr>
          <a:xfrm>
            <a:off x="0" y="1237226"/>
            <a:ext cx="9237000" cy="5505300"/>
          </a:xfrm>
          <a:prstGeom prst="rect">
            <a:avLst/>
          </a:prstGeom>
          <a:noFill/>
          <a:ln>
            <a:noFill/>
          </a:ln>
        </p:spPr>
        <p:txBody>
          <a:bodyPr anchorCtr="0" anchor="t" bIns="45700" lIns="91425" spcFirstLastPara="1" rIns="91425" wrap="square" tIns="45700">
            <a:noAutofit/>
          </a:bodyPr>
          <a:lstStyle/>
          <a:p>
            <a:pPr indent="-279400" lvl="0" marL="342900" rtl="0" algn="l">
              <a:lnSpc>
                <a:spcPct val="80000"/>
              </a:lnSpc>
              <a:spcBef>
                <a:spcPts val="0"/>
              </a:spcBef>
              <a:spcAft>
                <a:spcPts val="0"/>
              </a:spcAft>
              <a:buClr>
                <a:srgbClr val="000000"/>
              </a:buClr>
              <a:buSzPts val="1800"/>
              <a:buFont typeface="Arial"/>
              <a:buChar char="•"/>
            </a:pPr>
            <a:r>
              <a:rPr lang="en-AU" sz="2400">
                <a:solidFill>
                  <a:schemeClr val="dk1"/>
                </a:solidFill>
              </a:rPr>
              <a:t>Dedicated volunteer team per GHG model?</a:t>
            </a:r>
            <a:endParaRPr sz="2400"/>
          </a:p>
          <a:p>
            <a:pPr indent="0" lvl="0" marL="0" rtl="0" algn="l">
              <a:lnSpc>
                <a:spcPct val="80000"/>
              </a:lnSpc>
              <a:spcBef>
                <a:spcPts val="0"/>
              </a:spcBef>
              <a:spcAft>
                <a:spcPts val="0"/>
              </a:spcAft>
              <a:buClr>
                <a:srgbClr val="000000"/>
              </a:buClr>
              <a:buSzPts val="2800"/>
              <a:buNone/>
            </a:pPr>
            <a:r>
              <a:t/>
            </a:r>
            <a:endParaRPr sz="2400">
              <a:solidFill>
                <a:schemeClr val="dk1"/>
              </a:solidFill>
            </a:endParaRPr>
          </a:p>
          <a:p>
            <a:pPr indent="-228600" lvl="1" marL="685800" rtl="0" algn="l">
              <a:lnSpc>
                <a:spcPct val="80000"/>
              </a:lnSpc>
              <a:spcBef>
                <a:spcPts val="0"/>
              </a:spcBef>
              <a:spcAft>
                <a:spcPts val="0"/>
              </a:spcAft>
              <a:buClr>
                <a:srgbClr val="000000"/>
              </a:buClr>
              <a:buSzPts val="1800"/>
              <a:buChar char="○"/>
            </a:pPr>
            <a:r>
              <a:rPr lang="en-AU" sz="2400">
                <a:solidFill>
                  <a:schemeClr val="dk1"/>
                </a:solidFill>
              </a:rPr>
              <a:t>GFOI Leads</a:t>
            </a:r>
            <a:endParaRPr sz="2400">
              <a:solidFill>
                <a:schemeClr val="dk1"/>
              </a:solidFill>
            </a:endParaRPr>
          </a:p>
          <a:p>
            <a:pPr indent="-228600" lvl="1" marL="685800" rtl="0" algn="l">
              <a:lnSpc>
                <a:spcPct val="80000"/>
              </a:lnSpc>
              <a:spcBef>
                <a:spcPts val="0"/>
              </a:spcBef>
              <a:spcAft>
                <a:spcPts val="0"/>
              </a:spcAft>
              <a:buClr>
                <a:srgbClr val="000000"/>
              </a:buClr>
              <a:buSzPts val="1800"/>
              <a:buChar char="○"/>
            </a:pPr>
            <a:r>
              <a:rPr lang="en-AU" sz="2400">
                <a:solidFill>
                  <a:schemeClr val="dk1"/>
                </a:solidFill>
              </a:rPr>
              <a:t>LSI agencies</a:t>
            </a:r>
            <a:endParaRPr sz="2400">
              <a:solidFill>
                <a:schemeClr val="dk1"/>
              </a:solidFill>
            </a:endParaRPr>
          </a:p>
          <a:p>
            <a:pPr indent="-228600" lvl="1" marL="685800" rtl="0" algn="l">
              <a:lnSpc>
                <a:spcPct val="80000"/>
              </a:lnSpc>
              <a:spcBef>
                <a:spcPts val="0"/>
              </a:spcBef>
              <a:spcAft>
                <a:spcPts val="0"/>
              </a:spcAft>
              <a:buClr>
                <a:srgbClr val="000000"/>
              </a:buClr>
              <a:buSzPts val="1800"/>
              <a:buChar char="○"/>
            </a:pPr>
            <a:r>
              <a:rPr lang="en-AU" sz="2400">
                <a:solidFill>
                  <a:schemeClr val="dk1"/>
                </a:solidFill>
              </a:rPr>
              <a:t>Biomass specialists</a:t>
            </a:r>
            <a:endParaRPr sz="2400">
              <a:solidFill>
                <a:schemeClr val="dk1"/>
              </a:solidFill>
            </a:endParaRPr>
          </a:p>
          <a:p>
            <a:pPr indent="-228600" lvl="1" marL="685800" rtl="0" algn="l">
              <a:lnSpc>
                <a:spcPct val="80000"/>
              </a:lnSpc>
              <a:spcBef>
                <a:spcPts val="0"/>
              </a:spcBef>
              <a:spcAft>
                <a:spcPts val="0"/>
              </a:spcAft>
              <a:buClr>
                <a:srgbClr val="000000"/>
              </a:buClr>
              <a:buSzPts val="1800"/>
              <a:buChar char="○"/>
            </a:pPr>
            <a:r>
              <a:rPr lang="en-AU" sz="2400">
                <a:solidFill>
                  <a:schemeClr val="dk1"/>
                </a:solidFill>
              </a:rPr>
              <a:t>….</a:t>
            </a:r>
            <a:endParaRPr sz="2400">
              <a:solidFill>
                <a:schemeClr val="dk1"/>
              </a:solidFill>
            </a:endParaRPr>
          </a:p>
          <a:p>
            <a:pPr indent="-279400" lvl="0" marL="342900" rtl="0" algn="l">
              <a:lnSpc>
                <a:spcPct val="100000"/>
              </a:lnSpc>
              <a:spcBef>
                <a:spcPts val="1000"/>
              </a:spcBef>
              <a:spcAft>
                <a:spcPts val="0"/>
              </a:spcAft>
              <a:buClr>
                <a:srgbClr val="000000"/>
              </a:buClr>
              <a:buSzPts val="1800"/>
              <a:buFont typeface="Arial"/>
              <a:buChar char="•"/>
            </a:pPr>
            <a:r>
              <a:rPr lang="en-AU" sz="2400">
                <a:solidFill>
                  <a:schemeClr val="dk1"/>
                </a:solidFill>
              </a:rPr>
              <a:t>Needs leadership and effort - do we have the will and capacity?</a:t>
            </a:r>
            <a:endParaRPr sz="2400"/>
          </a:p>
          <a:p>
            <a:pPr indent="-279400" lvl="0" marL="342900" rtl="0" algn="l">
              <a:lnSpc>
                <a:spcPct val="100000"/>
              </a:lnSpc>
              <a:spcBef>
                <a:spcPts val="1000"/>
              </a:spcBef>
              <a:spcAft>
                <a:spcPts val="0"/>
              </a:spcAft>
              <a:buClr>
                <a:srgbClr val="000000"/>
              </a:buClr>
              <a:buSzPts val="1800"/>
              <a:buFont typeface="Arial"/>
              <a:buChar char="•"/>
            </a:pPr>
            <a:r>
              <a:rPr lang="en-AU" sz="2400">
                <a:solidFill>
                  <a:schemeClr val="dk1"/>
                </a:solidFill>
              </a:rPr>
              <a:t>Consultation process: </a:t>
            </a:r>
            <a:br>
              <a:rPr lang="en-AU" sz="2400">
                <a:solidFill>
                  <a:schemeClr val="dk1"/>
                </a:solidFill>
              </a:rPr>
            </a:br>
            <a:r>
              <a:rPr lang="en-AU" sz="2400">
                <a:solidFill>
                  <a:schemeClr val="dk1"/>
                </a:solidFill>
              </a:rPr>
              <a:t>🡺 LSI-Forest, CEOS  GHG , Biomass WS, CEOS SIT-35, GFOI Plenary</a:t>
            </a:r>
            <a:endParaRPr sz="2400">
              <a:solidFill>
                <a:schemeClr val="dk1"/>
              </a:solidFill>
            </a:endParaRPr>
          </a:p>
          <a:p>
            <a:pPr indent="-279400" lvl="0" marL="342900" rtl="0" algn="l">
              <a:lnSpc>
                <a:spcPct val="100000"/>
              </a:lnSpc>
              <a:spcBef>
                <a:spcPts val="1000"/>
              </a:spcBef>
              <a:spcAft>
                <a:spcPts val="0"/>
              </a:spcAft>
              <a:buClr>
                <a:srgbClr val="000000"/>
              </a:buClr>
              <a:buSzPts val="1800"/>
              <a:buFont typeface="Arial"/>
              <a:buChar char="•"/>
            </a:pPr>
            <a:r>
              <a:rPr lang="en-AU" sz="2400">
                <a:solidFill>
                  <a:schemeClr val="dk1"/>
                </a:solidFill>
              </a:rPr>
              <a:t>Need to move NOW, as based on stocktake schedule (first GST in 2023)</a:t>
            </a:r>
            <a:endParaRPr sz="2400">
              <a:solidFill>
                <a:schemeClr val="dk1"/>
              </a:solidFill>
            </a:endParaRPr>
          </a:p>
          <a:p>
            <a:pPr indent="-279400" lvl="0" marL="342900" rtl="0" algn="l">
              <a:lnSpc>
                <a:spcPct val="100000"/>
              </a:lnSpc>
              <a:spcBef>
                <a:spcPts val="2100"/>
              </a:spcBef>
              <a:spcAft>
                <a:spcPts val="2100"/>
              </a:spcAft>
              <a:buClr>
                <a:srgbClr val="000000"/>
              </a:buClr>
              <a:buSzPts val="1800"/>
              <a:buFont typeface="Arial"/>
              <a:buChar char="•"/>
            </a:pPr>
            <a:r>
              <a:rPr lang="en-AU" sz="2400">
                <a:solidFill>
                  <a:schemeClr val="dk1"/>
                </a:solidFill>
              </a:rPr>
              <a:t>Strong draft for SIT TW, refined for Plenary review (Autumn 2020)? </a:t>
            </a:r>
            <a:endParaRPr sz="24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