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0" r:id="rId1"/>
  </p:sldMasterIdLst>
  <p:notesMasterIdLst>
    <p:notesMasterId r:id="rId5"/>
  </p:notesMasterIdLst>
  <p:sldIdLst>
    <p:sldId id="256" r:id="rId2"/>
    <p:sldId id="262" r:id="rId3"/>
    <p:sldId id="263" r:id="rId4"/>
  </p:sldIdLst>
  <p:sldSz cx="9144000" cy="6858000" type="screen4x3"/>
  <p:notesSz cx="6858000" cy="9144000"/>
  <p:embeddedFontLst>
    <p:embeddedFont>
      <p:font typeface="Avenir" panose="020B0604020202020204" charset="0"/>
      <p:regular r:id="rId6"/>
      <p:italic r:id="rId7"/>
    </p:embeddedFon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Helvetica Neue" panose="020B0604020202020204" charset="0"/>
      <p:regular r:id="rId12"/>
      <p:bold r:id="rId13"/>
      <p:italic r:id="rId14"/>
      <p:boldItalic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595" autoAdjust="0"/>
  </p:normalViewPr>
  <p:slideViewPr>
    <p:cSldViewPr snapToGrid="0">
      <p:cViewPr varScale="1">
        <p:scale>
          <a:sx n="84" d="100"/>
          <a:sy n="84" d="100"/>
        </p:scale>
        <p:origin x="1354" y="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notesMaster" Target="notesMasters/notesMaster1.xml"/><Relationship Id="rId15" Type="http://schemas.openxmlformats.org/officeDocument/2006/relationships/font" Target="fonts/font10.fntdata"/><Relationship Id="rId10" Type="http://schemas.openxmlformats.org/officeDocument/2006/relationships/font" Target="fonts/font5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latin typeface="Avenir"/>
                <a:ea typeface="Avenir"/>
                <a:cs typeface="Avenir"/>
                <a:sym typeface="Avenir"/>
              </a:defRPr>
            </a:lvl6pPr>
            <a:lvl7pPr marL="3200400" marR="0" lvl="6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latin typeface="Avenir"/>
                <a:ea typeface="Avenir"/>
                <a:cs typeface="Avenir"/>
                <a:sym typeface="Avenir"/>
              </a:defRPr>
            </a:lvl7pPr>
            <a:lvl8pPr marL="3657600" marR="0" lvl="7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latin typeface="Avenir"/>
                <a:ea typeface="Avenir"/>
                <a:cs typeface="Avenir"/>
                <a:sym typeface="Avenir"/>
              </a:defRPr>
            </a:lvl8pPr>
            <a:lvl9pPr marL="4114800" marR="0" lvl="8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89250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66465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600200"/>
            <a:ext cx="8153400" cy="472440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+mj-lt"/>
                <a:cs typeface="Arial" panose="020B0604020202020204" pitchFamily="34" charset="0"/>
              </a:defRPr>
            </a:lvl1pPr>
            <a:lvl2pPr marL="768927" indent="-311727">
              <a:buFont typeface="Courier New" panose="02070309020205020404" pitchFamily="49" charset="0"/>
              <a:buChar char="o"/>
              <a:defRPr sz="2000">
                <a:latin typeface="+mj-lt"/>
                <a:cs typeface="Arial" panose="020B0604020202020204" pitchFamily="34" charset="0"/>
              </a:defRPr>
            </a:lvl2pPr>
            <a:lvl3pPr marL="1188719" indent="-274319">
              <a:buFont typeface="Wingdings" panose="05000000000000000000" pitchFamily="2" charset="2"/>
              <a:buChar char="§"/>
              <a:defRPr sz="2000">
                <a:latin typeface="+mj-lt"/>
                <a:cs typeface="Arial" panose="020B0604020202020204" pitchFamily="34" charset="0"/>
              </a:defRPr>
            </a:lvl3pPr>
            <a:lvl4pPr>
              <a:defRPr sz="2000">
                <a:latin typeface="+mj-lt"/>
                <a:cs typeface="Arial" panose="020B0604020202020204" pitchFamily="34" charset="0"/>
              </a:defRPr>
            </a:lvl4pPr>
            <a:lvl5pPr>
              <a:defRPr sz="20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2057400" y="304800"/>
            <a:ext cx="49530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tabLst/>
              <a:defRPr/>
            </a:pPr>
            <a:r>
              <a:rPr lang="en-US" dirty="0"/>
              <a:t>Title TBA</a:t>
            </a:r>
          </a:p>
        </p:txBody>
      </p:sp>
      <p:sp>
        <p:nvSpPr>
          <p:cNvPr id="8" name="Google Shape;11;p3"/>
          <p:cNvSpPr/>
          <p:nvPr userDrawn="1"/>
        </p:nvSpPr>
        <p:spPr>
          <a:xfrm>
            <a:off x="76200" y="6629400"/>
            <a:ext cx="5777948" cy="187285"/>
          </a:xfrm>
          <a:prstGeom prst="roundRect">
            <a:avLst>
              <a:gd name="adj" fmla="val 16667"/>
            </a:avLst>
          </a:prstGeom>
          <a:solidFill>
            <a:schemeClr val="lt1">
              <a:alpha val="48627"/>
            </a:schemeClr>
          </a:solidFill>
          <a:ln w="25400" cap="flat" cmpd="sng">
            <a:solidFill>
              <a:schemeClr val="dk2">
                <a:alpha val="6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1" u="none" strike="noStrike" cap="none" dirty="0">
                <a:solidFill>
                  <a:schemeClr val="dk2"/>
                </a:solidFill>
                <a:latin typeface="Helvetica Neue" panose="020B0604020202020204" charset="0"/>
                <a:ea typeface="Helvetica Neue"/>
                <a:cs typeface="Helvetica Neue"/>
                <a:sym typeface="Helvetica Neue"/>
              </a:rPr>
              <a:t>SIT-3</a:t>
            </a:r>
            <a:r>
              <a:rPr lang="en-US" sz="1100" i="1" dirty="0">
                <a:solidFill>
                  <a:schemeClr val="dk2"/>
                </a:solidFill>
                <a:latin typeface="Helvetica Neue" panose="020B0604020202020204" charset="0"/>
                <a:ea typeface="Helvetica Neue"/>
                <a:cs typeface="Helvetica Neue"/>
                <a:sym typeface="Helvetica Neue"/>
              </a:rPr>
              <a:t>5</a:t>
            </a:r>
            <a:r>
              <a:rPr lang="en-US" sz="1100" b="0" i="1" u="none" strike="noStrike" cap="none" dirty="0">
                <a:solidFill>
                  <a:schemeClr val="dk2"/>
                </a:solidFill>
                <a:latin typeface="Helvetica Neue" panose="020B0604020202020204" charset="0"/>
                <a:ea typeface="Helvetica Neue"/>
                <a:cs typeface="Helvetica Neue"/>
                <a:sym typeface="Helvetica Neue"/>
              </a:rPr>
              <a:t>, </a:t>
            </a:r>
            <a:r>
              <a:rPr lang="en-US" sz="1100" i="1" dirty="0">
                <a:solidFill>
                  <a:schemeClr val="dk2"/>
                </a:solidFill>
                <a:latin typeface="Helvetica Neue" panose="020B0604020202020204" charset="0"/>
                <a:ea typeface="Helvetica Neue"/>
                <a:cs typeface="Helvetica Neue"/>
                <a:sym typeface="Helvetica Neue"/>
              </a:rPr>
              <a:t>25</a:t>
            </a:r>
            <a:r>
              <a:rPr lang="en-US" sz="1100" b="0" i="1" u="none" strike="noStrike" cap="none" dirty="0">
                <a:solidFill>
                  <a:schemeClr val="dk2"/>
                </a:solidFill>
                <a:latin typeface="Helvetica Neue" panose="020B0604020202020204" charset="0"/>
                <a:ea typeface="Helvetica Neue"/>
                <a:cs typeface="Helvetica Neue"/>
                <a:sym typeface="Helvetica Neue"/>
              </a:rPr>
              <a:t>-</a:t>
            </a:r>
            <a:r>
              <a:rPr lang="en-US" sz="1100" i="1" dirty="0">
                <a:solidFill>
                  <a:schemeClr val="dk2"/>
                </a:solidFill>
                <a:latin typeface="Helvetica Neue" panose="020B0604020202020204" charset="0"/>
                <a:ea typeface="Helvetica Neue"/>
                <a:cs typeface="Helvetica Neue"/>
                <a:sym typeface="Helvetica Neue"/>
              </a:rPr>
              <a:t>26</a:t>
            </a:r>
            <a:r>
              <a:rPr lang="en-US" sz="1100" b="0" i="1" u="none" strike="noStrike" cap="none" dirty="0">
                <a:solidFill>
                  <a:schemeClr val="dk2"/>
                </a:solidFill>
                <a:latin typeface="Helvetica Neue" panose="020B0604020202020204" charset="0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100" i="1" dirty="0">
                <a:solidFill>
                  <a:schemeClr val="dk2"/>
                </a:solidFill>
                <a:latin typeface="Helvetica Neue" panose="020B0604020202020204" charset="0"/>
                <a:ea typeface="Helvetica Neue"/>
                <a:cs typeface="Helvetica Neue"/>
                <a:sym typeface="Helvetica Neue"/>
              </a:rPr>
              <a:t>March</a:t>
            </a:r>
            <a:r>
              <a:rPr lang="en-US" sz="1100" b="0" i="1" u="none" strike="noStrike" cap="none" dirty="0">
                <a:solidFill>
                  <a:schemeClr val="dk2"/>
                </a:solidFill>
                <a:latin typeface="Helvetica Neue" panose="020B0604020202020204" charset="0"/>
                <a:ea typeface="Helvetica Neue"/>
                <a:cs typeface="Helvetica Neue"/>
                <a:sym typeface="Helvetica Neue"/>
              </a:rPr>
              <a:t> 2020	Join at </a:t>
            </a:r>
            <a:r>
              <a:rPr lang="en-US" sz="1100" b="0" i="1" u="none" strike="noStrike" cap="none" dirty="0" err="1">
                <a:solidFill>
                  <a:schemeClr val="dk2"/>
                </a:solidFill>
                <a:latin typeface="Helvetica Neue" panose="020B0604020202020204" charset="0"/>
                <a:ea typeface="Helvetica Neue"/>
                <a:cs typeface="Helvetica Neue"/>
                <a:sym typeface="Helvetica Neue"/>
              </a:rPr>
              <a:t>www.slido.com</a:t>
            </a:r>
            <a:r>
              <a:rPr lang="en-US" sz="1100" b="0" i="1" u="none" strike="noStrike" cap="none" dirty="0">
                <a:solidFill>
                  <a:schemeClr val="dk2"/>
                </a:solidFill>
                <a:latin typeface="Helvetica Neue" panose="020B0604020202020204" charset="0"/>
                <a:ea typeface="Helvetica Neue"/>
                <a:cs typeface="Helvetica Neue"/>
                <a:sym typeface="Helvetica Neue"/>
              </a:rPr>
              <a:t> with the event code: #ceos-sit-35</a:t>
            </a:r>
            <a:endParaRPr sz="1100" b="0" i="1" u="none" strike="noStrike" cap="none" dirty="0">
              <a:solidFill>
                <a:schemeClr val="dk2"/>
              </a:solidFill>
              <a:latin typeface="Helvetica Neue" panose="020B0604020202020204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" name="Google Shape;9;p3"/>
          <p:cNvSpPr>
            <a:spLocks noGrp="1"/>
          </p:cNvSpPr>
          <p:nvPr>
            <p:ph type="sldNum" idx="12"/>
          </p:nvPr>
        </p:nvSpPr>
        <p:spPr>
          <a:xfrm>
            <a:off x="8763000" y="6629400"/>
            <a:ext cx="304800" cy="187285"/>
          </a:xfrm>
          <a:prstGeom prst="roundRect">
            <a:avLst>
              <a:gd name="adj" fmla="val 16667"/>
            </a:avLst>
          </a:prstGeom>
          <a:solidFill>
            <a:schemeClr val="lt1">
              <a:alpha val="48627"/>
            </a:schemeClr>
          </a:solidFill>
          <a:ln w="25400" cap="flat" cmpd="sng">
            <a:solidFill>
              <a:schemeClr val="dk2">
                <a:alpha val="6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37256416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sldNum" idx="12"/>
          </p:nvPr>
        </p:nvSpPr>
        <p:spPr>
          <a:xfrm>
            <a:off x="7239000" y="6546850"/>
            <a:ext cx="1905000" cy="256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622788" y="2637528"/>
            <a:ext cx="5746243" cy="993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defRPr sz="1800" b="0">
                <a:solidFill>
                  <a:srgbClr val="000000"/>
                </a:solidFill>
              </a:defRPr>
            </a:pPr>
            <a:r>
              <a:rPr lang="en-US" sz="4000" b="1" dirty="0" smtClean="0">
                <a:solidFill>
                  <a:schemeClr val="bg1"/>
                </a:solidFill>
                <a:latin typeface="Helvetica Neue" panose="020B0604020202020204" charset="0"/>
              </a:rPr>
              <a:t>UNFCCC </a:t>
            </a:r>
            <a:r>
              <a:rPr lang="en-US" sz="4000" b="1" dirty="0" smtClean="0">
                <a:solidFill>
                  <a:schemeClr val="bg1"/>
                </a:solidFill>
                <a:latin typeface="Helvetica Neue" panose="020B0604020202020204" charset="0"/>
              </a:rPr>
              <a:t>relationship</a:t>
            </a:r>
            <a:endParaRPr lang="en-US" sz="4000" b="1" dirty="0">
              <a:solidFill>
                <a:schemeClr val="bg1"/>
              </a:solidFill>
              <a:latin typeface="Helvetica Neue" panose="020B0604020202020204" charset="0"/>
            </a:endParaRPr>
          </a:p>
        </p:txBody>
      </p:sp>
      <p:sp>
        <p:nvSpPr>
          <p:cNvPr id="18" name="Google Shape;18;p4"/>
          <p:cNvSpPr/>
          <p:nvPr/>
        </p:nvSpPr>
        <p:spPr>
          <a:xfrm>
            <a:off x="622788" y="4057650"/>
            <a:ext cx="5130311" cy="2243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 smtClean="0">
                <a:solidFill>
                  <a:srgbClr val="FFFFFF"/>
                </a:solidFill>
              </a:rPr>
              <a:t>Jörg Schulz, EUMETSAT, </a:t>
            </a:r>
            <a:r>
              <a:rPr lang="en-US" sz="1800" b="0" i="0" u="none" strike="noStrike" cap="none" dirty="0" err="1" smtClean="0">
                <a:solidFill>
                  <a:srgbClr val="FFFFFF"/>
                </a:solidFill>
              </a:rPr>
              <a:t>WGClimate</a:t>
            </a:r>
            <a:r>
              <a:rPr lang="en-US" sz="1800" b="0" i="0" u="none" strike="noStrike" cap="none" dirty="0" smtClean="0">
                <a:solidFill>
                  <a:srgbClr val="FFFFFF"/>
                </a:solidFill>
              </a:rPr>
              <a:t> Chair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 smtClean="0">
                <a:solidFill>
                  <a:srgbClr val="FFFFFF"/>
                </a:solidFill>
              </a:rPr>
              <a:t>CEOS </a:t>
            </a:r>
            <a:r>
              <a:rPr lang="en-US" sz="1800" b="0" i="0" u="none" strike="noStrike" cap="none" dirty="0">
                <a:solidFill>
                  <a:srgbClr val="FFFFFF"/>
                </a:solidFill>
              </a:rPr>
              <a:t>SIT-3</a:t>
            </a:r>
            <a:r>
              <a:rPr lang="en-US" sz="1800" dirty="0">
                <a:solidFill>
                  <a:srgbClr val="FFFFFF"/>
                </a:solidFill>
              </a:rPr>
              <a:t>5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 smtClean="0">
                <a:solidFill>
                  <a:srgbClr val="FFFFFF"/>
                </a:solidFill>
              </a:rPr>
              <a:t>Agenda Item 2.1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smtClean="0">
                <a:solidFill>
                  <a:srgbClr val="FFFFFF"/>
                </a:solidFill>
              </a:rPr>
              <a:t>Virtual Meeting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FFFFFF"/>
                </a:solidFill>
              </a:rPr>
              <a:t>25</a:t>
            </a:r>
            <a:r>
              <a:rPr lang="en-US" sz="1800" b="0" i="0" u="none" strike="noStrike" cap="none" dirty="0">
                <a:solidFill>
                  <a:srgbClr val="FFFFFF"/>
                </a:solidFill>
              </a:rPr>
              <a:t> – </a:t>
            </a:r>
            <a:r>
              <a:rPr lang="en-US" sz="1800" dirty="0">
                <a:solidFill>
                  <a:srgbClr val="FFFFFF"/>
                </a:solidFill>
              </a:rPr>
              <a:t>26</a:t>
            </a:r>
            <a:r>
              <a:rPr lang="en-US" sz="1800" b="0" i="0" u="none" strike="noStrike" cap="none" dirty="0">
                <a:solidFill>
                  <a:srgbClr val="FFFFFF"/>
                </a:solidFill>
              </a:rPr>
              <a:t> </a:t>
            </a:r>
            <a:r>
              <a:rPr lang="en-US" sz="1800" dirty="0">
                <a:solidFill>
                  <a:srgbClr val="FFFFFF"/>
                </a:solidFill>
              </a:rPr>
              <a:t>March</a:t>
            </a:r>
            <a:r>
              <a:rPr lang="en-US" sz="1800" b="0" i="0" u="none" strike="noStrike" cap="none" dirty="0">
                <a:solidFill>
                  <a:srgbClr val="FFFFFF"/>
                </a:solidFill>
              </a:rPr>
              <a:t> 2020</a:t>
            </a:r>
            <a:endParaRPr dirty="0"/>
          </a:p>
        </p:txBody>
      </p:sp>
      <p:pic>
        <p:nvPicPr>
          <p:cNvPr id="19" name="Google Shape;19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2789" y="1217405"/>
            <a:ext cx="2507906" cy="993132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4"/>
          <p:cNvSpPr txBox="1"/>
          <p:nvPr/>
        </p:nvSpPr>
        <p:spPr>
          <a:xfrm>
            <a:off x="622789" y="2246634"/>
            <a:ext cx="2806211" cy="210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Committee on Earth Observation Satellites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763000" y="6629400"/>
            <a:ext cx="304800" cy="187285"/>
          </a:xfrm>
        </p:spPr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2</a:t>
            </a:fld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279400" y="1185164"/>
            <a:ext cx="8483600" cy="5270500"/>
          </a:xfrm>
        </p:spPr>
        <p:txBody>
          <a:bodyPr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CEOS (&amp; CGMS) has been very effective over last 8 years in establishing a </a:t>
            </a:r>
            <a:r>
              <a:rPr lang="en-GB" b="1" dirty="0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positive and proactive dialogue </a:t>
            </a:r>
            <a:r>
              <a:rPr lang="en-GB" dirty="0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with </a:t>
            </a:r>
            <a:r>
              <a:rPr lang="en-GB" dirty="0" smtClean="0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UNFCCC/ SBSTA largely due to the symbiotic relationship with GCOS and the Climate </a:t>
            </a:r>
            <a:r>
              <a:rPr lang="en-GB" dirty="0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</a:t>
            </a:r>
            <a:r>
              <a:rPr lang="en-GB" dirty="0" smtClean="0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onitoring Architecture as guiding framework;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2569"/>
                </a:solidFill>
                <a:latin typeface="Helvetica Neue"/>
                <a:ea typeface="Helvetica Neue"/>
                <a:cs typeface="Helvetica Neue"/>
              </a:rPr>
              <a:t>The creation of </a:t>
            </a:r>
            <a:r>
              <a:rPr lang="en-GB" b="1" dirty="0">
                <a:solidFill>
                  <a:srgbClr val="002569"/>
                </a:solidFill>
                <a:latin typeface="Helvetica Neue"/>
                <a:ea typeface="Helvetica Neue"/>
                <a:cs typeface="Helvetica Neue"/>
              </a:rPr>
              <a:t>the Joint </a:t>
            </a:r>
            <a:r>
              <a:rPr lang="en-GB" b="1" dirty="0" err="1">
                <a:solidFill>
                  <a:srgbClr val="002569"/>
                </a:solidFill>
                <a:latin typeface="Helvetica Neue"/>
                <a:ea typeface="Helvetica Neue"/>
                <a:cs typeface="Helvetica Neue"/>
              </a:rPr>
              <a:t>WGClimate</a:t>
            </a:r>
            <a:r>
              <a:rPr lang="en-GB" b="1" dirty="0">
                <a:solidFill>
                  <a:srgbClr val="002569"/>
                </a:solidFill>
                <a:latin typeface="Helvetica Neue"/>
                <a:ea typeface="Helvetica Neue"/>
                <a:cs typeface="Helvetica Neue"/>
              </a:rPr>
              <a:t> established an unambiguous entry point</a:t>
            </a:r>
            <a:r>
              <a:rPr lang="en-GB" dirty="0">
                <a:solidFill>
                  <a:srgbClr val="002569"/>
                </a:solidFill>
                <a:latin typeface="Helvetica Neue"/>
                <a:ea typeface="Helvetica Neue"/>
                <a:cs typeface="Helvetica Neue"/>
              </a:rPr>
              <a:t> for the discussion between </a:t>
            </a:r>
            <a:r>
              <a:rPr lang="en-GB" dirty="0" smtClean="0">
                <a:solidFill>
                  <a:srgbClr val="002569"/>
                </a:solidFill>
                <a:latin typeface="Helvetica Neue"/>
                <a:ea typeface="Helvetica Neue"/>
                <a:cs typeface="Helvetica Neue"/>
              </a:rPr>
              <a:t>SBSTA Research and Systematic Observations (RSO) </a:t>
            </a:r>
            <a:r>
              <a:rPr lang="en-GB" dirty="0">
                <a:solidFill>
                  <a:srgbClr val="002569"/>
                </a:solidFill>
                <a:latin typeface="Helvetica Neue"/>
                <a:ea typeface="Helvetica Neue"/>
                <a:cs typeface="Helvetica Neue"/>
              </a:rPr>
              <a:t>and the Space </a:t>
            </a:r>
            <a:r>
              <a:rPr lang="en-GB" dirty="0" smtClean="0">
                <a:solidFill>
                  <a:srgbClr val="002569"/>
                </a:solidFill>
                <a:latin typeface="Helvetica Neue"/>
                <a:ea typeface="Helvetica Neue"/>
                <a:cs typeface="Helvetica Neue"/>
              </a:rPr>
              <a:t>Agencies;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2569"/>
                </a:solidFill>
                <a:latin typeface="Helvetica Neue"/>
                <a:ea typeface="Helvetica Neue"/>
                <a:cs typeface="Helvetica Neue"/>
              </a:rPr>
              <a:t>I</a:t>
            </a:r>
            <a:r>
              <a:rPr lang="en-GB" dirty="0">
                <a:solidFill>
                  <a:srgbClr val="002569"/>
                </a:solidFill>
                <a:latin typeface="Helvetica Neue"/>
                <a:ea typeface="Helvetica Neue"/>
                <a:cs typeface="Helvetica Neue"/>
              </a:rPr>
              <a:t>n </a:t>
            </a:r>
            <a:r>
              <a:rPr lang="en-GB" dirty="0">
                <a:solidFill>
                  <a:srgbClr val="002569"/>
                </a:solidFill>
                <a:latin typeface="Helvetica Neue"/>
                <a:ea typeface="Helvetica Neue"/>
                <a:cs typeface="Helvetica Neue"/>
              </a:rPr>
              <a:t>recent years our </a:t>
            </a:r>
            <a:r>
              <a:rPr lang="en-GB" b="1" dirty="0">
                <a:solidFill>
                  <a:srgbClr val="002569"/>
                </a:solidFill>
                <a:latin typeface="Helvetica Neue"/>
                <a:ea typeface="Helvetica Neue"/>
                <a:cs typeface="Helvetica Neue"/>
              </a:rPr>
              <a:t>support has been visibly expanding</a:t>
            </a:r>
            <a:r>
              <a:rPr lang="en-GB" dirty="0">
                <a:solidFill>
                  <a:srgbClr val="002569"/>
                </a:solidFill>
                <a:latin typeface="Helvetica Neue"/>
                <a:ea typeface="Helvetica Neue"/>
                <a:cs typeface="Helvetica Neue"/>
              </a:rPr>
              <a:t>: </a:t>
            </a:r>
            <a:r>
              <a:rPr lang="en-GB" dirty="0" smtClean="0">
                <a:solidFill>
                  <a:srgbClr val="002569"/>
                </a:solidFill>
                <a:latin typeface="Helvetica Neue"/>
                <a:ea typeface="Helvetica Neue"/>
                <a:cs typeface="Helvetica Neue"/>
              </a:rPr>
              <a:t>Climate Data Records, </a:t>
            </a:r>
            <a:r>
              <a:rPr lang="en-GB" dirty="0">
                <a:solidFill>
                  <a:srgbClr val="002569"/>
                </a:solidFill>
                <a:latin typeface="Helvetica Neue"/>
                <a:ea typeface="Helvetica Neue"/>
                <a:cs typeface="Helvetica Neue"/>
              </a:rPr>
              <a:t>Climate Services and support to Climate </a:t>
            </a:r>
            <a:r>
              <a:rPr lang="en-GB" dirty="0" smtClean="0">
                <a:solidFill>
                  <a:srgbClr val="002569"/>
                </a:solidFill>
                <a:latin typeface="Helvetica Neue"/>
                <a:ea typeface="Helvetica Neue"/>
                <a:cs typeface="Helvetica Neue"/>
              </a:rPr>
              <a:t>Adaptation, CEOS </a:t>
            </a:r>
            <a:r>
              <a:rPr lang="en-GB" dirty="0">
                <a:solidFill>
                  <a:srgbClr val="002569"/>
                </a:solidFill>
                <a:latin typeface="Helvetica Neue"/>
                <a:ea typeface="Helvetica Neue"/>
                <a:cs typeface="Helvetica Neue"/>
              </a:rPr>
              <a:t>Carbon Strategy, GHG monitoring, CEOS GFOI support and evolution to biomass, other </a:t>
            </a:r>
            <a:r>
              <a:rPr lang="en-GB" dirty="0" smtClean="0">
                <a:solidFill>
                  <a:srgbClr val="002569"/>
                </a:solidFill>
                <a:latin typeface="Helvetica Neue"/>
                <a:ea typeface="Helvetica Neue"/>
                <a:cs typeface="Helvetica Neue"/>
              </a:rPr>
              <a:t>AFOLU </a:t>
            </a:r>
            <a:r>
              <a:rPr lang="en-GB" dirty="0">
                <a:solidFill>
                  <a:srgbClr val="002569"/>
                </a:solidFill>
                <a:latin typeface="Helvetica Neue"/>
                <a:ea typeface="Helvetica Neue"/>
                <a:cs typeface="Helvetica Neue"/>
              </a:rPr>
              <a:t>etc</a:t>
            </a:r>
            <a:r>
              <a:rPr lang="en-GB" dirty="0" smtClean="0">
                <a:solidFill>
                  <a:srgbClr val="002569"/>
                </a:solidFill>
                <a:latin typeface="Helvetica Neue"/>
                <a:ea typeface="Helvetica Neue"/>
                <a:cs typeface="Helvetica Neue"/>
              </a:rPr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002569"/>
                </a:solidFill>
                <a:latin typeface="Helvetica Neue"/>
                <a:ea typeface="Helvetica Neue"/>
                <a:cs typeface="Helvetica Neue"/>
              </a:rPr>
              <a:t>Parts of this we have reported in statements to SBSTA Assemblies and messages found their way to the Parties through the SBSTA Chair reports;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002569"/>
                </a:solidFill>
                <a:latin typeface="Helvetica Neue"/>
                <a:ea typeface="Helvetica Neue"/>
                <a:cs typeface="Helvetica Neue"/>
              </a:rPr>
              <a:t>At COP-25 we were prominently present </a:t>
            </a:r>
            <a:r>
              <a:rPr lang="en-GB" dirty="0">
                <a:solidFill>
                  <a:srgbClr val="002569"/>
                </a:solidFill>
                <a:latin typeface="Helvetica Neue"/>
                <a:ea typeface="Helvetica Neue"/>
                <a:cs typeface="Helvetica Neue"/>
              </a:rPr>
              <a:t>at the Earth Information </a:t>
            </a:r>
            <a:r>
              <a:rPr lang="en-GB" dirty="0" smtClean="0">
                <a:solidFill>
                  <a:srgbClr val="002569"/>
                </a:solidFill>
                <a:latin typeface="Helvetica Neue"/>
                <a:ea typeface="Helvetica Neue"/>
                <a:cs typeface="Helvetica Neue"/>
              </a:rPr>
              <a:t>Day with the GHG constellation architecture as one part of the Architecture for Climate Monitoring from Space, which is nicely reflected in the upcoming report by the SBSTA Chair.</a:t>
            </a:r>
            <a:endParaRPr lang="en-GB" dirty="0">
              <a:solidFill>
                <a:srgbClr val="002569"/>
              </a:solidFill>
              <a:latin typeface="Helvetica Neue"/>
              <a:ea typeface="Helvetica Neue"/>
              <a:cs typeface="Helvetica Neue"/>
            </a:endParaRPr>
          </a:p>
          <a:p>
            <a:pPr algn="just"/>
            <a:endParaRPr lang="en-GB" dirty="0">
              <a:solidFill>
                <a:srgbClr val="002569"/>
              </a:solidFill>
              <a:latin typeface="Helvetica Neue"/>
              <a:ea typeface="Helvetica Neue"/>
              <a:cs typeface="Helvetica Neue"/>
            </a:endParaRPr>
          </a:p>
          <a:p>
            <a:pPr algn="just"/>
            <a:endParaRPr lang="en-GB" dirty="0" smtClean="0">
              <a:solidFill>
                <a:srgbClr val="00256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just"/>
            <a:endParaRPr lang="en-GB" dirty="0">
              <a:solidFill>
                <a:srgbClr val="00256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1971674" y="381000"/>
            <a:ext cx="5572125" cy="695324"/>
          </a:xfrm>
        </p:spPr>
        <p:txBody>
          <a:bodyPr/>
          <a:lstStyle/>
          <a:p>
            <a:r>
              <a:rPr lang="en-GB" sz="2800" b="1" dirty="0" smtClean="0"/>
              <a:t>UNFCCC Engagement Heritage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1050214758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763000" y="6629400"/>
            <a:ext cx="304800" cy="187285"/>
          </a:xfrm>
        </p:spPr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3</a:t>
            </a:fld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14300" y="1358900"/>
            <a:ext cx="8953500" cy="5270500"/>
          </a:xfrm>
        </p:spPr>
        <p:txBody>
          <a:bodyPr/>
          <a:lstStyle/>
          <a:p>
            <a:pPr marL="34290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002569"/>
                </a:solidFill>
                <a:latin typeface="Helvetica Neue"/>
                <a:ea typeface="Helvetica Neue"/>
                <a:cs typeface="Helvetica Neue"/>
              </a:rPr>
              <a:t>What we should discuss is what our </a:t>
            </a:r>
            <a:r>
              <a:rPr lang="en-GB" b="1" dirty="0" smtClean="0">
                <a:solidFill>
                  <a:srgbClr val="002569"/>
                </a:solidFill>
                <a:latin typeface="Helvetica Neue"/>
                <a:ea typeface="Helvetica Neue"/>
                <a:cs typeface="Helvetica Neue"/>
              </a:rPr>
              <a:t>long-term strategy is for the multitude of </a:t>
            </a:r>
            <a:r>
              <a:rPr lang="en-GB" b="1" dirty="0">
                <a:solidFill>
                  <a:srgbClr val="002569"/>
                </a:solidFill>
                <a:latin typeface="Helvetica Neue"/>
                <a:ea typeface="Helvetica Neue"/>
                <a:cs typeface="Helvetica Neue"/>
              </a:rPr>
              <a:t>contributions </a:t>
            </a:r>
            <a:r>
              <a:rPr lang="en-GB" b="1" dirty="0">
                <a:solidFill>
                  <a:srgbClr val="002569"/>
                </a:solidFill>
                <a:latin typeface="Helvetica Neue"/>
                <a:ea typeface="Helvetica Neue"/>
                <a:cs typeface="Helvetica Neue"/>
              </a:rPr>
              <a:t>CEOS</a:t>
            </a:r>
            <a:r>
              <a:rPr lang="en-GB" dirty="0">
                <a:solidFill>
                  <a:srgbClr val="002569"/>
                </a:solidFill>
                <a:latin typeface="Helvetica Neue"/>
                <a:ea typeface="Helvetica Neue"/>
                <a:cs typeface="Helvetica Neue"/>
              </a:rPr>
              <a:t>, and Space Agencies more generally, can make to the </a:t>
            </a:r>
            <a:r>
              <a:rPr lang="en-GB" dirty="0" smtClean="0">
                <a:solidFill>
                  <a:srgbClr val="002569"/>
                </a:solidFill>
                <a:latin typeface="Helvetica Neue"/>
                <a:ea typeface="Helvetica Neue"/>
                <a:cs typeface="Helvetica Neue"/>
              </a:rPr>
              <a:t>Convention;</a:t>
            </a:r>
            <a:endParaRPr lang="en-GB" dirty="0">
              <a:solidFill>
                <a:srgbClr val="002569"/>
              </a:solidFill>
              <a:latin typeface="Helvetica Neue"/>
              <a:ea typeface="Helvetica Neue"/>
              <a:cs typeface="Helvetica Neue"/>
            </a:endParaRPr>
          </a:p>
          <a:p>
            <a:pPr marL="34290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2569"/>
                </a:solidFill>
                <a:latin typeface="Helvetica Neue"/>
                <a:ea typeface="Helvetica Neue"/>
                <a:cs typeface="Helvetica Neue"/>
              </a:rPr>
              <a:t>The </a:t>
            </a:r>
            <a:r>
              <a:rPr lang="en-GB" b="1" dirty="0">
                <a:solidFill>
                  <a:srgbClr val="002569"/>
                </a:solidFill>
                <a:latin typeface="Helvetica Neue"/>
                <a:ea typeface="Helvetica Neue"/>
                <a:cs typeface="Helvetica Neue"/>
              </a:rPr>
              <a:t>CEOS Carbon Strategy can play a central role</a:t>
            </a:r>
            <a:r>
              <a:rPr lang="en-GB" dirty="0">
                <a:solidFill>
                  <a:srgbClr val="002569"/>
                </a:solidFill>
                <a:latin typeface="Helvetica Neue"/>
                <a:ea typeface="Helvetica Neue"/>
                <a:cs typeface="Helvetica Neue"/>
              </a:rPr>
              <a:t> for carbon relevant aspects and can be used to give greater visibility to GFOI/Biomass aspects as well as Agriculture not only through REDD+ but also RSO;</a:t>
            </a:r>
          </a:p>
          <a:p>
            <a:pPr marL="34290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002569"/>
                </a:solidFill>
                <a:latin typeface="Helvetica Neue"/>
                <a:ea typeface="Helvetica Neue"/>
                <a:cs typeface="Helvetica Neue"/>
              </a:rPr>
              <a:t>Maintaining </a:t>
            </a:r>
            <a:r>
              <a:rPr lang="en-GB" dirty="0">
                <a:solidFill>
                  <a:srgbClr val="002569"/>
                </a:solidFill>
                <a:latin typeface="Helvetica Neue"/>
                <a:ea typeface="Helvetica Neue"/>
                <a:cs typeface="Helvetica Neue"/>
              </a:rPr>
              <a:t>the </a:t>
            </a:r>
            <a:r>
              <a:rPr lang="en-GB" b="1" dirty="0">
                <a:solidFill>
                  <a:srgbClr val="002569"/>
                </a:solidFill>
                <a:latin typeface="Helvetica Neue"/>
                <a:ea typeface="Helvetica Neue"/>
                <a:cs typeface="Helvetica Neue"/>
              </a:rPr>
              <a:t>effective focal point established through </a:t>
            </a:r>
            <a:r>
              <a:rPr lang="en-GB" b="1" dirty="0" err="1" smtClean="0">
                <a:solidFill>
                  <a:srgbClr val="002569"/>
                </a:solidFill>
                <a:latin typeface="Helvetica Neue"/>
                <a:ea typeface="Helvetica Neue"/>
                <a:cs typeface="Helvetica Neue"/>
              </a:rPr>
              <a:t>WGClimate</a:t>
            </a:r>
            <a:r>
              <a:rPr lang="en-GB" dirty="0" smtClean="0">
                <a:solidFill>
                  <a:srgbClr val="002569"/>
                </a:solidFill>
                <a:latin typeface="Helvetica Neue"/>
                <a:ea typeface="Helvetica Neue"/>
                <a:cs typeface="Helvetica Neue"/>
              </a:rPr>
              <a:t>, but </a:t>
            </a:r>
            <a:r>
              <a:rPr lang="en-GB" dirty="0">
                <a:solidFill>
                  <a:srgbClr val="002569"/>
                </a:solidFill>
                <a:latin typeface="Helvetica Neue"/>
                <a:ea typeface="Helvetica Neue"/>
                <a:cs typeface="Helvetica Neue"/>
              </a:rPr>
              <a:t>increasing </a:t>
            </a:r>
            <a:r>
              <a:rPr lang="en-GB" dirty="0">
                <a:solidFill>
                  <a:srgbClr val="002569"/>
                </a:solidFill>
                <a:latin typeface="Helvetica Neue"/>
                <a:ea typeface="Helvetica Neue"/>
                <a:cs typeface="Helvetica Neue"/>
              </a:rPr>
              <a:t>communication on contributions from other parts of CEOS (in </a:t>
            </a:r>
            <a:r>
              <a:rPr lang="en-GB" dirty="0" smtClean="0">
                <a:solidFill>
                  <a:srgbClr val="002569"/>
                </a:solidFill>
                <a:latin typeface="Helvetica Neue"/>
                <a:ea typeface="Helvetica Neue"/>
                <a:cs typeface="Helvetica Neue"/>
              </a:rPr>
              <a:t>SBSTA statements</a:t>
            </a:r>
            <a:r>
              <a:rPr lang="en-GB" dirty="0">
                <a:solidFill>
                  <a:srgbClr val="002569"/>
                </a:solidFill>
                <a:latin typeface="Helvetica Neue"/>
                <a:ea typeface="Helvetica Neue"/>
                <a:cs typeface="Helvetica Neue"/>
              </a:rPr>
              <a:t>, SBSTA </a:t>
            </a:r>
            <a:r>
              <a:rPr lang="en-GB" dirty="0" smtClean="0">
                <a:solidFill>
                  <a:srgbClr val="002569"/>
                </a:solidFill>
                <a:latin typeface="Helvetica Neue"/>
                <a:ea typeface="Helvetica Neue"/>
                <a:cs typeface="Helvetica Neue"/>
              </a:rPr>
              <a:t>Briefings, Earth Information Day etc.);</a:t>
            </a:r>
          </a:p>
          <a:p>
            <a:pPr marL="34290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b="1" dirty="0" smtClean="0">
                <a:solidFill>
                  <a:srgbClr val="002569"/>
                </a:solidFill>
                <a:latin typeface="Helvetica Neue"/>
                <a:ea typeface="Helvetica Neue"/>
                <a:cs typeface="Helvetica Neue"/>
              </a:rPr>
              <a:t>CEOS could apply </a:t>
            </a:r>
            <a:r>
              <a:rPr lang="en-GB" b="1" dirty="0">
                <a:solidFill>
                  <a:srgbClr val="002569"/>
                </a:solidFill>
                <a:latin typeface="Helvetica Neue"/>
                <a:ea typeface="Helvetica Neue"/>
                <a:cs typeface="Helvetica Neue"/>
              </a:rPr>
              <a:t>for an observer status with SBSTA</a:t>
            </a:r>
            <a:r>
              <a:rPr lang="en-GB" dirty="0">
                <a:solidFill>
                  <a:srgbClr val="002569"/>
                </a:solidFill>
                <a:latin typeface="Helvetica Neue"/>
                <a:ea typeface="Helvetica Neue"/>
                <a:cs typeface="Helvetica Neue"/>
              </a:rPr>
              <a:t>, which could serve as a stable basis to deliver </a:t>
            </a:r>
            <a:r>
              <a:rPr lang="en-GB" dirty="0" smtClean="0">
                <a:solidFill>
                  <a:srgbClr val="002569"/>
                </a:solidFill>
                <a:latin typeface="Helvetica Neue"/>
                <a:ea typeface="Helvetica Neue"/>
                <a:cs typeface="Helvetica Neue"/>
              </a:rPr>
              <a:t>messages, maybe with a delegation led by the Chair of </a:t>
            </a:r>
            <a:r>
              <a:rPr lang="en-GB" dirty="0" err="1" smtClean="0">
                <a:solidFill>
                  <a:srgbClr val="002569"/>
                </a:solidFill>
                <a:latin typeface="Helvetica Neue"/>
                <a:ea typeface="Helvetica Neue"/>
                <a:cs typeface="Helvetica Neue"/>
              </a:rPr>
              <a:t>WGClimate</a:t>
            </a:r>
            <a:r>
              <a:rPr lang="en-GB" dirty="0" smtClean="0">
                <a:solidFill>
                  <a:srgbClr val="002569"/>
                </a:solidFill>
                <a:latin typeface="Helvetica Neue"/>
                <a:ea typeface="Helvetica Neue"/>
                <a:cs typeface="Helvetica Neue"/>
              </a:rPr>
              <a:t>;</a:t>
            </a:r>
            <a:endParaRPr lang="en-GB" dirty="0">
              <a:solidFill>
                <a:srgbClr val="002569"/>
              </a:solidFill>
              <a:latin typeface="Helvetica Neue"/>
              <a:ea typeface="Helvetica Neue"/>
              <a:cs typeface="Helvetica Neue"/>
            </a:endParaRPr>
          </a:p>
          <a:p>
            <a:pPr marL="34290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002569"/>
                </a:solidFill>
                <a:latin typeface="Helvetica Neue"/>
                <a:ea typeface="Helvetica Neue"/>
                <a:cs typeface="Helvetica Neue"/>
              </a:rPr>
              <a:t>We </a:t>
            </a:r>
            <a:r>
              <a:rPr lang="en-GB" dirty="0">
                <a:solidFill>
                  <a:srgbClr val="002569"/>
                </a:solidFill>
                <a:latin typeface="Helvetica Neue"/>
                <a:ea typeface="Helvetica Neue"/>
                <a:cs typeface="Helvetica Neue"/>
              </a:rPr>
              <a:t>can take </a:t>
            </a:r>
            <a:r>
              <a:rPr lang="en-GB" dirty="0" smtClean="0">
                <a:solidFill>
                  <a:srgbClr val="002569"/>
                </a:solidFill>
                <a:latin typeface="Helvetica Neue"/>
                <a:ea typeface="Helvetica Neue"/>
                <a:cs typeface="Helvetica Neue"/>
              </a:rPr>
              <a:t>all the points up to </a:t>
            </a:r>
            <a:r>
              <a:rPr lang="en-GB" dirty="0">
                <a:solidFill>
                  <a:srgbClr val="002569"/>
                </a:solidFill>
                <a:latin typeface="Helvetica Neue"/>
                <a:ea typeface="Helvetica Neue"/>
                <a:cs typeface="Helvetica Neue"/>
              </a:rPr>
              <a:t>the </a:t>
            </a:r>
            <a:r>
              <a:rPr lang="en-GB" b="1" dirty="0">
                <a:solidFill>
                  <a:srgbClr val="002569"/>
                </a:solidFill>
                <a:latin typeface="Helvetica Neue"/>
                <a:ea typeface="Helvetica Neue"/>
                <a:cs typeface="Helvetica Neue"/>
              </a:rPr>
              <a:t>planned dedicated </a:t>
            </a:r>
            <a:r>
              <a:rPr lang="en-GB" b="1" dirty="0">
                <a:solidFill>
                  <a:srgbClr val="002569"/>
                </a:solidFill>
                <a:latin typeface="Helvetica Neue"/>
                <a:ea typeface="Helvetica Neue"/>
                <a:cs typeface="Helvetica Neue"/>
              </a:rPr>
              <a:t>discussion at </a:t>
            </a:r>
            <a:r>
              <a:rPr lang="en-GB" b="1" dirty="0" smtClean="0">
                <a:solidFill>
                  <a:srgbClr val="002569"/>
                </a:solidFill>
                <a:latin typeface="Helvetica Neue"/>
                <a:ea typeface="Helvetica Neue"/>
                <a:cs typeface="Helvetica Neue"/>
              </a:rPr>
              <a:t>the virtual SIT </a:t>
            </a:r>
            <a:r>
              <a:rPr lang="en-GB" b="1" dirty="0">
                <a:solidFill>
                  <a:srgbClr val="002569"/>
                </a:solidFill>
                <a:latin typeface="Helvetica Neue"/>
                <a:ea typeface="Helvetica Neue"/>
                <a:cs typeface="Helvetica Neue"/>
              </a:rPr>
              <a:t>TW</a:t>
            </a:r>
            <a:r>
              <a:rPr lang="en-GB" dirty="0">
                <a:solidFill>
                  <a:srgbClr val="002569"/>
                </a:solidFill>
                <a:latin typeface="Helvetica Neue"/>
                <a:ea typeface="Helvetica Neue"/>
                <a:cs typeface="Helvetica Neue"/>
              </a:rPr>
              <a:t> </a:t>
            </a:r>
            <a:r>
              <a:rPr lang="en-GB" dirty="0" smtClean="0">
                <a:solidFill>
                  <a:srgbClr val="002569"/>
                </a:solidFill>
                <a:latin typeface="Helvetica Neue"/>
                <a:ea typeface="Helvetica Neue"/>
                <a:cs typeface="Helvetica Neue"/>
              </a:rPr>
              <a:t>with </a:t>
            </a:r>
            <a:r>
              <a:rPr lang="en-GB" dirty="0">
                <a:solidFill>
                  <a:srgbClr val="002569"/>
                </a:solidFill>
                <a:latin typeface="Helvetica Neue"/>
                <a:ea typeface="Helvetica Neue"/>
                <a:cs typeface="Helvetica Neue"/>
              </a:rPr>
              <a:t>all CEOS entities, GCOS and </a:t>
            </a:r>
            <a:r>
              <a:rPr lang="en-GB" dirty="0" smtClean="0">
                <a:solidFill>
                  <a:srgbClr val="002569"/>
                </a:solidFill>
                <a:latin typeface="Helvetica Neue"/>
                <a:ea typeface="Helvetica Neue"/>
                <a:cs typeface="Helvetica Neue"/>
              </a:rPr>
              <a:t>the UNFCCC Secretariat.</a:t>
            </a:r>
            <a:endParaRPr lang="en-GB" dirty="0">
              <a:solidFill>
                <a:srgbClr val="002569"/>
              </a:solidFill>
              <a:latin typeface="Helvetica Neue"/>
              <a:ea typeface="Helvetica Neue"/>
              <a:cs typeface="Helvetica Neue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GB" dirty="0" smtClean="0">
              <a:solidFill>
                <a:srgbClr val="002569"/>
              </a:solidFill>
              <a:latin typeface="Helvetica Neue"/>
              <a:ea typeface="Helvetica Neue"/>
              <a:cs typeface="Helvetica Neue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GB" dirty="0">
              <a:solidFill>
                <a:srgbClr val="002569"/>
              </a:solidFill>
              <a:latin typeface="Helvetica Neue"/>
              <a:ea typeface="Helvetica Neue"/>
              <a:cs typeface="Helvetica Neue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GB" dirty="0">
              <a:solidFill>
                <a:srgbClr val="002569"/>
              </a:solidFill>
              <a:latin typeface="Helvetica Neue"/>
              <a:ea typeface="Helvetica Neue"/>
              <a:cs typeface="Helvetica Neue"/>
            </a:endParaRPr>
          </a:p>
          <a:p>
            <a:pPr algn="just"/>
            <a:endParaRPr lang="en-GB" dirty="0" smtClean="0">
              <a:solidFill>
                <a:srgbClr val="00256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just"/>
            <a:endParaRPr lang="en-GB" dirty="0">
              <a:solidFill>
                <a:srgbClr val="00256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1666874" y="476291"/>
            <a:ext cx="6080126" cy="695324"/>
          </a:xfrm>
        </p:spPr>
        <p:txBody>
          <a:bodyPr/>
          <a:lstStyle/>
          <a:p>
            <a:r>
              <a:rPr lang="en-GB" sz="2800" b="1" dirty="0" smtClean="0"/>
              <a:t>Broadening UNFCCC Engagement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2853601217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Default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9A00"/>
      </a:accent1>
      <a:accent2>
        <a:srgbClr val="9F2D20"/>
      </a:accent2>
      <a:accent3>
        <a:srgbClr val="8F8F8F"/>
      </a:accent3>
      <a:accent4>
        <a:srgbClr val="001E59"/>
      </a:accent4>
      <a:accent5>
        <a:srgbClr val="FFCAAA"/>
      </a:accent5>
      <a:accent6>
        <a:srgbClr val="90281C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861</TotalTime>
  <Words>367</Words>
  <Application>Microsoft Office PowerPoint</Application>
  <PresentationFormat>On-screen Show (4:3)</PresentationFormat>
  <Paragraphs>27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Arial</vt:lpstr>
      <vt:lpstr>Avenir</vt:lpstr>
      <vt:lpstr>Calibri</vt:lpstr>
      <vt:lpstr>Helvetica Neue</vt:lpstr>
      <vt:lpstr>Wingdings</vt:lpstr>
      <vt:lpstr>Courier New</vt:lpstr>
      <vt:lpstr>Default</vt:lpstr>
      <vt:lpstr>UNFCCC relationship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Goes Here</dc:title>
  <dc:creator>Joerg Schulz</dc:creator>
  <cp:lastModifiedBy>Joerg Schulz</cp:lastModifiedBy>
  <cp:revision>26</cp:revision>
  <dcterms:modified xsi:type="dcterms:W3CDTF">2020-03-24T16:31:15Z</dcterms:modified>
</cp:coreProperties>
</file>