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0" r:id="rId1"/>
  </p:sldMasterIdLst>
  <p:notesMasterIdLst>
    <p:notesMasterId r:id="rId16"/>
  </p:notesMasterIdLst>
  <p:handoutMasterIdLst>
    <p:handoutMasterId r:id="rId17"/>
  </p:handoutMasterIdLst>
  <p:sldIdLst>
    <p:sldId id="256" r:id="rId2"/>
    <p:sldId id="272" r:id="rId3"/>
    <p:sldId id="262" r:id="rId4"/>
    <p:sldId id="263" r:id="rId5"/>
    <p:sldId id="264" r:id="rId6"/>
    <p:sldId id="269" r:id="rId7"/>
    <p:sldId id="265" r:id="rId8"/>
    <p:sldId id="259" r:id="rId9"/>
    <p:sldId id="270" r:id="rId10"/>
    <p:sldId id="258" r:id="rId11"/>
    <p:sldId id="261" r:id="rId12"/>
    <p:sldId id="260" r:id="rId13"/>
    <p:sldId id="267" r:id="rId14"/>
    <p:sldId id="266" r:id="rId15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Helvetica" panose="020B0604020202020204" pitchFamily="34" charset="0"/>
      <p:regular r:id="rId22"/>
      <p:bold r:id="rId23"/>
      <p:italic r:id="rId24"/>
      <p:boldItalic r:id="rId25"/>
    </p:embeddedFont>
    <p:embeddedFont>
      <p:font typeface="Helvetica Neue" panose="020B0604020202020204" charset="0"/>
      <p:regular r:id="rId26"/>
      <p:bold r:id="rId27"/>
      <p:italic r:id="rId28"/>
      <p:boldItalic r:id="rId29"/>
    </p:embeddedFont>
    <p:embeddedFont>
      <p:font typeface="Arial Bold" panose="020B0704020202020204" pitchFamily="34" charset="0"/>
      <p:bold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1523" autoAdjust="0"/>
  </p:normalViewPr>
  <p:slideViewPr>
    <p:cSldViewPr snapToGrid="0">
      <p:cViewPr varScale="1">
        <p:scale>
          <a:sx n="77" d="100"/>
          <a:sy n="77" d="100"/>
        </p:scale>
        <p:origin x="1546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205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5" Type="http://schemas.openxmlformats.org/officeDocument/2006/relationships/font" Target="fonts/font8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DCA3223-9195-4940-A007-86F58363C13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3F3056-BD3B-4A2B-9D87-87D0BFF02C8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0F07D4-1315-415B-9E2C-A32D2786AE78}" type="datetimeFigureOut">
              <a:rPr lang="en-US" smtClean="0"/>
              <a:t>3/24/2020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D33F3C-0C6E-4ED3-B29A-1A2D8D9BFB6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674269-E17B-443E-BC21-30EFE7DB2EB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E05C84-1796-4E23-BC65-CCAF8F718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5840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latin typeface="Avenir"/>
                <a:ea typeface="Avenir"/>
                <a:cs typeface="Avenir"/>
                <a:sym typeface="Avenir"/>
              </a:defRPr>
            </a:lvl6pPr>
            <a:lvl7pPr marL="3200400" marR="0" lvl="6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latin typeface="Avenir"/>
                <a:ea typeface="Avenir"/>
                <a:cs typeface="Avenir"/>
                <a:sym typeface="Avenir"/>
              </a:defRPr>
            </a:lvl7pPr>
            <a:lvl8pPr marL="3657600" marR="0" lvl="7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latin typeface="Avenir"/>
                <a:ea typeface="Avenir"/>
                <a:cs typeface="Avenir"/>
                <a:sym typeface="Avenir"/>
              </a:defRPr>
            </a:lvl8pPr>
            <a:lvl9pPr marL="4114800" marR="0" lvl="8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1783025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000" b="0" i="0" u="none" strike="noStrike" cap="none">
        <a:solidFill>
          <a:srgbClr val="000000"/>
        </a:solidFill>
        <a:latin typeface="+mn-lt"/>
        <a:ea typeface="Arial" panose="020B0604020202020204" pitchFamily="34" charset="0"/>
        <a:cs typeface="Arial" panose="020B0604020202020204" pitchFamily="34" charset="0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latin typeface="+mn-lt"/>
            </a:endParaRPr>
          </a:p>
        </p:txBody>
      </p:sp>
      <p:sp>
        <p:nvSpPr>
          <p:cNvPr id="15" name="Google Shape;1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76099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730581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039706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371551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74568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3"/>
          <p:cNvSpPr>
            <a:spLocks noGrp="1"/>
          </p:cNvSpPr>
          <p:nvPr>
            <p:ph type="sldNum" idx="12"/>
          </p:nvPr>
        </p:nvSpPr>
        <p:spPr>
          <a:xfrm>
            <a:off x="8763000" y="6629400"/>
            <a:ext cx="304800" cy="187285"/>
          </a:xfrm>
          <a:prstGeom prst="roundRect">
            <a:avLst>
              <a:gd name="adj" fmla="val 16667"/>
            </a:avLst>
          </a:prstGeom>
          <a:solidFill>
            <a:schemeClr val="lt1">
              <a:alpha val="48627"/>
            </a:schemeClr>
          </a:solidFill>
          <a:ln w="25400" cap="flat" cmpd="sng">
            <a:solidFill>
              <a:schemeClr val="dk2">
                <a:alpha val="6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 panose="020B0604020202020204" charset="0"/>
                <a:ea typeface="Helvetica Neue" panose="020B0604020202020204" charset="0"/>
                <a:cs typeface="Helvetica Neue" panose="020B0604020202020204" charset="0"/>
                <a:sym typeface="Helvetica Neue"/>
              </a:defRPr>
            </a:lvl1pPr>
            <a:lvl2pPr marL="0" marR="0" lvl="1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Google Shape;10;p3"/>
          <p:cNvSpPr txBox="1">
            <a:spLocks noGrp="1"/>
          </p:cNvSpPr>
          <p:nvPr>
            <p:ph type="body" idx="1"/>
          </p:nvPr>
        </p:nvSpPr>
        <p:spPr>
          <a:xfrm>
            <a:off x="76200" y="1219200"/>
            <a:ext cx="89916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Char char="•"/>
              <a:defRPr sz="2000" b="1" i="0" u="none" strike="noStrike" cap="none">
                <a:solidFill>
                  <a:srgbClr val="002569"/>
                </a:solidFill>
                <a:latin typeface="Helvetica Neue" panose="020B0604020202020204" charset="0"/>
                <a:ea typeface="Helvetica Neue" panose="020B0604020202020204" charset="0"/>
                <a:cs typeface="Helvetica Neue" panose="020B0604020202020204" charset="0"/>
                <a:sym typeface="Helvetica Neue"/>
              </a:defRPr>
            </a:lvl1pPr>
            <a:lvl2pPr marL="914400" marR="0" lvl="1" indent="-3556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Courier New"/>
              <a:buChar char="o"/>
              <a:defRPr sz="2000" b="0" i="0" u="none" strike="noStrike" cap="non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556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556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Char char="▪"/>
              <a:defRPr sz="2000" b="0" i="0" u="none" strike="noStrike" cap="non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556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1" name="Google Shape;11;p3"/>
          <p:cNvSpPr/>
          <p:nvPr/>
        </p:nvSpPr>
        <p:spPr>
          <a:xfrm>
            <a:off x="76200" y="6629400"/>
            <a:ext cx="5777948" cy="187285"/>
          </a:xfrm>
          <a:prstGeom prst="roundRect">
            <a:avLst>
              <a:gd name="adj" fmla="val 16667"/>
            </a:avLst>
          </a:prstGeom>
          <a:solidFill>
            <a:schemeClr val="lt1">
              <a:alpha val="48627"/>
            </a:schemeClr>
          </a:solidFill>
          <a:ln w="25400" cap="flat" cmpd="sng">
            <a:solidFill>
              <a:schemeClr val="dk2">
                <a:alpha val="6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1" u="none" strike="noStrike" cap="none" dirty="0">
                <a:solidFill>
                  <a:schemeClr val="dk2"/>
                </a:solidFill>
                <a:latin typeface="Helvetica Neue" panose="020B0604020202020204" charset="0"/>
                <a:ea typeface="Helvetica Neue"/>
                <a:cs typeface="Helvetica Neue"/>
                <a:sym typeface="Helvetica Neue"/>
              </a:rPr>
              <a:t>SIT-3</a:t>
            </a:r>
            <a:r>
              <a:rPr lang="en-US" sz="1100" i="1" dirty="0">
                <a:solidFill>
                  <a:schemeClr val="dk2"/>
                </a:solidFill>
                <a:latin typeface="Helvetica Neue" panose="020B0604020202020204" charset="0"/>
                <a:ea typeface="Helvetica Neue"/>
                <a:cs typeface="Helvetica Neue"/>
                <a:sym typeface="Helvetica Neue"/>
              </a:rPr>
              <a:t>5</a:t>
            </a:r>
            <a:r>
              <a:rPr lang="en-US" sz="1100" b="0" i="1" u="none" strike="noStrike" cap="none" dirty="0">
                <a:solidFill>
                  <a:schemeClr val="dk2"/>
                </a:solidFill>
                <a:latin typeface="Helvetica Neue" panose="020B0604020202020204" charset="0"/>
                <a:ea typeface="Helvetica Neue"/>
                <a:cs typeface="Helvetica Neue"/>
                <a:sym typeface="Helvetica Neue"/>
              </a:rPr>
              <a:t>, </a:t>
            </a:r>
            <a:r>
              <a:rPr lang="en-US" sz="1100" i="1" dirty="0">
                <a:solidFill>
                  <a:schemeClr val="dk2"/>
                </a:solidFill>
                <a:latin typeface="Helvetica Neue" panose="020B0604020202020204" charset="0"/>
                <a:ea typeface="Helvetica Neue"/>
                <a:cs typeface="Helvetica Neue"/>
                <a:sym typeface="Helvetica Neue"/>
              </a:rPr>
              <a:t>25</a:t>
            </a:r>
            <a:r>
              <a:rPr lang="en-US" sz="1100" b="0" i="1" u="none" strike="noStrike" cap="none" dirty="0">
                <a:solidFill>
                  <a:schemeClr val="dk2"/>
                </a:solidFill>
                <a:latin typeface="Helvetica Neue" panose="020B0604020202020204" charset="0"/>
                <a:ea typeface="Helvetica Neue"/>
                <a:cs typeface="Helvetica Neue"/>
                <a:sym typeface="Helvetica Neue"/>
              </a:rPr>
              <a:t>-</a:t>
            </a:r>
            <a:r>
              <a:rPr lang="en-US" sz="1100" i="1" dirty="0">
                <a:solidFill>
                  <a:schemeClr val="dk2"/>
                </a:solidFill>
                <a:latin typeface="Helvetica Neue" panose="020B0604020202020204" charset="0"/>
                <a:ea typeface="Helvetica Neue"/>
                <a:cs typeface="Helvetica Neue"/>
                <a:sym typeface="Helvetica Neue"/>
              </a:rPr>
              <a:t>26</a:t>
            </a:r>
            <a:r>
              <a:rPr lang="en-US" sz="1100" b="0" i="1" u="none" strike="noStrike" cap="none" dirty="0">
                <a:solidFill>
                  <a:schemeClr val="dk2"/>
                </a:solidFill>
                <a:latin typeface="Helvetica Neue" panose="020B0604020202020204" charset="0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100" i="1" dirty="0">
                <a:solidFill>
                  <a:schemeClr val="dk2"/>
                </a:solidFill>
                <a:latin typeface="Helvetica Neue" panose="020B0604020202020204" charset="0"/>
                <a:ea typeface="Helvetica Neue"/>
                <a:cs typeface="Helvetica Neue"/>
                <a:sym typeface="Helvetica Neue"/>
              </a:rPr>
              <a:t>March</a:t>
            </a:r>
            <a:r>
              <a:rPr lang="en-US" sz="1100" b="0" i="1" u="none" strike="noStrike" cap="none" dirty="0">
                <a:solidFill>
                  <a:schemeClr val="dk2"/>
                </a:solidFill>
                <a:latin typeface="Helvetica Neue" panose="020B0604020202020204" charset="0"/>
                <a:ea typeface="Helvetica Neue"/>
                <a:cs typeface="Helvetica Neue"/>
                <a:sym typeface="Helvetica Neue"/>
              </a:rPr>
              <a:t> 2020	Join at </a:t>
            </a:r>
            <a:r>
              <a:rPr lang="en-US" sz="1100" b="0" i="1" u="none" strike="noStrike" cap="none" dirty="0" err="1">
                <a:solidFill>
                  <a:schemeClr val="dk2"/>
                </a:solidFill>
                <a:latin typeface="Helvetica Neue" panose="020B0604020202020204" charset="0"/>
                <a:ea typeface="Helvetica Neue"/>
                <a:cs typeface="Helvetica Neue"/>
                <a:sym typeface="Helvetica Neue"/>
              </a:rPr>
              <a:t>www.slido.com</a:t>
            </a:r>
            <a:r>
              <a:rPr lang="en-US" sz="1100" b="0" i="1" u="none" strike="noStrike" cap="none" dirty="0">
                <a:solidFill>
                  <a:schemeClr val="dk2"/>
                </a:solidFill>
                <a:latin typeface="Helvetica Neue" panose="020B0604020202020204" charset="0"/>
                <a:ea typeface="Helvetica Neue"/>
                <a:cs typeface="Helvetica Neue"/>
                <a:sym typeface="Helvetica Neue"/>
              </a:rPr>
              <a:t> with the event code: #ceos-sit-35</a:t>
            </a:r>
            <a:endParaRPr sz="1100" b="0" i="1" u="none" strike="noStrike" cap="none" dirty="0">
              <a:solidFill>
                <a:schemeClr val="dk2"/>
              </a:solidFill>
              <a:latin typeface="Helvetica Neue" panose="020B0604020202020204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" name="Google Shape;12;p3"/>
          <p:cNvSpPr txBox="1">
            <a:spLocks noGrp="1"/>
          </p:cNvSpPr>
          <p:nvPr>
            <p:ph type="body" idx="2"/>
          </p:nvPr>
        </p:nvSpPr>
        <p:spPr>
          <a:xfrm>
            <a:off x="1981200" y="76200"/>
            <a:ext cx="49530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lt1"/>
                </a:solidFill>
                <a:latin typeface="Helvetica Neue" panose="020B0604020202020204" charset="0"/>
                <a:ea typeface="Helvetica Neue" panose="020B0604020202020204" charset="0"/>
                <a:cs typeface="Helvetica Neue" panose="020B0604020202020204" charset="0"/>
                <a:sym typeface="Helvetica Neue"/>
              </a:defRPr>
            </a:lvl1pPr>
            <a:lvl2pPr marL="914400" marR="0" lvl="1" indent="-3810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Char char="o"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10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Char char="▪"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10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sldNum" idx="12"/>
          </p:nvPr>
        </p:nvSpPr>
        <p:spPr>
          <a:xfrm>
            <a:off x="7239000" y="6546850"/>
            <a:ext cx="1905000" cy="256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00256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622788" y="2514600"/>
            <a:ext cx="7454411" cy="993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/>
            <a:r>
              <a:rPr lang="en-US" sz="4200" b="1" dirty="0">
                <a:solidFill>
                  <a:srgbClr val="FFFFFF"/>
                </a:solidFill>
                <a:latin typeface="Helvetica Neue" panose="020B0604020202020204" charset="0"/>
                <a:ea typeface="Helvetica Neue"/>
                <a:cs typeface="Helvetica Neue"/>
                <a:sym typeface="Helvetica Neue"/>
              </a:rPr>
              <a:t>GHG Task Team &amp; Roadmap Status Update</a:t>
            </a:r>
            <a:endParaRPr dirty="0">
              <a:latin typeface="Helvetica Neue" panose="020B0604020202020204" charset="0"/>
            </a:endParaRPr>
          </a:p>
        </p:txBody>
      </p:sp>
      <p:sp>
        <p:nvSpPr>
          <p:cNvPr id="18" name="Google Shape;18;p4"/>
          <p:cNvSpPr/>
          <p:nvPr/>
        </p:nvSpPr>
        <p:spPr>
          <a:xfrm>
            <a:off x="622787" y="3783218"/>
            <a:ext cx="5113643" cy="2541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lnSpc>
                <a:spcPct val="150000"/>
              </a:lnSpc>
            </a:pPr>
            <a:r>
              <a:rPr lang="en-US" sz="1600" dirty="0">
                <a:solidFill>
                  <a:srgbClr val="FFFFFF"/>
                </a:solidFill>
                <a:latin typeface="Helvetica Neue" panose="020B0604020202020204" charset="0"/>
              </a:rPr>
              <a:t>Mark Dowell </a:t>
            </a:r>
          </a:p>
          <a:p>
            <a:pPr lvl="0">
              <a:lnSpc>
                <a:spcPct val="150000"/>
              </a:lnSpc>
            </a:pPr>
            <a:r>
              <a:rPr lang="en-US" sz="1600" dirty="0">
                <a:solidFill>
                  <a:srgbClr val="FFFFFF"/>
                </a:solidFill>
                <a:latin typeface="Helvetica Neue" panose="020B0604020202020204" charset="0"/>
              </a:rPr>
              <a:t>European Commission, Joint Research Centre</a:t>
            </a:r>
          </a:p>
          <a:p>
            <a:pPr lvl="0">
              <a:lnSpc>
                <a:spcPct val="150000"/>
              </a:lnSpc>
            </a:pPr>
            <a:r>
              <a:rPr lang="en-US" sz="1600" dirty="0">
                <a:solidFill>
                  <a:srgbClr val="FFFFFF"/>
                </a:solidFill>
                <a:latin typeface="Helvetica Neue" panose="020B0604020202020204" charset="0"/>
              </a:rPr>
              <a:t>Joint CEOS/CGMS </a:t>
            </a:r>
            <a:r>
              <a:rPr lang="en-US" sz="1600" dirty="0" err="1">
                <a:solidFill>
                  <a:srgbClr val="FFFFFF"/>
                </a:solidFill>
                <a:latin typeface="Helvetica Neue" panose="020B0604020202020204" charset="0"/>
              </a:rPr>
              <a:t>WGClimate</a:t>
            </a:r>
            <a:r>
              <a:rPr lang="en-US" sz="1600" dirty="0">
                <a:solidFill>
                  <a:srgbClr val="FFFFFF"/>
                </a:solidFill>
                <a:latin typeface="Helvetica Neue" panose="020B0604020202020204" charset="0"/>
              </a:rPr>
              <a:t> GHG Task Team Lead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600" b="0" i="0" u="none" strike="noStrike" cap="none" dirty="0">
              <a:solidFill>
                <a:srgbClr val="FFFFFF"/>
              </a:solidFill>
              <a:latin typeface="Helvetica Neue" panose="020B0604020202020204" charset="0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>
                <a:solidFill>
                  <a:srgbClr val="FFFFFF"/>
                </a:solidFill>
                <a:latin typeface="Helvetica Neue" panose="020B0604020202020204" charset="0"/>
              </a:rPr>
              <a:t>CEOS SIT-3</a:t>
            </a:r>
            <a:r>
              <a:rPr lang="en-US" sz="1600" dirty="0">
                <a:solidFill>
                  <a:srgbClr val="FFFFFF"/>
                </a:solidFill>
                <a:latin typeface="Helvetica Neue" panose="020B0604020202020204" charset="0"/>
              </a:rPr>
              <a:t>5</a:t>
            </a:r>
            <a:endParaRPr sz="1200" dirty="0">
              <a:latin typeface="Helvetica Neue" panose="020B0604020202020204" charset="0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FFFFFF"/>
                </a:solidFill>
                <a:latin typeface="Helvetica Neue" panose="020B0604020202020204" charset="0"/>
              </a:rPr>
              <a:t>Virtual Meeting</a:t>
            </a:r>
            <a:endParaRPr sz="1200" dirty="0">
              <a:latin typeface="Helvetica Neue" panose="020B0604020202020204" charset="0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FFFFFF"/>
                </a:solidFill>
                <a:latin typeface="Helvetica Neue" panose="020B0604020202020204" charset="0"/>
              </a:rPr>
              <a:t>25</a:t>
            </a:r>
            <a:r>
              <a:rPr lang="en-US" sz="1600" b="0" i="0" u="none" strike="noStrike" cap="none" dirty="0">
                <a:solidFill>
                  <a:srgbClr val="FFFFFF"/>
                </a:solidFill>
                <a:latin typeface="Helvetica Neue" panose="020B0604020202020204" charset="0"/>
              </a:rPr>
              <a:t> – </a:t>
            </a:r>
            <a:r>
              <a:rPr lang="en-US" sz="1600" dirty="0">
                <a:solidFill>
                  <a:srgbClr val="FFFFFF"/>
                </a:solidFill>
                <a:latin typeface="Helvetica Neue" panose="020B0604020202020204" charset="0"/>
              </a:rPr>
              <a:t>26</a:t>
            </a:r>
            <a:r>
              <a:rPr lang="en-US" sz="1600" b="0" i="0" u="none" strike="noStrike" cap="none" dirty="0">
                <a:solidFill>
                  <a:srgbClr val="FFFFFF"/>
                </a:solidFill>
                <a:latin typeface="Helvetica Neue" panose="020B0604020202020204" charset="0"/>
              </a:rPr>
              <a:t> </a:t>
            </a:r>
            <a:r>
              <a:rPr lang="en-US" sz="1600" dirty="0">
                <a:solidFill>
                  <a:srgbClr val="FFFFFF"/>
                </a:solidFill>
                <a:latin typeface="Helvetica Neue" panose="020B0604020202020204" charset="0"/>
              </a:rPr>
              <a:t>March</a:t>
            </a:r>
            <a:r>
              <a:rPr lang="en-US" sz="1600" b="0" i="0" u="none" strike="noStrike" cap="none" dirty="0">
                <a:solidFill>
                  <a:srgbClr val="FFFFFF"/>
                </a:solidFill>
                <a:latin typeface="Helvetica Neue" panose="020B0604020202020204" charset="0"/>
              </a:rPr>
              <a:t> 2020</a:t>
            </a:r>
            <a:endParaRPr sz="1200" dirty="0">
              <a:latin typeface="Helvetica Neue" panose="020B0604020202020204" charset="0"/>
            </a:endParaRPr>
          </a:p>
        </p:txBody>
      </p:sp>
      <p:pic>
        <p:nvPicPr>
          <p:cNvPr id="19" name="Google Shape;19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2789" y="1217405"/>
            <a:ext cx="2507906" cy="993132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4"/>
          <p:cNvSpPr txBox="1"/>
          <p:nvPr/>
        </p:nvSpPr>
        <p:spPr>
          <a:xfrm>
            <a:off x="622789" y="2246634"/>
            <a:ext cx="2806211" cy="210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1" i="0" u="none" strike="noStrike" cap="none" dirty="0">
                <a:solidFill>
                  <a:schemeClr val="lt1"/>
                </a:solidFill>
                <a:latin typeface="Helvetica Neue" panose="020B0604020202020204" charset="0"/>
                <a:ea typeface="Helvetica Neue"/>
                <a:cs typeface="Helvetica Neue"/>
                <a:sym typeface="Helvetica Neue"/>
              </a:rPr>
              <a:t>Committee on Earth Observation Satellites</a:t>
            </a:r>
            <a:endParaRPr dirty="0">
              <a:latin typeface="Helvetica Neue" panose="020B060402020202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7DD8CE-1AEB-4F3F-9064-E7A9558B1E0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B190DD-6E96-40CA-8205-DEA2280A0A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" y="1257837"/>
            <a:ext cx="8991600" cy="5257800"/>
          </a:xfrm>
        </p:spPr>
        <p:txBody>
          <a:bodyPr/>
          <a:lstStyle/>
          <a:p>
            <a:r>
              <a:rPr lang="pt-BR" sz="1800" dirty="0"/>
              <a:t>Estabishing interfaces with the National Inventory community</a:t>
            </a:r>
          </a:p>
          <a:p>
            <a:pPr lvl="1"/>
            <a:r>
              <a:rPr lang="pt-BR" sz="1600" dirty="0"/>
              <a:t>Worked with the Copernicus H2020 VERIFY Project to organize an atmospheric inventory workshop in conjunction with the Global Emissions IniAtive (GEIA) Conference, which was originally scheduled in Santiago Chile on 6-8 November 2019</a:t>
            </a:r>
          </a:p>
          <a:p>
            <a:pPr marL="1195388" lvl="2" indent="-280988"/>
            <a:r>
              <a:rPr lang="pt-BR" sz="1400" dirty="0"/>
              <a:t>GEIA Conference and Workshop initally delayed due to riots</a:t>
            </a:r>
          </a:p>
          <a:p>
            <a:pPr marL="1195388" lvl="2" indent="-280988"/>
            <a:r>
              <a:rPr lang="pt-BR" sz="1400" dirty="0"/>
              <a:t>Now beging rescheduled due to COVID-19 </a:t>
            </a:r>
            <a:r>
              <a:rPr lang="pt-BR" sz="1400" dirty="0" err="1"/>
              <a:t>travel</a:t>
            </a:r>
            <a:r>
              <a:rPr lang="pt-BR" sz="1400" dirty="0"/>
              <a:t> </a:t>
            </a:r>
            <a:r>
              <a:rPr lang="pt-BR" sz="1400" dirty="0" err="1"/>
              <a:t>restrictions</a:t>
            </a:r>
            <a:endParaRPr lang="pt-BR" sz="1400" dirty="0"/>
          </a:p>
          <a:p>
            <a:pPr marL="1195388" lvl="2" indent="-280988"/>
            <a:r>
              <a:rPr lang="pt-BR" sz="1400" dirty="0" err="1">
                <a:solidFill>
                  <a:srgbClr val="FF0000"/>
                </a:solidFill>
              </a:rPr>
              <a:t>Intention</a:t>
            </a:r>
            <a:r>
              <a:rPr lang="pt-BR" sz="1400" dirty="0">
                <a:solidFill>
                  <a:srgbClr val="FF0000"/>
                </a:solidFill>
              </a:rPr>
              <a:t> </a:t>
            </a:r>
            <a:r>
              <a:rPr lang="pt-BR" sz="1400" dirty="0" err="1">
                <a:solidFill>
                  <a:srgbClr val="FF0000"/>
                </a:solidFill>
              </a:rPr>
              <a:t>is</a:t>
            </a:r>
            <a:r>
              <a:rPr lang="pt-BR" sz="1400" dirty="0">
                <a:solidFill>
                  <a:srgbClr val="FF0000"/>
                </a:solidFill>
              </a:rPr>
              <a:t> </a:t>
            </a:r>
            <a:r>
              <a:rPr lang="pt-BR" sz="1400" dirty="0" err="1">
                <a:solidFill>
                  <a:srgbClr val="FF0000"/>
                </a:solidFill>
              </a:rPr>
              <a:t>also</a:t>
            </a:r>
            <a:r>
              <a:rPr lang="pt-BR" sz="1400" dirty="0">
                <a:solidFill>
                  <a:srgbClr val="FF0000"/>
                </a:solidFill>
              </a:rPr>
              <a:t> </a:t>
            </a:r>
            <a:r>
              <a:rPr lang="pt-BR" sz="1400" dirty="0" err="1">
                <a:solidFill>
                  <a:srgbClr val="FF0000"/>
                </a:solidFill>
              </a:rPr>
              <a:t>to</a:t>
            </a:r>
            <a:r>
              <a:rPr lang="pt-BR" sz="1400" dirty="0">
                <a:solidFill>
                  <a:srgbClr val="FF0000"/>
                </a:solidFill>
              </a:rPr>
              <a:t> </a:t>
            </a:r>
            <a:r>
              <a:rPr lang="pt-BR" sz="1400" dirty="0" err="1">
                <a:solidFill>
                  <a:srgbClr val="FF0000"/>
                </a:solidFill>
              </a:rPr>
              <a:t>propose</a:t>
            </a:r>
            <a:r>
              <a:rPr lang="pt-BR" sz="1400" dirty="0">
                <a:solidFill>
                  <a:srgbClr val="FF0000"/>
                </a:solidFill>
              </a:rPr>
              <a:t> a </a:t>
            </a:r>
            <a:r>
              <a:rPr lang="pt-BR" sz="1400" dirty="0" err="1">
                <a:solidFill>
                  <a:srgbClr val="FF0000"/>
                </a:solidFill>
              </a:rPr>
              <a:t>standing</a:t>
            </a:r>
            <a:r>
              <a:rPr lang="pt-BR" sz="1400" dirty="0">
                <a:solidFill>
                  <a:srgbClr val="FF0000"/>
                </a:solidFill>
              </a:rPr>
              <a:t> </a:t>
            </a:r>
            <a:r>
              <a:rPr lang="pt-BR" sz="1400" dirty="0" err="1">
                <a:solidFill>
                  <a:srgbClr val="FF0000"/>
                </a:solidFill>
              </a:rPr>
              <a:t>working</a:t>
            </a:r>
            <a:r>
              <a:rPr lang="pt-BR" sz="1400" dirty="0">
                <a:solidFill>
                  <a:srgbClr val="FF0000"/>
                </a:solidFill>
              </a:rPr>
              <a:t> </a:t>
            </a:r>
            <a:r>
              <a:rPr lang="pt-BR" sz="1400" dirty="0" err="1">
                <a:solidFill>
                  <a:srgbClr val="FF0000"/>
                </a:solidFill>
              </a:rPr>
              <a:t>group</a:t>
            </a:r>
            <a:r>
              <a:rPr lang="pt-BR" sz="1400" dirty="0">
                <a:solidFill>
                  <a:srgbClr val="FF0000"/>
                </a:solidFill>
              </a:rPr>
              <a:t> </a:t>
            </a:r>
            <a:r>
              <a:rPr lang="pt-BR" sz="1400" dirty="0" err="1">
                <a:solidFill>
                  <a:srgbClr val="FF0000"/>
                </a:solidFill>
              </a:rPr>
              <a:t>within</a:t>
            </a:r>
            <a:r>
              <a:rPr lang="pt-BR" sz="1400" dirty="0">
                <a:solidFill>
                  <a:srgbClr val="FF0000"/>
                </a:solidFill>
              </a:rPr>
              <a:t> GEIA (G. </a:t>
            </a:r>
            <a:r>
              <a:rPr lang="pt-BR" sz="1400" dirty="0" err="1">
                <a:solidFill>
                  <a:srgbClr val="FF0000"/>
                </a:solidFill>
              </a:rPr>
              <a:t>Janssens-Maenhout</a:t>
            </a:r>
            <a:r>
              <a:rPr lang="pt-BR" sz="1400" dirty="0">
                <a:solidFill>
                  <a:srgbClr val="FF0000"/>
                </a:solidFill>
              </a:rPr>
              <a:t> EC/JRC) </a:t>
            </a:r>
            <a:r>
              <a:rPr lang="pt-BR" sz="1400" dirty="0" err="1">
                <a:solidFill>
                  <a:srgbClr val="FF0000"/>
                </a:solidFill>
              </a:rPr>
              <a:t>to</a:t>
            </a:r>
            <a:r>
              <a:rPr lang="pt-BR" sz="1400" dirty="0">
                <a:solidFill>
                  <a:srgbClr val="FF0000"/>
                </a:solidFill>
              </a:rPr>
              <a:t> </a:t>
            </a:r>
            <a:r>
              <a:rPr lang="pt-BR" sz="1400" dirty="0" err="1">
                <a:solidFill>
                  <a:srgbClr val="FF0000"/>
                </a:solidFill>
              </a:rPr>
              <a:t>provide</a:t>
            </a:r>
            <a:r>
              <a:rPr lang="pt-BR" sz="1400" dirty="0">
                <a:solidFill>
                  <a:srgbClr val="FF0000"/>
                </a:solidFill>
              </a:rPr>
              <a:t> a </a:t>
            </a:r>
            <a:r>
              <a:rPr lang="pt-BR" sz="1400" dirty="0" err="1">
                <a:solidFill>
                  <a:srgbClr val="FF0000"/>
                </a:solidFill>
              </a:rPr>
              <a:t>forum</a:t>
            </a:r>
            <a:r>
              <a:rPr lang="pt-BR" sz="1400" dirty="0">
                <a:solidFill>
                  <a:srgbClr val="FF0000"/>
                </a:solidFill>
              </a:rPr>
              <a:t> for </a:t>
            </a:r>
            <a:r>
              <a:rPr lang="pt-BR" sz="1400" dirty="0" err="1">
                <a:solidFill>
                  <a:srgbClr val="FF0000"/>
                </a:solidFill>
              </a:rPr>
              <a:t>recurrent</a:t>
            </a:r>
            <a:r>
              <a:rPr lang="pt-BR" sz="1400" dirty="0">
                <a:solidFill>
                  <a:srgbClr val="FF0000"/>
                </a:solidFill>
              </a:rPr>
              <a:t> </a:t>
            </a:r>
            <a:r>
              <a:rPr lang="pt-BR" sz="1400" dirty="0" err="1">
                <a:solidFill>
                  <a:srgbClr val="FF0000"/>
                </a:solidFill>
              </a:rPr>
              <a:t>engagement</a:t>
            </a:r>
            <a:r>
              <a:rPr lang="pt-BR" sz="1400" dirty="0">
                <a:solidFill>
                  <a:srgbClr val="FF0000"/>
                </a:solidFill>
              </a:rPr>
              <a:t> </a:t>
            </a:r>
            <a:r>
              <a:rPr lang="pt-BR" sz="1400" dirty="0" err="1">
                <a:solidFill>
                  <a:srgbClr val="FF0000"/>
                </a:solidFill>
              </a:rPr>
              <a:t>with</a:t>
            </a:r>
            <a:r>
              <a:rPr lang="pt-BR" sz="1400" dirty="0">
                <a:solidFill>
                  <a:srgbClr val="FF0000"/>
                </a:solidFill>
              </a:rPr>
              <a:t> </a:t>
            </a:r>
            <a:r>
              <a:rPr lang="pt-BR" sz="1400" dirty="0" err="1">
                <a:solidFill>
                  <a:srgbClr val="FF0000"/>
                </a:solidFill>
              </a:rPr>
              <a:t>Inventory</a:t>
            </a:r>
            <a:r>
              <a:rPr lang="pt-BR" sz="1400" dirty="0">
                <a:solidFill>
                  <a:srgbClr val="FF0000"/>
                </a:solidFill>
              </a:rPr>
              <a:t> </a:t>
            </a:r>
            <a:r>
              <a:rPr lang="pt-BR" sz="1400" dirty="0" err="1">
                <a:solidFill>
                  <a:srgbClr val="FF0000"/>
                </a:solidFill>
              </a:rPr>
              <a:t>community</a:t>
            </a:r>
            <a:endParaRPr lang="pt-BR" sz="1400" dirty="0">
              <a:solidFill>
                <a:srgbClr val="FF0000"/>
              </a:solidFill>
            </a:endParaRPr>
          </a:p>
          <a:p>
            <a:pPr marL="1195388" lvl="2" indent="-280988"/>
            <a:r>
              <a:rPr lang="pt-BR" sz="1400" dirty="0"/>
              <a:t>Other opportunities now being explored to interact with this community</a:t>
            </a:r>
            <a:endParaRPr lang="pt-BR" sz="1600" dirty="0"/>
          </a:p>
          <a:p>
            <a:r>
              <a:rPr lang="pt-BR" sz="1800" dirty="0"/>
              <a:t>Establishing interfaces with stakeholders (UNFCCC/SBSTA &amp; GCOS)</a:t>
            </a:r>
          </a:p>
          <a:p>
            <a:pPr lvl="1"/>
            <a:r>
              <a:rPr lang="pt-BR" sz="1600" dirty="0"/>
              <a:t>Supported COP-21 Earth Information Day with talks and posters</a:t>
            </a:r>
          </a:p>
          <a:p>
            <a:pPr marL="1195388" lvl="2" indent="-280988"/>
            <a:r>
              <a:rPr lang="en-US" sz="1400" i="1" dirty="0"/>
              <a:t>Space-based observation for supporting Nationally determined contributions (NDCs), national inventories and the global </a:t>
            </a:r>
            <a:r>
              <a:rPr lang="en-US" sz="1400" i="1" dirty="0" err="1"/>
              <a:t>stocktake</a:t>
            </a:r>
            <a:endParaRPr lang="en-US" sz="1400" i="1" dirty="0"/>
          </a:p>
          <a:p>
            <a:pPr marL="1195388" lvl="2" indent="-280988"/>
            <a:r>
              <a:rPr lang="en-US" sz="1400" i="1" dirty="0"/>
              <a:t>A constellation architecture for space-based observations of greenhouse gases: measurement approaches, datasets, and models in support of the global </a:t>
            </a:r>
            <a:r>
              <a:rPr lang="en-US" sz="1400" i="1" dirty="0" err="1"/>
              <a:t>stocktake</a:t>
            </a:r>
            <a:endParaRPr lang="en-US" sz="1400" i="1" dirty="0"/>
          </a:p>
          <a:p>
            <a:pPr marL="1195388" lvl="2" indent="-280988"/>
            <a:r>
              <a:rPr lang="en-US" sz="1400" i="1" dirty="0"/>
              <a:t>Space-based capabilities to deliver climate data records for essential climate variables </a:t>
            </a:r>
          </a:p>
          <a:p>
            <a:pPr marL="1195388" lvl="2" indent="-280988"/>
            <a:r>
              <a:rPr lang="en-US" sz="1400" i="1" dirty="0"/>
              <a:t>The carbon cycle and the climate: an evolving system? </a:t>
            </a:r>
            <a:endParaRPr lang="pt-BR" sz="1400" i="1" dirty="0"/>
          </a:p>
          <a:p>
            <a:pPr lvl="2"/>
            <a:endParaRPr lang="en-US" sz="18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E58AE4-D8B2-4EB0-A191-2B797A75E4A8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dirty="0"/>
              <a:t>Establishing Interfaces:</a:t>
            </a:r>
          </a:p>
          <a:p>
            <a:r>
              <a:rPr lang="en-US" dirty="0"/>
              <a:t>Progress Since Plenary</a:t>
            </a:r>
          </a:p>
        </p:txBody>
      </p:sp>
    </p:spTree>
    <p:extLst>
      <p:ext uri="{BB962C8B-B14F-4D97-AF65-F5344CB8AC3E}">
        <p14:creationId xmlns:p14="http://schemas.microsoft.com/office/powerpoint/2010/main" val="7017471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C1B291B-3104-4045-81EB-0EFFCA0911A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019399-76ED-4171-8CBF-A710B97670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Conducted a CEOS </a:t>
            </a:r>
            <a:r>
              <a:rPr lang="en-US" dirty="0" err="1"/>
              <a:t>WGClimate</a:t>
            </a:r>
            <a:r>
              <a:rPr lang="en-US" dirty="0"/>
              <a:t> Task Team workshop on 11 December 2019 in conjunction with the American Geophysical Union meeting in San Francisco, CA USA</a:t>
            </a:r>
          </a:p>
          <a:p>
            <a:pPr lvl="1"/>
            <a:r>
              <a:rPr lang="en-US" dirty="0"/>
              <a:t>Described GHG Roadmap Objectives and Deliverables</a:t>
            </a:r>
          </a:p>
          <a:p>
            <a:pPr lvl="1"/>
            <a:r>
              <a:rPr lang="en-US" dirty="0"/>
              <a:t>Summarized role of space-based atmospheric GHG flux inventories and their potential role in the global </a:t>
            </a:r>
            <a:r>
              <a:rPr lang="en-US" dirty="0" err="1"/>
              <a:t>stocktake</a:t>
            </a:r>
            <a:r>
              <a:rPr lang="en-US" dirty="0"/>
              <a:t> process</a:t>
            </a:r>
          </a:p>
          <a:p>
            <a:pPr lvl="1"/>
            <a:r>
              <a:rPr lang="en-US" dirty="0"/>
              <a:t>Introduced the GHG Task Team participants and roles</a:t>
            </a:r>
          </a:p>
          <a:p>
            <a:pPr lvl="2"/>
            <a:r>
              <a:rPr lang="en-US" sz="1600" dirty="0"/>
              <a:t>CEOS/CGMS </a:t>
            </a:r>
            <a:r>
              <a:rPr lang="en-US" sz="1600" dirty="0" err="1"/>
              <a:t>WGClimate</a:t>
            </a:r>
            <a:r>
              <a:rPr lang="en-US" sz="1600" dirty="0"/>
              <a:t> Task Team – Overall leadership, stakeholder interface</a:t>
            </a:r>
          </a:p>
          <a:p>
            <a:pPr lvl="2"/>
            <a:r>
              <a:rPr lang="en-US" sz="1600" dirty="0"/>
              <a:t>CEOS AC-VC – CO</a:t>
            </a:r>
            <a:r>
              <a:rPr lang="en-US" sz="1600" baseline="-25000" dirty="0"/>
              <a:t>2</a:t>
            </a:r>
            <a:r>
              <a:rPr lang="en-US" sz="1600" dirty="0"/>
              <a:t>, CH</a:t>
            </a:r>
            <a:r>
              <a:rPr lang="en-US" sz="1600" baseline="-25000" dirty="0"/>
              <a:t>4</a:t>
            </a:r>
            <a:r>
              <a:rPr lang="en-US" sz="1600" dirty="0"/>
              <a:t> inventories, constellation architecture</a:t>
            </a:r>
          </a:p>
          <a:p>
            <a:pPr lvl="2"/>
            <a:r>
              <a:rPr lang="en-US" sz="1600" dirty="0"/>
              <a:t>CEOS WGCV ACSG and GSICS – Cal/Val needs</a:t>
            </a:r>
          </a:p>
          <a:p>
            <a:pPr lvl="2"/>
            <a:r>
              <a:rPr lang="en-US" sz="1600" dirty="0"/>
              <a:t>Other CEOS and GGMS entities (CGMS WG-I, WG-II, WG-IV; CEOS </a:t>
            </a:r>
            <a:r>
              <a:rPr lang="en-US" sz="1600" dirty="0" err="1"/>
              <a:t>WGCapD</a:t>
            </a:r>
            <a:r>
              <a:rPr lang="en-US" sz="1600" dirty="0"/>
              <a:t>)</a:t>
            </a:r>
          </a:p>
          <a:p>
            <a:pPr lvl="1"/>
            <a:r>
              <a:rPr lang="en-US" dirty="0"/>
              <a:t>Discussed the process for developing and reviewing the GHG Roadmap and Project Plan </a:t>
            </a:r>
          </a:p>
          <a:p>
            <a:pPr lvl="1"/>
            <a:r>
              <a:rPr lang="en-US" dirty="0"/>
              <a:t>Solicited inputs and contributions from members of the ground-based and space based measurement communities and the atmospheric GHG flux inversion modeling communities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6A659E-AB02-44CC-A0DA-BD918BA64486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dirty="0"/>
              <a:t>Engaging the Atmospheric GHG Community</a:t>
            </a:r>
          </a:p>
        </p:txBody>
      </p:sp>
    </p:spTree>
    <p:extLst>
      <p:ext uri="{BB962C8B-B14F-4D97-AF65-F5344CB8AC3E}">
        <p14:creationId xmlns:p14="http://schemas.microsoft.com/office/powerpoint/2010/main" val="25359022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D0CE112-1354-4371-B037-1924241807D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926507-5CAE-494F-A0A0-9E9B889FE1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Progress in Atmospheric Inventories by CEOS Agencies</a:t>
            </a:r>
          </a:p>
          <a:p>
            <a:pPr lvl="1"/>
            <a:r>
              <a:rPr lang="en-US" sz="1800" dirty="0"/>
              <a:t>ESA Climate Change Initiative has integrated SCIAMACHY, GOSAT and OCO-2 data to produce a harmonized 18-year-long atmospheric CO</a:t>
            </a:r>
            <a:r>
              <a:rPr lang="en-US" sz="1800" baseline="-25000" dirty="0"/>
              <a:t>2</a:t>
            </a:r>
            <a:r>
              <a:rPr lang="en-US" sz="1800" dirty="0"/>
              <a:t> a CH</a:t>
            </a:r>
            <a:r>
              <a:rPr lang="en-US" sz="1800" baseline="-25000" dirty="0"/>
              <a:t>4</a:t>
            </a:r>
            <a:r>
              <a:rPr lang="en-US" sz="1800" dirty="0"/>
              <a:t> climate data record (</a:t>
            </a:r>
            <a:r>
              <a:rPr lang="en-US" sz="1800" i="1" dirty="0"/>
              <a:t>Reuter et al., AMT, 2020</a:t>
            </a:r>
            <a:r>
              <a:rPr lang="en-US" sz="1800" dirty="0"/>
              <a:t>)</a:t>
            </a:r>
          </a:p>
          <a:p>
            <a:pPr lvl="1"/>
            <a:r>
              <a:rPr lang="en-US" sz="1800" dirty="0"/>
              <a:t>Copernicus Climate Monitoring System (CAMS) is using GOSAT and OCO-2 XCO</a:t>
            </a:r>
            <a:r>
              <a:rPr lang="en-US" sz="1800" baseline="-25000" dirty="0"/>
              <a:t>2</a:t>
            </a:r>
            <a:r>
              <a:rPr lang="en-US" sz="1800" dirty="0"/>
              <a:t> estimates as well as in situ observations to create global CO</a:t>
            </a:r>
            <a:r>
              <a:rPr lang="en-US" sz="1800" baseline="-25000" dirty="0"/>
              <a:t>2</a:t>
            </a:r>
            <a:r>
              <a:rPr lang="en-US" sz="1800" dirty="0"/>
              <a:t> flux maps that could form the basis of an atmospheric CO</a:t>
            </a:r>
            <a:r>
              <a:rPr lang="en-US" sz="1800" baseline="-25000" dirty="0"/>
              <a:t>2</a:t>
            </a:r>
            <a:r>
              <a:rPr lang="en-US" sz="1800" dirty="0"/>
              <a:t> inventory (</a:t>
            </a:r>
            <a:r>
              <a:rPr lang="en-US" sz="1800" i="1" dirty="0" err="1"/>
              <a:t>Chevallier</a:t>
            </a:r>
            <a:r>
              <a:rPr lang="en-US" sz="1800" i="1" dirty="0"/>
              <a:t> et al., ACP, 2019</a:t>
            </a:r>
            <a:r>
              <a:rPr lang="en-US" sz="1800" dirty="0"/>
              <a:t>)</a:t>
            </a:r>
          </a:p>
          <a:p>
            <a:pPr lvl="1"/>
            <a:r>
              <a:rPr lang="en-US" sz="1800" dirty="0"/>
              <a:t>The OCO-2 Project is conducting a Flux Multi-Model </a:t>
            </a:r>
            <a:r>
              <a:rPr lang="en-US" sz="1800" dirty="0" err="1"/>
              <a:t>Intercomparison</a:t>
            </a:r>
            <a:r>
              <a:rPr lang="en-US" sz="1800" dirty="0"/>
              <a:t> Project (MMIP) using multiple transport models, data assimilation frameworks, prior flux, and XCO</a:t>
            </a:r>
            <a:r>
              <a:rPr lang="en-US" sz="1800" baseline="-25000" dirty="0"/>
              <a:t>2</a:t>
            </a:r>
            <a:r>
              <a:rPr lang="en-US" sz="1800" dirty="0"/>
              <a:t> datasets assumptions to assess the relative roles of these factors on atmospheric flux uncertainties (</a:t>
            </a:r>
            <a:r>
              <a:rPr lang="en-US" sz="1800" i="1" dirty="0"/>
              <a:t>Crowell et al. ACP, 2019</a:t>
            </a:r>
            <a:r>
              <a:rPr lang="en-US" sz="1800" dirty="0"/>
              <a:t>)</a:t>
            </a:r>
          </a:p>
          <a:p>
            <a:pPr lvl="1"/>
            <a:r>
              <a:rPr lang="en-US" sz="1800" dirty="0"/>
              <a:t>The OCO-2 team is using an updated retrieval algorithm (Version 10) to reprocess the entire 5.5 year XCO</a:t>
            </a:r>
            <a:r>
              <a:rPr lang="en-US" sz="1800" baseline="-25000" dirty="0"/>
              <a:t>2</a:t>
            </a:r>
            <a:r>
              <a:rPr lang="en-US" sz="1800" dirty="0"/>
              <a:t> data record with increased accuracy </a:t>
            </a:r>
          </a:p>
          <a:p>
            <a:r>
              <a:rPr lang="en-US" dirty="0"/>
              <a:t>These and other ongoing efforts will form the basis of the </a:t>
            </a:r>
            <a:r>
              <a:rPr lang="en-US" dirty="0">
                <a:solidFill>
                  <a:srgbClr val="FF0000"/>
                </a:solidFill>
              </a:rPr>
              <a:t>pilot</a:t>
            </a:r>
            <a:r>
              <a:rPr lang="en-US" dirty="0"/>
              <a:t> atmospheric inventories to be delivered in 2021 </a:t>
            </a:r>
            <a:r>
              <a:rPr lang="en-US" dirty="0">
                <a:solidFill>
                  <a:srgbClr val="FF0000"/>
                </a:solidFill>
              </a:rPr>
              <a:t>and 2022 </a:t>
            </a:r>
            <a:r>
              <a:rPr lang="en-US" dirty="0"/>
              <a:t>to support the 2023 Global </a:t>
            </a:r>
            <a:r>
              <a:rPr lang="en-US" dirty="0" err="1"/>
              <a:t>Stocktake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C6C5B9-2044-410E-AB84-E8A8B3383CEC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dirty="0"/>
              <a:t>Progress in Atmospheric Inventory Development</a:t>
            </a:r>
          </a:p>
        </p:txBody>
      </p:sp>
    </p:spTree>
    <p:extLst>
      <p:ext uri="{BB962C8B-B14F-4D97-AF65-F5344CB8AC3E}">
        <p14:creationId xmlns:p14="http://schemas.microsoft.com/office/powerpoint/2010/main" val="25216707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849C528-ED4A-654A-8CF8-DC9CAD68D0A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945572-FB75-CD45-81DC-0AAD905819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" y="1219200"/>
            <a:ext cx="8991600" cy="5257800"/>
          </a:xfrm>
        </p:spPr>
        <p:txBody>
          <a:bodyPr/>
          <a:lstStyle/>
          <a:p>
            <a:r>
              <a:rPr lang="en-GB" sz="1800" dirty="0">
                <a:solidFill>
                  <a:schemeClr val="bg2"/>
                </a:solidFill>
              </a:rPr>
              <a:t>Workshop on synergies and opportunities between GHG and AFOLU Earth Observation communities working in support of UNFCCC</a:t>
            </a:r>
          </a:p>
          <a:p>
            <a:pPr lvl="1"/>
            <a:r>
              <a:rPr lang="en-GB" sz="1800" dirty="0">
                <a:solidFill>
                  <a:schemeClr val="bg2"/>
                </a:solidFill>
              </a:rPr>
              <a:t>[Rescheduled] July 9-10</a:t>
            </a:r>
            <a:r>
              <a:rPr lang="en-GB" sz="1800" baseline="30000" dirty="0">
                <a:solidFill>
                  <a:schemeClr val="bg2"/>
                </a:solidFill>
              </a:rPr>
              <a:t>th</a:t>
            </a:r>
            <a:r>
              <a:rPr lang="en-GB" sz="1800" dirty="0">
                <a:solidFill>
                  <a:schemeClr val="bg2"/>
                </a:solidFill>
              </a:rPr>
              <a:t> Varese-Italy together with H2020 CHE-VERIFY General Assembly (July 6-9</a:t>
            </a:r>
            <a:r>
              <a:rPr lang="en-GB" sz="1800" baseline="30000" dirty="0">
                <a:solidFill>
                  <a:schemeClr val="bg2"/>
                </a:solidFill>
              </a:rPr>
              <a:t>th</a:t>
            </a:r>
            <a:r>
              <a:rPr lang="en-GB" sz="1800" dirty="0">
                <a:solidFill>
                  <a:schemeClr val="bg2"/>
                </a:solidFill>
              </a:rPr>
              <a:t> )</a:t>
            </a:r>
          </a:p>
          <a:p>
            <a:pPr lvl="1"/>
            <a:r>
              <a:rPr lang="en-GB" sz="1800" dirty="0">
                <a:solidFill>
                  <a:schemeClr val="bg2"/>
                </a:solidFill>
              </a:rPr>
              <a:t>Start dialogue between the different Earth Observation communities addressing the needs of UNFCCC. </a:t>
            </a:r>
          </a:p>
          <a:p>
            <a:pPr lvl="1"/>
            <a:r>
              <a:rPr lang="en-GB" sz="1800" dirty="0">
                <a:solidFill>
                  <a:schemeClr val="bg2"/>
                </a:solidFill>
              </a:rPr>
              <a:t>In particular, atmospheric GHG monitoring and those addressing aspects of the AFOLU sector (e.g. REDD+). </a:t>
            </a:r>
          </a:p>
          <a:p>
            <a:pPr lvl="1"/>
            <a:r>
              <a:rPr lang="en-GB" sz="1800" dirty="0">
                <a:solidFill>
                  <a:schemeClr val="bg2"/>
                </a:solidFill>
              </a:rPr>
              <a:t>Co-organised, based on an identified gap, both at the European level through discussions in Copernicus as well as at the international level CEOS</a:t>
            </a:r>
          </a:p>
          <a:p>
            <a:r>
              <a:rPr lang="en-GB" sz="1800" dirty="0">
                <a:solidFill>
                  <a:schemeClr val="bg2"/>
                </a:solidFill>
              </a:rPr>
              <a:t>The workshop plans to address:</a:t>
            </a:r>
          </a:p>
          <a:p>
            <a:pPr lvl="1"/>
            <a:r>
              <a:rPr lang="en-GB" sz="1800" dirty="0">
                <a:solidFill>
                  <a:schemeClr val="bg2"/>
                </a:solidFill>
              </a:rPr>
              <a:t> both the "soft" coordination and stakeholder engagement aspects of the interface with the Convention, the UNFCCC Secretariat and,</a:t>
            </a:r>
          </a:p>
          <a:p>
            <a:pPr lvl="1"/>
            <a:r>
              <a:rPr lang="en-GB" sz="1800" dirty="0">
                <a:solidFill>
                  <a:schemeClr val="bg2"/>
                </a:solidFill>
              </a:rPr>
              <a:t> Parties (including through their inventory agencies/compilers) but also more technical aspects of reporting, outputs datasets, formats, avoiding "double-accounting" and the longer-term ambition of using diverse earth observation datasets in the modelling and data integration systems </a:t>
            </a:r>
            <a:r>
              <a:rPr lang="en-GB" sz="1400" dirty="0">
                <a:solidFill>
                  <a:schemeClr val="bg2"/>
                </a:solidFill>
              </a:rPr>
              <a:t>being </a:t>
            </a:r>
            <a:r>
              <a:rPr lang="en-GB" sz="1800" dirty="0">
                <a:solidFill>
                  <a:schemeClr val="bg2"/>
                </a:solidFill>
              </a:rPr>
              <a:t>developed. </a:t>
            </a:r>
            <a:endParaRPr lang="en-GB" sz="1400" dirty="0">
              <a:solidFill>
                <a:schemeClr val="bg2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0DC8AD-F496-4347-A534-951BE2BBE759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GHG-AFOLU Workshop</a:t>
            </a:r>
          </a:p>
        </p:txBody>
      </p:sp>
    </p:spTree>
    <p:extLst>
      <p:ext uri="{BB962C8B-B14F-4D97-AF65-F5344CB8AC3E}">
        <p14:creationId xmlns:p14="http://schemas.microsoft.com/office/powerpoint/2010/main" val="31162313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A4B07B-DB3C-42D6-AD75-9E56C47DA61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C762BE-E847-426E-9BE6-7A5F8C8978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indent="-457200">
              <a:spcAft>
                <a:spcPts val="600"/>
              </a:spcAft>
              <a:buClrTx/>
              <a:buSzPct val="100000"/>
              <a:buFont typeface="+mj-lt"/>
              <a:buAutoNum type="arabicPeriod"/>
            </a:pPr>
            <a:r>
              <a:rPr lang="en-GB" b="0" dirty="0">
                <a:latin typeface="Helvetica"/>
                <a:cs typeface="Arial Bold"/>
                <a:sym typeface="Arial Bold"/>
              </a:rPr>
              <a:t>Agencies are asked to continue/increase support to the GHG relevant staff (time &amp; travel) contributing to the technical implementation tasks in AC-VC and WGCV</a:t>
            </a:r>
          </a:p>
          <a:p>
            <a:pPr lvl="0" indent="-457200">
              <a:spcAft>
                <a:spcPts val="600"/>
              </a:spcAft>
              <a:buClrTx/>
              <a:buSzPct val="100000"/>
              <a:buFont typeface="+mj-lt"/>
              <a:buAutoNum type="arabicPeriod"/>
            </a:pPr>
            <a:r>
              <a:rPr lang="en-GB" b="0" dirty="0">
                <a:latin typeface="Helvetica"/>
                <a:cs typeface="Arial Bold"/>
                <a:sym typeface="Arial Bold"/>
              </a:rPr>
              <a:t>For </a:t>
            </a:r>
            <a:r>
              <a:rPr lang="en-GB" b="0" dirty="0" err="1">
                <a:latin typeface="Helvetica"/>
                <a:cs typeface="Arial Bold"/>
                <a:sym typeface="Arial Bold"/>
              </a:rPr>
              <a:t>WGClimate</a:t>
            </a:r>
            <a:r>
              <a:rPr lang="en-GB" b="0" dirty="0">
                <a:latin typeface="Helvetica"/>
                <a:cs typeface="Arial Bold"/>
                <a:sym typeface="Arial Bold"/>
              </a:rPr>
              <a:t> GHG Task Team, the following “profiles” are requested:</a:t>
            </a:r>
          </a:p>
          <a:p>
            <a:pPr marL="1200150" lvl="2" indent="-285750">
              <a:spcAft>
                <a:spcPts val="600"/>
              </a:spcAft>
              <a:buClrTx/>
              <a:buSzPct val="100000"/>
              <a:buFont typeface="Courier New" panose="02070309020205020404" pitchFamily="49" charset="0"/>
              <a:buChar char="o"/>
            </a:pPr>
            <a:r>
              <a:rPr lang="en-GB" sz="1800" dirty="0">
                <a:latin typeface="Helvetica"/>
                <a:cs typeface="Arial Bold"/>
                <a:sym typeface="Arial Bold"/>
              </a:rPr>
              <a:t>Core team ensuring linkages to internal CEOS/CGMS entities (i.e. </a:t>
            </a:r>
            <a:r>
              <a:rPr lang="en-GB" sz="1800" dirty="0" err="1">
                <a:latin typeface="Helvetica"/>
                <a:cs typeface="Arial Bold"/>
                <a:sym typeface="Arial Bold"/>
              </a:rPr>
              <a:t>WGClimate</a:t>
            </a:r>
            <a:r>
              <a:rPr lang="en-GB" sz="1800" dirty="0">
                <a:latin typeface="Helvetica"/>
                <a:cs typeface="Arial Bold"/>
                <a:sym typeface="Arial Bold"/>
              </a:rPr>
              <a:t> – Dowell/von Bargen, AC-VC – Crisp, WGCV – </a:t>
            </a:r>
            <a:r>
              <a:rPr lang="en-GB" sz="1800" dirty="0" err="1">
                <a:latin typeface="Helvetica"/>
                <a:cs typeface="Arial Bold"/>
                <a:sym typeface="Arial Bold"/>
              </a:rPr>
              <a:t>Kuze</a:t>
            </a:r>
            <a:r>
              <a:rPr lang="en-GB" sz="1800" dirty="0">
                <a:latin typeface="Helvetica"/>
                <a:cs typeface="Arial Bold"/>
                <a:sym typeface="Arial Bold"/>
              </a:rPr>
              <a:t>)</a:t>
            </a:r>
          </a:p>
          <a:p>
            <a:pPr marL="1200150" lvl="2" indent="-285750">
              <a:spcAft>
                <a:spcPts val="600"/>
              </a:spcAft>
              <a:buClrTx/>
              <a:buSzPct val="100000"/>
              <a:buFont typeface="Courier New" panose="02070309020205020404" pitchFamily="49" charset="0"/>
              <a:buChar char="o"/>
            </a:pPr>
            <a:r>
              <a:rPr lang="en-GB" sz="1800" dirty="0">
                <a:latin typeface="Helvetica"/>
                <a:cs typeface="Arial Bold"/>
                <a:sym typeface="Arial Bold"/>
              </a:rPr>
              <a:t>CEOS and CGMS Agency staff representing GHG missions/programmes</a:t>
            </a:r>
          </a:p>
          <a:p>
            <a:pPr marL="1200150" lvl="2" indent="-285750">
              <a:spcAft>
                <a:spcPts val="600"/>
              </a:spcAft>
              <a:buClrTx/>
              <a:buSzPct val="100000"/>
              <a:buFont typeface="Courier New" panose="02070309020205020404" pitchFamily="49" charset="0"/>
              <a:buChar char="o"/>
            </a:pPr>
            <a:r>
              <a:rPr lang="en-GB" sz="1800" dirty="0">
                <a:latin typeface="Helvetica"/>
                <a:cs typeface="Arial Bold"/>
                <a:sym typeface="Arial Bold"/>
              </a:rPr>
              <a:t>Agency staff from “operational” agencies to ensure operational transition</a:t>
            </a:r>
          </a:p>
          <a:p>
            <a:pPr marL="1200150" lvl="2" indent="-285750">
              <a:spcAft>
                <a:spcPts val="600"/>
              </a:spcAft>
              <a:buClrTx/>
              <a:buSzPct val="100000"/>
              <a:buFont typeface="Courier New" panose="02070309020205020404" pitchFamily="49" charset="0"/>
              <a:buChar char="o"/>
            </a:pPr>
            <a:r>
              <a:rPr lang="en-GB" sz="1800" dirty="0">
                <a:latin typeface="Helvetica"/>
                <a:cs typeface="Arial Bold"/>
                <a:sym typeface="Arial Bold"/>
              </a:rPr>
              <a:t>Agency Staff/Experts with links to Inventory Community</a:t>
            </a:r>
          </a:p>
          <a:p>
            <a:pPr marL="1200150" lvl="2" indent="-285750">
              <a:spcAft>
                <a:spcPts val="600"/>
              </a:spcAft>
              <a:buClrTx/>
              <a:buSzPct val="100000"/>
              <a:buFont typeface="Courier New" panose="02070309020205020404" pitchFamily="49" charset="0"/>
              <a:buChar char="o"/>
            </a:pPr>
            <a:r>
              <a:rPr lang="en-GB" sz="1800" dirty="0">
                <a:latin typeface="Helvetica"/>
                <a:cs typeface="Arial Bold"/>
                <a:sym typeface="Arial Bold"/>
              </a:rPr>
              <a:t>Agency Staff/Experts involved in modelling aspects</a:t>
            </a:r>
          </a:p>
          <a:p>
            <a:pPr marL="342900" lvl="0" indent="-342900">
              <a:spcAft>
                <a:spcPts val="600"/>
              </a:spcAft>
              <a:buClrTx/>
              <a:buSzPct val="100000"/>
              <a:buFont typeface="+mj-lt"/>
              <a:buAutoNum type="arabicPeriod"/>
            </a:pPr>
            <a:r>
              <a:rPr lang="en-GB" b="0" dirty="0">
                <a:latin typeface="Helvetica"/>
                <a:cs typeface="Arial Bold"/>
                <a:sym typeface="Arial Bold"/>
              </a:rPr>
              <a:t>The GHG Task Team would include ~12 members, typically dedicating 1 PM/</a:t>
            </a:r>
            <a:r>
              <a:rPr lang="en-GB" b="0" dirty="0" err="1">
                <a:latin typeface="Helvetica"/>
                <a:cs typeface="Arial Bold"/>
                <a:sym typeface="Arial Bold"/>
              </a:rPr>
              <a:t>yr</a:t>
            </a:r>
            <a:r>
              <a:rPr lang="en-GB" b="0" dirty="0">
                <a:latin typeface="Helvetica"/>
                <a:cs typeface="Arial Bold"/>
                <a:sym typeface="Arial Bold"/>
              </a:rPr>
              <a:t> of effort each with those leading specific activities dedicating closer to 2 PM/yr. Support should include necessary travel budgets for attending meetings/workshops.</a:t>
            </a:r>
          </a:p>
          <a:p>
            <a:endParaRPr lang="en-US" sz="18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7D1829-6F00-4CDC-AFD4-7569987F1AD0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dirty="0"/>
              <a:t>Staff Resource Request</a:t>
            </a:r>
          </a:p>
          <a:p>
            <a:r>
              <a:rPr lang="en-US" sz="2400" dirty="0"/>
              <a:t>(No change since Plenary)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011252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GHG Roadmap Objectives:</a:t>
            </a:r>
            <a:endParaRPr lang="en-GB" dirty="0"/>
          </a:p>
          <a:p>
            <a:pPr lvl="1"/>
            <a:r>
              <a:rPr lang="en-US" sz="1800" b="0" dirty="0"/>
              <a:t>A prototype end-to-end system that yields estimates of CO</a:t>
            </a:r>
            <a:r>
              <a:rPr lang="en-US" sz="1800" b="0" baseline="-25000" dirty="0"/>
              <a:t>2</a:t>
            </a:r>
            <a:r>
              <a:rPr lang="en-US" sz="1800" b="0" dirty="0"/>
              <a:t> and CH</a:t>
            </a:r>
            <a:r>
              <a:rPr lang="en-US" sz="1800" b="0" baseline="-25000" dirty="0"/>
              <a:t>4</a:t>
            </a:r>
            <a:r>
              <a:rPr lang="en-US" sz="1800" b="0" dirty="0"/>
              <a:t> </a:t>
            </a:r>
            <a:r>
              <a:rPr lang="en-US" sz="1800" b="0" dirty="0" smtClean="0"/>
              <a:t>fluxes supporting the first global </a:t>
            </a:r>
            <a:r>
              <a:rPr lang="en-US" sz="1800" b="0" dirty="0" err="1" smtClean="0"/>
              <a:t>stocktake</a:t>
            </a:r>
            <a:r>
              <a:rPr lang="en-US" sz="1800" b="0" dirty="0" smtClean="0"/>
              <a:t>; </a:t>
            </a:r>
            <a:r>
              <a:rPr lang="en-US" sz="1800" b="0" dirty="0"/>
              <a:t>and</a:t>
            </a:r>
            <a:endParaRPr lang="en-GB" sz="1800" b="0" dirty="0"/>
          </a:p>
          <a:p>
            <a:pPr lvl="1"/>
            <a:r>
              <a:rPr lang="en-US" sz="1800" b="0" dirty="0"/>
              <a:t>An Initial Operational System for producing future atmospheric CO</a:t>
            </a:r>
            <a:r>
              <a:rPr lang="en-US" sz="1800" b="0" baseline="-25000" dirty="0"/>
              <a:t>2</a:t>
            </a:r>
            <a:r>
              <a:rPr lang="en-US" sz="1800" b="0" dirty="0"/>
              <a:t> and </a:t>
            </a:r>
            <a:r>
              <a:rPr lang="en-US" sz="1800" dirty="0"/>
              <a:t>CH</a:t>
            </a:r>
            <a:r>
              <a:rPr lang="en-US" sz="1800" baseline="-25000" dirty="0"/>
              <a:t>4</a:t>
            </a:r>
            <a:r>
              <a:rPr lang="en-US" sz="1800" dirty="0"/>
              <a:t> flux products for use in future Global </a:t>
            </a:r>
            <a:r>
              <a:rPr lang="en-US" sz="1800" dirty="0" err="1"/>
              <a:t>Stocktakes</a:t>
            </a:r>
            <a:r>
              <a:rPr lang="en-US" sz="1800" dirty="0" smtClean="0"/>
              <a:t>.</a:t>
            </a:r>
          </a:p>
          <a:p>
            <a:r>
              <a:rPr lang="en-US" dirty="0" smtClean="0"/>
              <a:t>The roadmap document has established a more rigorous approach to the terminology:</a:t>
            </a:r>
          </a:p>
          <a:p>
            <a:pPr lvl="1"/>
            <a:r>
              <a:rPr lang="en-US" sz="1800" dirty="0" smtClean="0"/>
              <a:t>“</a:t>
            </a:r>
            <a:r>
              <a:rPr lang="en-US" sz="1800" i="1" dirty="0" smtClean="0"/>
              <a:t>Pilot </a:t>
            </a:r>
            <a:r>
              <a:rPr lang="en-US" sz="1800" i="1" dirty="0"/>
              <a:t>phase providing access to targeted products from individual CEOS and CGMS Agency p</a:t>
            </a:r>
            <a:r>
              <a:rPr lang="en-US" sz="1800" i="1" dirty="0" smtClean="0"/>
              <a:t>rograms </a:t>
            </a:r>
            <a:r>
              <a:rPr lang="en-US" sz="1800" i="1" dirty="0"/>
              <a:t>to establish appropriate relationships with stakeholders and users (e.g. National Inventory Agencies) to enhance to uptake of Earth Observation based datasets informing the national reporting needs</a:t>
            </a:r>
            <a:r>
              <a:rPr lang="en-US" sz="1800" dirty="0"/>
              <a:t>”.</a:t>
            </a:r>
            <a:endParaRPr lang="en-GB" sz="1800" dirty="0"/>
          </a:p>
          <a:p>
            <a:r>
              <a:rPr lang="en-US" dirty="0" smtClean="0"/>
              <a:t>The delivery of each system version is accompanied by a requirements refinement process leading to the additional objective:</a:t>
            </a:r>
            <a:endParaRPr lang="en-GB" dirty="0"/>
          </a:p>
          <a:p>
            <a:pPr lvl="1"/>
            <a:r>
              <a:rPr lang="en-US" sz="1800" dirty="0" smtClean="0"/>
              <a:t>Establishing </a:t>
            </a:r>
            <a:r>
              <a:rPr lang="en-US" sz="1800" dirty="0"/>
              <a:t>the end-to-end requirements for a system that delivers atmospheric CO</a:t>
            </a:r>
            <a:r>
              <a:rPr lang="en-US" sz="1800" baseline="-25000" dirty="0"/>
              <a:t>2</a:t>
            </a:r>
            <a:r>
              <a:rPr lang="en-US" sz="1800" dirty="0"/>
              <a:t> and CH</a:t>
            </a:r>
            <a:r>
              <a:rPr lang="en-US" sz="1800" baseline="-25000" dirty="0"/>
              <a:t>4</a:t>
            </a:r>
            <a:r>
              <a:rPr lang="en-US" sz="1800" dirty="0"/>
              <a:t> flux products for use in </a:t>
            </a:r>
            <a:r>
              <a:rPr lang="en-US" sz="1800" dirty="0" err="1"/>
              <a:t>stocktakes</a:t>
            </a:r>
            <a:r>
              <a:rPr lang="en-US" sz="1800" dirty="0"/>
              <a:t> (with requirements apportioned to each system version</a:t>
            </a:r>
            <a:r>
              <a:rPr lang="en-US" sz="1800" dirty="0" smtClean="0"/>
              <a:t>).</a:t>
            </a:r>
            <a:endParaRPr lang="en-GB" sz="1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1981199" y="76200"/>
            <a:ext cx="5553075" cy="914400"/>
          </a:xfrm>
        </p:spPr>
        <p:txBody>
          <a:bodyPr/>
          <a:lstStyle/>
          <a:p>
            <a:r>
              <a:rPr lang="en-US" dirty="0"/>
              <a:t>The Greenhouse Gas Roadmap </a:t>
            </a:r>
            <a:r>
              <a:rPr lang="en-US" dirty="0" smtClean="0"/>
              <a:t>Objectives</a:t>
            </a:r>
            <a:endParaRPr 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2903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80EFDA3-47B4-4851-A9D4-3499377F151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10992C-A937-4DCA-928A-6FB17355B2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01600" indent="0">
              <a:buNone/>
            </a:pPr>
            <a:r>
              <a:rPr lang="en-US" sz="1800" b="0" dirty="0"/>
              <a:t>1 Context 								4 </a:t>
            </a:r>
          </a:p>
          <a:p>
            <a:pPr marL="101600" indent="0">
              <a:buNone/>
            </a:pPr>
            <a:r>
              <a:rPr lang="en-US" sz="1800" b="0" dirty="0"/>
              <a:t>2 CEOS AC-VC Greenhouse Gas Whitepaper 				5 </a:t>
            </a:r>
          </a:p>
          <a:p>
            <a:pPr marL="101600" indent="0">
              <a:buNone/>
            </a:pPr>
            <a:r>
              <a:rPr lang="en-US" sz="1800" b="0" dirty="0"/>
              <a:t>3 Roadmap Objectives 							8 </a:t>
            </a:r>
          </a:p>
          <a:p>
            <a:pPr marL="101600" indent="0">
              <a:buNone/>
            </a:pPr>
            <a:r>
              <a:rPr lang="en-US" sz="1800" b="0" dirty="0"/>
              <a:t>4 Implementation Approach 						8 </a:t>
            </a:r>
          </a:p>
          <a:p>
            <a:pPr marL="558800" lvl="1" indent="0">
              <a:buNone/>
            </a:pPr>
            <a:r>
              <a:rPr lang="en-US" sz="1800" b="0" dirty="0"/>
              <a:t>4.1 Delivery of Pilot datasets to enhance the uptake of Earth Observation 	datasets 							8  </a:t>
            </a:r>
          </a:p>
          <a:p>
            <a:pPr marL="558800" lvl="1" indent="0">
              <a:buNone/>
            </a:pPr>
            <a:r>
              <a:rPr lang="en-US" sz="1800" b="0" dirty="0"/>
              <a:t>4.2 Delivery of an Initial Operational System 				9</a:t>
            </a:r>
          </a:p>
          <a:p>
            <a:pPr marL="558800" lvl="1" indent="0">
              <a:buNone/>
            </a:pPr>
            <a:r>
              <a:rPr lang="en-US" sz="1800" b="0" dirty="0"/>
              <a:t>4.3 Refine User Requirements 					10</a:t>
            </a:r>
          </a:p>
          <a:p>
            <a:pPr marL="101600" indent="0">
              <a:buNone/>
            </a:pPr>
            <a:r>
              <a:rPr lang="en-US" sz="1800" b="0" dirty="0"/>
              <a:t>5 Roles of Implementing Entities 						10 </a:t>
            </a:r>
          </a:p>
          <a:p>
            <a:pPr marL="558800" lvl="1" indent="0">
              <a:buNone/>
            </a:pPr>
            <a:r>
              <a:rPr lang="en-US" sz="1800" b="0" dirty="0"/>
              <a:t>5.1 Joint CEOS CGMS Implementing Entities 				11</a:t>
            </a:r>
          </a:p>
          <a:p>
            <a:pPr marL="558800" lvl="1" indent="0">
              <a:buNone/>
            </a:pPr>
            <a:r>
              <a:rPr lang="en-US" sz="1800" b="0" dirty="0"/>
              <a:t>5.2 CEOS Entities 							12</a:t>
            </a:r>
          </a:p>
          <a:p>
            <a:pPr marL="558800" lvl="1" indent="0">
              <a:buNone/>
            </a:pPr>
            <a:r>
              <a:rPr lang="en-US" sz="1800" b="0" dirty="0"/>
              <a:t>5.3 WMO-CGMS Entities 						13</a:t>
            </a:r>
          </a:p>
          <a:p>
            <a:pPr marL="101600" indent="0">
              <a:buNone/>
            </a:pPr>
            <a:r>
              <a:rPr lang="en-US" sz="1800" b="0" dirty="0"/>
              <a:t>6 Expected Outcomes 							14 </a:t>
            </a:r>
          </a:p>
          <a:p>
            <a:pPr marL="101600" indent="0">
              <a:buNone/>
            </a:pPr>
            <a:r>
              <a:rPr lang="en-US" sz="1800" b="0" dirty="0"/>
              <a:t>7 Resource Implications 							15 </a:t>
            </a:r>
          </a:p>
          <a:p>
            <a:pPr marL="101600" indent="0">
              <a:buNone/>
            </a:pPr>
            <a:r>
              <a:rPr lang="en-US" sz="1800" b="0" dirty="0"/>
              <a:t>8 High-level Timeline 							16</a:t>
            </a:r>
          </a:p>
          <a:p>
            <a:pPr marL="101600" indent="0">
              <a:buNone/>
            </a:pPr>
            <a:r>
              <a:rPr lang="en-US" sz="1800" b="0" dirty="0"/>
              <a:t>ANNEXES 								19</a:t>
            </a:r>
            <a:endParaRPr lang="en-US" sz="18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CF1D36-B881-4178-A438-E2E5397537BF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dirty="0"/>
              <a:t>GHG Roadmap Table of Contents </a:t>
            </a:r>
          </a:p>
        </p:txBody>
      </p:sp>
    </p:spTree>
    <p:extLst>
      <p:ext uri="{BB962C8B-B14F-4D97-AF65-F5344CB8AC3E}">
        <p14:creationId xmlns:p14="http://schemas.microsoft.com/office/powerpoint/2010/main" val="2123544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7AB53BB-B32D-4696-8720-B2475EEA667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9BDA53-C4AD-4381-BA09-9813FCE68C6F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dirty="0"/>
              <a:t>Key Players in the GHG Roadmap/Project Plan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1C9589D-4681-405C-A703-7FA3CD08B5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634" y="1565088"/>
            <a:ext cx="7362731" cy="4706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116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21C1B2C-5D93-4269-BACD-CAC078E8FCD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FA30CE-CC2C-41D1-9E6E-A0F8AB491619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dirty="0"/>
              <a:t>GHG Roadmap Timeline</a:t>
            </a:r>
          </a:p>
          <a:p>
            <a:r>
              <a:rPr lang="en-US" sz="2400" dirty="0"/>
              <a:t>(No change since Plenary)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A394417-A801-493C-A930-61E3829D2ED0}"/>
              </a:ext>
            </a:extLst>
          </p:cNvPr>
          <p:cNvGrpSpPr/>
          <p:nvPr/>
        </p:nvGrpSpPr>
        <p:grpSpPr>
          <a:xfrm>
            <a:off x="252901" y="1862650"/>
            <a:ext cx="8558867" cy="3972361"/>
            <a:chOff x="801541" y="1728537"/>
            <a:chExt cx="10451532" cy="4850790"/>
          </a:xfrm>
        </p:grpSpPr>
        <p:sp>
          <p:nvSpPr>
            <p:cNvPr id="6" name="Chevron 5">
              <a:extLst>
                <a:ext uri="{FF2B5EF4-FFF2-40B4-BE49-F238E27FC236}">
                  <a16:creationId xmlns:a16="http://schemas.microsoft.com/office/drawing/2014/main" id="{27EE4F82-9BE8-44AC-BE31-2D17DC5AB591}"/>
                </a:ext>
              </a:extLst>
            </p:cNvPr>
            <p:cNvSpPr/>
            <p:nvPr/>
          </p:nvSpPr>
          <p:spPr>
            <a:xfrm>
              <a:off x="1421249" y="3132957"/>
              <a:ext cx="681642" cy="720965"/>
            </a:xfrm>
            <a:prstGeom prst="chevron">
              <a:avLst>
                <a:gd name="adj" fmla="val 16657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600">
                <a:solidFill>
                  <a:schemeClr val="tx1"/>
                </a:solidFill>
              </a:endParaRPr>
            </a:p>
          </p:txBody>
        </p:sp>
        <p:sp>
          <p:nvSpPr>
            <p:cNvPr id="7" name="Chevron 6">
              <a:extLst>
                <a:ext uri="{FF2B5EF4-FFF2-40B4-BE49-F238E27FC236}">
                  <a16:creationId xmlns:a16="http://schemas.microsoft.com/office/drawing/2014/main" id="{E186853B-244B-4CFE-B910-FCF77A0EDF28}"/>
                </a:ext>
              </a:extLst>
            </p:cNvPr>
            <p:cNvSpPr/>
            <p:nvPr/>
          </p:nvSpPr>
          <p:spPr>
            <a:xfrm>
              <a:off x="2030287" y="3132957"/>
              <a:ext cx="681642" cy="720965"/>
            </a:xfrm>
            <a:prstGeom prst="chevron">
              <a:avLst>
                <a:gd name="adj" fmla="val 16657"/>
              </a:avLst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600">
                <a:solidFill>
                  <a:schemeClr val="tx1"/>
                </a:solidFill>
              </a:endParaRPr>
            </a:p>
          </p:txBody>
        </p:sp>
        <p:sp>
          <p:nvSpPr>
            <p:cNvPr id="8" name="Chevron 7">
              <a:extLst>
                <a:ext uri="{FF2B5EF4-FFF2-40B4-BE49-F238E27FC236}">
                  <a16:creationId xmlns:a16="http://schemas.microsoft.com/office/drawing/2014/main" id="{74959763-B4D3-4C00-B944-F03E5E9ED25D}"/>
                </a:ext>
              </a:extLst>
            </p:cNvPr>
            <p:cNvSpPr/>
            <p:nvPr/>
          </p:nvSpPr>
          <p:spPr>
            <a:xfrm>
              <a:off x="2642458" y="3132957"/>
              <a:ext cx="681642" cy="720965"/>
            </a:xfrm>
            <a:prstGeom prst="chevron">
              <a:avLst>
                <a:gd name="adj" fmla="val 16657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600">
                <a:solidFill>
                  <a:schemeClr val="tx1"/>
                </a:solidFill>
              </a:endParaRPr>
            </a:p>
          </p:txBody>
        </p:sp>
        <p:sp>
          <p:nvSpPr>
            <p:cNvPr id="9" name="Chevron 8">
              <a:extLst>
                <a:ext uri="{FF2B5EF4-FFF2-40B4-BE49-F238E27FC236}">
                  <a16:creationId xmlns:a16="http://schemas.microsoft.com/office/drawing/2014/main" id="{C2EC14E0-A83D-49FB-8980-7CDCCFA3FD01}"/>
                </a:ext>
              </a:extLst>
            </p:cNvPr>
            <p:cNvSpPr/>
            <p:nvPr/>
          </p:nvSpPr>
          <p:spPr>
            <a:xfrm>
              <a:off x="3256100" y="3132957"/>
              <a:ext cx="681642" cy="720965"/>
            </a:xfrm>
            <a:prstGeom prst="chevron">
              <a:avLst>
                <a:gd name="adj" fmla="val 16657"/>
              </a:avLst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600">
                <a:solidFill>
                  <a:schemeClr val="tx1"/>
                </a:solidFill>
              </a:endParaRPr>
            </a:p>
          </p:txBody>
        </p:sp>
        <p:sp>
          <p:nvSpPr>
            <p:cNvPr id="10" name="Chevron 9">
              <a:extLst>
                <a:ext uri="{FF2B5EF4-FFF2-40B4-BE49-F238E27FC236}">
                  <a16:creationId xmlns:a16="http://schemas.microsoft.com/office/drawing/2014/main" id="{B4045744-4D35-4BF5-B072-9D7529AA1FA5}"/>
                </a:ext>
              </a:extLst>
            </p:cNvPr>
            <p:cNvSpPr/>
            <p:nvPr/>
          </p:nvSpPr>
          <p:spPr>
            <a:xfrm>
              <a:off x="3865139" y="3132957"/>
              <a:ext cx="681642" cy="720965"/>
            </a:xfrm>
            <a:prstGeom prst="chevron">
              <a:avLst>
                <a:gd name="adj" fmla="val 16657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600">
                <a:solidFill>
                  <a:schemeClr val="tx1"/>
                </a:solidFill>
              </a:endParaRPr>
            </a:p>
          </p:txBody>
        </p:sp>
        <p:sp>
          <p:nvSpPr>
            <p:cNvPr id="11" name="Chevron 10">
              <a:extLst>
                <a:ext uri="{FF2B5EF4-FFF2-40B4-BE49-F238E27FC236}">
                  <a16:creationId xmlns:a16="http://schemas.microsoft.com/office/drawing/2014/main" id="{42C8F681-1B98-462E-A2F2-59CB63358FF0}"/>
                </a:ext>
              </a:extLst>
            </p:cNvPr>
            <p:cNvSpPr/>
            <p:nvPr/>
          </p:nvSpPr>
          <p:spPr>
            <a:xfrm>
              <a:off x="4474177" y="3132957"/>
              <a:ext cx="681642" cy="720965"/>
            </a:xfrm>
            <a:prstGeom prst="chevron">
              <a:avLst>
                <a:gd name="adj" fmla="val 16657"/>
              </a:avLst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600">
                <a:solidFill>
                  <a:schemeClr val="tx1"/>
                </a:solidFill>
              </a:endParaRPr>
            </a:p>
          </p:txBody>
        </p:sp>
        <p:sp>
          <p:nvSpPr>
            <p:cNvPr id="12" name="Chevron 11">
              <a:extLst>
                <a:ext uri="{FF2B5EF4-FFF2-40B4-BE49-F238E27FC236}">
                  <a16:creationId xmlns:a16="http://schemas.microsoft.com/office/drawing/2014/main" id="{ACE87F2E-ABCB-4CDF-8894-3CD187A401AF}"/>
                </a:ext>
              </a:extLst>
            </p:cNvPr>
            <p:cNvSpPr/>
            <p:nvPr/>
          </p:nvSpPr>
          <p:spPr>
            <a:xfrm>
              <a:off x="5086348" y="3132957"/>
              <a:ext cx="681642" cy="720965"/>
            </a:xfrm>
            <a:prstGeom prst="chevron">
              <a:avLst>
                <a:gd name="adj" fmla="val 16657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600">
                <a:solidFill>
                  <a:schemeClr val="tx1"/>
                </a:solidFill>
              </a:endParaRPr>
            </a:p>
          </p:txBody>
        </p:sp>
        <p:sp>
          <p:nvSpPr>
            <p:cNvPr id="13" name="Chevron 12">
              <a:extLst>
                <a:ext uri="{FF2B5EF4-FFF2-40B4-BE49-F238E27FC236}">
                  <a16:creationId xmlns:a16="http://schemas.microsoft.com/office/drawing/2014/main" id="{54A3E36D-E203-48B7-BB73-E726878164E9}"/>
                </a:ext>
              </a:extLst>
            </p:cNvPr>
            <p:cNvSpPr/>
            <p:nvPr/>
          </p:nvSpPr>
          <p:spPr>
            <a:xfrm>
              <a:off x="5689600" y="3132957"/>
              <a:ext cx="681642" cy="720965"/>
            </a:xfrm>
            <a:prstGeom prst="chevron">
              <a:avLst>
                <a:gd name="adj" fmla="val 16657"/>
              </a:avLst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600">
                <a:solidFill>
                  <a:schemeClr val="tx1"/>
                </a:solidFill>
              </a:endParaRPr>
            </a:p>
          </p:txBody>
        </p:sp>
        <p:sp>
          <p:nvSpPr>
            <p:cNvPr id="14" name="Chevron 13">
              <a:extLst>
                <a:ext uri="{FF2B5EF4-FFF2-40B4-BE49-F238E27FC236}">
                  <a16:creationId xmlns:a16="http://schemas.microsoft.com/office/drawing/2014/main" id="{5EF124FD-F2F0-430C-8E32-C12DEE3850AC}"/>
                </a:ext>
              </a:extLst>
            </p:cNvPr>
            <p:cNvSpPr/>
            <p:nvPr/>
          </p:nvSpPr>
          <p:spPr>
            <a:xfrm>
              <a:off x="6298639" y="3132957"/>
              <a:ext cx="681642" cy="720965"/>
            </a:xfrm>
            <a:prstGeom prst="chevron">
              <a:avLst>
                <a:gd name="adj" fmla="val 16657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600">
                <a:solidFill>
                  <a:schemeClr val="tx1"/>
                </a:solidFill>
              </a:endParaRPr>
            </a:p>
          </p:txBody>
        </p:sp>
        <p:sp>
          <p:nvSpPr>
            <p:cNvPr id="15" name="Chevron 14">
              <a:extLst>
                <a:ext uri="{FF2B5EF4-FFF2-40B4-BE49-F238E27FC236}">
                  <a16:creationId xmlns:a16="http://schemas.microsoft.com/office/drawing/2014/main" id="{9B13A9D4-BBB0-41DB-A211-A820B2E97167}"/>
                </a:ext>
              </a:extLst>
            </p:cNvPr>
            <p:cNvSpPr/>
            <p:nvPr/>
          </p:nvSpPr>
          <p:spPr>
            <a:xfrm>
              <a:off x="6907679" y="3132957"/>
              <a:ext cx="681642" cy="720965"/>
            </a:xfrm>
            <a:prstGeom prst="chevron">
              <a:avLst>
                <a:gd name="adj" fmla="val 16657"/>
              </a:avLst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600">
                <a:solidFill>
                  <a:schemeClr val="tx1"/>
                </a:solidFill>
              </a:endParaRPr>
            </a:p>
          </p:txBody>
        </p:sp>
        <p:sp>
          <p:nvSpPr>
            <p:cNvPr id="16" name="Chevron 15">
              <a:extLst>
                <a:ext uri="{FF2B5EF4-FFF2-40B4-BE49-F238E27FC236}">
                  <a16:creationId xmlns:a16="http://schemas.microsoft.com/office/drawing/2014/main" id="{85AA11E9-6AD0-4AB5-909E-6172ADCDADEF}"/>
                </a:ext>
              </a:extLst>
            </p:cNvPr>
            <p:cNvSpPr/>
            <p:nvPr/>
          </p:nvSpPr>
          <p:spPr>
            <a:xfrm>
              <a:off x="7510517" y="3132957"/>
              <a:ext cx="681642" cy="720965"/>
            </a:xfrm>
            <a:prstGeom prst="chevron">
              <a:avLst>
                <a:gd name="adj" fmla="val 16657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600">
                <a:solidFill>
                  <a:schemeClr val="tx1"/>
                </a:solidFill>
              </a:endParaRPr>
            </a:p>
          </p:txBody>
        </p:sp>
        <p:sp>
          <p:nvSpPr>
            <p:cNvPr id="17" name="Chevron 16">
              <a:extLst>
                <a:ext uri="{FF2B5EF4-FFF2-40B4-BE49-F238E27FC236}">
                  <a16:creationId xmlns:a16="http://schemas.microsoft.com/office/drawing/2014/main" id="{A4291430-ABDE-4E27-9E45-7A344D533AF1}"/>
                </a:ext>
              </a:extLst>
            </p:cNvPr>
            <p:cNvSpPr/>
            <p:nvPr/>
          </p:nvSpPr>
          <p:spPr>
            <a:xfrm>
              <a:off x="8127595" y="3132957"/>
              <a:ext cx="681642" cy="720965"/>
            </a:xfrm>
            <a:prstGeom prst="chevron">
              <a:avLst>
                <a:gd name="adj" fmla="val 16657"/>
              </a:avLst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600">
                <a:solidFill>
                  <a:schemeClr val="tx1"/>
                </a:solidFill>
              </a:endParaRPr>
            </a:p>
          </p:txBody>
        </p:sp>
        <p:sp>
          <p:nvSpPr>
            <p:cNvPr id="18" name="Chevron 17">
              <a:extLst>
                <a:ext uri="{FF2B5EF4-FFF2-40B4-BE49-F238E27FC236}">
                  <a16:creationId xmlns:a16="http://schemas.microsoft.com/office/drawing/2014/main" id="{77D8980C-A165-496B-9163-D1E21791EA2D}"/>
                </a:ext>
              </a:extLst>
            </p:cNvPr>
            <p:cNvSpPr/>
            <p:nvPr/>
          </p:nvSpPr>
          <p:spPr>
            <a:xfrm>
              <a:off x="8736634" y="3132957"/>
              <a:ext cx="681642" cy="720965"/>
            </a:xfrm>
            <a:prstGeom prst="chevron">
              <a:avLst>
                <a:gd name="adj" fmla="val 16657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600">
                <a:solidFill>
                  <a:schemeClr val="tx1"/>
                </a:solidFill>
              </a:endParaRPr>
            </a:p>
          </p:txBody>
        </p:sp>
        <p:sp>
          <p:nvSpPr>
            <p:cNvPr id="19" name="Chevron 18">
              <a:extLst>
                <a:ext uri="{FF2B5EF4-FFF2-40B4-BE49-F238E27FC236}">
                  <a16:creationId xmlns:a16="http://schemas.microsoft.com/office/drawing/2014/main" id="{3232CF38-3761-4934-BD32-95B3F7CC584D}"/>
                </a:ext>
              </a:extLst>
            </p:cNvPr>
            <p:cNvSpPr/>
            <p:nvPr/>
          </p:nvSpPr>
          <p:spPr>
            <a:xfrm>
              <a:off x="9345673" y="3132957"/>
              <a:ext cx="681642" cy="720965"/>
            </a:xfrm>
            <a:prstGeom prst="chevron">
              <a:avLst>
                <a:gd name="adj" fmla="val 16657"/>
              </a:avLst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600">
                <a:solidFill>
                  <a:schemeClr val="tx1"/>
                </a:solidFill>
              </a:endParaRPr>
            </a:p>
          </p:txBody>
        </p:sp>
        <p:sp>
          <p:nvSpPr>
            <p:cNvPr id="20" name="Chevron 19">
              <a:extLst>
                <a:ext uri="{FF2B5EF4-FFF2-40B4-BE49-F238E27FC236}">
                  <a16:creationId xmlns:a16="http://schemas.microsoft.com/office/drawing/2014/main" id="{051059F6-3A32-4566-B680-1D0D82C57C2D}"/>
                </a:ext>
              </a:extLst>
            </p:cNvPr>
            <p:cNvSpPr/>
            <p:nvPr/>
          </p:nvSpPr>
          <p:spPr>
            <a:xfrm>
              <a:off x="9957844" y="3132957"/>
              <a:ext cx="681642" cy="720965"/>
            </a:xfrm>
            <a:prstGeom prst="chevron">
              <a:avLst>
                <a:gd name="adj" fmla="val 16657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600">
                <a:solidFill>
                  <a:schemeClr val="tx1"/>
                </a:solidFill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0B59385-74D5-45DE-A592-867B2E92F157}"/>
                </a:ext>
              </a:extLst>
            </p:cNvPr>
            <p:cNvSpPr txBox="1"/>
            <p:nvPr/>
          </p:nvSpPr>
          <p:spPr>
            <a:xfrm>
              <a:off x="5775302" y="1728537"/>
              <a:ext cx="1665305" cy="7140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BE" sz="1600" dirty="0">
                  <a:solidFill>
                    <a:srgbClr val="C00000"/>
                  </a:solidFill>
                </a:rPr>
                <a:t>Global Stock</a:t>
              </a:r>
            </a:p>
            <a:p>
              <a:pPr algn="ctr"/>
              <a:r>
                <a:rPr lang="nl-BE" sz="1600" dirty="0">
                  <a:solidFill>
                    <a:srgbClr val="C00000"/>
                  </a:solidFill>
                </a:rPr>
                <a:t>Take 1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56D66E1-9273-4871-A71A-1921BFAD0638}"/>
                </a:ext>
              </a:extLst>
            </p:cNvPr>
            <p:cNvSpPr txBox="1"/>
            <p:nvPr/>
          </p:nvSpPr>
          <p:spPr>
            <a:xfrm>
              <a:off x="8809047" y="1734240"/>
              <a:ext cx="1682142" cy="7140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BE" sz="1600">
                  <a:solidFill>
                    <a:srgbClr val="C00000"/>
                  </a:solidFill>
                </a:rPr>
                <a:t>Global Stock</a:t>
              </a:r>
            </a:p>
            <a:p>
              <a:pPr algn="ctr"/>
              <a:r>
                <a:rPr lang="nl-BE" sz="1600" dirty="0">
                  <a:solidFill>
                    <a:srgbClr val="C00000"/>
                  </a:solidFill>
                </a:rPr>
                <a:t>Take 2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4CE95FD-CF5C-4A5A-96A4-38687DD7E667}"/>
                </a:ext>
              </a:extLst>
            </p:cNvPr>
            <p:cNvSpPr txBox="1"/>
            <p:nvPr/>
          </p:nvSpPr>
          <p:spPr>
            <a:xfrm>
              <a:off x="5564667" y="2278375"/>
              <a:ext cx="20543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BE" dirty="0"/>
                <a:t>using inventories through 2021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18D37CC-42A7-4B9D-8973-92BF26B3D838}"/>
                </a:ext>
              </a:extLst>
            </p:cNvPr>
            <p:cNvSpPr txBox="1"/>
            <p:nvPr/>
          </p:nvSpPr>
          <p:spPr>
            <a:xfrm>
              <a:off x="8597841" y="2259525"/>
              <a:ext cx="209487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BE" dirty="0"/>
                <a:t>using inventories through 2026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45FFD57-D992-43F4-A2E5-E6AB267CAB34}"/>
                </a:ext>
              </a:extLst>
            </p:cNvPr>
            <p:cNvSpPr txBox="1"/>
            <p:nvPr/>
          </p:nvSpPr>
          <p:spPr>
            <a:xfrm>
              <a:off x="2582351" y="2824820"/>
              <a:ext cx="6976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nl-BE" dirty="0"/>
                <a:t>2017</a:t>
              </a:r>
              <a:endParaRPr lang="nl-BE" dirty="0">
                <a:solidFill>
                  <a:srgbClr val="FF0000"/>
                </a:solidFill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DDCC142-8E6F-492C-A3DC-19DF09044D2A}"/>
                </a:ext>
              </a:extLst>
            </p:cNvPr>
            <p:cNvSpPr txBox="1"/>
            <p:nvPr/>
          </p:nvSpPr>
          <p:spPr>
            <a:xfrm>
              <a:off x="4981973" y="2824802"/>
              <a:ext cx="6976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nl-BE" dirty="0"/>
                <a:t>2021</a:t>
              </a:r>
              <a:endParaRPr lang="nl-BE" dirty="0">
                <a:solidFill>
                  <a:srgbClr val="FF0000"/>
                </a:solidFill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4C2B90A-69FF-4760-B708-3050ED4DE0E9}"/>
                </a:ext>
              </a:extLst>
            </p:cNvPr>
            <p:cNvSpPr txBox="1"/>
            <p:nvPr/>
          </p:nvSpPr>
          <p:spPr>
            <a:xfrm>
              <a:off x="6334207" y="2833799"/>
              <a:ext cx="6976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nl-BE" dirty="0">
                  <a:solidFill>
                    <a:srgbClr val="C00000"/>
                  </a:solidFill>
                </a:rPr>
                <a:t>2023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093C60C-4275-4F9A-A3D4-F7AE707B1CF4}"/>
                </a:ext>
              </a:extLst>
            </p:cNvPr>
            <p:cNvSpPr txBox="1"/>
            <p:nvPr/>
          </p:nvSpPr>
          <p:spPr>
            <a:xfrm>
              <a:off x="8102515" y="2812445"/>
              <a:ext cx="6976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nl-BE"/>
                <a:t>2026</a:t>
              </a:r>
              <a:endParaRPr lang="nl-BE">
                <a:solidFill>
                  <a:srgbClr val="FF0000"/>
                </a:solidFill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BEEB854-3BF5-4BA9-BBEA-85C8D855F89D}"/>
                </a:ext>
              </a:extLst>
            </p:cNvPr>
            <p:cNvSpPr txBox="1"/>
            <p:nvPr/>
          </p:nvSpPr>
          <p:spPr>
            <a:xfrm>
              <a:off x="9301305" y="2812445"/>
              <a:ext cx="6976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nl-BE" dirty="0">
                  <a:solidFill>
                    <a:srgbClr val="C00000"/>
                  </a:solidFill>
                </a:rPr>
                <a:t>2028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43D3400-009F-4EC7-B542-2F7964C88A34}"/>
                </a:ext>
              </a:extLst>
            </p:cNvPr>
            <p:cNvSpPr txBox="1"/>
            <p:nvPr/>
          </p:nvSpPr>
          <p:spPr>
            <a:xfrm>
              <a:off x="1285381" y="2821632"/>
              <a:ext cx="6976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nl-BE"/>
                <a:t>2015</a:t>
              </a:r>
              <a:endParaRPr lang="nl-BE">
                <a:solidFill>
                  <a:srgbClr val="FF0000"/>
                </a:solidFill>
              </a:endParaRPr>
            </a:p>
          </p:txBody>
        </p: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9568132F-F1BB-44ED-BF46-FC58B135E7A5}"/>
                </a:ext>
              </a:extLst>
            </p:cNvPr>
            <p:cNvCxnSpPr/>
            <p:nvPr/>
          </p:nvCxnSpPr>
          <p:spPr>
            <a:xfrm>
              <a:off x="3677890" y="3872408"/>
              <a:ext cx="0" cy="221835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629D7EA4-B051-4953-A8C9-653C61C070F9}"/>
                </a:ext>
              </a:extLst>
            </p:cNvPr>
            <p:cNvCxnSpPr/>
            <p:nvPr/>
          </p:nvCxnSpPr>
          <p:spPr>
            <a:xfrm>
              <a:off x="5370948" y="3894510"/>
              <a:ext cx="0" cy="221835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6C5A75F4-FEF3-450E-87CF-877694AB727A}"/>
                </a:ext>
              </a:extLst>
            </p:cNvPr>
            <p:cNvSpPr txBox="1"/>
            <p:nvPr/>
          </p:nvSpPr>
          <p:spPr>
            <a:xfrm>
              <a:off x="3785977" y="2833799"/>
              <a:ext cx="6976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nl-BE" dirty="0"/>
                <a:t>2019</a:t>
              </a:r>
              <a:endParaRPr lang="nl-BE" dirty="0">
                <a:solidFill>
                  <a:srgbClr val="FF0000"/>
                </a:solidFill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5BEC17F8-C495-4AC1-8403-DD4B2E4ACAEE}"/>
                </a:ext>
              </a:extLst>
            </p:cNvPr>
            <p:cNvSpPr txBox="1"/>
            <p:nvPr/>
          </p:nvSpPr>
          <p:spPr>
            <a:xfrm>
              <a:off x="801541" y="1728537"/>
              <a:ext cx="1665305" cy="7140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BE" sz="1600" dirty="0">
                  <a:solidFill>
                    <a:srgbClr val="C00000"/>
                  </a:solidFill>
                </a:rPr>
                <a:t>Paris Agreement</a:t>
              </a:r>
            </a:p>
          </p:txBody>
        </p:sp>
        <p:sp>
          <p:nvSpPr>
            <p:cNvPr id="35" name="Chevron 35">
              <a:extLst>
                <a:ext uri="{FF2B5EF4-FFF2-40B4-BE49-F238E27FC236}">
                  <a16:creationId xmlns:a16="http://schemas.microsoft.com/office/drawing/2014/main" id="{AE7B82DD-2591-47C9-8B1C-DB35AE7A54DB}"/>
                </a:ext>
              </a:extLst>
            </p:cNvPr>
            <p:cNvSpPr/>
            <p:nvPr/>
          </p:nvSpPr>
          <p:spPr>
            <a:xfrm>
              <a:off x="10571431" y="3132956"/>
              <a:ext cx="681642" cy="720965"/>
            </a:xfrm>
            <a:prstGeom prst="chevron">
              <a:avLst>
                <a:gd name="adj" fmla="val 16657"/>
              </a:avLst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600">
                <a:solidFill>
                  <a:schemeClr val="tx1"/>
                </a:solidFill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9D6B0A9D-C409-452E-AB23-BE36F60946A3}"/>
                </a:ext>
              </a:extLst>
            </p:cNvPr>
            <p:cNvSpPr txBox="1"/>
            <p:nvPr/>
          </p:nvSpPr>
          <p:spPr>
            <a:xfrm>
              <a:off x="3051700" y="4100274"/>
              <a:ext cx="1356631" cy="63892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ctr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spc="0" normalizeH="0" baseline="0" dirty="0">
                  <a:ln>
                    <a:noFill/>
                  </a:ln>
                  <a:solidFill>
                    <a:srgbClr val="002569"/>
                  </a:solidFill>
                  <a:effectLst/>
                  <a:uFillTx/>
                </a:rPr>
                <a:t>CEOS GHG Whitepaper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067D2072-DA7D-4559-914C-343A99E24E89}"/>
                </a:ext>
              </a:extLst>
            </p:cNvPr>
            <p:cNvSpPr txBox="1"/>
            <p:nvPr/>
          </p:nvSpPr>
          <p:spPr>
            <a:xfrm>
              <a:off x="4823306" y="4085116"/>
              <a:ext cx="1368421" cy="116509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ctr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spc="0" normalizeH="0" baseline="0" dirty="0">
                  <a:ln>
                    <a:noFill/>
                  </a:ln>
                  <a:solidFill>
                    <a:srgbClr val="002569"/>
                  </a:solidFill>
                  <a:effectLst/>
                  <a:uFillTx/>
                </a:rPr>
                <a:t>Pilot </a:t>
              </a:r>
            </a:p>
            <a:p>
              <a:pPr marL="0" marR="0" indent="0" algn="ctr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spc="0" normalizeH="0" baseline="0" dirty="0">
                  <a:ln>
                    <a:noFill/>
                  </a:ln>
                  <a:solidFill>
                    <a:srgbClr val="002569"/>
                  </a:solidFill>
                  <a:effectLst/>
                  <a:uFillTx/>
                </a:rPr>
                <a:t>atmospheric </a:t>
              </a:r>
            </a:p>
            <a:p>
              <a:pPr marL="0" marR="0" indent="0" algn="ctr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dirty="0">
                  <a:solidFill>
                    <a:srgbClr val="002569"/>
                  </a:solidFill>
                </a:rPr>
                <a:t>CO</a:t>
              </a:r>
              <a:r>
                <a:rPr lang="en-US" baseline="-25000" dirty="0">
                  <a:solidFill>
                    <a:srgbClr val="002569"/>
                  </a:solidFill>
                </a:rPr>
                <a:t>2</a:t>
              </a:r>
              <a:r>
                <a:rPr lang="en-US" dirty="0">
                  <a:solidFill>
                    <a:srgbClr val="002569"/>
                  </a:solidFill>
                </a:rPr>
                <a:t>/CH</a:t>
              </a:r>
              <a:r>
                <a:rPr lang="en-US" baseline="-25000" dirty="0">
                  <a:solidFill>
                    <a:srgbClr val="002569"/>
                  </a:solidFill>
                </a:rPr>
                <a:t>4</a:t>
              </a:r>
              <a:endParaRPr kumimoji="0" lang="en-US" b="0" i="0" u="none" strike="noStrike" cap="none" spc="0" normalizeH="0" baseline="-25000" dirty="0">
                <a:ln>
                  <a:noFill/>
                </a:ln>
                <a:solidFill>
                  <a:srgbClr val="002569"/>
                </a:solidFill>
                <a:effectLst/>
                <a:uFillTx/>
              </a:endParaRPr>
            </a:p>
            <a:p>
              <a:pPr marL="0" marR="0" indent="0" algn="ctr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spc="0" normalizeH="0" baseline="0" dirty="0">
                  <a:ln>
                    <a:noFill/>
                  </a:ln>
                  <a:solidFill>
                    <a:srgbClr val="002569"/>
                  </a:solidFill>
                  <a:effectLst/>
                  <a:uFillTx/>
                </a:rPr>
                <a:t>inventory</a:t>
              </a:r>
            </a:p>
          </p:txBody>
        </p: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D022C4F7-2C56-408E-B989-9FDD87E5FB0D}"/>
                </a:ext>
              </a:extLst>
            </p:cNvPr>
            <p:cNvCxnSpPr/>
            <p:nvPr/>
          </p:nvCxnSpPr>
          <p:spPr>
            <a:xfrm>
              <a:off x="8093560" y="3898626"/>
              <a:ext cx="0" cy="1252527"/>
            </a:xfrm>
            <a:prstGeom prst="straightConnector1">
              <a:avLst/>
            </a:prstGeom>
            <a:ln w="1905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8C452164-46E5-415E-AD96-8378B8FA2979}"/>
                </a:ext>
              </a:extLst>
            </p:cNvPr>
            <p:cNvSpPr txBox="1"/>
            <p:nvPr/>
          </p:nvSpPr>
          <p:spPr>
            <a:xfrm>
              <a:off x="7373150" y="5151150"/>
              <a:ext cx="1487949" cy="142817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ctr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spc="0" normalizeH="0" baseline="0" dirty="0">
                  <a:ln>
                    <a:noFill/>
                  </a:ln>
                  <a:solidFill>
                    <a:srgbClr val="00B050"/>
                  </a:solidFill>
                  <a:effectLst/>
                  <a:uFillTx/>
                </a:rPr>
                <a:t>Initial </a:t>
              </a:r>
            </a:p>
            <a:p>
              <a:pPr marL="0" marR="0" indent="0" algn="ctr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spc="0" normalizeH="0" baseline="0" dirty="0">
                  <a:ln>
                    <a:noFill/>
                  </a:ln>
                  <a:solidFill>
                    <a:srgbClr val="00B050"/>
                  </a:solidFill>
                  <a:effectLst/>
                  <a:uFillTx/>
                </a:rPr>
                <a:t>Operational </a:t>
              </a:r>
            </a:p>
            <a:p>
              <a:pPr marL="0" marR="0" indent="0" algn="ctr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spc="0" normalizeH="0" baseline="0" dirty="0">
                  <a:ln>
                    <a:noFill/>
                  </a:ln>
                  <a:solidFill>
                    <a:srgbClr val="00B050"/>
                  </a:solidFill>
                  <a:effectLst/>
                  <a:uFillTx/>
                </a:rPr>
                <a:t>GHG </a:t>
              </a:r>
            </a:p>
            <a:p>
              <a:pPr marL="0" marR="0" indent="0" algn="ctr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spc="0" normalizeH="0" baseline="0" dirty="0">
                  <a:ln>
                    <a:noFill/>
                  </a:ln>
                  <a:solidFill>
                    <a:srgbClr val="00B050"/>
                  </a:solidFill>
                  <a:effectLst/>
                  <a:uFillTx/>
                </a:rPr>
                <a:t>Constellation</a:t>
              </a:r>
            </a:p>
            <a:p>
              <a:pPr marL="0" marR="0" indent="0" algn="ctr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dirty="0">
                  <a:solidFill>
                    <a:srgbClr val="00B050"/>
                  </a:solidFill>
                </a:rPr>
                <a:t>Deployment</a:t>
              </a:r>
              <a:endPara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B050"/>
                </a:solidFill>
                <a:effectLst/>
                <a:uFillTx/>
              </a:endParaRPr>
            </a:p>
          </p:txBody>
        </p: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D3DA14C3-C5F4-4926-ABE9-9BCD8363B832}"/>
                </a:ext>
              </a:extLst>
            </p:cNvPr>
            <p:cNvCxnSpPr/>
            <p:nvPr/>
          </p:nvCxnSpPr>
          <p:spPr>
            <a:xfrm>
              <a:off x="8668251" y="3931600"/>
              <a:ext cx="0" cy="221835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A507379-0263-447A-A2BB-B915FBC20386}"/>
                </a:ext>
              </a:extLst>
            </p:cNvPr>
            <p:cNvSpPr txBox="1"/>
            <p:nvPr/>
          </p:nvSpPr>
          <p:spPr>
            <a:xfrm>
              <a:off x="8183357" y="4089639"/>
              <a:ext cx="1606007" cy="116509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ctr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spc="0" normalizeH="0" baseline="0" dirty="0">
                  <a:ln>
                    <a:noFill/>
                  </a:ln>
                  <a:solidFill>
                    <a:srgbClr val="002569"/>
                  </a:solidFill>
                  <a:effectLst/>
                  <a:uFillTx/>
                </a:rPr>
                <a:t>Refined</a:t>
              </a:r>
            </a:p>
            <a:p>
              <a:pPr marL="0" marR="0" indent="0" algn="ctr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spc="0" normalizeH="0" baseline="0" dirty="0">
                  <a:ln>
                    <a:noFill/>
                  </a:ln>
                  <a:solidFill>
                    <a:srgbClr val="002569"/>
                  </a:solidFill>
                  <a:effectLst/>
                  <a:uFillTx/>
                </a:rPr>
                <a:t>atmospheric </a:t>
              </a:r>
            </a:p>
            <a:p>
              <a:pPr marL="0" marR="0" indent="0" algn="ctr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spc="0" normalizeH="0" baseline="0" dirty="0">
                  <a:ln>
                    <a:noFill/>
                  </a:ln>
                  <a:solidFill>
                    <a:srgbClr val="002569"/>
                  </a:solidFill>
                  <a:effectLst/>
                  <a:uFillTx/>
                </a:rPr>
                <a:t>GHG</a:t>
              </a:r>
            </a:p>
            <a:p>
              <a:pPr marL="0" marR="0" indent="0" algn="ctr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spc="0" normalizeH="0" baseline="0" dirty="0">
                  <a:ln>
                    <a:noFill/>
                  </a:ln>
                  <a:solidFill>
                    <a:srgbClr val="002569"/>
                  </a:solidFill>
                  <a:effectLst/>
                  <a:uFillTx/>
                </a:rPr>
                <a:t> inventory</a:t>
              </a:r>
            </a:p>
          </p:txBody>
        </p: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3DC79A3E-AAA2-46BF-835E-D451D36086F3}"/>
                </a:ext>
              </a:extLst>
            </p:cNvPr>
            <p:cNvCxnSpPr/>
            <p:nvPr/>
          </p:nvCxnSpPr>
          <p:spPr>
            <a:xfrm>
              <a:off x="4805530" y="3853921"/>
              <a:ext cx="0" cy="1552469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66CB09C6-A1C8-4EF8-B231-8A1BBB90253C}"/>
                </a:ext>
              </a:extLst>
            </p:cNvPr>
            <p:cNvSpPr txBox="1"/>
            <p:nvPr/>
          </p:nvSpPr>
          <p:spPr>
            <a:xfrm>
              <a:off x="4069078" y="5406391"/>
              <a:ext cx="1484791" cy="116509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ctr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spc="0" normalizeH="0" baseline="0" dirty="0">
                  <a:ln>
                    <a:noFill/>
                  </a:ln>
                  <a:solidFill>
                    <a:srgbClr val="002060"/>
                  </a:solidFill>
                  <a:effectLst/>
                  <a:uFillTx/>
                </a:rPr>
                <a:t>Consultation</a:t>
              </a:r>
            </a:p>
            <a:p>
              <a:pPr marL="0" marR="0" indent="0" algn="ctr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dirty="0">
                  <a:solidFill>
                    <a:srgbClr val="002060"/>
                  </a:solidFill>
                </a:rPr>
                <a:t>of</a:t>
              </a:r>
              <a:r>
                <a:rPr kumimoji="0" lang="en-US" b="0" i="0" u="none" strike="noStrike" cap="none" spc="0" normalizeH="0" dirty="0">
                  <a:ln>
                    <a:noFill/>
                  </a:ln>
                  <a:solidFill>
                    <a:srgbClr val="002060"/>
                  </a:solidFill>
                  <a:effectLst/>
                  <a:uFillTx/>
                </a:rPr>
                <a:t> </a:t>
              </a:r>
            </a:p>
            <a:p>
              <a:pPr marL="0" marR="0" indent="0" algn="ctr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dirty="0">
                  <a:solidFill>
                    <a:srgbClr val="002060"/>
                  </a:solidFill>
                </a:rPr>
                <a:t>Inventory </a:t>
              </a:r>
            </a:p>
            <a:p>
              <a:pPr marL="0" marR="0" indent="0" algn="ctr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dirty="0">
                  <a:solidFill>
                    <a:srgbClr val="002060"/>
                  </a:solidFill>
                </a:rPr>
                <a:t>requirements</a:t>
              </a:r>
              <a:endParaRPr kumimoji="0" lang="en-US" b="0" i="0" u="none" strike="noStrike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FillTx/>
              </a:endParaRPr>
            </a:p>
          </p:txBody>
        </p: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E9CC4137-FE25-471E-9FF6-0B56C5FA4C21}"/>
                </a:ext>
              </a:extLst>
            </p:cNvPr>
            <p:cNvCxnSpPr/>
            <p:nvPr/>
          </p:nvCxnSpPr>
          <p:spPr>
            <a:xfrm>
              <a:off x="6275779" y="3853921"/>
              <a:ext cx="0" cy="1552469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12DBC672-968A-4514-BA0B-DD5FFB8A5ED4}"/>
                </a:ext>
              </a:extLst>
            </p:cNvPr>
            <p:cNvSpPr txBox="1"/>
            <p:nvPr/>
          </p:nvSpPr>
          <p:spPr>
            <a:xfrm>
              <a:off x="5531203" y="5406391"/>
              <a:ext cx="1606007" cy="116509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ctr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spc="0" normalizeH="0" baseline="0" dirty="0">
                  <a:ln>
                    <a:noFill/>
                  </a:ln>
                  <a:solidFill>
                    <a:srgbClr val="002569"/>
                  </a:solidFill>
                  <a:effectLst/>
                  <a:uFillTx/>
                </a:rPr>
                <a:t>Refined</a:t>
              </a:r>
            </a:p>
            <a:p>
              <a:pPr marL="0" marR="0" indent="0" algn="ctr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spc="0" normalizeH="0" baseline="0" dirty="0">
                  <a:ln>
                    <a:noFill/>
                  </a:ln>
                  <a:solidFill>
                    <a:srgbClr val="002569"/>
                  </a:solidFill>
                  <a:effectLst/>
                  <a:uFillTx/>
                </a:rPr>
                <a:t>atmospheric </a:t>
              </a:r>
            </a:p>
            <a:p>
              <a:pPr marL="0" marR="0" indent="0" algn="ctr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spc="0" normalizeH="0" baseline="0" dirty="0">
                  <a:ln>
                    <a:noFill/>
                  </a:ln>
                  <a:solidFill>
                    <a:srgbClr val="002569"/>
                  </a:solidFill>
                  <a:effectLst/>
                  <a:uFillTx/>
                </a:rPr>
                <a:t>GHG</a:t>
              </a:r>
            </a:p>
            <a:p>
              <a:pPr marL="0" marR="0" indent="0" algn="ctr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spc="0" normalizeH="0" baseline="0" dirty="0">
                  <a:ln>
                    <a:noFill/>
                  </a:ln>
                  <a:solidFill>
                    <a:srgbClr val="002569"/>
                  </a:solidFill>
                  <a:effectLst/>
                  <a:uFillTx/>
                </a:rPr>
                <a:t>requirements</a:t>
              </a:r>
            </a:p>
          </p:txBody>
        </p:sp>
      </p:grp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8FD7BE7F-B3B9-F645-9E48-174E22CFDACB}"/>
              </a:ext>
            </a:extLst>
          </p:cNvPr>
          <p:cNvCxnSpPr/>
          <p:nvPr/>
        </p:nvCxnSpPr>
        <p:spPr>
          <a:xfrm>
            <a:off x="4421555" y="3637438"/>
            <a:ext cx="0" cy="181663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4520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  <a:latin typeface="Helvetica Neue" panose="020B0604020202020204" charset="0"/>
              </a:rPr>
              <a:t>Mature GHG Roadmap and Project Plan developed specifying deliverables, responsible organizations, schedules and resources</a:t>
            </a:r>
          </a:p>
          <a:p>
            <a:r>
              <a:rPr lang="en-US" dirty="0">
                <a:solidFill>
                  <a:srgbClr val="002060"/>
                </a:solidFill>
              </a:rPr>
              <a:t>Establishing interfaces with National Inventory community</a:t>
            </a:r>
          </a:p>
          <a:p>
            <a:pPr lvl="1"/>
            <a:r>
              <a:rPr lang="pt-BR" sz="1800" dirty="0">
                <a:solidFill>
                  <a:srgbClr val="002060"/>
                </a:solidFill>
              </a:rPr>
              <a:t>Worked with the Copernicus H2020 VERIFY Project to organize an atmospheric inventory workshop @ Global Emissions IniAtive (GEIA)</a:t>
            </a:r>
            <a:endParaRPr lang="en-US" sz="1800" dirty="0">
              <a:solidFill>
                <a:srgbClr val="002060"/>
              </a:solidFill>
            </a:endParaRPr>
          </a:p>
          <a:p>
            <a:r>
              <a:rPr lang="en-US" dirty="0">
                <a:solidFill>
                  <a:srgbClr val="002060"/>
                </a:solidFill>
              </a:rPr>
              <a:t>Establishing interfaces with stakeholders (UNFCCC/SBSTA &amp; GCOS)</a:t>
            </a:r>
          </a:p>
          <a:p>
            <a:pPr lvl="1"/>
            <a:r>
              <a:rPr lang="en-US" sz="1800" dirty="0">
                <a:solidFill>
                  <a:srgbClr val="002060"/>
                </a:solidFill>
                <a:latin typeface="Helvetica Neue" panose="020B0604020202020204" charset="0"/>
              </a:rPr>
              <a:t>Support UNFCCC/SBSTA &amp; GCOS at COP-25 &amp; 2nd Earth Information Day</a:t>
            </a:r>
            <a:endParaRPr lang="en-US" sz="1800" dirty="0">
              <a:solidFill>
                <a:srgbClr val="002060"/>
              </a:solidFill>
            </a:endParaRPr>
          </a:p>
          <a:p>
            <a:r>
              <a:rPr lang="en-GB" dirty="0">
                <a:solidFill>
                  <a:srgbClr val="002060"/>
                </a:solidFill>
              </a:rPr>
              <a:t>Workshop on synergies and opportunities between GHG and AFOLU Earth Observation communities working in support of UNFCCC</a:t>
            </a:r>
            <a:br>
              <a:rPr lang="en-GB" dirty="0">
                <a:solidFill>
                  <a:srgbClr val="002060"/>
                </a:solidFill>
              </a:rPr>
            </a:br>
            <a:r>
              <a:rPr lang="en-GB" b="0" dirty="0">
                <a:solidFill>
                  <a:srgbClr val="002060"/>
                </a:solidFill>
              </a:rPr>
              <a:t>(with HORIZON/CHE-VERIFY assembly on July 6-9</a:t>
            </a:r>
            <a:r>
              <a:rPr lang="en-GB" b="0" baseline="30000" dirty="0">
                <a:solidFill>
                  <a:srgbClr val="002060"/>
                </a:solidFill>
              </a:rPr>
              <a:t>th</a:t>
            </a:r>
            <a:r>
              <a:rPr lang="en-GB" b="0" dirty="0">
                <a:solidFill>
                  <a:srgbClr val="002060"/>
                </a:solidFill>
              </a:rPr>
              <a:t>, 2020)</a:t>
            </a:r>
          </a:p>
          <a:p>
            <a:r>
              <a:rPr lang="en-US" dirty="0">
                <a:solidFill>
                  <a:srgbClr val="002060"/>
                </a:solidFill>
              </a:rPr>
              <a:t>Engaged Atmospheric GHG Community </a:t>
            </a:r>
          </a:p>
          <a:p>
            <a:pPr lvl="1"/>
            <a:r>
              <a:rPr lang="en-US" sz="1800" dirty="0">
                <a:solidFill>
                  <a:srgbClr val="002060"/>
                </a:solidFill>
              </a:rPr>
              <a:t>Presented Roadmap to AC-VC, Jun 2019; workshop @ AGU Dec. 2019</a:t>
            </a:r>
          </a:p>
          <a:p>
            <a:r>
              <a:rPr lang="en-US" dirty="0">
                <a:solidFill>
                  <a:srgbClr val="002060"/>
                </a:solidFill>
              </a:rPr>
              <a:t>Progress in Atmospheric Inventory Development</a:t>
            </a:r>
          </a:p>
          <a:p>
            <a:pPr lvl="1"/>
            <a:r>
              <a:rPr lang="en-US" sz="1800" dirty="0">
                <a:solidFill>
                  <a:srgbClr val="002060"/>
                </a:solidFill>
              </a:rPr>
              <a:t>ESA/CCI, Copernicus CAMS, OCO-2, NASA CMS and others</a:t>
            </a:r>
          </a:p>
          <a:p>
            <a:r>
              <a:rPr lang="en-US" dirty="0">
                <a:solidFill>
                  <a:srgbClr val="002060"/>
                </a:solidFill>
              </a:rPr>
              <a:t>Progress in identification of GHG validation capabilities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de-DE" dirty="0"/>
              <a:t>Status GHG Task Team </a:t>
            </a:r>
            <a:r>
              <a:rPr lang="de-DE" dirty="0" err="1"/>
              <a:t>Activities</a:t>
            </a:r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31546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744EE41-AFA8-4F23-9121-B72205CB45A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4D4D68-BA72-4232-B4CB-ED76B8DB02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spcBef>
                <a:spcPts val="600"/>
              </a:spcBef>
              <a:spcAft>
                <a:spcPts val="600"/>
              </a:spcAft>
              <a:buClrTx/>
              <a:buSzPct val="100000"/>
              <a:buNone/>
            </a:pPr>
            <a:r>
              <a:rPr lang="en-GB" dirty="0">
                <a:cs typeface="Arial Bold"/>
                <a:sym typeface="Arial Bold"/>
              </a:rPr>
              <a:t>Three broad categories of resources are envisaged and requested for consideration by Agencies:</a:t>
            </a:r>
            <a:endParaRPr lang="en-GB" b="0" dirty="0">
              <a:cs typeface="Arial Bold"/>
              <a:sym typeface="Arial Bold"/>
            </a:endParaRPr>
          </a:p>
          <a:p>
            <a:pPr marL="883227" lvl="1" indent="-457200"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+mj-lt"/>
              <a:buAutoNum type="arabicPeriod"/>
            </a:pPr>
            <a:r>
              <a:rPr lang="en-GB" b="1" dirty="0">
                <a:latin typeface="Helvetica Neue" panose="020B0604020202020204" charset="0"/>
                <a:cs typeface="Arial Bold"/>
                <a:sym typeface="Arial Bold"/>
              </a:rPr>
              <a:t>Human resources </a:t>
            </a:r>
            <a:r>
              <a:rPr lang="en-GB" dirty="0">
                <a:latin typeface="Helvetica Neue" panose="020B0604020202020204" charset="0"/>
                <a:cs typeface="Arial Bold"/>
                <a:sym typeface="Arial Bold"/>
              </a:rPr>
              <a:t>from CEOS and CGMS members and external experts supported through Agency programmes &amp; grants </a:t>
            </a:r>
            <a:br>
              <a:rPr lang="en-GB" dirty="0">
                <a:latin typeface="Helvetica Neue" panose="020B0604020202020204" charset="0"/>
                <a:cs typeface="Arial Bold"/>
                <a:sym typeface="Arial Bold"/>
              </a:rPr>
            </a:br>
            <a:r>
              <a:rPr lang="en-GB" dirty="0">
                <a:latin typeface="Helvetica Neue" panose="020B0604020202020204" charset="0"/>
                <a:cs typeface="Arial Bold"/>
                <a:sym typeface="Arial Bold"/>
              </a:rPr>
              <a:t>(~ 16 PM/</a:t>
            </a:r>
            <a:r>
              <a:rPr lang="en-GB" dirty="0" err="1">
                <a:latin typeface="Helvetica Neue" panose="020B0604020202020204" charset="0"/>
                <a:cs typeface="Arial Bold"/>
                <a:sym typeface="Arial Bold"/>
              </a:rPr>
              <a:t>yr</a:t>
            </a:r>
            <a:r>
              <a:rPr lang="en-GB" dirty="0">
                <a:latin typeface="Helvetica Neue" panose="020B0604020202020204" charset="0"/>
                <a:cs typeface="Arial Bold"/>
                <a:sym typeface="Arial Bold"/>
              </a:rPr>
              <a:t>)</a:t>
            </a:r>
          </a:p>
          <a:p>
            <a:pPr marL="883227" lvl="1" indent="-457200"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+mj-lt"/>
              <a:buAutoNum type="arabicPeriod"/>
            </a:pPr>
            <a:r>
              <a:rPr lang="en-GB" b="1" dirty="0">
                <a:latin typeface="Helvetica Neue" panose="020B0604020202020204" charset="0"/>
                <a:cs typeface="Arial Bold"/>
                <a:sym typeface="Arial Bold"/>
              </a:rPr>
              <a:t>Support for travel and hosting of workshops</a:t>
            </a:r>
            <a:r>
              <a:rPr lang="en-GB" dirty="0">
                <a:latin typeface="Helvetica Neue" panose="020B0604020202020204" charset="0"/>
                <a:cs typeface="Arial Bold"/>
                <a:sym typeface="Arial Bold"/>
              </a:rPr>
              <a:t> and networking with </a:t>
            </a:r>
          </a:p>
          <a:p>
            <a:pPr marL="1676400" lvl="3" indent="-342900"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Courier New" panose="02070309020205020404" pitchFamily="49" charset="0"/>
              <a:buChar char="o"/>
            </a:pPr>
            <a:r>
              <a:rPr lang="en-GB" dirty="0">
                <a:latin typeface="Helvetica Neue" panose="020B0604020202020204" charset="0"/>
                <a:cs typeface="Arial Bold"/>
                <a:sym typeface="Arial Bold"/>
              </a:rPr>
              <a:t>National inventory community</a:t>
            </a:r>
          </a:p>
          <a:p>
            <a:pPr marL="1676400" lvl="3" indent="-342900"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Courier New" panose="02070309020205020404" pitchFamily="49" charset="0"/>
              <a:buChar char="o"/>
            </a:pPr>
            <a:r>
              <a:rPr lang="en-GB" dirty="0">
                <a:latin typeface="Helvetica Neue" panose="020B0604020202020204" charset="0"/>
                <a:cs typeface="Arial Bold"/>
                <a:sym typeface="Arial Bold"/>
              </a:rPr>
              <a:t>Atmospheric GHG measurement and modelling communities</a:t>
            </a:r>
          </a:p>
          <a:p>
            <a:pPr marL="1676400" lvl="3" indent="-342900"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Courier New" panose="02070309020205020404" pitchFamily="49" charset="0"/>
              <a:buChar char="o"/>
            </a:pPr>
            <a:r>
              <a:rPr lang="en-GB" dirty="0">
                <a:latin typeface="Helvetica Neue" panose="020B0604020202020204" charset="0"/>
                <a:cs typeface="Arial Bold"/>
                <a:sym typeface="Arial Bold"/>
              </a:rPr>
              <a:t>Stakeholders (GCOS, UNFCCC/SBSTA)</a:t>
            </a:r>
          </a:p>
          <a:p>
            <a:pPr marL="883227" lvl="1" indent="-457200"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+mj-lt"/>
              <a:buAutoNum type="arabicPeriod"/>
            </a:pPr>
            <a:r>
              <a:rPr lang="en-GB" dirty="0">
                <a:latin typeface="Helvetica Neue" panose="020B0604020202020204" charset="0"/>
                <a:cs typeface="Arial Bold"/>
                <a:sym typeface="Arial Bold"/>
              </a:rPr>
              <a:t>[On longer-term] Through internal funding mechanisms </a:t>
            </a:r>
            <a:r>
              <a:rPr lang="en-GB" b="1" dirty="0">
                <a:latin typeface="Helvetica Neue" panose="020B0604020202020204" charset="0"/>
                <a:cs typeface="Arial Bold"/>
                <a:sym typeface="Arial Bold"/>
              </a:rPr>
              <a:t>support research, development and infrastructure</a:t>
            </a:r>
            <a:r>
              <a:rPr lang="en-GB" dirty="0">
                <a:latin typeface="Helvetica Neue" panose="020B0604020202020204" charset="0"/>
                <a:cs typeface="Arial Bold"/>
                <a:sym typeface="Arial Bold"/>
              </a:rPr>
              <a:t> for priorities identified by GHG Task Team and Roadmap Implementation (</a:t>
            </a:r>
            <a:r>
              <a:rPr lang="en-GB" i="1" dirty="0">
                <a:latin typeface="Helvetica Neue" panose="020B0604020202020204" charset="0"/>
                <a:cs typeface="Arial Bold"/>
                <a:sym typeface="Arial Bold"/>
              </a:rPr>
              <a:t>annual updates will be provided to Agencies</a:t>
            </a:r>
            <a:r>
              <a:rPr lang="en-GB" dirty="0">
                <a:latin typeface="Helvetica Neue" panose="020B0604020202020204" charset="0"/>
                <a:cs typeface="Arial Bold"/>
                <a:sym typeface="Arial Bold"/>
              </a:rPr>
              <a:t>)</a:t>
            </a:r>
          </a:p>
          <a:p>
            <a:endParaRPr lang="en-US" sz="18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B7C0CA-8BA6-4ED5-83C9-9C6C72D7B451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1981200" y="76200"/>
            <a:ext cx="5228492" cy="914400"/>
          </a:xfrm>
        </p:spPr>
        <p:txBody>
          <a:bodyPr/>
          <a:lstStyle/>
          <a:p>
            <a:r>
              <a:rPr lang="en-US" dirty="0"/>
              <a:t>Resources Needed from CEOS/CGMS</a:t>
            </a:r>
          </a:p>
        </p:txBody>
      </p:sp>
    </p:spTree>
    <p:extLst>
      <p:ext uri="{BB962C8B-B14F-4D97-AF65-F5344CB8AC3E}">
        <p14:creationId xmlns:p14="http://schemas.microsoft.com/office/powerpoint/2010/main" val="1707684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95A80D6-8D04-40B9-BFF1-5C783010ECC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0F3792-D2C7-46AA-B61C-E69CE90751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8296" y="1219200"/>
            <a:ext cx="8484704" cy="5257800"/>
          </a:xfrm>
        </p:spPr>
        <p:txBody>
          <a:bodyPr/>
          <a:lstStyle/>
          <a:p>
            <a:r>
              <a:rPr lang="en-GB" dirty="0">
                <a:solidFill>
                  <a:srgbClr val="002060"/>
                </a:solidFill>
              </a:rPr>
              <a:t>The Roadmap is a living document, we have a version available for consultation, and will continue to revise/refine it as we start to address the work required (</a:t>
            </a:r>
            <a:r>
              <a:rPr lang="en-GB" dirty="0" smtClean="0">
                <a:solidFill>
                  <a:srgbClr val="002060"/>
                </a:solidFill>
              </a:rPr>
              <a:t>see Annex </a:t>
            </a:r>
            <a:r>
              <a:rPr lang="en-GB" dirty="0">
                <a:solidFill>
                  <a:srgbClr val="002060"/>
                </a:solidFill>
              </a:rPr>
              <a:t>C)</a:t>
            </a:r>
          </a:p>
          <a:p>
            <a:r>
              <a:rPr lang="en-GB" dirty="0"/>
              <a:t>We will continue efforts to:</a:t>
            </a:r>
          </a:p>
          <a:p>
            <a:pPr lvl="1"/>
            <a:r>
              <a:rPr lang="en-GB" dirty="0">
                <a:solidFill>
                  <a:srgbClr val="002060"/>
                </a:solidFill>
              </a:rPr>
              <a:t>establish links to national inventory community to refine needs for atmospheric inventories</a:t>
            </a:r>
          </a:p>
          <a:p>
            <a:pPr lvl="1"/>
            <a:r>
              <a:rPr lang="en-GB" dirty="0">
                <a:solidFill>
                  <a:srgbClr val="002060"/>
                </a:solidFill>
              </a:rPr>
              <a:t>Enhance links with critical interfaces at GCOS, IPCC and IG3IS following WMO reorganization</a:t>
            </a:r>
          </a:p>
          <a:p>
            <a:pPr lvl="1"/>
            <a:r>
              <a:rPr lang="en-GB" dirty="0" smtClean="0">
                <a:solidFill>
                  <a:srgbClr val="002060"/>
                </a:solidFill>
              </a:rPr>
              <a:t>Foster </a:t>
            </a:r>
            <a:r>
              <a:rPr lang="en-GB" dirty="0">
                <a:solidFill>
                  <a:srgbClr val="002060"/>
                </a:solidFill>
              </a:rPr>
              <a:t>integration of CGMS Working Groups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dirty="0">
                <a:solidFill>
                  <a:srgbClr val="002060"/>
                </a:solidFill>
              </a:rPr>
              <a:t>Prepare for endorsement of the GHG Roadmap/Project Plan at 2020 Plenary</a:t>
            </a:r>
          </a:p>
          <a:p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113903-6C4E-4DF5-BF85-85762B17D8EB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dirty="0"/>
              <a:t>GHG Roadmap Status and Next Steps</a:t>
            </a:r>
          </a:p>
        </p:txBody>
      </p:sp>
    </p:spTree>
    <p:extLst>
      <p:ext uri="{BB962C8B-B14F-4D97-AF65-F5344CB8AC3E}">
        <p14:creationId xmlns:p14="http://schemas.microsoft.com/office/powerpoint/2010/main" val="2466336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01600" indent="0" algn="ctr">
              <a:buNone/>
            </a:pPr>
            <a:endParaRPr lang="de-DE" dirty="0"/>
          </a:p>
          <a:p>
            <a:pPr marL="101600" indent="0" algn="ctr">
              <a:buNone/>
            </a:pPr>
            <a:endParaRPr lang="de-DE" dirty="0"/>
          </a:p>
          <a:p>
            <a:pPr marL="101600" indent="0" algn="ctr">
              <a:buNone/>
            </a:pPr>
            <a:endParaRPr lang="de-DE" dirty="0"/>
          </a:p>
          <a:p>
            <a:pPr marL="101600" indent="0" algn="ctr">
              <a:buNone/>
            </a:pPr>
            <a:endParaRPr lang="de-DE" dirty="0"/>
          </a:p>
          <a:p>
            <a:pPr marL="101600" indent="0" algn="ctr">
              <a:buNone/>
            </a:pPr>
            <a:r>
              <a:rPr lang="de-DE" dirty="0"/>
              <a:t>- Backup </a:t>
            </a:r>
            <a:r>
              <a:rPr lang="en-US" dirty="0"/>
              <a:t>slides</a:t>
            </a:r>
            <a:r>
              <a:rPr lang="de-DE" dirty="0"/>
              <a:t> -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48460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9A00"/>
      </a:accent1>
      <a:accent2>
        <a:srgbClr val="9F2D20"/>
      </a:accent2>
      <a:accent3>
        <a:srgbClr val="8F8F8F"/>
      </a:accent3>
      <a:accent4>
        <a:srgbClr val="001E59"/>
      </a:accent4>
      <a:accent5>
        <a:srgbClr val="FFCAAA"/>
      </a:accent5>
      <a:accent6>
        <a:srgbClr val="90281C"/>
      </a:accent6>
      <a:hlink>
        <a:srgbClr val="0000FF"/>
      </a:hlink>
      <a:folHlink>
        <a:srgbClr val="FF00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</TotalTime>
  <Words>1598</Words>
  <Application>Microsoft Office PowerPoint</Application>
  <PresentationFormat>On-screen Show (4:3)</PresentationFormat>
  <Paragraphs>168</Paragraphs>
  <Slides>14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</vt:lpstr>
      <vt:lpstr>Noto Sans Symbols</vt:lpstr>
      <vt:lpstr>Calibri</vt:lpstr>
      <vt:lpstr>Helvetica</vt:lpstr>
      <vt:lpstr>Courier New</vt:lpstr>
      <vt:lpstr>Avenir</vt:lpstr>
      <vt:lpstr>Helvetica Neue</vt:lpstr>
      <vt:lpstr>Arial Bold</vt:lpstr>
      <vt:lpstr>Default</vt:lpstr>
      <vt:lpstr>GHG Task Team &amp; Roadmap Status Update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Goes Here</dc:title>
  <dc:creator>MCMAHON-BOGNAR, CHRISTINE (HQ-TG000)</dc:creator>
  <cp:lastModifiedBy>Joerg Schulz</cp:lastModifiedBy>
  <cp:revision>67</cp:revision>
  <dcterms:modified xsi:type="dcterms:W3CDTF">2020-03-24T19:19:13Z</dcterms:modified>
</cp:coreProperties>
</file>