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6" r:id="rId1"/>
  </p:sldMasterIdLst>
  <p:notesMasterIdLst>
    <p:notesMasterId r:id="rId7"/>
  </p:notesMasterIdLst>
  <p:sldIdLst>
    <p:sldId id="262" r:id="rId2"/>
    <p:sldId id="290" r:id="rId3"/>
    <p:sldId id="289" r:id="rId4"/>
    <p:sldId id="291" r:id="rId5"/>
    <p:sldId id="264" r:id="rId6"/>
  </p:sldIdLst>
  <p:sldSz cx="9144000" cy="6858000" type="screen4x3"/>
  <p:notesSz cx="6858000" cy="9144000"/>
  <p:embeddedFontLst>
    <p:embeddedFont>
      <p:font typeface="Arial Narrow" panose="020B0604020202020204" pitchFamily="34" charset="0"/>
      <p:regular r:id="rId8"/>
      <p:bold r:id="rId9"/>
      <p:italic r:id="rId10"/>
      <p:boldItalic r:id="rId11"/>
    </p:embeddedFont>
    <p:embeddedFont>
      <p:font typeface="Avenir" panose="02000503020000020003" pitchFamily="2" charset="0"/>
      <p:regular r:id="rId12"/>
      <p:italic r:id="rId13"/>
    </p:embeddedFont>
    <p:embeddedFont>
      <p:font typeface="Calibri" panose="020F050202020403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7" roundtripDataSignature="AMtx7miTz5cG/eAfxg860UvB8eLoguVCo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A7"/>
    <a:srgbClr val="F897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978A1A-76C0-DF4E-9AEA-44C7FA7CDE6A}" v="1" dt="2020-03-24T11:06:41.723"/>
  </p1510:revLst>
</p1510:revInfo>
</file>

<file path=ppt/tableStyles.xml><?xml version="1.0" encoding="utf-8"?>
<a:tblStyleLst xmlns:a="http://schemas.openxmlformats.org/drawingml/2006/main" def="{6A4A3970-3145-4F29-8F7D-BE5CC62DFD90}">
  <a:tblStyle styleId="{6A4A3970-3145-4F29-8F7D-BE5CC62DFD9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8"/>
    <p:restoredTop sz="94896"/>
  </p:normalViewPr>
  <p:slideViewPr>
    <p:cSldViewPr snapToGrid="0">
      <p:cViewPr varScale="1">
        <p:scale>
          <a:sx n="111" d="100"/>
          <a:sy n="111" d="100"/>
        </p:scale>
        <p:origin x="1536" y="192"/>
      </p:cViewPr>
      <p:guideLst>
        <p:guide orient="horz" pos="2160"/>
        <p:guide pos="2880"/>
      </p:guideLst>
    </p:cSldViewPr>
  </p:slideViewPr>
  <p:outlineViewPr>
    <p:cViewPr>
      <p:scale>
        <a:sx n="33" d="100"/>
        <a:sy n="33" d="100"/>
      </p:scale>
      <p:origin x="0" y="-10144"/>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51" Type="http://schemas.openxmlformats.org/officeDocument/2006/relationships/tableStyles" Target="tableStyles.xml"/><Relationship Id="rId3" Type="http://schemas.openxmlformats.org/officeDocument/2006/relationships/slide" Target="slides/slide2.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49" Type="http://schemas.openxmlformats.org/officeDocument/2006/relationships/viewProps" Target="viewProps.xml"/><Relationship Id="rId10" Type="http://schemas.openxmlformats.org/officeDocument/2006/relationships/font" Target="fonts/font3.fntdata"/><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4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1pPr>
            <a:lvl2pPr marL="914400" marR="0" lvl="1"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2pPr>
            <a:lvl3pPr marL="1371600" marR="0" lvl="2"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3pPr>
            <a:lvl4pPr marL="1828800" marR="0" lvl="3"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4pPr>
            <a:lvl5pPr marL="2286000" marR="0" lvl="4"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5pPr>
            <a:lvl6pPr marL="2743200" marR="0" lvl="5"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6pPr>
            <a:lvl7pPr marL="3200400" marR="0" lvl="6"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7pPr>
            <a:lvl8pPr marL="3657600" marR="0" lvl="7"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8pPr>
            <a:lvl9pPr marL="4114800" marR="0" lvl="8" indent="-228600" algn="l" rtl="0">
              <a:lnSpc>
                <a:spcPct val="125000"/>
              </a:lnSpc>
              <a:spcBef>
                <a:spcPts val="0"/>
              </a:spcBef>
              <a:spcAft>
                <a:spcPts val="0"/>
              </a:spcAft>
              <a:buClr>
                <a:srgbClr val="000000"/>
              </a:buClr>
              <a:buSzPts val="1400"/>
              <a:buFont typeface="Arial"/>
              <a:buNone/>
              <a:defRPr sz="2400" b="0" i="0" u="none" strike="noStrike" cap="none">
                <a:solidFill>
                  <a:srgbClr val="000000"/>
                </a:solidFill>
                <a:latin typeface="Avenir"/>
                <a:ea typeface="Avenir"/>
                <a:cs typeface="Avenir"/>
                <a:sym typeface="Avenir"/>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1d1069e7a_8_54:notes"/>
          <p:cNvSpPr>
            <a:spLocks noGrp="1" noRot="1" noChangeAspect="1"/>
          </p:cNvSpPr>
          <p:nvPr>
            <p:ph type="sldImg" idx="2"/>
          </p:nvPr>
        </p:nvSpPr>
        <p:spPr>
          <a:xfrm>
            <a:off x="1176767" y="1143550"/>
            <a:ext cx="4504466" cy="30855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g81d1069e7a_8_54:notes"/>
          <p:cNvSpPr txBox="1">
            <a:spLocks noGrp="1"/>
          </p:cNvSpPr>
          <p:nvPr>
            <p:ph type="body" idx="1"/>
          </p:nvPr>
        </p:nvSpPr>
        <p:spPr>
          <a:xfrm>
            <a:off x="685801" y="4400555"/>
            <a:ext cx="5486400" cy="36004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g81d1069e7a_8_54:notes"/>
          <p:cNvSpPr txBox="1">
            <a:spLocks noGrp="1"/>
          </p:cNvSpPr>
          <p:nvPr>
            <p:ph type="sldNum" idx="12"/>
          </p:nvPr>
        </p:nvSpPr>
        <p:spPr>
          <a:xfrm>
            <a:off x="3884613" y="8685225"/>
            <a:ext cx="2971800" cy="4587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1d1069e7a_8_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81d1069e7a_8_60:notes"/>
          <p:cNvSpPr txBox="1">
            <a:spLocks noGrp="1"/>
          </p:cNvSpPr>
          <p:nvPr>
            <p:ph type="body" idx="1"/>
          </p:nvPr>
        </p:nvSpPr>
        <p:spPr>
          <a:xfrm>
            <a:off x="685801" y="4400555"/>
            <a:ext cx="5486400" cy="360045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AU" sz="2000" b="1"/>
              <a:t>4</a:t>
            </a:r>
            <a:r>
              <a:rPr lang="en-AU" sz="2000" b="1" baseline="30000"/>
              <a:t>th </a:t>
            </a:r>
            <a:r>
              <a:rPr lang="en-AU" sz="2000" b="1"/>
              <a:t>GCOS Review Cycle</a:t>
            </a:r>
            <a:endParaRPr/>
          </a:p>
          <a:p>
            <a:pPr marL="0" lvl="0" indent="0" algn="l" rtl="0">
              <a:spcBef>
                <a:spcPts val="0"/>
              </a:spcBef>
              <a:spcAft>
                <a:spcPts val="0"/>
              </a:spcAft>
              <a:buNone/>
            </a:pPr>
            <a:endParaRPr sz="2000"/>
          </a:p>
          <a:p>
            <a:pPr marL="0" lvl="0" indent="0" algn="l" rtl="0">
              <a:spcBef>
                <a:spcPts val="0"/>
              </a:spcBef>
              <a:spcAft>
                <a:spcPts val="0"/>
              </a:spcAft>
              <a:buNone/>
            </a:pPr>
            <a:r>
              <a:rPr lang="en-AU" sz="1200"/>
              <a:t>GCOS regularly reviews the status of monitoring of Essential Climate Variables (ECV) and  user needs. It produces a series of Status Reports and Implementation Plans that describe the observations that are needed and actions required to improve the observational systems and networks. </a:t>
            </a:r>
            <a:endParaRPr/>
          </a:p>
          <a:p>
            <a:pPr marL="0" lvl="0" indent="0" algn="l" rtl="0">
              <a:spcBef>
                <a:spcPts val="0"/>
              </a:spcBef>
              <a:spcAft>
                <a:spcPts val="0"/>
              </a:spcAft>
              <a:buNone/>
            </a:pPr>
            <a:endParaRPr sz="1200"/>
          </a:p>
          <a:p>
            <a:pPr marL="0" lvl="0" indent="0" algn="l" rtl="0">
              <a:spcBef>
                <a:spcPts val="0"/>
              </a:spcBef>
              <a:spcAft>
                <a:spcPts val="0"/>
              </a:spcAft>
              <a:buNone/>
            </a:pPr>
            <a:r>
              <a:rPr lang="en-AU" sz="1200"/>
              <a:t>GCOS is now starting its 4</a:t>
            </a:r>
            <a:r>
              <a:rPr lang="en-AU" sz="1200" baseline="30000"/>
              <a:t>th</a:t>
            </a:r>
            <a:r>
              <a:rPr lang="en-AU" sz="1200"/>
              <a:t> cycle by launching a public consultation on the ECV requirements in January 2020 followed by a Status Report in 2021 and Implementation Plan in 2022. All these outputs will be publicly reviewed to ensure that they capture as many views and needs as possible. The time line is shown below.</a:t>
            </a:r>
            <a:endParaRPr/>
          </a:p>
          <a:p>
            <a:pPr marL="0" lvl="0" indent="0" algn="l" rtl="0">
              <a:spcBef>
                <a:spcPts val="0"/>
              </a:spcBef>
              <a:spcAft>
                <a:spcPts val="0"/>
              </a:spcAft>
              <a:buNone/>
            </a:pPr>
            <a:endParaRPr sz="1200"/>
          </a:p>
          <a:p>
            <a:pPr marL="0" lvl="0" indent="0" algn="l" rtl="0">
              <a:spcBef>
                <a:spcPts val="0"/>
              </a:spcBef>
              <a:spcAft>
                <a:spcPts val="0"/>
              </a:spcAft>
              <a:buNone/>
            </a:pPr>
            <a:r>
              <a:rPr lang="en-AU" sz="1200"/>
              <a:t>The revision will not aim to make radical changes, most will be minor, but in some areas clarification of the definitions and feedback form monitoring systems on what is feasible will need to be accounted for. Rather than a single value to be met this revision will present a range form the minimum needed to be useful for climate issues to the maximum resolution beyond which no benefits are expected. Intermediate values may also be presented which may be useful for specific applications.</a:t>
            </a:r>
            <a:endParaRPr sz="2000"/>
          </a:p>
          <a:p>
            <a:pPr marL="0" lvl="0" indent="0" algn="l" rtl="0">
              <a:spcBef>
                <a:spcPts val="0"/>
              </a:spcBef>
              <a:spcAft>
                <a:spcPts val="0"/>
              </a:spcAft>
              <a:buNone/>
            </a:pPr>
            <a:endParaRPr/>
          </a:p>
        </p:txBody>
      </p:sp>
      <p:sp>
        <p:nvSpPr>
          <p:cNvPr id="147" name="Google Shape;147;g81d1069e7a_8_60:notes"/>
          <p:cNvSpPr txBox="1">
            <a:spLocks noGrp="1"/>
          </p:cNvSpPr>
          <p:nvPr>
            <p:ph type="sldNum" idx="12"/>
          </p:nvPr>
        </p:nvSpPr>
        <p:spPr>
          <a:xfrm>
            <a:off x="3884613" y="8685225"/>
            <a:ext cx="2971800" cy="4587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3</a:t>
            </a:fld>
            <a:endParaRPr/>
          </a:p>
        </p:txBody>
      </p:sp>
    </p:spTree>
    <p:extLst>
      <p:ext uri="{BB962C8B-B14F-4D97-AF65-F5344CB8AC3E}">
        <p14:creationId xmlns:p14="http://schemas.microsoft.com/office/powerpoint/2010/main" val="2704541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1d1069e7a_8_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81d1069e7a_8_60:notes"/>
          <p:cNvSpPr txBox="1">
            <a:spLocks noGrp="1"/>
          </p:cNvSpPr>
          <p:nvPr>
            <p:ph type="body" idx="1"/>
          </p:nvPr>
        </p:nvSpPr>
        <p:spPr>
          <a:xfrm>
            <a:off x="685801" y="4400555"/>
            <a:ext cx="5486400" cy="360045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AU" sz="2000" b="1"/>
              <a:t>4</a:t>
            </a:r>
            <a:r>
              <a:rPr lang="en-AU" sz="2000" b="1" baseline="30000"/>
              <a:t>th </a:t>
            </a:r>
            <a:r>
              <a:rPr lang="en-AU" sz="2000" b="1"/>
              <a:t>GCOS Review Cycle</a:t>
            </a:r>
            <a:endParaRPr/>
          </a:p>
          <a:p>
            <a:pPr marL="0" lvl="0" indent="0" algn="l" rtl="0">
              <a:spcBef>
                <a:spcPts val="0"/>
              </a:spcBef>
              <a:spcAft>
                <a:spcPts val="0"/>
              </a:spcAft>
              <a:buNone/>
            </a:pPr>
            <a:endParaRPr sz="2000"/>
          </a:p>
          <a:p>
            <a:pPr marL="0" lvl="0" indent="0" algn="l" rtl="0">
              <a:spcBef>
                <a:spcPts val="0"/>
              </a:spcBef>
              <a:spcAft>
                <a:spcPts val="0"/>
              </a:spcAft>
              <a:buNone/>
            </a:pPr>
            <a:r>
              <a:rPr lang="en-AU" sz="1200"/>
              <a:t>GCOS regularly reviews the status of monitoring of Essential Climate Variables (ECV) and  user needs. It produces a series of Status Reports and Implementation Plans that describe the observations that are needed and actions required to improve the observational systems and networks. </a:t>
            </a:r>
            <a:endParaRPr/>
          </a:p>
          <a:p>
            <a:pPr marL="0" lvl="0" indent="0" algn="l" rtl="0">
              <a:spcBef>
                <a:spcPts val="0"/>
              </a:spcBef>
              <a:spcAft>
                <a:spcPts val="0"/>
              </a:spcAft>
              <a:buNone/>
            </a:pPr>
            <a:endParaRPr sz="1200"/>
          </a:p>
          <a:p>
            <a:pPr marL="0" lvl="0" indent="0" algn="l" rtl="0">
              <a:spcBef>
                <a:spcPts val="0"/>
              </a:spcBef>
              <a:spcAft>
                <a:spcPts val="0"/>
              </a:spcAft>
              <a:buNone/>
            </a:pPr>
            <a:r>
              <a:rPr lang="en-AU" sz="1200"/>
              <a:t>GCOS is now starting its 4</a:t>
            </a:r>
            <a:r>
              <a:rPr lang="en-AU" sz="1200" baseline="30000"/>
              <a:t>th</a:t>
            </a:r>
            <a:r>
              <a:rPr lang="en-AU" sz="1200"/>
              <a:t> cycle by launching a public consultation on the ECV requirements in January 2020 followed by a Status Report in 2021 and Implementation Plan in 2022. All these outputs will be publicly reviewed to ensure that they capture as many views and needs as possible. The time line is shown below.</a:t>
            </a:r>
            <a:endParaRPr/>
          </a:p>
          <a:p>
            <a:pPr marL="0" lvl="0" indent="0" algn="l" rtl="0">
              <a:spcBef>
                <a:spcPts val="0"/>
              </a:spcBef>
              <a:spcAft>
                <a:spcPts val="0"/>
              </a:spcAft>
              <a:buNone/>
            </a:pPr>
            <a:endParaRPr sz="1200"/>
          </a:p>
          <a:p>
            <a:pPr marL="0" lvl="0" indent="0" algn="l" rtl="0">
              <a:spcBef>
                <a:spcPts val="0"/>
              </a:spcBef>
              <a:spcAft>
                <a:spcPts val="0"/>
              </a:spcAft>
              <a:buNone/>
            </a:pPr>
            <a:r>
              <a:rPr lang="en-AU" sz="1200"/>
              <a:t>The revision will not aim to make radical changes, most will be minor, but in some areas clarification of the definitions and feedback form monitoring systems on what is feasible will need to be accounted for. Rather than a single value to be met this revision will present a range form the minimum needed to be useful for climate issues to the maximum resolution beyond which no benefits are expected. Intermediate values may also be presented which may be useful for specific applications.</a:t>
            </a:r>
            <a:endParaRPr sz="2000"/>
          </a:p>
          <a:p>
            <a:pPr marL="0" lvl="0" indent="0" algn="l" rtl="0">
              <a:spcBef>
                <a:spcPts val="0"/>
              </a:spcBef>
              <a:spcAft>
                <a:spcPts val="0"/>
              </a:spcAft>
              <a:buNone/>
            </a:pPr>
            <a:endParaRPr/>
          </a:p>
        </p:txBody>
      </p:sp>
      <p:sp>
        <p:nvSpPr>
          <p:cNvPr id="147" name="Google Shape;147;g81d1069e7a_8_60:notes"/>
          <p:cNvSpPr txBox="1">
            <a:spLocks noGrp="1"/>
          </p:cNvSpPr>
          <p:nvPr>
            <p:ph type="sldNum" idx="12"/>
          </p:nvPr>
        </p:nvSpPr>
        <p:spPr>
          <a:xfrm>
            <a:off x="3884613" y="8685225"/>
            <a:ext cx="2971800" cy="4587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4</a:t>
            </a:fld>
            <a:endParaRPr/>
          </a:p>
        </p:txBody>
      </p:sp>
    </p:spTree>
    <p:extLst>
      <p:ext uri="{BB962C8B-B14F-4D97-AF65-F5344CB8AC3E}">
        <p14:creationId xmlns:p14="http://schemas.microsoft.com/office/powerpoint/2010/main" val="462395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1d1069e7a_8_9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81d1069e7a_8_99:notes"/>
          <p:cNvSpPr txBox="1">
            <a:spLocks noGrp="1"/>
          </p:cNvSpPr>
          <p:nvPr>
            <p:ph type="body" idx="1"/>
          </p:nvPr>
        </p:nvSpPr>
        <p:spPr>
          <a:xfrm>
            <a:off x="685801" y="4400555"/>
            <a:ext cx="5486400" cy="360045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AU" sz="2000" b="1"/>
              <a:t>New Challenges</a:t>
            </a:r>
            <a:endParaRPr/>
          </a:p>
          <a:p>
            <a:pPr marL="0" lvl="0" indent="0" algn="l" rtl="0">
              <a:spcBef>
                <a:spcPts val="0"/>
              </a:spcBef>
              <a:spcAft>
                <a:spcPts val="0"/>
              </a:spcAft>
              <a:buNone/>
            </a:pPr>
            <a:endParaRPr sz="2000" b="1"/>
          </a:p>
          <a:p>
            <a:pPr marL="0" lvl="0" indent="0" algn="l" rtl="0">
              <a:spcBef>
                <a:spcPts val="0"/>
              </a:spcBef>
              <a:spcAft>
                <a:spcPts val="0"/>
              </a:spcAft>
              <a:buNone/>
            </a:pPr>
            <a:r>
              <a:rPr lang="en-AU" sz="1200"/>
              <a:t>To date, GCOS has concentrated on climate monitoring that supports climate science and the assessments of the IPCC. Now that anthropogenic climate change is clear it is important for GCOS to ensure that other demands on global  climate monitoring are met.</a:t>
            </a:r>
            <a:endParaRPr/>
          </a:p>
          <a:p>
            <a:pPr marL="0" lvl="0" indent="0" algn="l" rtl="0">
              <a:spcBef>
                <a:spcPts val="0"/>
              </a:spcBef>
              <a:spcAft>
                <a:spcPts val="0"/>
              </a:spcAft>
              <a:buNone/>
            </a:pPr>
            <a:endParaRPr sz="1200"/>
          </a:p>
          <a:p>
            <a:pPr marL="0" lvl="0" indent="0" algn="l" rtl="0">
              <a:spcBef>
                <a:spcPts val="0"/>
              </a:spcBef>
              <a:spcAft>
                <a:spcPts val="0"/>
              </a:spcAft>
              <a:buNone/>
            </a:pPr>
            <a:r>
              <a:rPr lang="en-AU" sz="1200"/>
              <a:t>These include:</a:t>
            </a:r>
            <a:endParaRPr/>
          </a:p>
          <a:p>
            <a:pPr marL="0" lvl="0" indent="0" algn="l" rtl="0">
              <a:spcBef>
                <a:spcPts val="0"/>
              </a:spcBef>
              <a:spcAft>
                <a:spcPts val="0"/>
              </a:spcAft>
              <a:buNone/>
            </a:pPr>
            <a:endParaRPr sz="1200"/>
          </a:p>
          <a:p>
            <a:pPr marL="457200" lvl="0" indent="-457200" algn="l" rtl="0">
              <a:spcBef>
                <a:spcPts val="0"/>
              </a:spcBef>
              <a:spcAft>
                <a:spcPts val="0"/>
              </a:spcAft>
              <a:buClr>
                <a:schemeClr val="dk1"/>
              </a:buClr>
              <a:buSzPts val="1200"/>
              <a:buFont typeface="Arial"/>
              <a:buChar char="•"/>
            </a:pPr>
            <a:r>
              <a:rPr lang="en-AU" sz="1200"/>
              <a:t>Ensuring monitoring of the entire climate system, the Earth’s carbon and water cycles and energy balance.</a:t>
            </a:r>
            <a:endParaRPr/>
          </a:p>
          <a:p>
            <a:pPr marL="457200" lvl="0" indent="-457200" algn="l" rtl="0">
              <a:spcBef>
                <a:spcPts val="0"/>
              </a:spcBef>
              <a:spcAft>
                <a:spcPts val="0"/>
              </a:spcAft>
              <a:buClr>
                <a:schemeClr val="dk1"/>
              </a:buClr>
              <a:buSzPts val="1200"/>
              <a:buFont typeface="Arial"/>
              <a:buChar char="•"/>
            </a:pPr>
            <a:r>
              <a:rPr lang="en-AU" sz="1200"/>
              <a:t>Monitoring impacts of climate change, changes in means and extremes. </a:t>
            </a:r>
            <a:endParaRPr/>
          </a:p>
          <a:p>
            <a:pPr marL="457200" lvl="0" indent="-457200" algn="l" rtl="0">
              <a:spcBef>
                <a:spcPts val="0"/>
              </a:spcBef>
              <a:spcAft>
                <a:spcPts val="0"/>
              </a:spcAft>
              <a:buClr>
                <a:schemeClr val="dk1"/>
              </a:buClr>
              <a:buSzPts val="1200"/>
              <a:buFont typeface="Arial"/>
              <a:buChar char="•"/>
            </a:pPr>
            <a:r>
              <a:rPr lang="en-AU" sz="1200"/>
              <a:t>Monitoring responses to climate change </a:t>
            </a:r>
            <a:endParaRPr/>
          </a:p>
          <a:p>
            <a:pPr marL="457200" lvl="0" indent="-457200" algn="l" rtl="0">
              <a:spcBef>
                <a:spcPts val="0"/>
              </a:spcBef>
              <a:spcAft>
                <a:spcPts val="0"/>
              </a:spcAft>
              <a:buClr>
                <a:schemeClr val="dk1"/>
              </a:buClr>
              <a:buSzPts val="1200"/>
              <a:buFont typeface="Arial"/>
              <a:buChar char="•"/>
            </a:pPr>
            <a:r>
              <a:rPr lang="en-AU" sz="1200"/>
              <a:t>Ensuring urban areas (where most people live)  are adequately monitored</a:t>
            </a:r>
            <a:endParaRPr/>
          </a:p>
          <a:p>
            <a:pPr marL="0" lvl="0" indent="0" algn="l" rtl="0">
              <a:spcBef>
                <a:spcPts val="0"/>
              </a:spcBef>
              <a:spcAft>
                <a:spcPts val="0"/>
              </a:spcAft>
              <a:buNone/>
            </a:pPr>
            <a:endParaRPr/>
          </a:p>
        </p:txBody>
      </p:sp>
      <p:sp>
        <p:nvSpPr>
          <p:cNvPr id="187" name="Google Shape;187;g81d1069e7a_8_99:notes"/>
          <p:cNvSpPr txBox="1">
            <a:spLocks noGrp="1"/>
          </p:cNvSpPr>
          <p:nvPr>
            <p:ph type="sldNum" idx="12"/>
          </p:nvPr>
        </p:nvSpPr>
        <p:spPr>
          <a:xfrm>
            <a:off x="3884613" y="8685225"/>
            <a:ext cx="2971800" cy="4587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rgbClr val="015AA9"/>
        </a:solidFill>
        <a:effectLst/>
      </p:bgPr>
    </p:bg>
    <p:spTree>
      <p:nvGrpSpPr>
        <p:cNvPr id="1" name="Shape 38"/>
        <p:cNvGrpSpPr/>
        <p:nvPr/>
      </p:nvGrpSpPr>
      <p:grpSpPr>
        <a:xfrm>
          <a:off x="0" y="0"/>
          <a:ext cx="0" cy="0"/>
          <a:chOff x="0" y="0"/>
          <a:chExt cx="0" cy="0"/>
        </a:xfrm>
      </p:grpSpPr>
      <p:sp>
        <p:nvSpPr>
          <p:cNvPr id="39" name="Google Shape;39;g81d1069e7a_8_5"/>
          <p:cNvSpPr txBox="1">
            <a:spLocks noGrp="1"/>
          </p:cNvSpPr>
          <p:nvPr>
            <p:ph type="ctrTitle"/>
          </p:nvPr>
        </p:nvSpPr>
        <p:spPr>
          <a:xfrm>
            <a:off x="1216475" y="660855"/>
            <a:ext cx="7772400" cy="14700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Clr>
                <a:schemeClr val="lt1"/>
              </a:buClr>
              <a:buSzPts val="44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g81d1069e7a_8_5"/>
          <p:cNvSpPr txBox="1">
            <a:spLocks noGrp="1"/>
          </p:cNvSpPr>
          <p:nvPr>
            <p:ph type="subTitle" idx="1"/>
          </p:nvPr>
        </p:nvSpPr>
        <p:spPr>
          <a:xfrm>
            <a:off x="2588075" y="2476500"/>
            <a:ext cx="6400800" cy="1752600"/>
          </a:xfrm>
          <a:prstGeom prst="rect">
            <a:avLst/>
          </a:prstGeom>
          <a:noFill/>
          <a:ln>
            <a:noFill/>
          </a:ln>
        </p:spPr>
        <p:txBody>
          <a:bodyPr spcFirstLastPara="1" wrap="square" lIns="91425" tIns="45700" rIns="91425" bIns="45700" anchor="t" anchorCtr="0">
            <a:noAutofit/>
          </a:bodyPr>
          <a:lstStyle>
            <a:lvl1pPr lvl="0" algn="r">
              <a:spcBef>
                <a:spcPts val="640"/>
              </a:spcBef>
              <a:spcAft>
                <a:spcPts val="0"/>
              </a:spcAft>
              <a:buClr>
                <a:schemeClr val="lt1"/>
              </a:buClr>
              <a:buSzPts val="3200"/>
              <a:buNone/>
              <a:defRPr b="1">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1" name="Google Shape;41;g81d1069e7a_8_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AU"/>
              <a:t>‹#›</a:t>
            </a:fld>
            <a:endParaRPr/>
          </a:p>
        </p:txBody>
      </p:sp>
      <p:pic>
        <p:nvPicPr>
          <p:cNvPr id="42" name="Google Shape;42;g81d1069e7a_8_5"/>
          <p:cNvPicPr preferRelativeResize="0"/>
          <p:nvPr/>
        </p:nvPicPr>
        <p:blipFill rotWithShape="1">
          <a:blip r:embed="rId2">
            <a:alphaModFix/>
          </a:blip>
          <a:srcRect/>
          <a:stretch/>
        </p:blipFill>
        <p:spPr>
          <a:xfrm>
            <a:off x="0" y="4229100"/>
            <a:ext cx="4648200" cy="1971675"/>
          </a:xfrm>
          <a:prstGeom prst="rect">
            <a:avLst/>
          </a:prstGeom>
          <a:solidFill>
            <a:srgbClr val="005BA9"/>
          </a:solid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78"/>
        <p:cNvGrpSpPr/>
        <p:nvPr/>
      </p:nvGrpSpPr>
      <p:grpSpPr>
        <a:xfrm>
          <a:off x="0" y="0"/>
          <a:ext cx="0" cy="0"/>
          <a:chOff x="0" y="0"/>
          <a:chExt cx="0" cy="0"/>
        </a:xfrm>
      </p:grpSpPr>
      <p:sp>
        <p:nvSpPr>
          <p:cNvPr id="79" name="Google Shape;79;g81d1069e7a_8_45"/>
          <p:cNvSpPr txBox="1"/>
          <p:nvPr/>
        </p:nvSpPr>
        <p:spPr>
          <a:xfrm>
            <a:off x="0" y="0"/>
            <a:ext cx="9144000" cy="6858000"/>
          </a:xfrm>
          <a:prstGeom prst="rect">
            <a:avLst/>
          </a:prstGeom>
          <a:gradFill>
            <a:gsLst>
              <a:gs pos="0">
                <a:srgbClr val="0684C8"/>
              </a:gs>
              <a:gs pos="93000">
                <a:srgbClr val="273374"/>
              </a:gs>
              <a:gs pos="100000">
                <a:srgbClr val="273374"/>
              </a:gs>
            </a:gsLst>
            <a:lin ang="5400000" scaled="0"/>
          </a:gradFill>
          <a:ln>
            <a:noFill/>
          </a:ln>
        </p:spPr>
        <p:txBody>
          <a:bodyPr spcFirstLastPara="1" wrap="square" lIns="0" tIns="44450" rIns="0" bIns="44450" anchor="ctr" anchorCtr="0">
            <a:noAutofit/>
          </a:bodyPr>
          <a:lstStyle/>
          <a:p>
            <a:pPr marL="0" marR="0" lvl="0" indent="0" algn="ctr" rtl="0">
              <a:spcBef>
                <a:spcPts val="0"/>
              </a:spcBef>
              <a:spcAft>
                <a:spcPts val="0"/>
              </a:spcAft>
              <a:buNone/>
            </a:pPr>
            <a:endParaRPr sz="5400" b="1">
              <a:solidFill>
                <a:srgbClr val="FFFFFF"/>
              </a:solidFill>
              <a:latin typeface="Arial"/>
              <a:ea typeface="Arial"/>
              <a:cs typeface="Arial"/>
              <a:sym typeface="Arial"/>
            </a:endParaRPr>
          </a:p>
        </p:txBody>
      </p:sp>
      <p:grpSp>
        <p:nvGrpSpPr>
          <p:cNvPr id="80" name="Google Shape;80;g81d1069e7a_8_45"/>
          <p:cNvGrpSpPr/>
          <p:nvPr/>
        </p:nvGrpSpPr>
        <p:grpSpPr>
          <a:xfrm rot="-5400000">
            <a:off x="-3190672" y="3193634"/>
            <a:ext cx="6855037" cy="473692"/>
            <a:chOff x="508738" y="3792312"/>
            <a:chExt cx="12192004" cy="631590"/>
          </a:xfrm>
        </p:grpSpPr>
        <p:sp>
          <p:nvSpPr>
            <p:cNvPr id="81" name="Google Shape;81;g81d1069e7a_8_45"/>
            <p:cNvSpPr/>
            <p:nvPr/>
          </p:nvSpPr>
          <p:spPr>
            <a:xfrm>
              <a:off x="508741" y="3792312"/>
              <a:ext cx="12192000" cy="212996"/>
            </a:xfrm>
            <a:prstGeom prst="rect">
              <a:avLst/>
            </a:prstGeom>
            <a:solidFill>
              <a:srgbClr val="F492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2" name="Google Shape;82;g81d1069e7a_8_45"/>
            <p:cNvSpPr/>
            <p:nvPr/>
          </p:nvSpPr>
          <p:spPr>
            <a:xfrm>
              <a:off x="508743" y="3997481"/>
              <a:ext cx="12191999" cy="212996"/>
            </a:xfrm>
            <a:prstGeom prst="rect">
              <a:avLst/>
            </a:prstGeom>
            <a:solidFill>
              <a:srgbClr val="0CAD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3" name="Google Shape;83;g81d1069e7a_8_45"/>
            <p:cNvSpPr/>
            <p:nvPr/>
          </p:nvSpPr>
          <p:spPr>
            <a:xfrm>
              <a:off x="508738" y="4210906"/>
              <a:ext cx="12191999" cy="212996"/>
            </a:xfrm>
            <a:prstGeom prst="rect">
              <a:avLst/>
            </a:prstGeom>
            <a:solidFill>
              <a:srgbClr val="0A8F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84" name="Google Shape;84;g81d1069e7a_8_45"/>
          <p:cNvSpPr txBox="1"/>
          <p:nvPr/>
        </p:nvSpPr>
        <p:spPr>
          <a:xfrm>
            <a:off x="480838" y="2621"/>
            <a:ext cx="8663324" cy="631363"/>
          </a:xfrm>
          <a:prstGeom prst="rect">
            <a:avLst/>
          </a:prstGeom>
          <a:solidFill>
            <a:srgbClr val="004F9F"/>
          </a:solid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800"/>
              <a:buFont typeface="Arial"/>
              <a:buNone/>
            </a:pPr>
            <a:endParaRPr sz="2800" b="1">
              <a:solidFill>
                <a:srgbClr val="FFFFFF"/>
              </a:solidFill>
              <a:latin typeface="Arial"/>
              <a:ea typeface="Arial"/>
              <a:cs typeface="Arial"/>
              <a:sym typeface="Arial"/>
            </a:endParaRPr>
          </a:p>
        </p:txBody>
      </p:sp>
      <p:sp>
        <p:nvSpPr>
          <p:cNvPr id="85" name="Google Shape;85;g81d1069e7a_8_45"/>
          <p:cNvSpPr txBox="1">
            <a:spLocks noGrp="1"/>
          </p:cNvSpPr>
          <p:nvPr>
            <p:ph type="body" idx="1"/>
          </p:nvPr>
        </p:nvSpPr>
        <p:spPr>
          <a:xfrm>
            <a:off x="1133956" y="992187"/>
            <a:ext cx="462915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b="0">
                <a:latin typeface="Arial"/>
                <a:ea typeface="Arial"/>
                <a:cs typeface="Arial"/>
                <a:sym typeface="Arial"/>
              </a:defRPr>
            </a:lvl1pPr>
            <a:lvl2pPr marL="914400" lvl="1" indent="-406400" algn="l">
              <a:spcBef>
                <a:spcPts val="560"/>
              </a:spcBef>
              <a:spcAft>
                <a:spcPts val="0"/>
              </a:spcAft>
              <a:buClr>
                <a:schemeClr val="dk1"/>
              </a:buClr>
              <a:buSzPts val="2800"/>
              <a:buChar char="–"/>
              <a:defRPr sz="2800" b="0">
                <a:latin typeface="Arial"/>
                <a:ea typeface="Arial"/>
                <a:cs typeface="Arial"/>
                <a:sym typeface="Arial"/>
              </a:defRPr>
            </a:lvl2pPr>
            <a:lvl3pPr marL="1371600" lvl="2" indent="-381000" algn="l">
              <a:spcBef>
                <a:spcPts val="480"/>
              </a:spcBef>
              <a:spcAft>
                <a:spcPts val="0"/>
              </a:spcAft>
              <a:buClr>
                <a:schemeClr val="dk1"/>
              </a:buClr>
              <a:buSzPts val="2400"/>
              <a:buChar char="•"/>
              <a:defRPr sz="2400" b="0">
                <a:latin typeface="Arial"/>
                <a:ea typeface="Arial"/>
                <a:cs typeface="Arial"/>
                <a:sym typeface="Arial"/>
              </a:defRPr>
            </a:lvl3pPr>
            <a:lvl4pPr marL="1828800" lvl="3" indent="-355600" algn="l">
              <a:spcBef>
                <a:spcPts val="400"/>
              </a:spcBef>
              <a:spcAft>
                <a:spcPts val="0"/>
              </a:spcAft>
              <a:buClr>
                <a:schemeClr val="dk1"/>
              </a:buClr>
              <a:buSzPts val="2000"/>
              <a:buChar char="–"/>
              <a:defRPr sz="2000" b="0">
                <a:latin typeface="Arial"/>
                <a:ea typeface="Arial"/>
                <a:cs typeface="Arial"/>
                <a:sym typeface="Arial"/>
              </a:defRPr>
            </a:lvl4pPr>
            <a:lvl5pPr marL="2286000" lvl="4" indent="-355600" algn="l">
              <a:spcBef>
                <a:spcPts val="400"/>
              </a:spcBef>
              <a:spcAft>
                <a:spcPts val="0"/>
              </a:spcAft>
              <a:buClr>
                <a:schemeClr val="dk1"/>
              </a:buClr>
              <a:buSzPts val="2000"/>
              <a:buChar char="»"/>
              <a:defRPr sz="2000" b="0">
                <a:latin typeface="Arial"/>
                <a:ea typeface="Arial"/>
                <a:cs typeface="Arial"/>
                <a:sym typeface="Arial"/>
              </a:defRPr>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86" name="Google Shape;86;g81d1069e7a_8_45"/>
          <p:cNvSpPr txBox="1">
            <a:spLocks noGrp="1"/>
          </p:cNvSpPr>
          <p:nvPr>
            <p:ph type="body" idx="2"/>
          </p:nvPr>
        </p:nvSpPr>
        <p:spPr>
          <a:xfrm>
            <a:off x="2569191" y="0"/>
            <a:ext cx="6574970" cy="633983"/>
          </a:xfrm>
          <a:prstGeom prst="rect">
            <a:avLst/>
          </a:prstGeom>
          <a:noFill/>
          <a:ln>
            <a:noFill/>
          </a:ln>
        </p:spPr>
        <p:txBody>
          <a:bodyPr spcFirstLastPara="1" wrap="square" lIns="91425" tIns="45700" rIns="91425" bIns="45700" anchor="ctr" anchorCtr="0">
            <a:noAutofit/>
          </a:bodyPr>
          <a:lstStyle>
            <a:lvl1pPr marL="457200" lvl="0" indent="-228600" algn="r">
              <a:spcBef>
                <a:spcPts val="640"/>
              </a:spcBef>
              <a:spcAft>
                <a:spcPts val="0"/>
              </a:spcAft>
              <a:buClr>
                <a:schemeClr val="lt1"/>
              </a:buClr>
              <a:buSzPts val="3200"/>
              <a:buNone/>
              <a:defRPr sz="3200" b="1">
                <a:solidFill>
                  <a:schemeClr val="lt1"/>
                </a:solidFill>
                <a:latin typeface="Arial"/>
                <a:ea typeface="Arial"/>
                <a:cs typeface="Arial"/>
                <a:sym typeface="Arial"/>
              </a:defRPr>
            </a:lvl1pPr>
            <a:lvl2pPr marL="914400" lvl="1" indent="-406400" algn="l">
              <a:spcBef>
                <a:spcPts val="560"/>
              </a:spcBef>
              <a:spcAft>
                <a:spcPts val="0"/>
              </a:spcAft>
              <a:buClr>
                <a:schemeClr val="dk1"/>
              </a:buClr>
              <a:buSzPts val="2800"/>
              <a:buChar char="–"/>
              <a:defRPr sz="2800" b="0">
                <a:latin typeface="Arial"/>
                <a:ea typeface="Arial"/>
                <a:cs typeface="Arial"/>
                <a:sym typeface="Arial"/>
              </a:defRPr>
            </a:lvl2pPr>
            <a:lvl3pPr marL="1371600" lvl="2" indent="-381000" algn="l">
              <a:spcBef>
                <a:spcPts val="480"/>
              </a:spcBef>
              <a:spcAft>
                <a:spcPts val="0"/>
              </a:spcAft>
              <a:buClr>
                <a:schemeClr val="dk1"/>
              </a:buClr>
              <a:buSzPts val="2400"/>
              <a:buChar char="•"/>
              <a:defRPr sz="2400" b="0">
                <a:latin typeface="Arial"/>
                <a:ea typeface="Arial"/>
                <a:cs typeface="Arial"/>
                <a:sym typeface="Arial"/>
              </a:defRPr>
            </a:lvl3pPr>
            <a:lvl4pPr marL="1828800" lvl="3" indent="-355600" algn="l">
              <a:spcBef>
                <a:spcPts val="400"/>
              </a:spcBef>
              <a:spcAft>
                <a:spcPts val="0"/>
              </a:spcAft>
              <a:buClr>
                <a:schemeClr val="dk1"/>
              </a:buClr>
              <a:buSzPts val="2000"/>
              <a:buChar char="–"/>
              <a:defRPr sz="2000" b="0">
                <a:latin typeface="Arial"/>
                <a:ea typeface="Arial"/>
                <a:cs typeface="Arial"/>
                <a:sym typeface="Arial"/>
              </a:defRPr>
            </a:lvl4pPr>
            <a:lvl5pPr marL="2286000" lvl="4" indent="-355600" algn="l">
              <a:spcBef>
                <a:spcPts val="400"/>
              </a:spcBef>
              <a:spcAft>
                <a:spcPts val="0"/>
              </a:spcAft>
              <a:buClr>
                <a:schemeClr val="dk1"/>
              </a:buClr>
              <a:buSzPts val="2000"/>
              <a:buChar char="»"/>
              <a:defRPr sz="2000" b="0">
                <a:latin typeface="Arial"/>
                <a:ea typeface="Arial"/>
                <a:cs typeface="Arial"/>
                <a:sym typeface="Arial"/>
              </a:defRPr>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g81d1069e7a_8_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g81d1069e7a_8_10"/>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 name="Google Shape;46;g81d1069e7a_8_10"/>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g81d1069e7a_8_14"/>
          <p:cNvSpPr txBox="1">
            <a:spLocks noGrp="1"/>
          </p:cNvSpPr>
          <p:nvPr>
            <p:ph type="title"/>
          </p:nvPr>
        </p:nvSpPr>
        <p:spPr>
          <a:xfrm>
            <a:off x="722313" y="4406901"/>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g81d1069e7a_8_1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50" name="Google Shape;50;g81d1069e7a_8_1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g81d1069e7a_8_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g81d1069e7a_8_18"/>
          <p:cNvSpPr txBox="1">
            <a:spLocks noGrp="1"/>
          </p:cNvSpPr>
          <p:nvPr>
            <p:ph type="body" idx="1"/>
          </p:nvPr>
        </p:nvSpPr>
        <p:spPr>
          <a:xfrm>
            <a:off x="457200" y="1600201"/>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4" name="Google Shape;54;g81d1069e7a_8_18"/>
          <p:cNvSpPr txBox="1">
            <a:spLocks noGrp="1"/>
          </p:cNvSpPr>
          <p:nvPr>
            <p:ph type="body" idx="2"/>
          </p:nvPr>
        </p:nvSpPr>
        <p:spPr>
          <a:xfrm>
            <a:off x="4648200" y="1600201"/>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5" name="Google Shape;55;g81d1069e7a_8_18"/>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g81d1069e7a_8_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g81d1069e7a_8_2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9" name="Google Shape;59;g81d1069e7a_8_2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0" name="Google Shape;60;g81d1069e7a_8_23"/>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1" name="Google Shape;61;g81d1069e7a_8_23"/>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2" name="Google Shape;62;g81d1069e7a_8_23"/>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g81d1069e7a_8_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g81d1069e7a_8_30"/>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g81d1069e7a_8_33"/>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g81d1069e7a_8_35"/>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g81d1069e7a_8_35"/>
          <p:cNvSpPr txBox="1">
            <a:spLocks noGrp="1"/>
          </p:cNvSpPr>
          <p:nvPr>
            <p:ph type="body" idx="1"/>
          </p:nvPr>
        </p:nvSpPr>
        <p:spPr>
          <a:xfrm>
            <a:off x="3575050" y="273051"/>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1" name="Google Shape;71;g81d1069e7a_8_35"/>
          <p:cNvSpPr txBox="1">
            <a:spLocks noGrp="1"/>
          </p:cNvSpPr>
          <p:nvPr>
            <p:ph type="body" idx="2"/>
          </p:nvPr>
        </p:nvSpPr>
        <p:spPr>
          <a:xfrm>
            <a:off x="457201" y="1435101"/>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2" name="Google Shape;72;g81d1069e7a_8_3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g81d1069e7a_8_4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g81d1069e7a_8_4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6" name="Google Shape;76;g81d1069e7a_8_4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7" name="Google Shape;77;g81d1069e7a_8_40"/>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
        <p:cNvGrpSpPr/>
        <p:nvPr/>
      </p:nvGrpSpPr>
      <p:grpSpPr>
        <a:xfrm>
          <a:off x="0" y="0"/>
          <a:ext cx="0" cy="0"/>
          <a:chOff x="0" y="0"/>
          <a:chExt cx="0" cy="0"/>
        </a:xfrm>
      </p:grpSpPr>
      <p:sp>
        <p:nvSpPr>
          <p:cNvPr id="34" name="Google Shape;34;g81d1069e7a_8_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g81d1069e7a_8_0"/>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 name="Google Shape;36;g81d1069e7a_8_0"/>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pic>
        <p:nvPicPr>
          <p:cNvPr id="37" name="Google Shape;37;g81d1069e7a_8_0"/>
          <p:cNvPicPr preferRelativeResize="0"/>
          <p:nvPr/>
        </p:nvPicPr>
        <p:blipFill rotWithShape="1">
          <a:blip r:embed="rId12">
            <a:alphaModFix/>
          </a:blip>
          <a:srcRect/>
          <a:stretch/>
        </p:blipFill>
        <p:spPr>
          <a:xfrm>
            <a:off x="120424" y="6351502"/>
            <a:ext cx="2369683" cy="37987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81d1069e7a_8_54"/>
          <p:cNvSpPr txBox="1">
            <a:spLocks noGrp="1"/>
          </p:cNvSpPr>
          <p:nvPr>
            <p:ph type="subTitle" idx="1"/>
          </p:nvPr>
        </p:nvSpPr>
        <p:spPr>
          <a:xfrm>
            <a:off x="2588075" y="839429"/>
            <a:ext cx="6400800" cy="17526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chemeClr val="lt1"/>
              </a:buClr>
              <a:buSzPts val="3200"/>
              <a:buNone/>
            </a:pPr>
            <a:r>
              <a:rPr lang="en-AU"/>
              <a:t>GCOS – Plans</a:t>
            </a:r>
            <a:endParaRPr/>
          </a:p>
          <a:p>
            <a:pPr marL="0" lvl="0" indent="0" algn="r" rtl="0">
              <a:spcBef>
                <a:spcPts val="640"/>
              </a:spcBef>
              <a:spcAft>
                <a:spcPts val="0"/>
              </a:spcAft>
              <a:buClr>
                <a:schemeClr val="lt1"/>
              </a:buClr>
              <a:buSzPts val="3200"/>
              <a:buNone/>
            </a:pPr>
            <a:r>
              <a:rPr lang="en-AU"/>
              <a:t>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610EF-1FC3-4645-A263-11BCB8884055}"/>
              </a:ext>
            </a:extLst>
          </p:cNvPr>
          <p:cNvSpPr>
            <a:spLocks noGrp="1"/>
          </p:cNvSpPr>
          <p:nvPr>
            <p:ph type="title"/>
          </p:nvPr>
        </p:nvSpPr>
        <p:spPr>
          <a:xfrm>
            <a:off x="-9053" y="-15118"/>
            <a:ext cx="3222516" cy="695648"/>
          </a:xfrm>
          <a:solidFill>
            <a:srgbClr val="004FA7"/>
          </a:solidFill>
        </p:spPr>
        <p:txBody>
          <a:bodyPr/>
          <a:lstStyle/>
          <a:p>
            <a:r>
              <a:rPr lang="en-GB" sz="2400" b="1" dirty="0">
                <a:solidFill>
                  <a:schemeClr val="bg1"/>
                </a:solidFill>
              </a:rPr>
              <a:t>WMO Strategic Plan</a:t>
            </a:r>
            <a:br>
              <a:rPr lang="en-GB" sz="2400" b="1" dirty="0">
                <a:solidFill>
                  <a:schemeClr val="bg1"/>
                </a:solidFill>
              </a:rPr>
            </a:br>
            <a:r>
              <a:rPr lang="en-GB" sz="2400" b="1" dirty="0">
                <a:solidFill>
                  <a:schemeClr val="bg1"/>
                </a:solidFill>
              </a:rPr>
              <a:t>Goals</a:t>
            </a:r>
            <a:endParaRPr lang="en-GB" sz="2400" dirty="0"/>
          </a:p>
        </p:txBody>
      </p:sp>
      <p:sp>
        <p:nvSpPr>
          <p:cNvPr id="3" name="Text Placeholder 2">
            <a:extLst>
              <a:ext uri="{FF2B5EF4-FFF2-40B4-BE49-F238E27FC236}">
                <a16:creationId xmlns:a16="http://schemas.microsoft.com/office/drawing/2014/main" id="{286D46E1-4351-284E-A0E7-B81B1DC09BC4}"/>
              </a:ext>
            </a:extLst>
          </p:cNvPr>
          <p:cNvSpPr>
            <a:spLocks noGrp="1"/>
          </p:cNvSpPr>
          <p:nvPr>
            <p:ph type="body" idx="1"/>
          </p:nvPr>
        </p:nvSpPr>
        <p:spPr>
          <a:xfrm>
            <a:off x="3213463" y="136524"/>
            <a:ext cx="5394960" cy="6219827"/>
          </a:xfrm>
        </p:spPr>
        <p:txBody>
          <a:bodyPr/>
          <a:lstStyle/>
          <a:p>
            <a:pPr marL="114300" indent="0">
              <a:buNone/>
            </a:pPr>
            <a:r>
              <a:rPr lang="en-GB" sz="1800" dirty="0"/>
              <a:t>WMO commissions reduced to two:</a:t>
            </a:r>
          </a:p>
          <a:p>
            <a:r>
              <a:rPr lang="en-GB" sz="1800" dirty="0"/>
              <a:t>Commission for Observation, Infrastructure and Information Systems (Infrastructure Commission)</a:t>
            </a:r>
          </a:p>
          <a:p>
            <a:r>
              <a:rPr lang="en-GB" sz="1800" dirty="0"/>
              <a:t>Commission for Weather, Climate, Water and Related Environmental Services &amp; Applications (Services Commission)</a:t>
            </a:r>
          </a:p>
          <a:p>
            <a:r>
              <a:rPr lang="en-GB" sz="1800" dirty="0"/>
              <a:t>Research Board on Weather, Climate, Water and the Environment (Research Board)</a:t>
            </a:r>
          </a:p>
          <a:p>
            <a:r>
              <a:rPr lang="en-GB" sz="1600" dirty="0"/>
              <a:t>ALSO</a:t>
            </a:r>
            <a:endParaRPr lang="en-GB" sz="1800" dirty="0"/>
          </a:p>
          <a:p>
            <a:pPr lvl="1"/>
            <a:r>
              <a:rPr lang="en-GB" sz="1600" dirty="0"/>
              <a:t>Joint Collaborative Board (IOC and WMO)</a:t>
            </a:r>
          </a:p>
          <a:p>
            <a:pPr lvl="1"/>
            <a:r>
              <a:rPr lang="en-GB" sz="1600" dirty="0"/>
              <a:t>Hydrological Coordination Panel</a:t>
            </a:r>
            <a:endParaRPr lang="en-GB" sz="1400" dirty="0"/>
          </a:p>
          <a:p>
            <a:pPr marL="114300" indent="0">
              <a:buNone/>
            </a:pPr>
            <a:r>
              <a:rPr lang="en-GB" sz="1800" dirty="0"/>
              <a:t>WMO Secretariat:</a:t>
            </a:r>
          </a:p>
          <a:p>
            <a:r>
              <a:rPr lang="en-GB" sz="1800" dirty="0"/>
              <a:t>Observation, Infrastructure and Information Systems Department (Infrastructure Department) </a:t>
            </a:r>
          </a:p>
          <a:p>
            <a:r>
              <a:rPr lang="en-GB" sz="1800" dirty="0"/>
              <a:t>Weather, Climate, Water and Related Environmental Services and Applications (Services Department)</a:t>
            </a:r>
          </a:p>
          <a:p>
            <a:r>
              <a:rPr lang="en-GB" sz="1800" dirty="0"/>
              <a:t>Science and Innovation Department</a:t>
            </a:r>
          </a:p>
          <a:p>
            <a:r>
              <a:rPr lang="en-GB" sz="1800" dirty="0"/>
              <a:t>Member Services</a:t>
            </a:r>
          </a:p>
          <a:p>
            <a:r>
              <a:rPr lang="en-GB" sz="1800" dirty="0"/>
              <a:t>Corporate Support</a:t>
            </a:r>
          </a:p>
          <a:p>
            <a:pPr lvl="1"/>
            <a:endParaRPr lang="en-GB" sz="1400" dirty="0"/>
          </a:p>
        </p:txBody>
      </p:sp>
      <p:sp>
        <p:nvSpPr>
          <p:cNvPr id="4" name="Slide Number Placeholder 3">
            <a:extLst>
              <a:ext uri="{FF2B5EF4-FFF2-40B4-BE49-F238E27FC236}">
                <a16:creationId xmlns:a16="http://schemas.microsoft.com/office/drawing/2014/main" id="{E65CCA60-B5AD-AA4B-9B55-7F7D5D8052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AU" smtClean="0"/>
              <a:t>2</a:t>
            </a:fld>
            <a:endParaRPr lang="en-AU"/>
          </a:p>
        </p:txBody>
      </p:sp>
      <p:sp>
        <p:nvSpPr>
          <p:cNvPr id="5" name="TextBox 4">
            <a:extLst>
              <a:ext uri="{FF2B5EF4-FFF2-40B4-BE49-F238E27FC236}">
                <a16:creationId xmlns:a16="http://schemas.microsoft.com/office/drawing/2014/main" id="{C22B7618-7D47-A844-9C49-899885297B26}"/>
              </a:ext>
            </a:extLst>
          </p:cNvPr>
          <p:cNvSpPr txBox="1"/>
          <p:nvPr/>
        </p:nvSpPr>
        <p:spPr>
          <a:xfrm>
            <a:off x="-9053" y="1063036"/>
            <a:ext cx="3222516" cy="646331"/>
          </a:xfrm>
          <a:prstGeom prst="rect">
            <a:avLst/>
          </a:prstGeom>
          <a:solidFill>
            <a:srgbClr val="004FA7"/>
          </a:solidFill>
        </p:spPr>
        <p:txBody>
          <a:bodyPr wrap="square" rtlCol="0">
            <a:spAutoFit/>
          </a:bodyPr>
          <a:lstStyle/>
          <a:p>
            <a:r>
              <a:rPr lang="en-GB" sz="1200" dirty="0">
                <a:solidFill>
                  <a:schemeClr val="bg1"/>
                </a:solidFill>
              </a:rPr>
              <a:t>1: </a:t>
            </a:r>
            <a:r>
              <a:rPr lang="en-GB" sz="1200" b="1" i="1" dirty="0">
                <a:solidFill>
                  <a:schemeClr val="bg1"/>
                </a:solidFill>
              </a:rPr>
              <a:t>Better serve societal needs</a:t>
            </a:r>
            <a:r>
              <a:rPr lang="en-GB" sz="1200" dirty="0">
                <a:solidFill>
                  <a:schemeClr val="bg1"/>
                </a:solidFill>
              </a:rPr>
              <a:t>: delivering, authoritative, accessible, user-oriented and fit-for-purpose information and services</a:t>
            </a:r>
          </a:p>
        </p:txBody>
      </p:sp>
      <p:sp>
        <p:nvSpPr>
          <p:cNvPr id="6" name="TextBox 5">
            <a:extLst>
              <a:ext uri="{FF2B5EF4-FFF2-40B4-BE49-F238E27FC236}">
                <a16:creationId xmlns:a16="http://schemas.microsoft.com/office/drawing/2014/main" id="{0E26A480-6E2D-204A-AEFD-2D01FCA6AE5B}"/>
              </a:ext>
            </a:extLst>
          </p:cNvPr>
          <p:cNvSpPr txBox="1"/>
          <p:nvPr/>
        </p:nvSpPr>
        <p:spPr>
          <a:xfrm>
            <a:off x="-9053" y="1946602"/>
            <a:ext cx="3222516" cy="646331"/>
          </a:xfrm>
          <a:prstGeom prst="rect">
            <a:avLst/>
          </a:prstGeom>
          <a:solidFill>
            <a:srgbClr val="004FA7"/>
          </a:solidFill>
        </p:spPr>
        <p:txBody>
          <a:bodyPr wrap="square" rtlCol="0">
            <a:spAutoFit/>
          </a:bodyPr>
          <a:lstStyle/>
          <a:p>
            <a:r>
              <a:rPr lang="en-GB" sz="1200" dirty="0">
                <a:solidFill>
                  <a:schemeClr val="bg1"/>
                </a:solidFill>
              </a:rPr>
              <a:t>2: </a:t>
            </a:r>
            <a:r>
              <a:rPr lang="en-GB" sz="1200" b="1" i="1" dirty="0">
                <a:solidFill>
                  <a:schemeClr val="bg1"/>
                </a:solidFill>
              </a:rPr>
              <a:t>Enhance Earth system observations and predictions</a:t>
            </a:r>
            <a:r>
              <a:rPr lang="en-GB" sz="1200" dirty="0">
                <a:solidFill>
                  <a:schemeClr val="bg1"/>
                </a:solidFill>
              </a:rPr>
              <a:t>: Strengthening the technical foundation for the future</a:t>
            </a:r>
          </a:p>
        </p:txBody>
      </p:sp>
      <p:sp>
        <p:nvSpPr>
          <p:cNvPr id="7" name="TextBox 6">
            <a:extLst>
              <a:ext uri="{FF2B5EF4-FFF2-40B4-BE49-F238E27FC236}">
                <a16:creationId xmlns:a16="http://schemas.microsoft.com/office/drawing/2014/main" id="{57115D68-90A2-2D45-B00A-5C26FDA8431E}"/>
              </a:ext>
            </a:extLst>
          </p:cNvPr>
          <p:cNvSpPr txBox="1"/>
          <p:nvPr/>
        </p:nvSpPr>
        <p:spPr>
          <a:xfrm>
            <a:off x="-9053" y="2830168"/>
            <a:ext cx="3222516" cy="830997"/>
          </a:xfrm>
          <a:prstGeom prst="rect">
            <a:avLst/>
          </a:prstGeom>
          <a:solidFill>
            <a:srgbClr val="004FA7"/>
          </a:solidFill>
        </p:spPr>
        <p:txBody>
          <a:bodyPr wrap="square" rtlCol="0">
            <a:spAutoFit/>
          </a:bodyPr>
          <a:lstStyle/>
          <a:p>
            <a:r>
              <a:rPr lang="en-GB" sz="1200" dirty="0">
                <a:solidFill>
                  <a:schemeClr val="bg1"/>
                </a:solidFill>
              </a:rPr>
              <a:t>3: </a:t>
            </a:r>
            <a:r>
              <a:rPr lang="en-GB" sz="1200" b="1" i="1" dirty="0">
                <a:solidFill>
                  <a:schemeClr val="bg1"/>
                </a:solidFill>
              </a:rPr>
              <a:t>Advance targeted research</a:t>
            </a:r>
            <a:r>
              <a:rPr lang="en-GB" sz="1200" dirty="0">
                <a:solidFill>
                  <a:schemeClr val="bg1"/>
                </a:solidFill>
              </a:rPr>
              <a:t>: Leveraging leadership in science to improve understanding of the Earth system for enhanced services</a:t>
            </a:r>
          </a:p>
        </p:txBody>
      </p:sp>
      <p:sp>
        <p:nvSpPr>
          <p:cNvPr id="8" name="TextBox 7">
            <a:extLst>
              <a:ext uri="{FF2B5EF4-FFF2-40B4-BE49-F238E27FC236}">
                <a16:creationId xmlns:a16="http://schemas.microsoft.com/office/drawing/2014/main" id="{2E0F561B-7BFC-644C-9F39-587E123F473A}"/>
              </a:ext>
            </a:extLst>
          </p:cNvPr>
          <p:cNvSpPr txBox="1"/>
          <p:nvPr/>
        </p:nvSpPr>
        <p:spPr>
          <a:xfrm>
            <a:off x="-9053" y="3898400"/>
            <a:ext cx="3222516" cy="1384995"/>
          </a:xfrm>
          <a:prstGeom prst="rect">
            <a:avLst/>
          </a:prstGeom>
          <a:solidFill>
            <a:srgbClr val="004FA7"/>
          </a:solidFill>
        </p:spPr>
        <p:txBody>
          <a:bodyPr wrap="square" rtlCol="0">
            <a:spAutoFit/>
          </a:bodyPr>
          <a:lstStyle/>
          <a:p>
            <a:r>
              <a:rPr lang="en-GB" sz="1200" dirty="0">
                <a:solidFill>
                  <a:schemeClr val="bg1"/>
                </a:solidFill>
              </a:rPr>
              <a:t>4: </a:t>
            </a:r>
            <a:r>
              <a:rPr lang="en-GB" sz="1200" b="1" i="1" dirty="0">
                <a:solidFill>
                  <a:schemeClr val="bg1"/>
                </a:solidFill>
              </a:rPr>
              <a:t>Close the capacity gap on weather, climate, hydrological and related environmental services</a:t>
            </a:r>
            <a:r>
              <a:rPr lang="en-GB" sz="1200" dirty="0">
                <a:solidFill>
                  <a:schemeClr val="bg1"/>
                </a:solidFill>
              </a:rPr>
              <a:t>: Enhancing service delivery capacity of developing countries to ensure availability of essential information and services needed by governments, economic sectors and citizens</a:t>
            </a:r>
          </a:p>
        </p:txBody>
      </p:sp>
      <p:sp>
        <p:nvSpPr>
          <p:cNvPr id="9" name="TextBox 8">
            <a:extLst>
              <a:ext uri="{FF2B5EF4-FFF2-40B4-BE49-F238E27FC236}">
                <a16:creationId xmlns:a16="http://schemas.microsoft.com/office/drawing/2014/main" id="{13F961D8-BF10-594A-8FCC-5EE50DB8C91A}"/>
              </a:ext>
            </a:extLst>
          </p:cNvPr>
          <p:cNvSpPr txBox="1"/>
          <p:nvPr/>
        </p:nvSpPr>
        <p:spPr>
          <a:xfrm>
            <a:off x="-9053" y="5520629"/>
            <a:ext cx="3222516" cy="646331"/>
          </a:xfrm>
          <a:prstGeom prst="rect">
            <a:avLst/>
          </a:prstGeom>
          <a:solidFill>
            <a:srgbClr val="004FA7"/>
          </a:solidFill>
        </p:spPr>
        <p:txBody>
          <a:bodyPr wrap="square" rtlCol="0">
            <a:spAutoFit/>
          </a:bodyPr>
          <a:lstStyle/>
          <a:p>
            <a:r>
              <a:rPr lang="en-GB" sz="1200" dirty="0">
                <a:solidFill>
                  <a:schemeClr val="bg1"/>
                </a:solidFill>
              </a:rPr>
              <a:t>5: </a:t>
            </a:r>
            <a:r>
              <a:rPr lang="en-GB" sz="1200" b="1" i="1" dirty="0">
                <a:solidFill>
                  <a:schemeClr val="bg1"/>
                </a:solidFill>
              </a:rPr>
              <a:t>Strategic realignment of WMO </a:t>
            </a:r>
            <a:r>
              <a:rPr lang="en-GB" sz="1200" dirty="0">
                <a:solidFill>
                  <a:schemeClr val="bg1"/>
                </a:solidFill>
              </a:rPr>
              <a:t>structure and programmes for effective policy- and decision-making and implementation</a:t>
            </a:r>
          </a:p>
        </p:txBody>
      </p:sp>
    </p:spTree>
    <p:extLst>
      <p:ext uri="{BB962C8B-B14F-4D97-AF65-F5344CB8AC3E}">
        <p14:creationId xmlns:p14="http://schemas.microsoft.com/office/powerpoint/2010/main" val="2139309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2" name="Title 1">
            <a:extLst>
              <a:ext uri="{FF2B5EF4-FFF2-40B4-BE49-F238E27FC236}">
                <a16:creationId xmlns:a16="http://schemas.microsoft.com/office/drawing/2014/main" id="{C8C6A627-7DD3-0A48-80A2-373EB5FBFE12}"/>
              </a:ext>
            </a:extLst>
          </p:cNvPr>
          <p:cNvSpPr>
            <a:spLocks noGrp="1"/>
          </p:cNvSpPr>
          <p:nvPr>
            <p:ph type="title"/>
          </p:nvPr>
        </p:nvSpPr>
        <p:spPr>
          <a:xfrm>
            <a:off x="0" y="0"/>
            <a:ext cx="9144000" cy="731836"/>
          </a:xfrm>
          <a:solidFill>
            <a:srgbClr val="1C9DD9"/>
          </a:solidFill>
          <a:ln>
            <a:noFill/>
          </a:ln>
        </p:spPr>
        <p:txBody>
          <a:bodyPr spcFirstLastPara="1" wrap="square" lIns="91425" tIns="45700" rIns="91425" bIns="45700" anchor="ctr" anchorCtr="0">
            <a:noAutofit/>
          </a:bodyPr>
          <a:lstStyle/>
          <a:p>
            <a:pPr algn="r">
              <a:buClr>
                <a:srgbClr val="FFFFFF"/>
              </a:buClr>
              <a:buSzPts val="2827"/>
            </a:pPr>
            <a:r>
              <a:rPr lang="en-GB" sz="2800" b="1" dirty="0">
                <a:solidFill>
                  <a:srgbClr val="FFFFFF"/>
                </a:solidFill>
                <a:sym typeface="Arial"/>
              </a:rPr>
              <a:t>GCOS</a:t>
            </a:r>
          </a:p>
        </p:txBody>
      </p:sp>
      <p:sp>
        <p:nvSpPr>
          <p:cNvPr id="3" name="Text Placeholder 2">
            <a:extLst>
              <a:ext uri="{FF2B5EF4-FFF2-40B4-BE49-F238E27FC236}">
                <a16:creationId xmlns:a16="http://schemas.microsoft.com/office/drawing/2014/main" id="{C23B1A32-495F-DC45-B77D-5F6D8BEC960A}"/>
              </a:ext>
            </a:extLst>
          </p:cNvPr>
          <p:cNvSpPr>
            <a:spLocks noGrp="1"/>
          </p:cNvSpPr>
          <p:nvPr>
            <p:ph type="body" idx="1"/>
          </p:nvPr>
        </p:nvSpPr>
        <p:spPr>
          <a:xfrm>
            <a:off x="185167" y="658059"/>
            <a:ext cx="8773665" cy="5311352"/>
          </a:xfrm>
        </p:spPr>
        <p:txBody>
          <a:bodyPr/>
          <a:lstStyle/>
          <a:p>
            <a:r>
              <a:rPr lang="en-GB" sz="2400" dirty="0"/>
              <a:t>Governance</a:t>
            </a:r>
          </a:p>
          <a:p>
            <a:pPr lvl="1"/>
            <a:r>
              <a:rPr lang="en-GB" sz="1800" dirty="0"/>
              <a:t>Currently GCOS is led by a steering committee guided by its four sponsors (WMO, IOC of UNESCO, UNEP and ISC). This will continue.</a:t>
            </a:r>
          </a:p>
          <a:p>
            <a:pPr lvl="1"/>
            <a:r>
              <a:rPr lang="en-GB" sz="1800" dirty="0"/>
              <a:t>A WMO study group including the four Co-sponsors and major partners will consider the future governance arrangements and make proposals in 2023</a:t>
            </a:r>
          </a:p>
          <a:p>
            <a:pPr lvl="1"/>
            <a:r>
              <a:rPr lang="en-GB" sz="1800" dirty="0"/>
              <a:t>The GCOS secretariat will be based in the Infrastructure Department reporting to its director at WMO (previously it was in the Climate and Water Department)</a:t>
            </a:r>
          </a:p>
          <a:p>
            <a:r>
              <a:rPr lang="en-GB" sz="2400" dirty="0"/>
              <a:t>GCOS and WMO</a:t>
            </a:r>
          </a:p>
          <a:p>
            <a:pPr lvl="1"/>
            <a:r>
              <a:rPr lang="en-GB" sz="1800" dirty="0"/>
              <a:t>WMO is strongly committed to GCOS and its continuing work, including</a:t>
            </a:r>
          </a:p>
          <a:p>
            <a:pPr lvl="2"/>
            <a:r>
              <a:rPr lang="en-GB" sz="1400" dirty="0"/>
              <a:t>Reviewing and reporting on the needs for, and state of, climate observations </a:t>
            </a:r>
          </a:p>
          <a:p>
            <a:pPr lvl="2"/>
            <a:r>
              <a:rPr lang="en-GB" sz="1400" dirty="0"/>
              <a:t>The GCOS Panels</a:t>
            </a:r>
          </a:p>
          <a:p>
            <a:pPr lvl="2"/>
            <a:r>
              <a:rPr lang="en-GB" sz="1400" dirty="0"/>
              <a:t>The ongoing review of the ECVs, updates to the Status Report &amp; Implementation Plan</a:t>
            </a:r>
          </a:p>
          <a:p>
            <a:pPr lvl="2"/>
            <a:r>
              <a:rPr lang="en-GB" sz="1400" dirty="0"/>
              <a:t>The operation and integration of the GCOS networks</a:t>
            </a:r>
          </a:p>
          <a:p>
            <a:pPr lvl="2"/>
            <a:r>
              <a:rPr lang="en-GB" sz="1400" dirty="0"/>
              <a:t>Regional activities and national support</a:t>
            </a:r>
          </a:p>
          <a:p>
            <a:pPr lvl="1"/>
            <a:r>
              <a:rPr lang="en-GB" sz="1800" dirty="0"/>
              <a:t>WMO would also like to strengthen</a:t>
            </a:r>
          </a:p>
          <a:p>
            <a:pPr lvl="2"/>
            <a:r>
              <a:rPr lang="en-GB" sz="1400" dirty="0"/>
              <a:t>The input of GCOS into WMO regulatory and guidance activities </a:t>
            </a:r>
          </a:p>
          <a:p>
            <a:pPr lvl="2"/>
            <a:r>
              <a:rPr lang="en-GB" sz="1400" dirty="0"/>
              <a:t>Its consideration of ocean climate needs</a:t>
            </a:r>
          </a:p>
          <a:p>
            <a:pPr lvl="1"/>
            <a:r>
              <a:rPr lang="en-GB" sz="1800" dirty="0"/>
              <a:t>WMO recognises the range of organisations GCOS cooperates with and the importance of this approach</a:t>
            </a:r>
          </a:p>
        </p:txBody>
      </p:sp>
    </p:spTree>
    <p:extLst>
      <p:ext uri="{BB962C8B-B14F-4D97-AF65-F5344CB8AC3E}">
        <p14:creationId xmlns:p14="http://schemas.microsoft.com/office/powerpoint/2010/main" val="356500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graphicFrame>
        <p:nvGraphicFramePr>
          <p:cNvPr id="149" name="Google Shape;149;g81d1069e7a_8_60"/>
          <p:cNvGraphicFramePr/>
          <p:nvPr/>
        </p:nvGraphicFramePr>
        <p:xfrm>
          <a:off x="537099" y="3243580"/>
          <a:ext cx="8052000" cy="370850"/>
        </p:xfrm>
        <a:graphic>
          <a:graphicData uri="http://schemas.openxmlformats.org/drawingml/2006/table">
            <a:tbl>
              <a:tblPr firstRow="1" bandRow="1">
                <a:noFill/>
                <a:tableStyleId>{6A4A3970-3145-4F29-8F7D-BE5CC62DFD90}</a:tableStyleId>
              </a:tblPr>
              <a:tblGrid>
                <a:gridCol w="2013000">
                  <a:extLst>
                    <a:ext uri="{9D8B030D-6E8A-4147-A177-3AD203B41FA5}">
                      <a16:colId xmlns:a16="http://schemas.microsoft.com/office/drawing/2014/main" val="20000"/>
                    </a:ext>
                  </a:extLst>
                </a:gridCol>
                <a:gridCol w="2013000">
                  <a:extLst>
                    <a:ext uri="{9D8B030D-6E8A-4147-A177-3AD203B41FA5}">
                      <a16:colId xmlns:a16="http://schemas.microsoft.com/office/drawing/2014/main" val="20001"/>
                    </a:ext>
                  </a:extLst>
                </a:gridCol>
                <a:gridCol w="2013000">
                  <a:extLst>
                    <a:ext uri="{9D8B030D-6E8A-4147-A177-3AD203B41FA5}">
                      <a16:colId xmlns:a16="http://schemas.microsoft.com/office/drawing/2014/main" val="20002"/>
                    </a:ext>
                  </a:extLst>
                </a:gridCol>
                <a:gridCol w="2013000">
                  <a:extLst>
                    <a:ext uri="{9D8B030D-6E8A-4147-A177-3AD203B41FA5}">
                      <a16:colId xmlns:a16="http://schemas.microsoft.com/office/drawing/2014/main" val="20003"/>
                    </a:ext>
                  </a:extLst>
                </a:gridCol>
              </a:tblGrid>
              <a:tr h="370850">
                <a:tc>
                  <a:txBody>
                    <a:bodyPr/>
                    <a:lstStyle/>
                    <a:p>
                      <a:pPr marL="0" marR="0" lvl="0" indent="0" algn="l" rtl="0">
                        <a:spcBef>
                          <a:spcPts val="0"/>
                        </a:spcBef>
                        <a:spcAft>
                          <a:spcPts val="0"/>
                        </a:spcAft>
                        <a:buNone/>
                      </a:pPr>
                      <a:endParaRPr sz="1800" dirty="0"/>
                    </a:p>
                  </a:txBody>
                  <a:tcPr marL="68600" marR="68600" marT="45725" marB="45725"/>
                </a:tc>
                <a:tc>
                  <a:txBody>
                    <a:bodyPr/>
                    <a:lstStyle/>
                    <a:p>
                      <a:pPr marL="0" marR="0" lvl="0" indent="0" algn="l" rtl="0">
                        <a:spcBef>
                          <a:spcPts val="0"/>
                        </a:spcBef>
                        <a:spcAft>
                          <a:spcPts val="0"/>
                        </a:spcAft>
                        <a:buNone/>
                      </a:pPr>
                      <a:endParaRPr sz="1800"/>
                    </a:p>
                  </a:txBody>
                  <a:tcPr marL="68600" marR="68600" marT="45725" marB="45725"/>
                </a:tc>
                <a:tc>
                  <a:txBody>
                    <a:bodyPr/>
                    <a:lstStyle/>
                    <a:p>
                      <a:pPr marL="0" marR="0" lvl="0" indent="0" algn="l" rtl="0">
                        <a:spcBef>
                          <a:spcPts val="0"/>
                        </a:spcBef>
                        <a:spcAft>
                          <a:spcPts val="0"/>
                        </a:spcAft>
                        <a:buNone/>
                      </a:pPr>
                      <a:endParaRPr sz="1800"/>
                    </a:p>
                  </a:txBody>
                  <a:tcPr marL="68600" marR="68600" marT="45725" marB="45725"/>
                </a:tc>
                <a:tc>
                  <a:txBody>
                    <a:bodyPr/>
                    <a:lstStyle/>
                    <a:p>
                      <a:pPr marL="0" marR="0" lvl="0" indent="0" algn="l" rtl="0">
                        <a:spcBef>
                          <a:spcPts val="0"/>
                        </a:spcBef>
                        <a:spcAft>
                          <a:spcPts val="0"/>
                        </a:spcAft>
                        <a:buNone/>
                      </a:pPr>
                      <a:endParaRPr sz="1800" dirty="0"/>
                    </a:p>
                  </a:txBody>
                  <a:tcPr marL="68600" marR="68600" marT="45725" marB="45725"/>
                </a:tc>
                <a:extLst>
                  <a:ext uri="{0D108BD9-81ED-4DB2-BD59-A6C34878D82A}">
                    <a16:rowId xmlns:a16="http://schemas.microsoft.com/office/drawing/2014/main" val="10000"/>
                  </a:ext>
                </a:extLst>
              </a:tr>
            </a:tbl>
          </a:graphicData>
        </a:graphic>
      </p:graphicFrame>
      <p:sp>
        <p:nvSpPr>
          <p:cNvPr id="150" name="Google Shape;150;g81d1069e7a_8_60"/>
          <p:cNvSpPr txBox="1"/>
          <p:nvPr/>
        </p:nvSpPr>
        <p:spPr>
          <a:xfrm>
            <a:off x="377301" y="3614420"/>
            <a:ext cx="95086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b="0" i="0" u="none" strike="noStrike" cap="none" dirty="0">
                <a:solidFill>
                  <a:schemeClr val="dk1"/>
                </a:solidFill>
                <a:latin typeface="Arial Narrow"/>
                <a:ea typeface="Arial Narrow"/>
                <a:cs typeface="Arial Narrow"/>
                <a:sym typeface="Arial Narrow"/>
              </a:rPr>
              <a:t>Jan 2020</a:t>
            </a:r>
            <a:endParaRPr sz="1100" dirty="0"/>
          </a:p>
        </p:txBody>
      </p:sp>
      <p:sp>
        <p:nvSpPr>
          <p:cNvPr id="151" name="Google Shape;151;g81d1069e7a_8_60"/>
          <p:cNvSpPr txBox="1"/>
          <p:nvPr/>
        </p:nvSpPr>
        <p:spPr>
          <a:xfrm>
            <a:off x="2301362" y="3598578"/>
            <a:ext cx="97959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dirty="0">
                <a:solidFill>
                  <a:schemeClr val="dk1"/>
                </a:solidFill>
                <a:latin typeface="Arial Narrow"/>
                <a:ea typeface="Arial Narrow"/>
                <a:cs typeface="Arial Narrow"/>
                <a:sym typeface="Arial Narrow"/>
              </a:rPr>
              <a:t>Jan 2021</a:t>
            </a:r>
            <a:endParaRPr sz="1100" dirty="0"/>
          </a:p>
        </p:txBody>
      </p:sp>
      <p:sp>
        <p:nvSpPr>
          <p:cNvPr id="152" name="Google Shape;152;g81d1069e7a_8_60"/>
          <p:cNvSpPr txBox="1"/>
          <p:nvPr/>
        </p:nvSpPr>
        <p:spPr>
          <a:xfrm>
            <a:off x="4344041" y="3598578"/>
            <a:ext cx="83263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dirty="0">
                <a:solidFill>
                  <a:schemeClr val="dk1"/>
                </a:solidFill>
                <a:latin typeface="Arial Narrow"/>
                <a:ea typeface="Arial Narrow"/>
                <a:cs typeface="Arial Narrow"/>
                <a:sym typeface="Arial Narrow"/>
              </a:rPr>
              <a:t>Jan 2022</a:t>
            </a:r>
            <a:endParaRPr sz="1100" dirty="0"/>
          </a:p>
        </p:txBody>
      </p:sp>
      <p:sp>
        <p:nvSpPr>
          <p:cNvPr id="153" name="Google Shape;153;g81d1069e7a_8_60"/>
          <p:cNvSpPr txBox="1"/>
          <p:nvPr/>
        </p:nvSpPr>
        <p:spPr>
          <a:xfrm>
            <a:off x="6353082" y="3603221"/>
            <a:ext cx="87567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dirty="0">
                <a:solidFill>
                  <a:schemeClr val="dk1"/>
                </a:solidFill>
                <a:latin typeface="Arial Narrow"/>
                <a:ea typeface="Arial Narrow"/>
                <a:cs typeface="Arial Narrow"/>
                <a:sym typeface="Arial Narrow"/>
              </a:rPr>
              <a:t>Jan 2023</a:t>
            </a:r>
            <a:endParaRPr sz="1100" dirty="0"/>
          </a:p>
        </p:txBody>
      </p:sp>
      <p:sp>
        <p:nvSpPr>
          <p:cNvPr id="155" name="Google Shape;155;g81d1069e7a_8_60"/>
          <p:cNvSpPr/>
          <p:nvPr/>
        </p:nvSpPr>
        <p:spPr>
          <a:xfrm rot="5400000">
            <a:off x="8433786" y="3189303"/>
            <a:ext cx="825624" cy="479394"/>
          </a:xfrm>
          <a:prstGeom prst="triangle">
            <a:avLst>
              <a:gd name="adj" fmla="val 50000"/>
            </a:avLst>
          </a:prstGeom>
          <a:gradFill>
            <a:gsLst>
              <a:gs pos="0">
                <a:srgbClr val="3E7FCD"/>
              </a:gs>
              <a:gs pos="100000">
                <a:srgbClr val="96C0FF"/>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Arial Narrow"/>
              <a:ea typeface="Arial Narrow"/>
              <a:cs typeface="Arial Narrow"/>
              <a:sym typeface="Arial Narrow"/>
            </a:endParaRPr>
          </a:p>
        </p:txBody>
      </p:sp>
      <p:cxnSp>
        <p:nvCxnSpPr>
          <p:cNvPr id="156" name="Google Shape;156;g81d1069e7a_8_60"/>
          <p:cNvCxnSpPr>
            <a:cxnSpLocks/>
            <a:stCxn id="157" idx="0"/>
            <a:endCxn id="158" idx="2"/>
          </p:cNvCxnSpPr>
          <p:nvPr/>
        </p:nvCxnSpPr>
        <p:spPr>
          <a:xfrm flipV="1">
            <a:off x="6055393" y="2309406"/>
            <a:ext cx="2429168" cy="903987"/>
          </a:xfrm>
          <a:prstGeom prst="straightConnector1">
            <a:avLst/>
          </a:prstGeom>
          <a:noFill/>
          <a:ln w="38100" cap="flat" cmpd="sng">
            <a:solidFill>
              <a:srgbClr val="FF0000"/>
            </a:solidFill>
            <a:prstDash val="solid"/>
            <a:round/>
            <a:headEnd type="none" w="sm" len="sm"/>
            <a:tailEnd type="none" w="sm" len="sm"/>
          </a:ln>
        </p:spPr>
      </p:cxnSp>
      <p:sp>
        <p:nvSpPr>
          <p:cNvPr id="158" name="Google Shape;158;g81d1069e7a_8_60"/>
          <p:cNvSpPr txBox="1"/>
          <p:nvPr/>
        </p:nvSpPr>
        <p:spPr>
          <a:xfrm>
            <a:off x="7812325" y="794511"/>
            <a:ext cx="1344472" cy="1514895"/>
          </a:xfrm>
          <a:prstGeom prst="rect">
            <a:avLst/>
          </a:prstGeom>
          <a:noFill/>
          <a:ln w="38100" cap="flat" cmpd="sng">
            <a:solidFill>
              <a:srgbClr val="FF0000"/>
            </a:solidFill>
            <a:prstDash val="solid"/>
            <a:round/>
            <a:headEnd type="none" w="sm" len="sm"/>
            <a:tailEnd type="none" w="sm" len="sm"/>
          </a:ln>
        </p:spPr>
        <p:txBody>
          <a:bodyPr spcFirstLastPara="1" wrap="square" lIns="0" tIns="45700" rIns="0" bIns="45700" anchor="t" anchorCtr="0">
            <a:noAutofit/>
          </a:bodyPr>
          <a:lstStyle/>
          <a:p>
            <a:pPr marL="0" marR="0" lvl="0" indent="0" algn="ctr" rtl="0">
              <a:spcBef>
                <a:spcPts val="0"/>
              </a:spcBef>
              <a:spcAft>
                <a:spcPts val="0"/>
              </a:spcAft>
              <a:buNone/>
            </a:pPr>
            <a:r>
              <a:rPr lang="en-AU" sz="1600" dirty="0">
                <a:solidFill>
                  <a:schemeClr val="dk1"/>
                </a:solidFill>
                <a:latin typeface="Arial Narrow"/>
                <a:ea typeface="Arial Narrow"/>
                <a:cs typeface="Arial Narrow"/>
                <a:sym typeface="Arial Narrow"/>
              </a:rPr>
              <a:t>OCTOBER: Steering Committee Meeting:  4th Implementation Plan published</a:t>
            </a:r>
            <a:endParaRPr sz="1600" dirty="0"/>
          </a:p>
        </p:txBody>
      </p:sp>
      <p:cxnSp>
        <p:nvCxnSpPr>
          <p:cNvPr id="159" name="Google Shape;159;g81d1069e7a_8_60"/>
          <p:cNvCxnSpPr>
            <a:cxnSpLocks/>
            <a:stCxn id="160" idx="0"/>
            <a:endCxn id="161" idx="2"/>
          </p:cNvCxnSpPr>
          <p:nvPr/>
        </p:nvCxnSpPr>
        <p:spPr>
          <a:xfrm flipV="1">
            <a:off x="4233813" y="2309464"/>
            <a:ext cx="1236724" cy="862295"/>
          </a:xfrm>
          <a:prstGeom prst="straightConnector1">
            <a:avLst/>
          </a:prstGeom>
          <a:noFill/>
          <a:ln w="38100" cap="flat" cmpd="sng">
            <a:solidFill>
              <a:srgbClr val="00FDFF"/>
            </a:solidFill>
            <a:prstDash val="solid"/>
            <a:round/>
            <a:headEnd type="none" w="sm" len="sm"/>
            <a:tailEnd type="none" w="sm" len="sm"/>
          </a:ln>
        </p:spPr>
      </p:cxnSp>
      <p:sp>
        <p:nvSpPr>
          <p:cNvPr id="161" name="Google Shape;161;g81d1069e7a_8_60"/>
          <p:cNvSpPr txBox="1"/>
          <p:nvPr/>
        </p:nvSpPr>
        <p:spPr>
          <a:xfrm>
            <a:off x="4804026" y="794512"/>
            <a:ext cx="1333022" cy="1514952"/>
          </a:xfrm>
          <a:prstGeom prst="rect">
            <a:avLst/>
          </a:prstGeom>
          <a:noFill/>
          <a:ln w="38100" cap="flat" cmpd="sng">
            <a:solidFill>
              <a:srgbClr val="00FDFF"/>
            </a:solidFill>
            <a:prstDash val="solid"/>
            <a:round/>
            <a:headEnd type="none" w="sm" len="sm"/>
            <a:tailEnd type="none" w="sm" len="sm"/>
          </a:ln>
        </p:spPr>
        <p:txBody>
          <a:bodyPr spcFirstLastPara="1" wrap="square" lIns="0" tIns="45700" rIns="0" bIns="45700" anchor="t" anchorCtr="0">
            <a:noAutofit/>
          </a:bodyPr>
          <a:lstStyle/>
          <a:p>
            <a:pPr marL="0" marR="0" lvl="0" indent="0" algn="ctr" rtl="0">
              <a:spcBef>
                <a:spcPts val="0"/>
              </a:spcBef>
              <a:spcAft>
                <a:spcPts val="0"/>
              </a:spcAft>
              <a:buNone/>
            </a:pPr>
            <a:r>
              <a:rPr lang="en-AU" sz="1600" dirty="0">
                <a:solidFill>
                  <a:schemeClr val="dk1"/>
                </a:solidFill>
                <a:latin typeface="Arial Narrow"/>
                <a:ea typeface="Arial Narrow"/>
                <a:cs typeface="Arial Narrow"/>
                <a:sym typeface="Arial Narrow"/>
              </a:rPr>
              <a:t>OCTOBER 2021: </a:t>
            </a:r>
            <a:endParaRPr sz="1600" dirty="0"/>
          </a:p>
          <a:p>
            <a:pPr marL="0" marR="0" lvl="0" indent="0" algn="ctr" rtl="0">
              <a:spcBef>
                <a:spcPts val="0"/>
              </a:spcBef>
              <a:spcAft>
                <a:spcPts val="0"/>
              </a:spcAft>
              <a:buNone/>
            </a:pPr>
            <a:r>
              <a:rPr lang="en-AU" sz="1600" dirty="0">
                <a:solidFill>
                  <a:schemeClr val="dk1"/>
                </a:solidFill>
                <a:latin typeface="Arial Narrow"/>
                <a:ea typeface="Arial Narrow"/>
                <a:cs typeface="Arial Narrow"/>
                <a:sym typeface="Arial Narrow"/>
              </a:rPr>
              <a:t>2</a:t>
            </a:r>
            <a:r>
              <a:rPr lang="en-AU" sz="1600" baseline="30000" dirty="0">
                <a:solidFill>
                  <a:schemeClr val="dk1"/>
                </a:solidFill>
                <a:latin typeface="Arial Narrow"/>
                <a:ea typeface="Arial Narrow"/>
                <a:cs typeface="Arial Narrow"/>
                <a:sym typeface="Arial Narrow"/>
              </a:rPr>
              <a:t>nd</a:t>
            </a:r>
            <a:r>
              <a:rPr lang="en-AU" sz="1600" dirty="0">
                <a:solidFill>
                  <a:schemeClr val="dk1"/>
                </a:solidFill>
                <a:latin typeface="Arial Narrow"/>
                <a:ea typeface="Arial Narrow"/>
                <a:cs typeface="Arial Narrow"/>
                <a:sym typeface="Arial Narrow"/>
              </a:rPr>
              <a:t> Climate Observation Conference</a:t>
            </a:r>
            <a:endParaRPr sz="1600" dirty="0"/>
          </a:p>
          <a:p>
            <a:pPr marL="0" marR="0" lvl="0" indent="0" algn="ctr" rtl="0">
              <a:spcBef>
                <a:spcPts val="0"/>
              </a:spcBef>
              <a:spcAft>
                <a:spcPts val="0"/>
              </a:spcAft>
              <a:buNone/>
            </a:pPr>
            <a:r>
              <a:rPr lang="en-AU" sz="1200" dirty="0">
                <a:solidFill>
                  <a:schemeClr val="dk1"/>
                </a:solidFill>
                <a:latin typeface="Arial Narrow"/>
                <a:ea typeface="Arial Narrow"/>
                <a:cs typeface="Arial Narrow"/>
                <a:sym typeface="Arial Narrow"/>
              </a:rPr>
              <a:t>(11-15 October 2021, Darmstadt, Germany)</a:t>
            </a:r>
            <a:endParaRPr sz="1200" dirty="0">
              <a:solidFill>
                <a:schemeClr val="dk1"/>
              </a:solidFill>
              <a:latin typeface="Arial Narrow"/>
              <a:ea typeface="Arial Narrow"/>
              <a:cs typeface="Arial Narrow"/>
              <a:sym typeface="Arial Narrow"/>
            </a:endParaRPr>
          </a:p>
        </p:txBody>
      </p:sp>
      <p:sp>
        <p:nvSpPr>
          <p:cNvPr id="157" name="Google Shape;157;g81d1069e7a_8_60"/>
          <p:cNvSpPr/>
          <p:nvPr/>
        </p:nvSpPr>
        <p:spPr>
          <a:xfrm>
            <a:off x="5824573" y="3213393"/>
            <a:ext cx="461639" cy="550463"/>
          </a:xfrm>
          <a:prstGeom prst="diamond">
            <a:avLst/>
          </a:prstGeom>
          <a:solidFill>
            <a:srgbClr val="FF0000"/>
          </a:solidFill>
          <a:ln w="95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Arial Narrow"/>
              <a:ea typeface="Arial Narrow"/>
              <a:cs typeface="Arial Narrow"/>
              <a:sym typeface="Arial Narrow"/>
            </a:endParaRPr>
          </a:p>
        </p:txBody>
      </p:sp>
      <p:sp>
        <p:nvSpPr>
          <p:cNvPr id="162" name="Google Shape;162;g81d1069e7a_8_60"/>
          <p:cNvSpPr/>
          <p:nvPr/>
        </p:nvSpPr>
        <p:spPr>
          <a:xfrm>
            <a:off x="921535" y="3873954"/>
            <a:ext cx="1598226" cy="581199"/>
          </a:xfrm>
          <a:prstGeom prst="roundRect">
            <a:avLst>
              <a:gd name="adj" fmla="val 16667"/>
            </a:avLst>
          </a:prstGeom>
          <a:solidFill>
            <a:srgbClr val="00B050"/>
          </a:solidFill>
          <a:ln>
            <a:noFill/>
          </a:ln>
        </p:spPr>
        <p:txBody>
          <a:bodyPr spcFirstLastPara="1" wrap="square" lIns="0" tIns="45700" rIns="91425" bIns="45700" anchor="ctr" anchorCtr="0">
            <a:noAutofit/>
          </a:bodyPr>
          <a:lstStyle/>
          <a:p>
            <a:pPr marL="0" marR="0" lvl="0" indent="0" algn="ctr" rtl="0">
              <a:spcBef>
                <a:spcPts val="0"/>
              </a:spcBef>
              <a:spcAft>
                <a:spcPts val="0"/>
              </a:spcAft>
              <a:buNone/>
            </a:pPr>
            <a:r>
              <a:rPr lang="en-AU">
                <a:solidFill>
                  <a:schemeClr val="lt1"/>
                </a:solidFill>
                <a:latin typeface="Arial Narrow"/>
                <a:ea typeface="Arial Narrow"/>
                <a:cs typeface="Arial Narrow"/>
                <a:sym typeface="Arial Narrow"/>
              </a:rPr>
              <a:t>panels draft SR4</a:t>
            </a:r>
            <a:endParaRPr sz="1100"/>
          </a:p>
        </p:txBody>
      </p:sp>
      <p:sp>
        <p:nvSpPr>
          <p:cNvPr id="163" name="Google Shape;163;g81d1069e7a_8_60"/>
          <p:cNvSpPr/>
          <p:nvPr/>
        </p:nvSpPr>
        <p:spPr>
          <a:xfrm>
            <a:off x="2997543" y="4692046"/>
            <a:ext cx="1565886" cy="581199"/>
          </a:xfrm>
          <a:prstGeom prst="roundRect">
            <a:avLst>
              <a:gd name="adj" fmla="val 16667"/>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dirty="0">
                <a:solidFill>
                  <a:schemeClr val="lt1"/>
                </a:solidFill>
                <a:latin typeface="Arial Narrow"/>
                <a:ea typeface="Arial Narrow"/>
                <a:cs typeface="Arial Narrow"/>
                <a:sym typeface="Arial Narrow"/>
              </a:rPr>
              <a:t>panels draft IP4</a:t>
            </a:r>
            <a:endParaRPr sz="1100" dirty="0"/>
          </a:p>
        </p:txBody>
      </p:sp>
      <p:cxnSp>
        <p:nvCxnSpPr>
          <p:cNvPr id="164" name="Google Shape;164;g81d1069e7a_8_60"/>
          <p:cNvCxnSpPr>
            <a:cxnSpLocks/>
            <a:stCxn id="165" idx="2"/>
            <a:endCxn id="166" idx="0"/>
          </p:cNvCxnSpPr>
          <p:nvPr/>
        </p:nvCxnSpPr>
        <p:spPr>
          <a:xfrm>
            <a:off x="1102499" y="2309406"/>
            <a:ext cx="592688" cy="850892"/>
          </a:xfrm>
          <a:prstGeom prst="straightConnector1">
            <a:avLst/>
          </a:prstGeom>
          <a:noFill/>
          <a:ln w="38100" cap="flat" cmpd="sng">
            <a:solidFill>
              <a:srgbClr val="FFC000"/>
            </a:solidFill>
            <a:prstDash val="solid"/>
            <a:round/>
            <a:headEnd type="none" w="sm" len="sm"/>
            <a:tailEnd type="none" w="sm" len="sm"/>
          </a:ln>
        </p:spPr>
      </p:cxnSp>
      <p:sp>
        <p:nvSpPr>
          <p:cNvPr id="165" name="Google Shape;165;g81d1069e7a_8_60"/>
          <p:cNvSpPr txBox="1"/>
          <p:nvPr/>
        </p:nvSpPr>
        <p:spPr>
          <a:xfrm>
            <a:off x="238040" y="794511"/>
            <a:ext cx="1728918" cy="1514895"/>
          </a:xfrm>
          <a:prstGeom prst="rect">
            <a:avLst/>
          </a:prstGeom>
          <a:noFill/>
          <a:ln w="38100" cap="flat" cmpd="sng">
            <a:solidFill>
              <a:srgbClr val="FFC000"/>
            </a:solidFill>
            <a:prstDash val="solid"/>
            <a:round/>
            <a:headEnd type="none" w="sm" len="sm"/>
            <a:tailEnd type="none" w="sm" len="sm"/>
          </a:ln>
        </p:spPr>
        <p:txBody>
          <a:bodyPr spcFirstLastPara="1" wrap="square" lIns="0" tIns="45700" rIns="0" bIns="45700" anchor="t" anchorCtr="0">
            <a:noAutofit/>
          </a:bodyPr>
          <a:lstStyle/>
          <a:p>
            <a:pPr marL="0" marR="0" lvl="0" indent="0" algn="ctr" rtl="0">
              <a:spcBef>
                <a:spcPts val="0"/>
              </a:spcBef>
              <a:spcAft>
                <a:spcPts val="0"/>
              </a:spcAft>
              <a:buNone/>
            </a:pPr>
            <a:r>
              <a:rPr lang="en-AU" sz="1600" dirty="0">
                <a:solidFill>
                  <a:schemeClr val="dk1"/>
                </a:solidFill>
                <a:latin typeface="Arial Narrow"/>
                <a:ea typeface="Arial Narrow"/>
                <a:cs typeface="Arial Narrow"/>
                <a:sym typeface="Arial Narrow"/>
              </a:rPr>
              <a:t>SEPTEMBER (?) 2020:</a:t>
            </a:r>
            <a:endParaRPr sz="1600" dirty="0"/>
          </a:p>
          <a:p>
            <a:pPr marL="0" marR="0" lvl="0" indent="0" algn="ctr" rtl="0">
              <a:spcBef>
                <a:spcPts val="0"/>
              </a:spcBef>
              <a:spcAft>
                <a:spcPts val="0"/>
              </a:spcAft>
              <a:buNone/>
            </a:pPr>
            <a:r>
              <a:rPr lang="en-AU" sz="1600" dirty="0">
                <a:solidFill>
                  <a:schemeClr val="dk1"/>
                </a:solidFill>
                <a:latin typeface="Arial Narrow"/>
                <a:ea typeface="Arial Narrow"/>
                <a:cs typeface="Arial Narrow"/>
                <a:sym typeface="Arial Narrow"/>
              </a:rPr>
              <a:t>Panel Meetings</a:t>
            </a:r>
            <a:endParaRPr sz="1600" dirty="0"/>
          </a:p>
          <a:p>
            <a:pPr marL="0" marR="0" lvl="0" indent="0" algn="ctr" rtl="0">
              <a:spcBef>
                <a:spcPts val="0"/>
              </a:spcBef>
              <a:spcAft>
                <a:spcPts val="0"/>
              </a:spcAft>
              <a:buNone/>
            </a:pPr>
            <a:r>
              <a:rPr lang="en-AU" sz="1600" dirty="0">
                <a:solidFill>
                  <a:schemeClr val="dk1"/>
                </a:solidFill>
                <a:latin typeface="Arial Narrow"/>
                <a:ea typeface="Arial Narrow"/>
                <a:cs typeface="Arial Narrow"/>
                <a:sym typeface="Arial Narrow"/>
              </a:rPr>
              <a:t>Consider Requirements</a:t>
            </a:r>
            <a:endParaRPr sz="1600" dirty="0"/>
          </a:p>
        </p:txBody>
      </p:sp>
      <p:sp>
        <p:nvSpPr>
          <p:cNvPr id="167" name="Google Shape;167;g81d1069e7a_8_60"/>
          <p:cNvSpPr/>
          <p:nvPr/>
        </p:nvSpPr>
        <p:spPr>
          <a:xfrm rot="-5400000">
            <a:off x="24409" y="4377486"/>
            <a:ext cx="1408450" cy="383068"/>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a:solidFill>
                  <a:schemeClr val="lt1"/>
                </a:solidFill>
                <a:latin typeface="Arial Narrow"/>
                <a:ea typeface="Arial Narrow"/>
                <a:cs typeface="Arial Narrow"/>
                <a:sym typeface="Arial Narrow"/>
              </a:rPr>
              <a:t>Public consultation</a:t>
            </a:r>
            <a:endParaRPr sz="1100"/>
          </a:p>
        </p:txBody>
      </p:sp>
      <p:sp>
        <p:nvSpPr>
          <p:cNvPr id="166" name="Google Shape;166;g81d1069e7a_8_60"/>
          <p:cNvSpPr/>
          <p:nvPr/>
        </p:nvSpPr>
        <p:spPr>
          <a:xfrm>
            <a:off x="1464367" y="3160298"/>
            <a:ext cx="461639" cy="550463"/>
          </a:xfrm>
          <a:prstGeom prst="diamond">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Arial Narrow"/>
              <a:ea typeface="Arial Narrow"/>
              <a:cs typeface="Arial Narrow"/>
              <a:sym typeface="Arial Narrow"/>
            </a:endParaRPr>
          </a:p>
        </p:txBody>
      </p:sp>
      <p:cxnSp>
        <p:nvCxnSpPr>
          <p:cNvPr id="169" name="Google Shape;169;g81d1069e7a_8_60"/>
          <p:cNvCxnSpPr>
            <a:cxnSpLocks/>
            <a:stCxn id="170" idx="2"/>
            <a:endCxn id="171" idx="0"/>
          </p:cNvCxnSpPr>
          <p:nvPr/>
        </p:nvCxnSpPr>
        <p:spPr>
          <a:xfrm flipH="1">
            <a:off x="5215847" y="2309406"/>
            <a:ext cx="1758839" cy="870596"/>
          </a:xfrm>
          <a:prstGeom prst="straightConnector1">
            <a:avLst/>
          </a:prstGeom>
          <a:noFill/>
          <a:ln w="38100" cap="flat" cmpd="sng">
            <a:solidFill>
              <a:srgbClr val="FFC000"/>
            </a:solidFill>
            <a:prstDash val="solid"/>
            <a:round/>
            <a:headEnd type="none" w="sm" len="sm"/>
            <a:tailEnd type="none" w="sm" len="sm"/>
          </a:ln>
        </p:spPr>
      </p:cxnSp>
      <p:sp>
        <p:nvSpPr>
          <p:cNvPr id="170" name="Google Shape;170;g81d1069e7a_8_60"/>
          <p:cNvSpPr txBox="1"/>
          <p:nvPr/>
        </p:nvSpPr>
        <p:spPr>
          <a:xfrm>
            <a:off x="6190721" y="794511"/>
            <a:ext cx="1567930" cy="1514895"/>
          </a:xfrm>
          <a:prstGeom prst="rect">
            <a:avLst/>
          </a:prstGeom>
          <a:noFill/>
          <a:ln w="38100" cap="flat" cmpd="sng">
            <a:solidFill>
              <a:srgbClr val="FFC000"/>
            </a:solidFill>
            <a:prstDash val="solid"/>
            <a:round/>
            <a:headEnd type="none" w="sm" len="sm"/>
            <a:tailEnd type="none" w="sm" len="sm"/>
          </a:ln>
        </p:spPr>
        <p:txBody>
          <a:bodyPr spcFirstLastPara="1" wrap="square" lIns="0" tIns="45700" rIns="0" bIns="45700" anchor="t" anchorCtr="0">
            <a:noAutofit/>
          </a:bodyPr>
          <a:lstStyle/>
          <a:p>
            <a:pPr marL="0" marR="0" lvl="0" indent="0" algn="ctr" rtl="0">
              <a:spcBef>
                <a:spcPts val="0"/>
              </a:spcBef>
              <a:spcAft>
                <a:spcPts val="0"/>
              </a:spcAft>
              <a:buNone/>
            </a:pPr>
            <a:r>
              <a:rPr lang="en-AU" sz="1600" dirty="0">
                <a:solidFill>
                  <a:schemeClr val="dk1"/>
                </a:solidFill>
                <a:latin typeface="Arial Narrow"/>
                <a:ea typeface="Arial Narrow"/>
                <a:cs typeface="Arial Narrow"/>
                <a:sym typeface="Arial Narrow"/>
              </a:rPr>
              <a:t>2022 March Panel Meetings</a:t>
            </a:r>
            <a:endParaRPr sz="1600" dirty="0"/>
          </a:p>
          <a:p>
            <a:pPr marL="0" marR="0" lvl="0" indent="0" algn="ctr" rtl="0">
              <a:spcBef>
                <a:spcPts val="0"/>
              </a:spcBef>
              <a:spcAft>
                <a:spcPts val="0"/>
              </a:spcAft>
              <a:buNone/>
            </a:pPr>
            <a:r>
              <a:rPr lang="en-AU" sz="1600" dirty="0">
                <a:solidFill>
                  <a:schemeClr val="dk1"/>
                </a:solidFill>
                <a:latin typeface="Arial Narrow"/>
                <a:ea typeface="Arial Narrow"/>
                <a:cs typeface="Arial Narrow"/>
                <a:sym typeface="Arial Narrow"/>
              </a:rPr>
              <a:t>Agree revised Implementation Plan</a:t>
            </a:r>
            <a:endParaRPr sz="1600" dirty="0"/>
          </a:p>
        </p:txBody>
      </p:sp>
      <p:sp>
        <p:nvSpPr>
          <p:cNvPr id="172" name="Google Shape;172;g81d1069e7a_8_60"/>
          <p:cNvSpPr txBox="1"/>
          <p:nvPr/>
        </p:nvSpPr>
        <p:spPr>
          <a:xfrm>
            <a:off x="2020631" y="794511"/>
            <a:ext cx="1260321" cy="1514895"/>
          </a:xfrm>
          <a:prstGeom prst="rect">
            <a:avLst/>
          </a:prstGeom>
          <a:noFill/>
          <a:ln w="38100" cap="flat" cmpd="sng">
            <a:solidFill>
              <a:srgbClr val="FFC000"/>
            </a:solidFill>
            <a:prstDash val="solid"/>
            <a:round/>
            <a:headEnd type="none" w="sm" len="sm"/>
            <a:tailEnd type="none" w="sm" len="sm"/>
          </a:ln>
        </p:spPr>
        <p:txBody>
          <a:bodyPr spcFirstLastPara="1" wrap="square" lIns="0" tIns="45700" rIns="0" bIns="45700" anchor="t" anchorCtr="0">
            <a:noAutofit/>
          </a:bodyPr>
          <a:lstStyle/>
          <a:p>
            <a:pPr marL="0" marR="0" lvl="0" indent="0" algn="ctr" rtl="0">
              <a:spcBef>
                <a:spcPts val="0"/>
              </a:spcBef>
              <a:spcAft>
                <a:spcPts val="0"/>
              </a:spcAft>
              <a:buNone/>
            </a:pPr>
            <a:r>
              <a:rPr lang="en-AU" sz="1600">
                <a:solidFill>
                  <a:schemeClr val="dk1"/>
                </a:solidFill>
                <a:latin typeface="Arial Narrow"/>
                <a:ea typeface="Arial Narrow"/>
                <a:cs typeface="Arial Narrow"/>
                <a:sym typeface="Arial Narrow"/>
              </a:rPr>
              <a:t>MARCH 2021: Panel Meetings</a:t>
            </a:r>
            <a:endParaRPr sz="1600"/>
          </a:p>
          <a:p>
            <a:pPr marL="0" marR="0" lvl="0" indent="0" algn="ctr" rtl="0">
              <a:spcBef>
                <a:spcPts val="0"/>
              </a:spcBef>
              <a:spcAft>
                <a:spcPts val="0"/>
              </a:spcAft>
              <a:buNone/>
            </a:pPr>
            <a:r>
              <a:rPr lang="en-AU" sz="1600">
                <a:solidFill>
                  <a:schemeClr val="dk1"/>
                </a:solidFill>
                <a:latin typeface="Arial Narrow"/>
                <a:ea typeface="Arial Narrow"/>
                <a:cs typeface="Arial Narrow"/>
                <a:sym typeface="Arial Narrow"/>
              </a:rPr>
              <a:t>Agree revised Status Report</a:t>
            </a:r>
            <a:endParaRPr sz="1600"/>
          </a:p>
        </p:txBody>
      </p:sp>
      <p:cxnSp>
        <p:nvCxnSpPr>
          <p:cNvPr id="173" name="Google Shape;173;g81d1069e7a_8_60"/>
          <p:cNvCxnSpPr>
            <a:cxnSpLocks/>
            <a:stCxn id="172" idx="2"/>
            <a:endCxn id="174" idx="0"/>
          </p:cNvCxnSpPr>
          <p:nvPr/>
        </p:nvCxnSpPr>
        <p:spPr>
          <a:xfrm>
            <a:off x="2650792" y="2309406"/>
            <a:ext cx="461073" cy="870596"/>
          </a:xfrm>
          <a:prstGeom prst="straightConnector1">
            <a:avLst/>
          </a:prstGeom>
          <a:noFill/>
          <a:ln w="38100" cap="flat" cmpd="sng">
            <a:solidFill>
              <a:srgbClr val="FFC000"/>
            </a:solidFill>
            <a:prstDash val="solid"/>
            <a:round/>
            <a:headEnd type="none" w="sm" len="sm"/>
            <a:tailEnd type="none" w="sm" len="sm"/>
          </a:ln>
        </p:spPr>
      </p:cxnSp>
      <p:sp>
        <p:nvSpPr>
          <p:cNvPr id="171" name="Google Shape;171;g81d1069e7a_8_60"/>
          <p:cNvSpPr/>
          <p:nvPr/>
        </p:nvSpPr>
        <p:spPr>
          <a:xfrm>
            <a:off x="4985027" y="3180002"/>
            <a:ext cx="461639" cy="550463"/>
          </a:xfrm>
          <a:prstGeom prst="diamond">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Arial Narrow"/>
              <a:ea typeface="Arial Narrow"/>
              <a:cs typeface="Arial Narrow"/>
              <a:sym typeface="Arial Narrow"/>
            </a:endParaRPr>
          </a:p>
        </p:txBody>
      </p:sp>
      <p:sp>
        <p:nvSpPr>
          <p:cNvPr id="174" name="Google Shape;174;g81d1069e7a_8_60"/>
          <p:cNvSpPr/>
          <p:nvPr/>
        </p:nvSpPr>
        <p:spPr>
          <a:xfrm>
            <a:off x="2881045" y="3180002"/>
            <a:ext cx="461639" cy="550463"/>
          </a:xfrm>
          <a:prstGeom prst="diamond">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Arial Narrow"/>
              <a:ea typeface="Arial Narrow"/>
              <a:cs typeface="Arial Narrow"/>
              <a:sym typeface="Arial Narrow"/>
            </a:endParaRPr>
          </a:p>
        </p:txBody>
      </p:sp>
      <p:sp>
        <p:nvSpPr>
          <p:cNvPr id="160" name="Google Shape;160;g81d1069e7a_8_60"/>
          <p:cNvSpPr/>
          <p:nvPr/>
        </p:nvSpPr>
        <p:spPr>
          <a:xfrm>
            <a:off x="4002993" y="3171759"/>
            <a:ext cx="461639" cy="550463"/>
          </a:xfrm>
          <a:prstGeom prst="diamond">
            <a:avLst/>
          </a:prstGeom>
          <a:solidFill>
            <a:srgbClr val="00F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Arial Narrow"/>
              <a:ea typeface="Arial Narrow"/>
              <a:cs typeface="Arial Narrow"/>
              <a:sym typeface="Arial Narrow"/>
            </a:endParaRPr>
          </a:p>
        </p:txBody>
      </p:sp>
      <p:sp>
        <p:nvSpPr>
          <p:cNvPr id="176" name="Google Shape;176;g81d1069e7a_8_60"/>
          <p:cNvSpPr/>
          <p:nvPr/>
        </p:nvSpPr>
        <p:spPr>
          <a:xfrm>
            <a:off x="3760548" y="3160298"/>
            <a:ext cx="461639" cy="550463"/>
          </a:xfrm>
          <a:prstGeom prst="diamond">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Arial Narrow"/>
              <a:ea typeface="Arial Narrow"/>
              <a:cs typeface="Arial Narrow"/>
              <a:sym typeface="Arial Narrow"/>
            </a:endParaRPr>
          </a:p>
        </p:txBody>
      </p:sp>
      <p:cxnSp>
        <p:nvCxnSpPr>
          <p:cNvPr id="177" name="Google Shape;177;g81d1069e7a_8_60"/>
          <p:cNvCxnSpPr>
            <a:cxnSpLocks/>
            <a:stCxn id="176" idx="0"/>
            <a:endCxn id="178" idx="2"/>
          </p:cNvCxnSpPr>
          <p:nvPr/>
        </p:nvCxnSpPr>
        <p:spPr>
          <a:xfrm flipV="1">
            <a:off x="3991368" y="2309405"/>
            <a:ext cx="51121" cy="850893"/>
          </a:xfrm>
          <a:prstGeom prst="straightConnector1">
            <a:avLst/>
          </a:prstGeom>
          <a:noFill/>
          <a:ln w="38100" cap="flat" cmpd="sng">
            <a:solidFill>
              <a:srgbClr val="FF0000"/>
            </a:solidFill>
            <a:prstDash val="solid"/>
            <a:round/>
            <a:headEnd type="none" w="sm" len="sm"/>
            <a:tailEnd type="none" w="sm" len="sm"/>
          </a:ln>
        </p:spPr>
      </p:cxnSp>
      <p:sp>
        <p:nvSpPr>
          <p:cNvPr id="178" name="Google Shape;178;g81d1069e7a_8_60"/>
          <p:cNvSpPr txBox="1"/>
          <p:nvPr/>
        </p:nvSpPr>
        <p:spPr>
          <a:xfrm>
            <a:off x="3334625" y="794511"/>
            <a:ext cx="1415728" cy="1514894"/>
          </a:xfrm>
          <a:prstGeom prst="rect">
            <a:avLst/>
          </a:prstGeom>
          <a:noFill/>
          <a:ln w="38100" cap="flat" cmpd="sng">
            <a:solidFill>
              <a:srgbClr val="FF0000"/>
            </a:solidFill>
            <a:prstDash val="solid"/>
            <a:round/>
            <a:headEnd type="none" w="sm" len="sm"/>
            <a:tailEnd type="none" w="sm" len="sm"/>
          </a:ln>
        </p:spPr>
        <p:txBody>
          <a:bodyPr spcFirstLastPara="1" wrap="square" lIns="0" tIns="45700" rIns="0" bIns="45700" anchor="t" anchorCtr="0">
            <a:noAutofit/>
          </a:bodyPr>
          <a:lstStyle/>
          <a:p>
            <a:pPr marL="0" marR="0" lvl="0" indent="0" algn="ctr" rtl="0">
              <a:spcBef>
                <a:spcPts val="0"/>
              </a:spcBef>
              <a:spcAft>
                <a:spcPts val="0"/>
              </a:spcAft>
              <a:buNone/>
            </a:pPr>
            <a:r>
              <a:rPr lang="en-AU" sz="1600" dirty="0">
                <a:solidFill>
                  <a:schemeClr val="dk1"/>
                </a:solidFill>
                <a:latin typeface="Arial Narrow"/>
                <a:ea typeface="Arial Narrow"/>
                <a:cs typeface="Arial Narrow"/>
                <a:sym typeface="Arial Narrow"/>
              </a:rPr>
              <a:t>SEPTEMBER 2021: 4</a:t>
            </a:r>
            <a:r>
              <a:rPr lang="en-AU" sz="1600" baseline="30000" dirty="0">
                <a:solidFill>
                  <a:schemeClr val="dk1"/>
                </a:solidFill>
                <a:latin typeface="Arial Narrow"/>
                <a:ea typeface="Arial Narrow"/>
                <a:cs typeface="Arial Narrow"/>
                <a:sym typeface="Arial Narrow"/>
              </a:rPr>
              <a:t>th</a:t>
            </a:r>
            <a:r>
              <a:rPr lang="en-AU" sz="1600" dirty="0">
                <a:solidFill>
                  <a:schemeClr val="dk1"/>
                </a:solidFill>
                <a:latin typeface="Arial Narrow"/>
                <a:ea typeface="Arial Narrow"/>
                <a:cs typeface="Arial Narrow"/>
                <a:sym typeface="Arial Narrow"/>
              </a:rPr>
              <a:t> Status Report published</a:t>
            </a:r>
            <a:endParaRPr sz="1600" dirty="0"/>
          </a:p>
          <a:p>
            <a:pPr marL="0" marR="0" lvl="0" indent="0" algn="ctr" rtl="0">
              <a:spcBef>
                <a:spcPts val="0"/>
              </a:spcBef>
              <a:spcAft>
                <a:spcPts val="0"/>
              </a:spcAft>
              <a:buNone/>
            </a:pPr>
            <a:endParaRPr sz="1600" dirty="0">
              <a:solidFill>
                <a:schemeClr val="dk1"/>
              </a:solidFill>
              <a:latin typeface="Arial Narrow"/>
              <a:ea typeface="Arial Narrow"/>
              <a:cs typeface="Arial Narrow"/>
              <a:sym typeface="Arial Narrow"/>
            </a:endParaRPr>
          </a:p>
        </p:txBody>
      </p:sp>
      <p:sp>
        <p:nvSpPr>
          <p:cNvPr id="179" name="Google Shape;179;g81d1069e7a_8_60"/>
          <p:cNvSpPr/>
          <p:nvPr/>
        </p:nvSpPr>
        <p:spPr>
          <a:xfrm>
            <a:off x="4580572" y="4707902"/>
            <a:ext cx="543206" cy="565343"/>
          </a:xfrm>
          <a:prstGeom prst="roundRect">
            <a:avLst>
              <a:gd name="adj" fmla="val 16667"/>
            </a:avLst>
          </a:prstGeom>
          <a:solidFill>
            <a:srgbClr val="7030A0"/>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AU" dirty="0">
                <a:solidFill>
                  <a:schemeClr val="lt1"/>
                </a:solidFill>
                <a:latin typeface="Arial Narrow"/>
                <a:ea typeface="Arial Narrow"/>
                <a:cs typeface="Arial Narrow"/>
                <a:sym typeface="Arial Narrow"/>
              </a:rPr>
              <a:t>Review IP4</a:t>
            </a:r>
            <a:endParaRPr sz="1100" dirty="0"/>
          </a:p>
        </p:txBody>
      </p:sp>
      <p:sp>
        <p:nvSpPr>
          <p:cNvPr id="180" name="Google Shape;180;g81d1069e7a_8_60"/>
          <p:cNvSpPr txBox="1"/>
          <p:nvPr/>
        </p:nvSpPr>
        <p:spPr>
          <a:xfrm>
            <a:off x="0" y="0"/>
            <a:ext cx="9146980" cy="625956"/>
          </a:xfrm>
          <a:prstGeom prst="rect">
            <a:avLst/>
          </a:prstGeom>
          <a:solidFill>
            <a:srgbClr val="1C9DD9"/>
          </a:solid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FFFFFF"/>
              </a:buClr>
              <a:buSzPts val="2827"/>
              <a:buFont typeface="Calibri"/>
              <a:buNone/>
            </a:pPr>
            <a:r>
              <a:rPr lang="en-AU" sz="2400" b="1" u="none" dirty="0">
                <a:solidFill>
                  <a:srgbClr val="FFFFFF"/>
                </a:solidFill>
                <a:latin typeface="Calibri"/>
                <a:ea typeface="Calibri"/>
                <a:cs typeface="Calibri"/>
                <a:sym typeface="Calibri"/>
              </a:rPr>
              <a:t>Timeline for Status Report (SR4</a:t>
            </a:r>
            <a:r>
              <a:rPr lang="en-AU" sz="2400" b="1" dirty="0">
                <a:solidFill>
                  <a:srgbClr val="FFFFFF"/>
                </a:solidFill>
                <a:latin typeface="Calibri"/>
                <a:ea typeface="Calibri"/>
                <a:cs typeface="Calibri"/>
                <a:sym typeface="Calibri"/>
              </a:rPr>
              <a:t>) and Implementation Plan (IP4) </a:t>
            </a:r>
            <a:endParaRPr b="1" u="none" dirty="0">
              <a:solidFill>
                <a:srgbClr val="FFFFFF"/>
              </a:solidFill>
              <a:latin typeface="Calibri"/>
              <a:ea typeface="Calibri"/>
              <a:cs typeface="Calibri"/>
              <a:sym typeface="Calibri"/>
            </a:endParaRPr>
          </a:p>
        </p:txBody>
      </p:sp>
      <p:sp>
        <p:nvSpPr>
          <p:cNvPr id="181" name="Google Shape;181;g81d1069e7a_8_60"/>
          <p:cNvSpPr/>
          <p:nvPr/>
        </p:nvSpPr>
        <p:spPr>
          <a:xfrm>
            <a:off x="920168" y="4713356"/>
            <a:ext cx="2060996" cy="559889"/>
          </a:xfrm>
          <a:prstGeom prst="roundRect">
            <a:avLst>
              <a:gd name="adj" fmla="val 16667"/>
            </a:avLst>
          </a:prstGeom>
          <a:solidFill>
            <a:srgbClr val="00B050"/>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AU" dirty="0">
                <a:solidFill>
                  <a:schemeClr val="lt1"/>
                </a:solidFill>
                <a:latin typeface="Arial Narrow"/>
                <a:ea typeface="Arial Narrow"/>
                <a:cs typeface="Arial Narrow"/>
                <a:sym typeface="Arial Narrow"/>
              </a:rPr>
              <a:t>Panels consider comments on requirements</a:t>
            </a:r>
            <a:endParaRPr sz="1100" dirty="0"/>
          </a:p>
        </p:txBody>
      </p:sp>
      <p:sp>
        <p:nvSpPr>
          <p:cNvPr id="182" name="Google Shape;182;g81d1069e7a_8_60"/>
          <p:cNvSpPr/>
          <p:nvPr/>
        </p:nvSpPr>
        <p:spPr>
          <a:xfrm>
            <a:off x="7990175" y="4071291"/>
            <a:ext cx="988772" cy="972000"/>
          </a:xfrm>
          <a:prstGeom prst="roundRect">
            <a:avLst>
              <a:gd name="adj" fmla="val 16667"/>
            </a:avLst>
          </a:prstGeom>
          <a:noFill/>
          <a:ln w="53975" cap="flat" cmpd="sng">
            <a:solidFill>
              <a:srgbClr val="01AF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AU" dirty="0">
                <a:solidFill>
                  <a:srgbClr val="A5A5A5"/>
                </a:solidFill>
                <a:latin typeface="Arial Narrow"/>
                <a:ea typeface="Arial Narrow"/>
                <a:cs typeface="Arial Narrow"/>
                <a:sym typeface="Arial Narrow"/>
              </a:rPr>
              <a:t>UNFCCC Global Stocktake</a:t>
            </a:r>
            <a:endParaRPr sz="1100" dirty="0"/>
          </a:p>
        </p:txBody>
      </p:sp>
      <p:sp>
        <p:nvSpPr>
          <p:cNvPr id="183" name="Google Shape;183;g81d1069e7a_8_60"/>
          <p:cNvSpPr/>
          <p:nvPr/>
        </p:nvSpPr>
        <p:spPr>
          <a:xfrm>
            <a:off x="537098" y="5413914"/>
            <a:ext cx="8606901" cy="353513"/>
          </a:xfrm>
          <a:prstGeom prst="roundRect">
            <a:avLst>
              <a:gd name="adj" fmla="val 16667"/>
            </a:avLst>
          </a:prstGeom>
          <a:solidFill>
            <a:srgbClr val="F897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AU" dirty="0">
                <a:solidFill>
                  <a:schemeClr val="lt1"/>
                </a:solidFill>
                <a:latin typeface="Arial Narrow"/>
                <a:ea typeface="Arial Narrow"/>
                <a:cs typeface="Arial Narrow"/>
                <a:sym typeface="Arial Narrow"/>
              </a:rPr>
              <a:t>ECV Stewards and IP Action rapporteurs update panels on progress, issues and gaps.</a:t>
            </a:r>
            <a:endParaRPr sz="1100" dirty="0"/>
          </a:p>
        </p:txBody>
      </p:sp>
      <p:sp>
        <p:nvSpPr>
          <p:cNvPr id="42" name="Google Shape;153;g81d1069e7a_8_60">
            <a:extLst>
              <a:ext uri="{FF2B5EF4-FFF2-40B4-BE49-F238E27FC236}">
                <a16:creationId xmlns:a16="http://schemas.microsoft.com/office/drawing/2014/main" id="{1B15B83E-ED16-8F46-8E7F-97AAABC1AEB5}"/>
              </a:ext>
            </a:extLst>
          </p:cNvPr>
          <p:cNvSpPr txBox="1"/>
          <p:nvPr/>
        </p:nvSpPr>
        <p:spPr>
          <a:xfrm>
            <a:off x="8405167" y="3589626"/>
            <a:ext cx="87567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dirty="0">
                <a:solidFill>
                  <a:schemeClr val="dk1"/>
                </a:solidFill>
                <a:latin typeface="Arial Narrow"/>
                <a:ea typeface="Arial Narrow"/>
                <a:cs typeface="Arial Narrow"/>
                <a:sym typeface="Arial Narrow"/>
              </a:rPr>
              <a:t>Jan 2024</a:t>
            </a:r>
            <a:endParaRPr sz="1100" dirty="0"/>
          </a:p>
        </p:txBody>
      </p:sp>
      <p:sp>
        <p:nvSpPr>
          <p:cNvPr id="50" name="Google Shape;179;g81d1069e7a_8_60">
            <a:extLst>
              <a:ext uri="{FF2B5EF4-FFF2-40B4-BE49-F238E27FC236}">
                <a16:creationId xmlns:a16="http://schemas.microsoft.com/office/drawing/2014/main" id="{4275407C-996B-634F-ADAA-6F715CA77A96}"/>
              </a:ext>
            </a:extLst>
          </p:cNvPr>
          <p:cNvSpPr/>
          <p:nvPr/>
        </p:nvSpPr>
        <p:spPr>
          <a:xfrm>
            <a:off x="2519761" y="3881881"/>
            <a:ext cx="603327" cy="565343"/>
          </a:xfrm>
          <a:prstGeom prst="roundRect">
            <a:avLst>
              <a:gd name="adj" fmla="val 16667"/>
            </a:avLst>
          </a:prstGeom>
          <a:solidFill>
            <a:srgbClr val="7030A0"/>
          </a:solid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AU" dirty="0">
                <a:solidFill>
                  <a:schemeClr val="lt1"/>
                </a:solidFill>
                <a:latin typeface="Arial Narrow"/>
                <a:ea typeface="Arial Narrow"/>
                <a:cs typeface="Arial Narrow"/>
                <a:sym typeface="Arial Narrow"/>
              </a:rPr>
              <a:t>Review SR4</a:t>
            </a:r>
            <a:endParaRPr sz="1100" dirty="0"/>
          </a:p>
        </p:txBody>
      </p:sp>
      <p:sp>
        <p:nvSpPr>
          <p:cNvPr id="60" name="Rounded Rectangle 59">
            <a:extLst>
              <a:ext uri="{FF2B5EF4-FFF2-40B4-BE49-F238E27FC236}">
                <a16:creationId xmlns:a16="http://schemas.microsoft.com/office/drawing/2014/main" id="{A1FEA9A6-770B-E646-8361-C1E99C7F44AA}"/>
              </a:ext>
            </a:extLst>
          </p:cNvPr>
          <p:cNvSpPr/>
          <p:nvPr/>
        </p:nvSpPr>
        <p:spPr>
          <a:xfrm>
            <a:off x="376844" y="5792932"/>
            <a:ext cx="8767155" cy="345118"/>
          </a:xfrm>
          <a:prstGeom prst="roundRect">
            <a:avLst/>
          </a:prstGeom>
          <a:gradFill>
            <a:gsLst>
              <a:gs pos="81000">
                <a:srgbClr val="F89620"/>
              </a:gs>
              <a:gs pos="0">
                <a:srgbClr val="F89620"/>
              </a:gs>
              <a:gs pos="99000">
                <a:schemeClr val="bg1"/>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GB" dirty="0">
                <a:latin typeface="Arial Narrow" panose="020B0604020202020204" pitchFamily="34" charset="0"/>
                <a:cs typeface="Arial Narrow" panose="020B0604020202020204" pitchFamily="34" charset="0"/>
              </a:rPr>
              <a:t>Develop work on monitoring impacts and responses, regional support, gaps in climate cycles </a:t>
            </a:r>
          </a:p>
        </p:txBody>
      </p:sp>
    </p:spTree>
    <p:extLst>
      <p:ext uri="{BB962C8B-B14F-4D97-AF65-F5344CB8AC3E}">
        <p14:creationId xmlns:p14="http://schemas.microsoft.com/office/powerpoint/2010/main" val="150512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189" name="Google Shape;189;g81d1069e7a_8_99"/>
          <p:cNvGrpSpPr/>
          <p:nvPr/>
        </p:nvGrpSpPr>
        <p:grpSpPr>
          <a:xfrm>
            <a:off x="11677632" y="30978029"/>
            <a:ext cx="10662526" cy="8145691"/>
            <a:chOff x="0" y="666054"/>
            <a:chExt cx="14216702" cy="8145691"/>
          </a:xfrm>
        </p:grpSpPr>
        <p:sp>
          <p:nvSpPr>
            <p:cNvPr id="190" name="Google Shape;190;g81d1069e7a_8_99"/>
            <p:cNvSpPr/>
            <p:nvPr/>
          </p:nvSpPr>
          <p:spPr>
            <a:xfrm>
              <a:off x="0" y="666054"/>
              <a:ext cx="14216702" cy="2067507"/>
            </a:xfrm>
            <a:prstGeom prst="rightArrow">
              <a:avLst>
                <a:gd name="adj1" fmla="val 50000"/>
                <a:gd name="adj2" fmla="val 50000"/>
              </a:avLst>
            </a:prstGeom>
            <a:solidFill>
              <a:srgbClr val="E78B2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g81d1069e7a_8_99"/>
            <p:cNvSpPr txBox="1"/>
            <p:nvPr/>
          </p:nvSpPr>
          <p:spPr>
            <a:xfrm>
              <a:off x="0" y="1182931"/>
              <a:ext cx="13699825" cy="1033753"/>
            </a:xfrm>
            <a:prstGeom prst="rect">
              <a:avLst/>
            </a:prstGeom>
            <a:noFill/>
            <a:ln>
              <a:noFill/>
            </a:ln>
          </p:spPr>
          <p:txBody>
            <a:bodyPr spcFirstLastPara="1" wrap="square" lIns="83800" tIns="83800" rIns="254000" bIns="328200" anchor="ctr" anchorCtr="0">
              <a:noAutofit/>
            </a:bodyPr>
            <a:lstStyle/>
            <a:p>
              <a:pPr marL="0" marR="0" lvl="0" indent="0" algn="l" rtl="0">
                <a:lnSpc>
                  <a:spcPct val="90000"/>
                </a:lnSpc>
                <a:spcBef>
                  <a:spcPts val="0"/>
                </a:spcBef>
                <a:spcAft>
                  <a:spcPts val="0"/>
                </a:spcAft>
                <a:buNone/>
              </a:pPr>
              <a:r>
                <a:rPr lang="en-AU" sz="2200">
                  <a:solidFill>
                    <a:schemeClr val="lt1"/>
                  </a:solidFill>
                  <a:latin typeface="Calibri"/>
                  <a:ea typeface="Calibri"/>
                  <a:cs typeface="Calibri"/>
                  <a:sym typeface="Calibri"/>
                </a:rPr>
                <a:t>Climate Science</a:t>
              </a:r>
              <a:endParaRPr/>
            </a:p>
          </p:txBody>
        </p:sp>
        <p:sp>
          <p:nvSpPr>
            <p:cNvPr id="192" name="Google Shape;192;g81d1069e7a_8_99"/>
            <p:cNvSpPr/>
            <p:nvPr/>
          </p:nvSpPr>
          <p:spPr>
            <a:xfrm>
              <a:off x="0" y="2257732"/>
              <a:ext cx="2627530" cy="3796274"/>
            </a:xfrm>
            <a:prstGeom prst="rect">
              <a:avLst/>
            </a:prstGeom>
            <a:solidFill>
              <a:schemeClr val="lt1"/>
            </a:solidFill>
            <a:ln w="25400" cap="flat" cmpd="sng">
              <a:solidFill>
                <a:srgbClr val="E78B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g81d1069e7a_8_99"/>
            <p:cNvSpPr txBox="1"/>
            <p:nvPr/>
          </p:nvSpPr>
          <p:spPr>
            <a:xfrm>
              <a:off x="0" y="2257732"/>
              <a:ext cx="2627530" cy="3796274"/>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None/>
              </a:pPr>
              <a:r>
                <a:rPr lang="en-AU" sz="2200">
                  <a:solidFill>
                    <a:schemeClr val="dk1"/>
                  </a:solidFill>
                  <a:latin typeface="Calibri"/>
                  <a:ea typeface="Calibri"/>
                  <a:cs typeface="Calibri"/>
                  <a:sym typeface="Calibri"/>
                </a:rPr>
                <a:t>Inputs into climate models and reanalysis</a:t>
              </a:r>
              <a:endParaRPr/>
            </a:p>
            <a:p>
              <a:pPr marL="0" marR="0" lvl="0" indent="0" algn="l" rtl="0">
                <a:lnSpc>
                  <a:spcPct val="90000"/>
                </a:lnSpc>
                <a:spcBef>
                  <a:spcPts val="770"/>
                </a:spcBef>
                <a:spcAft>
                  <a:spcPts val="0"/>
                </a:spcAft>
                <a:buNone/>
              </a:pPr>
              <a:r>
                <a:rPr lang="en-AU" sz="2200">
                  <a:solidFill>
                    <a:schemeClr val="dk1"/>
                  </a:solidFill>
                  <a:latin typeface="Calibri"/>
                  <a:ea typeface="Calibri"/>
                  <a:cs typeface="Calibri"/>
                  <a:sym typeface="Calibri"/>
                </a:rPr>
                <a:t>Supporting IPCC Assessments</a:t>
              </a:r>
              <a:endParaRPr/>
            </a:p>
            <a:p>
              <a:pPr marL="0" marR="0" lvl="0" indent="0" algn="l" rtl="0">
                <a:lnSpc>
                  <a:spcPct val="90000"/>
                </a:lnSpc>
                <a:spcBef>
                  <a:spcPts val="770"/>
                </a:spcBef>
                <a:spcAft>
                  <a:spcPts val="0"/>
                </a:spcAft>
                <a:buNone/>
              </a:pPr>
              <a:r>
                <a:rPr lang="en-AU" sz="2200">
                  <a:solidFill>
                    <a:schemeClr val="dk1"/>
                  </a:solidFill>
                  <a:latin typeface="Calibri"/>
                  <a:ea typeface="Calibri"/>
                  <a:cs typeface="Calibri"/>
                  <a:sym typeface="Calibri"/>
                </a:rPr>
                <a:t>Detecting Climate Change</a:t>
              </a:r>
              <a:endParaRPr/>
            </a:p>
            <a:p>
              <a:pPr marL="0" marR="0" lvl="0" indent="0" algn="l" rtl="0">
                <a:lnSpc>
                  <a:spcPct val="90000"/>
                </a:lnSpc>
                <a:spcBef>
                  <a:spcPts val="770"/>
                </a:spcBef>
                <a:spcAft>
                  <a:spcPts val="0"/>
                </a:spcAft>
                <a:buNone/>
              </a:pPr>
              <a:r>
                <a:rPr lang="en-AU" sz="2200">
                  <a:solidFill>
                    <a:schemeClr val="dk1"/>
                  </a:solidFill>
                  <a:latin typeface="Calibri"/>
                  <a:ea typeface="Calibri"/>
                  <a:cs typeface="Calibri"/>
                  <a:sym typeface="Calibri"/>
                </a:rPr>
                <a:t>Enabling attribution of climate change</a:t>
              </a:r>
              <a:endParaRPr/>
            </a:p>
          </p:txBody>
        </p:sp>
        <p:sp>
          <p:nvSpPr>
            <p:cNvPr id="194" name="Google Shape;194;g81d1069e7a_8_99"/>
            <p:cNvSpPr/>
            <p:nvPr/>
          </p:nvSpPr>
          <p:spPr>
            <a:xfrm>
              <a:off x="2627246" y="1355489"/>
              <a:ext cx="11589455" cy="2067507"/>
            </a:xfrm>
            <a:prstGeom prst="rightArrow">
              <a:avLst>
                <a:gd name="adj1" fmla="val 50000"/>
                <a:gd name="adj2" fmla="val 50000"/>
              </a:avLst>
            </a:prstGeom>
            <a:solidFill>
              <a:srgbClr val="147D8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g81d1069e7a_8_99"/>
            <p:cNvSpPr txBox="1"/>
            <p:nvPr/>
          </p:nvSpPr>
          <p:spPr>
            <a:xfrm>
              <a:off x="2627246" y="1872366"/>
              <a:ext cx="11072578" cy="1033753"/>
            </a:xfrm>
            <a:prstGeom prst="rect">
              <a:avLst/>
            </a:prstGeom>
            <a:noFill/>
            <a:ln>
              <a:noFill/>
            </a:ln>
          </p:spPr>
          <p:txBody>
            <a:bodyPr spcFirstLastPara="1" wrap="square" lIns="83800" tIns="83800" rIns="254000" bIns="328200" anchor="ctr" anchorCtr="0">
              <a:noAutofit/>
            </a:bodyPr>
            <a:lstStyle/>
            <a:p>
              <a:pPr marL="0" marR="0" lvl="0" indent="0" algn="l" rtl="0">
                <a:lnSpc>
                  <a:spcPct val="90000"/>
                </a:lnSpc>
                <a:spcBef>
                  <a:spcPts val="0"/>
                </a:spcBef>
                <a:spcAft>
                  <a:spcPts val="0"/>
                </a:spcAft>
                <a:buNone/>
              </a:pPr>
              <a:r>
                <a:rPr lang="en-AU" sz="2200">
                  <a:solidFill>
                    <a:schemeClr val="lt1"/>
                  </a:solidFill>
                  <a:latin typeface="Calibri"/>
                  <a:ea typeface="Calibri"/>
                  <a:cs typeface="Calibri"/>
                  <a:sym typeface="Calibri"/>
                </a:rPr>
                <a:t>Global Climate Policy</a:t>
              </a:r>
              <a:endParaRPr/>
            </a:p>
          </p:txBody>
        </p:sp>
        <p:sp>
          <p:nvSpPr>
            <p:cNvPr id="196" name="Google Shape;196;g81d1069e7a_8_99"/>
            <p:cNvSpPr/>
            <p:nvPr/>
          </p:nvSpPr>
          <p:spPr>
            <a:xfrm>
              <a:off x="2627246" y="2947167"/>
              <a:ext cx="2627530" cy="3796274"/>
            </a:xfrm>
            <a:prstGeom prst="rect">
              <a:avLst/>
            </a:prstGeom>
            <a:solidFill>
              <a:schemeClr val="lt1"/>
            </a:solidFill>
            <a:ln w="25400" cap="flat" cmpd="sng">
              <a:solidFill>
                <a:srgbClr val="147D8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g81d1069e7a_8_99"/>
            <p:cNvSpPr txBox="1"/>
            <p:nvPr/>
          </p:nvSpPr>
          <p:spPr>
            <a:xfrm>
              <a:off x="2627246" y="2947167"/>
              <a:ext cx="2627530" cy="3796274"/>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None/>
              </a:pPr>
              <a:r>
                <a:rPr lang="en-AU" sz="2200">
                  <a:solidFill>
                    <a:schemeClr val="dk1"/>
                  </a:solidFill>
                  <a:latin typeface="Calibri"/>
                  <a:ea typeface="Calibri"/>
                  <a:cs typeface="Calibri"/>
                  <a:sym typeface="Calibri"/>
                </a:rPr>
                <a:t>Supporting UNFCCC Systematic Observations</a:t>
              </a:r>
              <a:endParaRPr/>
            </a:p>
            <a:p>
              <a:pPr marL="0" marR="0" lvl="0" indent="0" algn="l" rtl="0">
                <a:lnSpc>
                  <a:spcPct val="90000"/>
                </a:lnSpc>
                <a:spcBef>
                  <a:spcPts val="770"/>
                </a:spcBef>
                <a:spcAft>
                  <a:spcPts val="0"/>
                </a:spcAft>
                <a:buNone/>
              </a:pPr>
              <a:r>
                <a:rPr lang="en-AU" sz="2200">
                  <a:solidFill>
                    <a:schemeClr val="dk1"/>
                  </a:solidFill>
                  <a:latin typeface="Calibri"/>
                  <a:ea typeface="Calibri"/>
                  <a:cs typeface="Calibri"/>
                  <a:sym typeface="Calibri"/>
                </a:rPr>
                <a:t>Enabling national and regional climate predictions</a:t>
              </a:r>
              <a:endParaRPr/>
            </a:p>
          </p:txBody>
        </p:sp>
        <p:sp>
          <p:nvSpPr>
            <p:cNvPr id="198" name="Google Shape;198;g81d1069e7a_8_99"/>
            <p:cNvSpPr/>
            <p:nvPr/>
          </p:nvSpPr>
          <p:spPr>
            <a:xfrm>
              <a:off x="5254493" y="2044924"/>
              <a:ext cx="8962208" cy="2067507"/>
            </a:xfrm>
            <a:prstGeom prst="rightArrow">
              <a:avLst>
                <a:gd name="adj1" fmla="val 50000"/>
                <a:gd name="adj2" fmla="val 50000"/>
              </a:avLst>
            </a:prstGeom>
            <a:solidFill>
              <a:srgbClr val="2E92C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g81d1069e7a_8_99"/>
            <p:cNvSpPr txBox="1"/>
            <p:nvPr/>
          </p:nvSpPr>
          <p:spPr>
            <a:xfrm>
              <a:off x="5254493" y="2561801"/>
              <a:ext cx="8445331" cy="1033753"/>
            </a:xfrm>
            <a:prstGeom prst="rect">
              <a:avLst/>
            </a:prstGeom>
            <a:noFill/>
            <a:ln>
              <a:noFill/>
            </a:ln>
          </p:spPr>
          <p:txBody>
            <a:bodyPr spcFirstLastPara="1" wrap="square" lIns="83800" tIns="83800" rIns="254000" bIns="328200" anchor="ctr" anchorCtr="0">
              <a:noAutofit/>
            </a:bodyPr>
            <a:lstStyle/>
            <a:p>
              <a:pPr marL="0" marR="0" lvl="0" indent="0" algn="l" rtl="0">
                <a:lnSpc>
                  <a:spcPct val="90000"/>
                </a:lnSpc>
                <a:spcBef>
                  <a:spcPts val="0"/>
                </a:spcBef>
                <a:spcAft>
                  <a:spcPts val="0"/>
                </a:spcAft>
                <a:buNone/>
              </a:pPr>
              <a:r>
                <a:rPr lang="en-AU" sz="2200">
                  <a:solidFill>
                    <a:schemeClr val="lt1"/>
                  </a:solidFill>
                  <a:latin typeface="Calibri"/>
                  <a:ea typeface="Calibri"/>
                  <a:cs typeface="Calibri"/>
                  <a:sym typeface="Calibri"/>
                </a:rPr>
                <a:t>Supporting global and national observations</a:t>
              </a:r>
              <a:endParaRPr/>
            </a:p>
          </p:txBody>
        </p:sp>
        <p:sp>
          <p:nvSpPr>
            <p:cNvPr id="200" name="Google Shape;200;g81d1069e7a_8_99"/>
            <p:cNvSpPr/>
            <p:nvPr/>
          </p:nvSpPr>
          <p:spPr>
            <a:xfrm>
              <a:off x="5254493" y="3636601"/>
              <a:ext cx="2627530" cy="3796274"/>
            </a:xfrm>
            <a:prstGeom prst="rect">
              <a:avLst/>
            </a:prstGeom>
            <a:solidFill>
              <a:schemeClr val="lt1"/>
            </a:solidFill>
            <a:ln w="25400" cap="flat" cmpd="sng">
              <a:solidFill>
                <a:srgbClr val="2E92C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g81d1069e7a_8_99"/>
            <p:cNvSpPr txBox="1"/>
            <p:nvPr/>
          </p:nvSpPr>
          <p:spPr>
            <a:xfrm>
              <a:off x="5254493" y="3636601"/>
              <a:ext cx="2627530" cy="3796274"/>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None/>
              </a:pPr>
              <a:r>
                <a:rPr lang="en-AU" sz="2200">
                  <a:solidFill>
                    <a:schemeClr val="dk1"/>
                  </a:solidFill>
                  <a:latin typeface="Calibri"/>
                  <a:ea typeface="Calibri"/>
                  <a:cs typeface="Calibri"/>
                  <a:sym typeface="Calibri"/>
                </a:rPr>
                <a:t>GCOS Cooperation Mechanism</a:t>
              </a:r>
              <a:endParaRPr/>
            </a:p>
            <a:p>
              <a:pPr marL="0" marR="0" lvl="0" indent="0" algn="l" rtl="0">
                <a:lnSpc>
                  <a:spcPct val="90000"/>
                </a:lnSpc>
                <a:spcBef>
                  <a:spcPts val="770"/>
                </a:spcBef>
                <a:spcAft>
                  <a:spcPts val="0"/>
                </a:spcAft>
                <a:buNone/>
              </a:pPr>
              <a:r>
                <a:rPr lang="en-AU" sz="2200">
                  <a:solidFill>
                    <a:schemeClr val="dk1"/>
                  </a:solidFill>
                  <a:latin typeface="Calibri"/>
                  <a:ea typeface="Calibri"/>
                  <a:cs typeface="Calibri"/>
                  <a:sym typeface="Calibri"/>
                </a:rPr>
                <a:t>Regional Workshops</a:t>
              </a:r>
              <a:endParaRPr/>
            </a:p>
            <a:p>
              <a:pPr marL="0" marR="0" lvl="0" indent="0" algn="l" rtl="0">
                <a:lnSpc>
                  <a:spcPct val="90000"/>
                </a:lnSpc>
                <a:spcBef>
                  <a:spcPts val="770"/>
                </a:spcBef>
                <a:spcAft>
                  <a:spcPts val="0"/>
                </a:spcAft>
                <a:buNone/>
              </a:pPr>
              <a:r>
                <a:rPr lang="en-AU" sz="2200">
                  <a:solidFill>
                    <a:schemeClr val="dk1"/>
                  </a:solidFill>
                  <a:latin typeface="Calibri"/>
                  <a:ea typeface="Calibri"/>
                  <a:cs typeface="Calibri"/>
                  <a:sym typeface="Calibri"/>
                </a:rPr>
                <a:t>WMO's Global Basic Observing Network</a:t>
              </a:r>
              <a:endParaRPr/>
            </a:p>
            <a:p>
              <a:pPr marL="0" marR="0" lvl="0" indent="0" algn="l" rtl="0">
                <a:lnSpc>
                  <a:spcPct val="90000"/>
                </a:lnSpc>
                <a:spcBef>
                  <a:spcPts val="770"/>
                </a:spcBef>
                <a:spcAft>
                  <a:spcPts val="0"/>
                </a:spcAft>
                <a:buNone/>
              </a:pPr>
              <a:r>
                <a:rPr lang="en-AU" sz="2200">
                  <a:solidFill>
                    <a:schemeClr val="dk1"/>
                  </a:solidFill>
                  <a:latin typeface="Calibri"/>
                  <a:ea typeface="Calibri"/>
                  <a:cs typeface="Calibri"/>
                  <a:sym typeface="Calibri"/>
                </a:rPr>
                <a:t>Status Reports and Implementation Plans</a:t>
              </a:r>
              <a:endParaRPr/>
            </a:p>
          </p:txBody>
        </p:sp>
        <p:sp>
          <p:nvSpPr>
            <p:cNvPr id="202" name="Google Shape;202;g81d1069e7a_8_99"/>
            <p:cNvSpPr/>
            <p:nvPr/>
          </p:nvSpPr>
          <p:spPr>
            <a:xfrm>
              <a:off x="7883161" y="2734359"/>
              <a:ext cx="6333540" cy="2067507"/>
            </a:xfrm>
            <a:prstGeom prst="rightArrow">
              <a:avLst>
                <a:gd name="adj1" fmla="val 50000"/>
                <a:gd name="adj2" fmla="val 50000"/>
              </a:avLst>
            </a:prstGeom>
            <a:solidFill>
              <a:srgbClr val="00509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g81d1069e7a_8_99"/>
            <p:cNvSpPr txBox="1"/>
            <p:nvPr/>
          </p:nvSpPr>
          <p:spPr>
            <a:xfrm>
              <a:off x="7883161" y="3251236"/>
              <a:ext cx="5816663" cy="1033753"/>
            </a:xfrm>
            <a:prstGeom prst="rect">
              <a:avLst/>
            </a:prstGeom>
            <a:noFill/>
            <a:ln>
              <a:noFill/>
            </a:ln>
          </p:spPr>
          <p:txBody>
            <a:bodyPr spcFirstLastPara="1" wrap="square" lIns="83800" tIns="83800" rIns="254000" bIns="328200" anchor="ctr" anchorCtr="0">
              <a:noAutofit/>
            </a:bodyPr>
            <a:lstStyle/>
            <a:p>
              <a:pPr marL="0" marR="0" lvl="0" indent="0" algn="l" rtl="0">
                <a:lnSpc>
                  <a:spcPct val="90000"/>
                </a:lnSpc>
                <a:spcBef>
                  <a:spcPts val="0"/>
                </a:spcBef>
                <a:spcAft>
                  <a:spcPts val="0"/>
                </a:spcAft>
                <a:buNone/>
              </a:pPr>
              <a:r>
                <a:rPr lang="en-AU" sz="2200">
                  <a:solidFill>
                    <a:schemeClr val="lt1"/>
                  </a:solidFill>
                  <a:latin typeface="Calibri"/>
                  <a:ea typeface="Calibri"/>
                  <a:cs typeface="Calibri"/>
                  <a:sym typeface="Calibri"/>
                </a:rPr>
                <a:t>Impacts of Climate Change</a:t>
              </a:r>
              <a:endParaRPr/>
            </a:p>
          </p:txBody>
        </p:sp>
        <p:sp>
          <p:nvSpPr>
            <p:cNvPr id="204" name="Google Shape;204;g81d1069e7a_8_99"/>
            <p:cNvSpPr/>
            <p:nvPr/>
          </p:nvSpPr>
          <p:spPr>
            <a:xfrm>
              <a:off x="7883161" y="4326036"/>
              <a:ext cx="2627530" cy="3796274"/>
            </a:xfrm>
            <a:prstGeom prst="rect">
              <a:avLst/>
            </a:prstGeom>
            <a:solidFill>
              <a:schemeClr val="lt1"/>
            </a:solidFill>
            <a:ln w="25400" cap="flat" cmpd="sng">
              <a:solidFill>
                <a:srgbClr val="0050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g81d1069e7a_8_99"/>
            <p:cNvSpPr txBox="1"/>
            <p:nvPr/>
          </p:nvSpPr>
          <p:spPr>
            <a:xfrm>
              <a:off x="7883161" y="4326036"/>
              <a:ext cx="2627530" cy="3796274"/>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None/>
              </a:pPr>
              <a:r>
                <a:rPr lang="en-AU" sz="2200">
                  <a:solidFill>
                    <a:schemeClr val="dk1"/>
                  </a:solidFill>
                  <a:latin typeface="Calibri"/>
                  <a:ea typeface="Calibri"/>
                  <a:cs typeface="Calibri"/>
                  <a:sym typeface="Calibri"/>
                </a:rPr>
                <a:t>Identifying  regional an local changes </a:t>
              </a:r>
              <a:endParaRPr/>
            </a:p>
            <a:p>
              <a:pPr marL="0" marR="0" lvl="0" indent="0" algn="l" rtl="0">
                <a:lnSpc>
                  <a:spcPct val="90000"/>
                </a:lnSpc>
                <a:spcBef>
                  <a:spcPts val="770"/>
                </a:spcBef>
                <a:spcAft>
                  <a:spcPts val="0"/>
                </a:spcAft>
                <a:buNone/>
              </a:pPr>
              <a:r>
                <a:rPr lang="en-AU" sz="2200">
                  <a:solidFill>
                    <a:schemeClr val="dk1"/>
                  </a:solidFill>
                  <a:latin typeface="Calibri"/>
                  <a:ea typeface="Calibri"/>
                  <a:cs typeface="Calibri"/>
                  <a:sym typeface="Calibri"/>
                </a:rPr>
                <a:t>Supporting forecast and predictions</a:t>
              </a:r>
              <a:endParaRPr/>
            </a:p>
          </p:txBody>
        </p:sp>
        <p:sp>
          <p:nvSpPr>
            <p:cNvPr id="206" name="Google Shape;206;g81d1069e7a_8_99"/>
            <p:cNvSpPr/>
            <p:nvPr/>
          </p:nvSpPr>
          <p:spPr>
            <a:xfrm>
              <a:off x="10510407" y="3423793"/>
              <a:ext cx="3706294" cy="2067507"/>
            </a:xfrm>
            <a:prstGeom prst="rightArrow">
              <a:avLst>
                <a:gd name="adj1" fmla="val 50000"/>
                <a:gd name="adj2" fmla="val 50000"/>
              </a:avLst>
            </a:prstGeom>
            <a:solidFill>
              <a:srgbClr val="E78B2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g81d1069e7a_8_99"/>
            <p:cNvSpPr txBox="1"/>
            <p:nvPr/>
          </p:nvSpPr>
          <p:spPr>
            <a:xfrm>
              <a:off x="10510407" y="3940670"/>
              <a:ext cx="3189417" cy="1033753"/>
            </a:xfrm>
            <a:prstGeom prst="rect">
              <a:avLst/>
            </a:prstGeom>
            <a:noFill/>
            <a:ln>
              <a:noFill/>
            </a:ln>
          </p:spPr>
          <p:txBody>
            <a:bodyPr spcFirstLastPara="1" wrap="square" lIns="83800" tIns="83800" rIns="254000" bIns="328200" anchor="ctr" anchorCtr="0">
              <a:noAutofit/>
            </a:bodyPr>
            <a:lstStyle/>
            <a:p>
              <a:pPr marL="0" marR="0" lvl="0" indent="0" algn="l" rtl="0">
                <a:lnSpc>
                  <a:spcPct val="90000"/>
                </a:lnSpc>
                <a:spcBef>
                  <a:spcPts val="0"/>
                </a:spcBef>
                <a:spcAft>
                  <a:spcPts val="0"/>
                </a:spcAft>
                <a:buNone/>
              </a:pPr>
              <a:r>
                <a:rPr lang="en-AU" sz="2200">
                  <a:solidFill>
                    <a:schemeClr val="lt1"/>
                  </a:solidFill>
                  <a:latin typeface="Calibri"/>
                  <a:ea typeface="Calibri"/>
                  <a:cs typeface="Calibri"/>
                  <a:sym typeface="Calibri"/>
                </a:rPr>
                <a:t>Responses to Climate Change</a:t>
              </a:r>
              <a:endParaRPr/>
            </a:p>
          </p:txBody>
        </p:sp>
        <p:sp>
          <p:nvSpPr>
            <p:cNvPr id="208" name="Google Shape;208;g81d1069e7a_8_99"/>
            <p:cNvSpPr/>
            <p:nvPr/>
          </p:nvSpPr>
          <p:spPr>
            <a:xfrm>
              <a:off x="10510407" y="5015471"/>
              <a:ext cx="2627530" cy="3796274"/>
            </a:xfrm>
            <a:prstGeom prst="rect">
              <a:avLst/>
            </a:prstGeom>
            <a:solidFill>
              <a:schemeClr val="lt1"/>
            </a:solidFill>
            <a:ln w="25400" cap="flat" cmpd="sng">
              <a:solidFill>
                <a:srgbClr val="E78B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g81d1069e7a_8_99"/>
            <p:cNvSpPr txBox="1"/>
            <p:nvPr/>
          </p:nvSpPr>
          <p:spPr>
            <a:xfrm>
              <a:off x="10510407" y="5015471"/>
              <a:ext cx="2627530" cy="3796274"/>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None/>
              </a:pPr>
              <a:r>
                <a:rPr lang="en-AU" sz="2200">
                  <a:solidFill>
                    <a:schemeClr val="dk1"/>
                  </a:solidFill>
                  <a:latin typeface="Calibri"/>
                  <a:ea typeface="Calibri"/>
                  <a:cs typeface="Calibri"/>
                  <a:sym typeface="Calibri"/>
                </a:rPr>
                <a:t>Monitoring of some responses to climate change</a:t>
              </a:r>
              <a:endParaRPr/>
            </a:p>
            <a:p>
              <a:pPr marL="0" marR="0" lvl="0" indent="0" algn="l" rtl="0">
                <a:lnSpc>
                  <a:spcPct val="90000"/>
                </a:lnSpc>
                <a:spcBef>
                  <a:spcPts val="770"/>
                </a:spcBef>
                <a:spcAft>
                  <a:spcPts val="0"/>
                </a:spcAft>
                <a:buNone/>
              </a:pPr>
              <a:r>
                <a:rPr lang="en-AU" sz="2200">
                  <a:solidFill>
                    <a:schemeClr val="dk1"/>
                  </a:solidFill>
                  <a:latin typeface="Calibri"/>
                  <a:ea typeface="Calibri"/>
                  <a:cs typeface="Calibri"/>
                  <a:sym typeface="Calibri"/>
                </a:rPr>
                <a:t>Supporting planning of response measures and adaptation</a:t>
              </a:r>
              <a:endParaRPr/>
            </a:p>
          </p:txBody>
        </p:sp>
      </p:grpSp>
      <p:pic>
        <p:nvPicPr>
          <p:cNvPr id="210" name="Google Shape;210;g81d1069e7a_8_99"/>
          <p:cNvPicPr preferRelativeResize="0"/>
          <p:nvPr/>
        </p:nvPicPr>
        <p:blipFill rotWithShape="1">
          <a:blip r:embed="rId3">
            <a:alphaModFix/>
          </a:blip>
          <a:srcRect/>
          <a:stretch/>
        </p:blipFill>
        <p:spPr>
          <a:xfrm>
            <a:off x="162233" y="-125228"/>
            <a:ext cx="8981768" cy="5946028"/>
          </a:xfrm>
          <a:prstGeom prst="rect">
            <a:avLst/>
          </a:prstGeom>
          <a:noFill/>
          <a:ln>
            <a:noFill/>
          </a:ln>
        </p:spPr>
      </p:pic>
      <p:sp>
        <p:nvSpPr>
          <p:cNvPr id="211" name="Google Shape;211;g81d1069e7a_8_99"/>
          <p:cNvSpPr/>
          <p:nvPr/>
        </p:nvSpPr>
        <p:spPr>
          <a:xfrm>
            <a:off x="162233" y="5559190"/>
            <a:ext cx="1913649"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AU" sz="2800" b="1">
                <a:solidFill>
                  <a:srgbClr val="366092"/>
                </a:solidFill>
                <a:latin typeface="Calibri"/>
                <a:ea typeface="Calibri"/>
                <a:cs typeface="Calibri"/>
                <a:sym typeface="Calibri"/>
              </a:rPr>
              <a:t>New Challenges</a:t>
            </a:r>
            <a:endParaRPr/>
          </a:p>
        </p:txBody>
      </p:sp>
    </p:spTree>
  </p:cSld>
  <p:clrMapOvr>
    <a:masterClrMapping/>
  </p:clrMapOvr>
</p:sld>
</file>

<file path=ppt/theme/theme1.xml><?xml version="1.0" encoding="utf-8"?>
<a:theme xmlns:a="http://schemas.openxmlformats.org/drawingml/2006/main" name="3_WMO_WHITE_Powerpoint_en_f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1106</Words>
  <Application>Microsoft Macintosh PowerPoint</Application>
  <PresentationFormat>On-screen Show (4:3)</PresentationFormat>
  <Paragraphs>113</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vt:lpstr>
      <vt:lpstr>Arial</vt:lpstr>
      <vt:lpstr>Avenir</vt:lpstr>
      <vt:lpstr>Arial Narrow</vt:lpstr>
      <vt:lpstr>3_WMO_WHITE_Powerpoint_en_fr</vt:lpstr>
      <vt:lpstr>PowerPoint Presentation</vt:lpstr>
      <vt:lpstr>WMO Strategic Plan Goals</vt:lpstr>
      <vt:lpstr>GCOS</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Carbon &amp; Biomass Session  Day 1, Session 2  </dc:title>
  <cp:lastModifiedBy>Microsoft Office User</cp:lastModifiedBy>
  <cp:revision>11</cp:revision>
  <dcterms:modified xsi:type="dcterms:W3CDTF">2020-03-24T14:14:35Z</dcterms:modified>
</cp:coreProperties>
</file>