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handoutMasterIdLst>
    <p:handoutMasterId r:id="rId8"/>
  </p:handoutMasterIdLst>
  <p:sldIdLst>
    <p:sldId id="278" r:id="rId2"/>
    <p:sldId id="599" r:id="rId3"/>
    <p:sldId id="598" r:id="rId4"/>
    <p:sldId id="597" r:id="rId5"/>
    <p:sldId id="258" r:id="rId6"/>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p:restoredTop sz="92868"/>
  </p:normalViewPr>
  <p:slideViewPr>
    <p:cSldViewPr>
      <p:cViewPr varScale="1">
        <p:scale>
          <a:sx n="89" d="100"/>
          <a:sy n="89" d="100"/>
        </p:scale>
        <p:origin x="352" y="176"/>
      </p:cViewPr>
      <p:guideLst>
        <p:guide orient="horz" pos="2160"/>
        <p:guide pos="384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2020/3/18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2</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342555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58087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38112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108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3/18/20</a:t>
            </a:fld>
            <a:endParaRPr lang="en-US" dirty="0"/>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dirty="0"/>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dirty="0"/>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4395"/>
          <a:stretch/>
        </p:blipFill>
        <p:spPr>
          <a:xfrm>
            <a:off x="0" y="-68239"/>
            <a:ext cx="12192000" cy="6926239"/>
          </a:xfrm>
          <a:prstGeom prst="rect">
            <a:avLst/>
          </a:prstGeom>
        </p:spPr>
      </p:pic>
      <p:pic>
        <p:nvPicPr>
          <p:cNvPr id="12" name="ceos_logo.png"/>
          <p:cNvPicPr/>
          <p:nvPr userDrawn="1"/>
        </p:nvPicPr>
        <p:blipFill>
          <a:blip r:embed="rId4" cstate="screen">
            <a:extLst>
              <a:ext uri="{28A0092B-C50C-407E-A947-70E740481C1C}">
                <a14:useLocalDpi xmlns:a14="http://schemas.microsoft.com/office/drawing/2010/main"/>
              </a:ext>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9463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4171304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24944499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B16E3AB-8152-4C0F-AF27-CE4ED75772B0}" type="datetimeFigureOut">
              <a:rPr lang="en-US" smtClean="0"/>
              <a:pPr/>
              <a:t>3/18/20</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52000" y="6546851"/>
            <a:ext cx="2540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01991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mn-lt"/>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dirty="0"/>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mn-lt"/>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319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1156447"/>
              <a:ext cx="8364071" cy="1266667"/>
            </a:xfrm>
            <a:prstGeom prst="rect">
              <a:avLst/>
            </a:prstGeom>
          </p:spPr>
        </p:pic>
        <p:pic>
          <p:nvPicPr>
            <p:cNvPr id="4" name="Picture 3"/>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7958571" y="1156447"/>
              <a:ext cx="4233429" cy="1266667"/>
            </a:xfrm>
            <a:prstGeom prst="rect">
              <a:avLst/>
            </a:prstGeom>
          </p:spPr>
        </p:pic>
      </p:grpSp>
    </p:spTree>
    <p:extLst>
      <p:ext uri="{BB962C8B-B14F-4D97-AF65-F5344CB8AC3E}">
        <p14:creationId xmlns:p14="http://schemas.microsoft.com/office/powerpoint/2010/main" val="3907584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E7621508-6C03-8047-97F0-3C79340BAB24}"/>
              </a:ext>
            </a:extLst>
          </p:cNvPr>
          <p:cNvSpPr txBox="1">
            <a:spLocks/>
          </p:cNvSpPr>
          <p:nvPr/>
        </p:nvSpPr>
        <p:spPr>
          <a:xfrm>
            <a:off x="360754" y="2971800"/>
            <a:ext cx="7200900" cy="2212604"/>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Brian Killough</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NASA Langley Research Center</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CEOS Systems Engineering Office (SEO)</a:t>
            </a:r>
          </a:p>
          <a:p>
            <a:pPr marL="0" indent="0" defTabSz="91440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CEOS SIT-35, Virtual Meeting</a:t>
            </a:r>
            <a:b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March 25-26, 2020</a:t>
            </a:r>
          </a:p>
          <a:p>
            <a:pPr defTabSz="914400"/>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112AE0C1-1CAA-EE41-B0A7-B2FDBD58D047}"/>
              </a:ext>
            </a:extLst>
          </p:cNvPr>
          <p:cNvSpPr txBox="1">
            <a:spLocks/>
          </p:cNvSpPr>
          <p:nvPr/>
        </p:nvSpPr>
        <p:spPr>
          <a:xfrm>
            <a:off x="342900" y="1600200"/>
            <a:ext cx="7909709" cy="1015663"/>
          </a:xfrm>
          <a:prstGeom prst="rect">
            <a:avLst/>
          </a:prstGeom>
        </p:spPr>
        <p:txBody>
          <a:bodyPr wrap="square" anchor="b">
            <a:spAutoFit/>
          </a:bodyPr>
          <a:lstStyle>
            <a:lvl1pPr algn="l">
              <a:defRPr sz="3600">
                <a:solidFill>
                  <a:schemeClr val="bg1"/>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a:pPr>
            <a:r>
              <a:rPr lang="en-US" sz="6000" b="1" kern="1200" dirty="0">
                <a:latin typeface="Tahoma" pitchFamily="-110" charset="0"/>
                <a:ea typeface="+mn-ea"/>
                <a:cs typeface="+mn-cs"/>
              </a:rPr>
              <a:t>SEO Report</a:t>
            </a:r>
            <a:endParaRPr lang="en-US" sz="6000" kern="1200" dirty="0">
              <a:latin typeface="Tahoma" pitchFamily="-110" charset="0"/>
              <a:ea typeface="+mn-ea"/>
              <a:cs typeface="+mn-cs"/>
            </a:endParaRPr>
          </a:p>
        </p:txBody>
      </p:sp>
    </p:spTree>
    <p:extLst>
      <p:ext uri="{BB962C8B-B14F-4D97-AF65-F5344CB8AC3E}">
        <p14:creationId xmlns:p14="http://schemas.microsoft.com/office/powerpoint/2010/main" val="255874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53491" y="304800"/>
            <a:ext cx="7909709" cy="646331"/>
          </a:xfrm>
        </p:spPr>
        <p:txBody>
          <a:bodyPr wrap="square">
            <a:spAutoFit/>
          </a:bodyPr>
          <a:lstStyle/>
          <a:p>
            <a:pPr algn="l" eaLnBrk="1" hangingPunct="1">
              <a:defRPr/>
            </a:pPr>
            <a:r>
              <a:rPr lang="en-US" sz="3600" b="1" kern="1200" dirty="0">
                <a:latin typeface="Tahoma" pitchFamily="-110" charset="0"/>
                <a:ea typeface="+mn-ea"/>
                <a:cs typeface="+mn-cs"/>
              </a:rPr>
              <a:t>SEO Near-Term Tasks</a:t>
            </a:r>
            <a:endParaRPr lang="en-US" sz="3600" kern="1200" dirty="0">
              <a:latin typeface="Tahoma" pitchFamily="-110" charset="0"/>
              <a:ea typeface="+mn-ea"/>
              <a:cs typeface="+mn-cs"/>
            </a:endParaRPr>
          </a:p>
        </p:txBody>
      </p:sp>
      <p:sp>
        <p:nvSpPr>
          <p:cNvPr id="7" name="Rectangle 3">
            <a:extLst>
              <a:ext uri="{FF2B5EF4-FFF2-40B4-BE49-F238E27FC236}">
                <a16:creationId xmlns:a16="http://schemas.microsoft.com/office/drawing/2014/main" id="{9E154EB3-7BD6-2E48-88F4-5F0132114996}"/>
              </a:ext>
            </a:extLst>
          </p:cNvPr>
          <p:cNvSpPr txBox="1">
            <a:spLocks noChangeArrowheads="1"/>
          </p:cNvSpPr>
          <p:nvPr/>
        </p:nvSpPr>
        <p:spPr bwMode="auto">
          <a:xfrm>
            <a:off x="381000" y="1371600"/>
            <a:ext cx="115062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Digital Earth Africa </a:t>
            </a:r>
            <a:r>
              <a:rPr lang="en-US" dirty="0">
                <a:solidFill>
                  <a:srgbClr val="000000"/>
                </a:solidFill>
                <a:latin typeface="Calibri" panose="020F0502020204030204" pitchFamily="34" charset="0"/>
                <a:cs typeface="Calibri" panose="020F0502020204030204" pitchFamily="34" charset="0"/>
              </a:rPr>
              <a:t>... The SEO is working with the Digital Earth Africa team to transition the Africa Regional Data Cube prototype. A recent meeting in South Africa included discussions about maintaining Landsat data flows until the Collection-2 release, creating a new help desk, and engaging with power users and country stakeholders.</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SDG Ad Hoc Team </a:t>
            </a:r>
            <a:r>
              <a:rPr lang="en-US" dirty="0">
                <a:solidFill>
                  <a:srgbClr val="000000"/>
                </a:solidFill>
                <a:latin typeface="Calibri" panose="020F0502020204030204" pitchFamily="34" charset="0"/>
                <a:cs typeface="Calibri" panose="020F0502020204030204" pitchFamily="34" charset="0"/>
              </a:rPr>
              <a:t>... The SEO has been working on data cubes tools and algorithms that will support urbanization (SDG 11.3.1), water detection (SDG 6.6.1a) and land degradation (SDG 15.3.1). In addition, we are working on a satellite data requirements template. All of these outputs will go into the new SDG toolkits.</a:t>
            </a:r>
          </a:p>
          <a:p>
            <a:pPr marL="347663" lvl="2"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Data Flows </a:t>
            </a:r>
            <a:r>
              <a:rPr lang="en-US" dirty="0">
                <a:solidFill>
                  <a:srgbClr val="000000"/>
                </a:solidFill>
                <a:latin typeface="Calibri" panose="020F0502020204030204" pitchFamily="34" charset="0"/>
                <a:cs typeface="Calibri" panose="020F0502020204030204" pitchFamily="34" charset="0"/>
              </a:rPr>
              <a:t>... The SEO is working with Albrecht Schmidt (ESA, support to SEO) on Sentinel data flows to support numerous global initiatives. We are also working with the LSI-VC team on ARD specifications and working with </a:t>
            </a:r>
            <a:r>
              <a:rPr lang="en-US" dirty="0" err="1">
                <a:solidFill>
                  <a:srgbClr val="000000"/>
                </a:solidFill>
                <a:latin typeface="Calibri" panose="020F0502020204030204" pitchFamily="34" charset="0"/>
                <a:cs typeface="Calibri" panose="020F0502020204030204" pitchFamily="34" charset="0"/>
              </a:rPr>
              <a:t>egeos</a:t>
            </a:r>
            <a:r>
              <a:rPr lang="en-US" dirty="0">
                <a:solidFill>
                  <a:srgbClr val="000000"/>
                </a:solidFill>
                <a:latin typeface="Calibri" panose="020F0502020204030204" pitchFamily="34" charset="0"/>
                <a:cs typeface="Calibri" panose="020F0502020204030204" pitchFamily="34" charset="0"/>
              </a:rPr>
              <a:t> (Italian contractor) on solutions for Sentinel-1 data cube creation.</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Capacity Building </a:t>
            </a:r>
            <a:r>
              <a:rPr lang="en-US" dirty="0">
                <a:solidFill>
                  <a:srgbClr val="000000"/>
                </a:solidFill>
                <a:latin typeface="Calibri" panose="020F0502020204030204" pitchFamily="34" charset="0"/>
                <a:cs typeface="Calibri" panose="020F0502020204030204" pitchFamily="34" charset="0"/>
              </a:rPr>
              <a:t>... supporting two future webinars  .... COVE tool and </a:t>
            </a:r>
            <a:r>
              <a:rPr lang="en-US" dirty="0" err="1">
                <a:solidFill>
                  <a:srgbClr val="000000"/>
                </a:solidFill>
                <a:latin typeface="Calibri" panose="020F0502020204030204" pitchFamily="34" charset="0"/>
                <a:cs typeface="Calibri" panose="020F0502020204030204" pitchFamily="34" charset="0"/>
              </a:rPr>
              <a:t>Jupyter</a:t>
            </a:r>
            <a:r>
              <a:rPr lang="en-US" dirty="0">
                <a:solidFill>
                  <a:srgbClr val="000000"/>
                </a:solidFill>
                <a:latin typeface="Calibri" panose="020F0502020204030204" pitchFamily="34" charset="0"/>
                <a:cs typeface="Calibri" panose="020F0502020204030204" pitchFamily="34" charset="0"/>
              </a:rPr>
              <a:t> Notebooks. See other charts ...</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GEO support </a:t>
            </a:r>
            <a:r>
              <a:rPr lang="en-US" dirty="0">
                <a:solidFill>
                  <a:srgbClr val="000000"/>
                </a:solidFill>
                <a:latin typeface="Calibri" panose="020F0502020204030204" pitchFamily="34" charset="0"/>
                <a:cs typeface="Calibri" panose="020F0502020204030204" pitchFamily="34" charset="0"/>
              </a:rPr>
              <a:t>... The SEO is supporting two projects in GEO. One is the GEO-Amazon project where we have supported data cube development in Ukraine and Mexico. The other is a new GEO-Google project. </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Virtual Meetings</a:t>
            </a:r>
            <a:r>
              <a:rPr lang="en-US" dirty="0">
                <a:solidFill>
                  <a:srgbClr val="000000"/>
                </a:solidFill>
                <a:latin typeface="Calibri" panose="020F0502020204030204" pitchFamily="34" charset="0"/>
                <a:cs typeface="Calibri" panose="020F0502020204030204" pitchFamily="34" charset="0"/>
              </a:rPr>
              <a:t> ... With the COVID-19 situation, there is an increasing need for virtual meetings and telecons. The SEO has 5 Go-To-Meeting licenses to support CEOS, so if you need this support for any of your meetings, let us know.</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Mission Database </a:t>
            </a:r>
            <a:r>
              <a:rPr lang="en-US" dirty="0">
                <a:solidFill>
                  <a:srgbClr val="000000"/>
                </a:solidFill>
                <a:latin typeface="Calibri" panose="020F0502020204030204" pitchFamily="34" charset="0"/>
                <a:cs typeface="Calibri" panose="020F0502020204030204" pitchFamily="34" charset="0"/>
              </a:rPr>
              <a:t>... The SEO maintains a list of active CEOS missions for communications. We have 164 active missions with 30 new missions from 2018, 15 new missions from 2019, and ~40 possible new missions in 2020. It is often very difficult to get the status of </a:t>
            </a:r>
            <a:r>
              <a:rPr lang="en-US" u="sng" dirty="0">
                <a:solidFill>
                  <a:srgbClr val="000000"/>
                </a:solidFill>
                <a:latin typeface="Calibri" panose="020F0502020204030204" pitchFamily="34" charset="0"/>
                <a:cs typeface="Calibri" panose="020F0502020204030204" pitchFamily="34" charset="0"/>
              </a:rPr>
              <a:t>decommissioned missions</a:t>
            </a:r>
            <a:r>
              <a:rPr lang="en-US" dirty="0">
                <a:solidFill>
                  <a:srgbClr val="000000"/>
                </a:solidFill>
                <a:latin typeface="Calibri" panose="020F0502020204030204" pitchFamily="34" charset="0"/>
                <a:cs typeface="Calibri" panose="020F0502020204030204" pitchFamily="34" charset="0"/>
              </a:rPr>
              <a:t>. For example, we are uncertain about the status of 33 of our 164 active missions.</a:t>
            </a:r>
          </a:p>
          <a:p>
            <a:pPr marL="347663" lvl="1" indent="-228600" fontAlgn="base">
              <a:spcBef>
                <a:spcPct val="20000"/>
              </a:spcBef>
              <a:spcAft>
                <a:spcPct val="0"/>
              </a:spcAft>
              <a:buClr>
                <a:srgbClr val="3B812F"/>
              </a:buClr>
              <a:buSzPct val="60000"/>
              <a:buFont typeface="Wingdings" pitchFamily="2" charset="2"/>
              <a:buChar char="q"/>
              <a:defRPr/>
            </a:pPr>
            <a:endParaRPr lang="en-US" dirty="0">
              <a:solidFill>
                <a:srgbClr val="000000"/>
              </a:solidFill>
              <a:latin typeface="Calibri" panose="020F0502020204030204" pitchFamily="34" charset="0"/>
              <a:cs typeface="Calibri" panose="020F0502020204030204" pitchFamily="34" charset="0"/>
            </a:endParaRPr>
          </a:p>
          <a:p>
            <a:pPr marL="347663" lvl="1" indent="-228600" fontAlgn="base">
              <a:spcBef>
                <a:spcPct val="20000"/>
              </a:spcBef>
              <a:spcAft>
                <a:spcPct val="0"/>
              </a:spcAft>
              <a:buClr>
                <a:srgbClr val="3B812F"/>
              </a:buClr>
              <a:buSzPct val="60000"/>
              <a:buFont typeface="Wingdings" pitchFamily="2" charset="2"/>
              <a:buChar char="q"/>
              <a:defRPr/>
            </a:pP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973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494154" y="228598"/>
            <a:ext cx="6942453" cy="830997"/>
          </a:xfrm>
        </p:spPr>
        <p:txBody>
          <a:bodyPr wrap="square">
            <a:spAutoFit/>
          </a:bodyPr>
          <a:lstStyle/>
          <a:p>
            <a:pPr algn="l" eaLnBrk="1" hangingPunct="1"/>
            <a:r>
              <a:rPr lang="en-US" sz="4800" b="1" dirty="0">
                <a:latin typeface="Tahoma" charset="0"/>
                <a:ea typeface="ＭＳ Ｐゴシック" charset="0"/>
                <a:cs typeface="ＭＳ Ｐゴシック" charset="0"/>
              </a:rPr>
              <a:t>Open Data Cube</a:t>
            </a:r>
            <a:endParaRPr lang="en-US" sz="5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239750" y="1487488"/>
            <a:ext cx="7855738" cy="5141914"/>
          </a:xfrm>
        </p:spPr>
        <p:txBody>
          <a:bodyPr/>
          <a:lstStyle/>
          <a:p>
            <a:pPr marL="242888" indent="-242888">
              <a:buFont typeface="Wingdings" charset="2"/>
              <a:buChar char="§"/>
            </a:pPr>
            <a:r>
              <a:rPr lang="en-US" sz="1800" dirty="0">
                <a:solidFill>
                  <a:schemeClr val="tx1"/>
                </a:solidFill>
                <a:latin typeface="Calibri" charset="0"/>
                <a:ea typeface="ＭＳ Ｐゴシック" charset="0"/>
                <a:cs typeface="Calibri" charset="0"/>
              </a:rPr>
              <a:t>ODC is operational in 10 countries, in development in 19 countries + 49 more countries in DE-Africa, and 28 more countries have expressed interested ... the impact is 106 countries !!!</a:t>
            </a:r>
          </a:p>
          <a:p>
            <a:pPr marL="242888" indent="-242888">
              <a:buFont typeface="Wingdings" charset="2"/>
              <a:buChar char="§"/>
            </a:pPr>
            <a:r>
              <a:rPr lang="en-US" sz="1800" dirty="0">
                <a:solidFill>
                  <a:schemeClr val="tx1"/>
                </a:solidFill>
                <a:latin typeface="Calibri" charset="0"/>
                <a:ea typeface="ＭＳ Ｐゴシック" charset="0"/>
                <a:cs typeface="Calibri" charset="0"/>
              </a:rPr>
              <a:t>Core code development is focused on moving the initiative to the </a:t>
            </a:r>
            <a:r>
              <a:rPr lang="en-US" sz="1800" dirty="0" err="1">
                <a:solidFill>
                  <a:schemeClr val="tx1"/>
                </a:solidFill>
                <a:latin typeface="Calibri" charset="0"/>
                <a:ea typeface="ＭＳ Ｐゴシック" charset="0"/>
                <a:cs typeface="Calibri" charset="0"/>
              </a:rPr>
              <a:t>OSGeo</a:t>
            </a:r>
            <a:r>
              <a:rPr lang="en-US" sz="1800" dirty="0">
                <a:solidFill>
                  <a:schemeClr val="tx1"/>
                </a:solidFill>
                <a:latin typeface="Calibri" charset="0"/>
                <a:ea typeface="ＭＳ Ｐゴシック" charset="0"/>
                <a:cs typeface="Calibri" charset="0"/>
              </a:rPr>
              <a:t> (Open Source Geospatial) Foundation</a:t>
            </a:r>
          </a:p>
          <a:p>
            <a:pPr marL="242888" indent="-242888">
              <a:buFont typeface="Wingdings" charset="2"/>
              <a:buChar char="§"/>
            </a:pPr>
            <a:r>
              <a:rPr lang="en-US" sz="1800" dirty="0">
                <a:solidFill>
                  <a:schemeClr val="tx1"/>
                </a:solidFill>
                <a:latin typeface="Calibri" charset="0"/>
                <a:ea typeface="ＭＳ Ｐゴシック" charset="0"/>
                <a:cs typeface="Calibri" charset="0"/>
              </a:rPr>
              <a:t>The ODC teams recently completed a hackathon in Australia (Feb 24-28) with a focus on data interoperability</a:t>
            </a:r>
          </a:p>
          <a:p>
            <a:pPr marL="242888" indent="-242888">
              <a:buFont typeface="Wingdings" charset="2"/>
              <a:buChar char="§"/>
            </a:pPr>
            <a:r>
              <a:rPr lang="en-US" sz="1800" dirty="0">
                <a:solidFill>
                  <a:schemeClr val="tx1"/>
                </a:solidFill>
                <a:latin typeface="Calibri" charset="0"/>
                <a:ea typeface="ＭＳ Ｐゴシック" charset="0"/>
                <a:cs typeface="Calibri" charset="0"/>
              </a:rPr>
              <a:t>The SEO team recently completed an El </a:t>
            </a:r>
            <a:r>
              <a:rPr lang="en-US" sz="1800" dirty="0" err="1">
                <a:solidFill>
                  <a:schemeClr val="tx1"/>
                </a:solidFill>
                <a:latin typeface="Calibri" charset="0"/>
                <a:ea typeface="ＭＳ Ｐゴシック" charset="0"/>
                <a:cs typeface="Calibri" charset="0"/>
              </a:rPr>
              <a:t>Slavador</a:t>
            </a:r>
            <a:r>
              <a:rPr lang="en-US" sz="1800" dirty="0">
                <a:solidFill>
                  <a:schemeClr val="tx1"/>
                </a:solidFill>
                <a:latin typeface="Calibri" charset="0"/>
                <a:ea typeface="ＭＳ Ｐゴシック" charset="0"/>
                <a:cs typeface="Calibri" charset="0"/>
              </a:rPr>
              <a:t> prototype to initiate work in Latin America. This effort is being coordinated by Mexico and supported by GEO and CSIRO.</a:t>
            </a:r>
          </a:p>
          <a:p>
            <a:pPr marL="242888" indent="-242888">
              <a:buFont typeface="Wingdings" charset="2"/>
              <a:buChar char="§"/>
            </a:pPr>
            <a:r>
              <a:rPr lang="en-US" sz="1800" dirty="0">
                <a:solidFill>
                  <a:schemeClr val="tx1"/>
                </a:solidFill>
                <a:latin typeface="Calibri" charset="0"/>
                <a:ea typeface="ＭＳ Ｐゴシック" charset="0"/>
                <a:cs typeface="Calibri" charset="0"/>
              </a:rPr>
              <a:t>The SEO continues to work on enhancements for tools and algorithms that will support the growing number of ODC deployments around the world. </a:t>
            </a:r>
          </a:p>
          <a:p>
            <a:pPr marL="242888" indent="-242888">
              <a:buFont typeface="Wingdings" charset="2"/>
              <a:buChar char="§"/>
            </a:pPr>
            <a:r>
              <a:rPr lang="en-US" sz="1800" dirty="0">
                <a:solidFill>
                  <a:schemeClr val="tx1"/>
                </a:solidFill>
                <a:latin typeface="Calibri" charset="0"/>
                <a:ea typeface="ＭＳ Ｐゴシック" charset="0"/>
                <a:cs typeface="Calibri" charset="0"/>
              </a:rPr>
              <a:t>COAST ... The SEO is supporting early discussions and planning and this effort may take advantage of the ODC infrastructure for data and analyses.</a:t>
            </a:r>
          </a:p>
          <a:p>
            <a:pPr marL="0" indent="0">
              <a:buNone/>
            </a:pPr>
            <a:r>
              <a:rPr lang="en-US" sz="3600" b="1" dirty="0">
                <a:solidFill>
                  <a:srgbClr val="0070C0"/>
                </a:solidFill>
                <a:latin typeface="Calibri" charset="0"/>
                <a:ea typeface="ＭＳ Ｐゴシック" charset="0"/>
                <a:cs typeface="Calibri" charset="0"/>
              </a:rPr>
              <a:t>www.opendatacube.org</a:t>
            </a:r>
          </a:p>
          <a:p>
            <a:pPr marL="0" indent="0">
              <a:buNone/>
            </a:pPr>
            <a:endParaRPr lang="en-US" dirty="0">
              <a:solidFill>
                <a:srgbClr val="FF0000"/>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3340101" y="6284914"/>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7" name="Picture 6">
            <a:extLst>
              <a:ext uri="{FF2B5EF4-FFF2-40B4-BE49-F238E27FC236}">
                <a16:creationId xmlns:a16="http://schemas.microsoft.com/office/drawing/2014/main" id="{15EB7D41-4698-AB4D-8CD5-8B231F221A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4607" y="5558161"/>
            <a:ext cx="958919" cy="1104577"/>
          </a:xfrm>
          <a:prstGeom prst="rect">
            <a:avLst/>
          </a:prstGeom>
        </p:spPr>
      </p:pic>
      <p:pic>
        <p:nvPicPr>
          <p:cNvPr id="11" name="Picture 10">
            <a:extLst>
              <a:ext uri="{FF2B5EF4-FFF2-40B4-BE49-F238E27FC236}">
                <a16:creationId xmlns:a16="http://schemas.microsoft.com/office/drawing/2014/main" id="{955A0E17-3639-384E-B2EE-1EA610E017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7425" y="1268591"/>
            <a:ext cx="3084575" cy="3302127"/>
          </a:xfrm>
          <a:prstGeom prst="rect">
            <a:avLst/>
          </a:prstGeom>
        </p:spPr>
      </p:pic>
      <p:pic>
        <p:nvPicPr>
          <p:cNvPr id="2" name="Picture 1">
            <a:extLst>
              <a:ext uri="{FF2B5EF4-FFF2-40B4-BE49-F238E27FC236}">
                <a16:creationId xmlns:a16="http://schemas.microsoft.com/office/drawing/2014/main" id="{FD357C4A-4200-E746-BED4-EE7C1ED2CC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0777" y="4824730"/>
            <a:ext cx="3521495" cy="1972310"/>
          </a:xfrm>
          <a:prstGeom prst="rect">
            <a:avLst/>
          </a:prstGeom>
        </p:spPr>
      </p:pic>
      <p:pic>
        <p:nvPicPr>
          <p:cNvPr id="3" name="Picture 2">
            <a:extLst>
              <a:ext uri="{FF2B5EF4-FFF2-40B4-BE49-F238E27FC236}">
                <a16:creationId xmlns:a16="http://schemas.microsoft.com/office/drawing/2014/main" id="{981C9A1A-56DC-2347-90F8-46AD8BD1AE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4705" y="3335939"/>
            <a:ext cx="1927807" cy="2419398"/>
          </a:xfrm>
          <a:prstGeom prst="rect">
            <a:avLst/>
          </a:prstGeom>
        </p:spPr>
      </p:pic>
    </p:spTree>
    <p:extLst>
      <p:ext uri="{BB962C8B-B14F-4D97-AF65-F5344CB8AC3E}">
        <p14:creationId xmlns:p14="http://schemas.microsoft.com/office/powerpoint/2010/main" val="381663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494154" y="228598"/>
            <a:ext cx="6942453" cy="830997"/>
          </a:xfrm>
        </p:spPr>
        <p:txBody>
          <a:bodyPr wrap="square">
            <a:spAutoFit/>
          </a:bodyPr>
          <a:lstStyle/>
          <a:p>
            <a:pPr algn="l" eaLnBrk="1" hangingPunct="1"/>
            <a:r>
              <a:rPr lang="en-US" sz="4800" b="1" dirty="0">
                <a:latin typeface="Tahoma" charset="0"/>
                <a:ea typeface="ＭＳ Ｐゴシック" charset="0"/>
                <a:cs typeface="ＭＳ Ｐゴシック" charset="0"/>
              </a:rPr>
              <a:t>COVE Analysis Tool</a:t>
            </a:r>
            <a:endParaRPr lang="en-US" sz="5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239750" y="1411286"/>
            <a:ext cx="7837450" cy="5446714"/>
          </a:xfrm>
        </p:spPr>
        <p:txBody>
          <a:bodyPr/>
          <a:lstStyle/>
          <a:p>
            <a:pPr marL="242888" indent="-242888">
              <a:buFont typeface="Wingdings" charset="2"/>
              <a:buChar char="§"/>
            </a:pPr>
            <a:r>
              <a:rPr lang="en-US" sz="2000" dirty="0">
                <a:solidFill>
                  <a:schemeClr val="tx1"/>
                </a:solidFill>
                <a:latin typeface="Calibri" charset="0"/>
                <a:ea typeface="ＭＳ Ｐゴシック" charset="0"/>
                <a:cs typeface="Calibri" charset="0"/>
              </a:rPr>
              <a:t>The CEOS Visualization Environment (</a:t>
            </a:r>
            <a:r>
              <a:rPr lang="en-US" sz="2000" b="1" dirty="0">
                <a:solidFill>
                  <a:schemeClr val="tx1"/>
                </a:solidFill>
                <a:latin typeface="Calibri" charset="0"/>
                <a:ea typeface="ＭＳ Ｐゴシック" charset="0"/>
                <a:cs typeface="Calibri" charset="0"/>
              </a:rPr>
              <a:t>COVE</a:t>
            </a:r>
            <a:r>
              <a:rPr lang="en-US" sz="2000" dirty="0">
                <a:solidFill>
                  <a:schemeClr val="tx1"/>
                </a:solidFill>
                <a:latin typeface="Calibri" charset="0"/>
                <a:ea typeface="ＭＳ Ｐゴシック" charset="0"/>
                <a:cs typeface="Calibri" charset="0"/>
              </a:rPr>
              <a:t>) is a browser-based suite of tools for searching, analyzing, and visualizing actual and potential satellite sensor coverage.</a:t>
            </a:r>
          </a:p>
          <a:p>
            <a:pPr marL="242888" indent="-242888">
              <a:buFont typeface="Wingdings" charset="2"/>
              <a:buChar char="§"/>
            </a:pPr>
            <a:r>
              <a:rPr lang="en-US" sz="2000" dirty="0">
                <a:solidFill>
                  <a:schemeClr val="tx1"/>
                </a:solidFill>
                <a:latin typeface="Calibri" charset="0"/>
                <a:ea typeface="ＭＳ Ｐゴシック" charset="0"/>
                <a:cs typeface="Calibri" charset="0"/>
              </a:rPr>
              <a:t>COVE is </a:t>
            </a:r>
            <a:r>
              <a:rPr lang="en-US" sz="2000" dirty="0">
                <a:solidFill>
                  <a:srgbClr val="FF0000"/>
                </a:solidFill>
                <a:latin typeface="Calibri" charset="0"/>
                <a:ea typeface="ＭＳ Ｐゴシック" charset="0"/>
                <a:cs typeface="Calibri" charset="0"/>
              </a:rPr>
              <a:t>FREE and OPEN </a:t>
            </a:r>
            <a:r>
              <a:rPr lang="en-US" sz="2000" dirty="0">
                <a:solidFill>
                  <a:schemeClr val="tx1"/>
                </a:solidFill>
                <a:latin typeface="Calibri" charset="0"/>
                <a:ea typeface="ＭＳ Ｐゴシック" charset="0"/>
                <a:cs typeface="Calibri" charset="0"/>
              </a:rPr>
              <a:t>for anyone to use!  The tools includes over 130 missions and is linked to several mission archives for metadata and browse images: </a:t>
            </a:r>
            <a:r>
              <a:rPr lang="en-US" sz="2000" b="1" i="1" dirty="0">
                <a:solidFill>
                  <a:schemeClr val="tx1"/>
                </a:solidFill>
                <a:latin typeface="Calibri" charset="0"/>
                <a:ea typeface="ＭＳ Ｐゴシック" charset="0"/>
                <a:cs typeface="Calibri" charset="0"/>
              </a:rPr>
              <a:t>Landsat, Sentinel-1, and Sentinel-2.</a:t>
            </a:r>
          </a:p>
          <a:p>
            <a:pPr marL="242888" indent="-242888">
              <a:buFont typeface="Wingdings" charset="2"/>
              <a:buChar char="§"/>
            </a:pPr>
            <a:r>
              <a:rPr lang="en-US" sz="2000" dirty="0">
                <a:solidFill>
                  <a:schemeClr val="tx1"/>
                </a:solidFill>
                <a:latin typeface="Calibri" charset="0"/>
                <a:ea typeface="ＭＳ Ｐゴシック" charset="0"/>
                <a:cs typeface="Calibri" charset="0"/>
              </a:rPr>
              <a:t>Many updated and new analysis tools, including: </a:t>
            </a:r>
            <a:br>
              <a:rPr lang="en-US" sz="2000" dirty="0">
                <a:solidFill>
                  <a:schemeClr val="tx1"/>
                </a:solidFill>
                <a:latin typeface="Calibri" charset="0"/>
                <a:ea typeface="ＭＳ Ｐゴシック" charset="0"/>
                <a:cs typeface="Calibri" charset="0"/>
              </a:rPr>
            </a:br>
            <a:br>
              <a:rPr lang="en-US" sz="20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Acquisition Forecaster </a:t>
            </a:r>
            <a:r>
              <a:rPr lang="en-US" sz="1800" dirty="0">
                <a:solidFill>
                  <a:schemeClr val="tx1"/>
                </a:solidFill>
                <a:latin typeface="Calibri" charset="0"/>
                <a:ea typeface="ＭＳ Ｐゴシック" charset="0"/>
                <a:cs typeface="Calibri" charset="0"/>
              </a:rPr>
              <a:t>(past and future </a:t>
            </a:r>
            <a:r>
              <a:rPr lang="en-US" sz="1800" dirty="0" err="1">
                <a:solidFill>
                  <a:schemeClr val="tx1"/>
                </a:solidFill>
                <a:latin typeface="Calibri" charset="0"/>
                <a:ea typeface="ＭＳ Ｐゴシック" charset="0"/>
                <a:cs typeface="Calibri" charset="0"/>
              </a:rPr>
              <a:t>groundtracks</a:t>
            </a:r>
            <a:r>
              <a:rPr lang="en-US" sz="1800" dirty="0">
                <a:solidFill>
                  <a:schemeClr val="tx1"/>
                </a:solidFill>
                <a:latin typeface="Calibri" charset="0"/>
                <a:ea typeface="ＭＳ Ｐゴシック" charset="0"/>
                <a:cs typeface="Calibri" charset="0"/>
              </a:rPr>
              <a:t>)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Coverage Analyzer </a:t>
            </a:r>
            <a:r>
              <a:rPr lang="en-US" sz="1800" dirty="0">
                <a:solidFill>
                  <a:schemeClr val="tx1"/>
                </a:solidFill>
                <a:latin typeface="Calibri" charset="0"/>
                <a:ea typeface="ＭＳ Ｐゴシック" charset="0"/>
                <a:cs typeface="Calibri" charset="0"/>
              </a:rPr>
              <a:t>(past acquisitions and browse images)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Revisit Calculator </a:t>
            </a:r>
            <a:r>
              <a:rPr lang="en-US" sz="1800" dirty="0">
                <a:solidFill>
                  <a:schemeClr val="tx1"/>
                </a:solidFill>
                <a:latin typeface="Calibri" charset="0"/>
                <a:ea typeface="ＭＳ Ｐゴシック" charset="0"/>
                <a:cs typeface="Calibri" charset="0"/>
              </a:rPr>
              <a:t>(coverage statistics)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Coincidence Calculator</a:t>
            </a:r>
            <a:r>
              <a:rPr lang="en-US" sz="1800" dirty="0">
                <a:solidFill>
                  <a:schemeClr val="tx1"/>
                </a:solidFill>
                <a:latin typeface="Calibri" charset="0"/>
                <a:ea typeface="ＭＳ Ｐゴシック" charset="0"/>
                <a:cs typeface="Calibri" charset="0"/>
              </a:rPr>
              <a:t> (multiple missions)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Data Browser </a:t>
            </a:r>
            <a:r>
              <a:rPr lang="en-US" sz="1800" dirty="0">
                <a:solidFill>
                  <a:schemeClr val="tx1"/>
                </a:solidFill>
                <a:latin typeface="Calibri" charset="0"/>
                <a:ea typeface="ＭＳ Ｐゴシック" charset="0"/>
                <a:cs typeface="Calibri" charset="0"/>
              </a:rPr>
              <a:t>(data filtering)</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Data Policy </a:t>
            </a:r>
            <a:r>
              <a:rPr lang="en-US" sz="1800" dirty="0">
                <a:solidFill>
                  <a:schemeClr val="tx1"/>
                </a:solidFill>
                <a:latin typeface="Calibri" charset="0"/>
                <a:ea typeface="ＭＳ Ｐゴシック" charset="0"/>
                <a:cs typeface="Calibri" charset="0"/>
              </a:rPr>
              <a:t>(link to portal)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Country Coverage Reports </a:t>
            </a:r>
            <a:r>
              <a:rPr lang="en-US" sz="1800" dirty="0">
                <a:solidFill>
                  <a:schemeClr val="tx1"/>
                </a:solidFill>
                <a:latin typeface="Calibri" charset="0"/>
                <a:ea typeface="ＭＳ Ｐゴシック" charset="0"/>
                <a:cs typeface="Calibri" charset="0"/>
              </a:rPr>
              <a:t>(annual country-level summaries)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Utilities</a:t>
            </a:r>
            <a:r>
              <a:rPr lang="en-US" sz="1800" dirty="0">
                <a:solidFill>
                  <a:schemeClr val="tx1"/>
                </a:solidFill>
                <a:latin typeface="Calibri" charset="0"/>
                <a:ea typeface="ＭＳ Ｐゴシック" charset="0"/>
                <a:cs typeface="Calibri" charset="0"/>
              </a:rPr>
              <a:t> (swath calculator)</a:t>
            </a:r>
            <a:endParaRPr lang="en-US" b="1" dirty="0">
              <a:solidFill>
                <a:srgbClr val="0070C0"/>
              </a:solidFill>
              <a:latin typeface="Calibri" charset="0"/>
              <a:ea typeface="ＭＳ Ｐゴシック" charset="0"/>
              <a:cs typeface="Calibri" charset="0"/>
            </a:endParaRPr>
          </a:p>
          <a:p>
            <a:pPr marL="0" indent="0">
              <a:buNone/>
            </a:pPr>
            <a:r>
              <a:rPr lang="en-US" sz="3200" b="1" dirty="0">
                <a:solidFill>
                  <a:srgbClr val="0070C0"/>
                </a:solidFill>
                <a:latin typeface="Calibri" charset="0"/>
                <a:ea typeface="ＭＳ Ｐゴシック" charset="0"/>
                <a:cs typeface="Calibri" charset="0"/>
              </a:rPr>
              <a:t>www.ceos-cove.org</a:t>
            </a:r>
          </a:p>
        </p:txBody>
      </p:sp>
      <p:cxnSp>
        <p:nvCxnSpPr>
          <p:cNvPr id="80905" name="Straight Arrow Connector 2"/>
          <p:cNvCxnSpPr>
            <a:cxnSpLocks noChangeShapeType="1"/>
          </p:cNvCxnSpPr>
          <p:nvPr/>
        </p:nvCxnSpPr>
        <p:spPr bwMode="auto">
          <a:xfrm flipH="1">
            <a:off x="3340101" y="6284914"/>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8" name="Picture 7">
            <a:extLst>
              <a:ext uri="{FF2B5EF4-FFF2-40B4-BE49-F238E27FC236}">
                <a16:creationId xmlns:a16="http://schemas.microsoft.com/office/drawing/2014/main" id="{73971E78-F168-AE41-97D6-7AB2A75AF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7384" y="1390654"/>
            <a:ext cx="3744866" cy="2318068"/>
          </a:xfrm>
          <a:prstGeom prst="rect">
            <a:avLst/>
          </a:prstGeom>
        </p:spPr>
      </p:pic>
      <p:pic>
        <p:nvPicPr>
          <p:cNvPr id="9" name="Picture 8">
            <a:extLst>
              <a:ext uri="{FF2B5EF4-FFF2-40B4-BE49-F238E27FC236}">
                <a16:creationId xmlns:a16="http://schemas.microsoft.com/office/drawing/2014/main" id="{F57BBC84-8AE6-FC4B-B2D9-B5C06CA3FF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9266" y="3810479"/>
            <a:ext cx="3762984" cy="2916457"/>
          </a:xfrm>
          <a:prstGeom prst="rect">
            <a:avLst/>
          </a:prstGeom>
        </p:spPr>
      </p:pic>
    </p:spTree>
    <p:extLst>
      <p:ext uri="{BB962C8B-B14F-4D97-AF65-F5344CB8AC3E}">
        <p14:creationId xmlns:p14="http://schemas.microsoft.com/office/powerpoint/2010/main" val="177563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latin typeface="+mn-lt"/>
              </a:rPr>
              <a:t>5</a:t>
            </a:fld>
            <a:endParaRPr>
              <a:solidFill>
                <a:srgbClr val="1F497D"/>
              </a:solidFill>
              <a:latin typeface="+mn-lt"/>
            </a:endParaRPr>
          </a:p>
        </p:txBody>
      </p:sp>
      <p:sp>
        <p:nvSpPr>
          <p:cNvPr id="53" name="Google Shape;53;p7"/>
          <p:cNvSpPr txBox="1">
            <a:spLocks noGrp="1"/>
          </p:cNvSpPr>
          <p:nvPr>
            <p:ph type="body" idx="1"/>
          </p:nvPr>
        </p:nvSpPr>
        <p:spPr>
          <a:xfrm>
            <a:off x="304799" y="1514475"/>
            <a:ext cx="7978600" cy="5101935"/>
          </a:xfrm>
          <a:prstGeom prst="rect">
            <a:avLst/>
          </a:prstGeom>
          <a:noFill/>
          <a:ln>
            <a:noFill/>
          </a:ln>
        </p:spPr>
        <p:txBody>
          <a:bodyPr spcFirstLastPara="1" wrap="square" lIns="91425" tIns="45700" rIns="91425" bIns="45700" anchor="t" anchorCtr="0">
            <a:noAutofit/>
          </a:bodyPr>
          <a:lstStyle/>
          <a:p>
            <a:pPr marL="342900" indent="-342900">
              <a:buSzPts val="22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The SEO is working on a new initiative (unsolicited, not part of the CEOS work plan) to create an online cloud-based “Data Cube Sandbox” tool to support the Landsat Collection-2 release (~April 2020)</a:t>
            </a:r>
          </a:p>
          <a:p>
            <a:pPr marL="330200" indent="-342900">
              <a:buSzPts val="22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This free/open Amazon cloud demo will allow users to rapidly run analyses anywhere in the world and demonstrate the power of Landsat ARD with several common applications (custom cloud-filtered mosaics, spectral indices, vegetation fractional cover, historic water extent, and water quality variability). </a:t>
            </a:r>
          </a:p>
          <a:p>
            <a:pPr marL="330200" indent="-342900">
              <a:buSzPts val="22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This creates a new opportunity for webinars and tutorials and may be linked to the CEOS CB-45 task (</a:t>
            </a:r>
            <a:r>
              <a:rPr lang="en-US" sz="2400" dirty="0" err="1">
                <a:latin typeface="Calibri" panose="020F0502020204030204" pitchFamily="34" charset="0"/>
                <a:cs typeface="Calibri" panose="020F0502020204030204" pitchFamily="34" charset="0"/>
              </a:rPr>
              <a:t>Jupyter</a:t>
            </a:r>
            <a:r>
              <a:rPr lang="en-US" sz="2400" dirty="0">
                <a:latin typeface="Calibri" panose="020F0502020204030204" pitchFamily="34" charset="0"/>
                <a:cs typeface="Calibri" panose="020F0502020204030204" pitchFamily="34" charset="0"/>
              </a:rPr>
              <a:t> Notebooks Webinar)</a:t>
            </a:r>
          </a:p>
        </p:txBody>
      </p:sp>
      <p:pic>
        <p:nvPicPr>
          <p:cNvPr id="2" name="Picture 1">
            <a:extLst>
              <a:ext uri="{FF2B5EF4-FFF2-40B4-BE49-F238E27FC236}">
                <a16:creationId xmlns:a16="http://schemas.microsoft.com/office/drawing/2014/main" id="{21D2CAA0-83BF-6D41-A84A-0B2D228DC506}"/>
              </a:ext>
            </a:extLst>
          </p:cNvPr>
          <p:cNvPicPr>
            <a:picLocks noChangeAspect="1"/>
          </p:cNvPicPr>
          <p:nvPr/>
        </p:nvPicPr>
        <p:blipFill>
          <a:blip r:embed="rId3"/>
          <a:stretch>
            <a:fillRect/>
          </a:stretch>
        </p:blipFill>
        <p:spPr>
          <a:xfrm>
            <a:off x="8534401" y="1600200"/>
            <a:ext cx="3352800" cy="4727320"/>
          </a:xfrm>
          <a:prstGeom prst="rect">
            <a:avLst/>
          </a:prstGeom>
          <a:ln w="25400">
            <a:solidFill>
              <a:schemeClr val="tx1"/>
            </a:solidFill>
          </a:ln>
        </p:spPr>
      </p:pic>
      <p:sp>
        <p:nvSpPr>
          <p:cNvPr id="6" name="Title 1">
            <a:extLst>
              <a:ext uri="{FF2B5EF4-FFF2-40B4-BE49-F238E27FC236}">
                <a16:creationId xmlns:a16="http://schemas.microsoft.com/office/drawing/2014/main" id="{59E0906A-A186-FE44-86E0-B11E5B571BA2}"/>
              </a:ext>
            </a:extLst>
          </p:cNvPr>
          <p:cNvSpPr txBox="1">
            <a:spLocks/>
          </p:cNvSpPr>
          <p:nvPr/>
        </p:nvSpPr>
        <p:spPr>
          <a:xfrm>
            <a:off x="2529307" y="319954"/>
            <a:ext cx="7978600" cy="646331"/>
          </a:xfrm>
          <a:prstGeom prst="rect">
            <a:avLst/>
          </a:prstGeom>
        </p:spPr>
        <p:txBody>
          <a:bodyPr wrap="square">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3600" b="1" dirty="0">
                <a:latin typeface="Tahoma" charset="0"/>
                <a:ea typeface="ＭＳ Ｐゴシック" charset="0"/>
                <a:cs typeface="ＭＳ Ｐゴシック" charset="0"/>
              </a:rPr>
              <a:t>Landsat Collection-2 Sandbox</a:t>
            </a:r>
            <a:endParaRPr lang="en-US" sz="40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830676163"/>
      </p:ext>
    </p:extLst>
  </p:cSld>
  <p:clrMapOvr>
    <a:masterClrMapping/>
  </p:clrMapOvr>
</p:sld>
</file>

<file path=ppt/theme/theme1.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9670</TotalTime>
  <Words>793</Words>
  <Application>Microsoft Macintosh PowerPoint</Application>
  <PresentationFormat>Widescreen</PresentationFormat>
  <Paragraphs>35</Paragraphs>
  <Slides>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Arial</vt:lpstr>
      <vt:lpstr>Arial Bold</vt:lpstr>
      <vt:lpstr>Avenir Roman</vt:lpstr>
      <vt:lpstr>Calibri</vt:lpstr>
      <vt:lpstr>Courier New</vt:lpstr>
      <vt:lpstr>Helvetica</vt:lpstr>
      <vt:lpstr>Helvetica Neue</vt:lpstr>
      <vt:lpstr>Noto Sans Symbols</vt:lpstr>
      <vt:lpstr>Tahoma</vt:lpstr>
      <vt:lpstr>Times New Roman</vt:lpstr>
      <vt:lpstr>Wingdings</vt:lpstr>
      <vt:lpstr>2_Default</vt:lpstr>
      <vt:lpstr>PowerPoint Presentation</vt:lpstr>
      <vt:lpstr>SEO Near-Term Tasks</vt:lpstr>
      <vt:lpstr>Open Data Cube</vt:lpstr>
      <vt:lpstr>COVE Analysis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Killough, Brian D. (LARC-D2)</cp:lastModifiedBy>
  <cp:revision>144</cp:revision>
  <dcterms:modified xsi:type="dcterms:W3CDTF">2020-03-18T17:21:16Z</dcterms:modified>
</cp:coreProperties>
</file>