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autoCompressPictures="0">
  <p:sldMasterIdLst>
    <p:sldMasterId id="2147483650"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embeddedFontLst>
    <p:embeddedFont>
      <p:font typeface="Helvetica Neue" panose="02000503000000020004" pitchFamily="2"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snapToGrid="0">
      <p:cViewPr varScale="1">
        <p:scale>
          <a:sx n="120" d="100"/>
          <a:sy n="120" d="100"/>
        </p:scale>
        <p:origin x="1400"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lstStyle>
            <a:lvl1pPr marL="457200" marR="0" lvl="0"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1pPr>
            <a:lvl2pPr marL="914400" marR="0" lvl="1"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2pPr>
            <a:lvl3pPr marL="1371600" marR="0" lvl="2"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3pPr>
            <a:lvl4pPr marL="1828800" marR="0" lvl="3"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4pPr>
            <a:lvl5pPr marL="2286000" marR="0" lvl="4"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5pPr>
            <a:lvl6pPr marL="2743200" marR="0" lvl="5"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6pPr>
            <a:lvl7pPr marL="3200400" marR="0" lvl="6"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7pPr>
            <a:lvl8pPr marL="3657600" marR="0" lvl="7"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8pPr>
            <a:lvl9pPr marL="4114800" marR="0" lvl="8" indent="-228600" algn="l" rtl="0">
              <a:lnSpc>
                <a:spcPct val="125000"/>
              </a:lnSpc>
              <a:spcBef>
                <a:spcPts val="0"/>
              </a:spcBef>
              <a:spcAft>
                <a:spcPts val="0"/>
              </a:spcAft>
              <a:buSzPts val="1400"/>
              <a:buNone/>
              <a:defRPr sz="2400" b="0" i="0" u="none" strike="noStrike" cap="none">
                <a:latin typeface="Avenir"/>
                <a:ea typeface="Avenir"/>
                <a:cs typeface="Avenir"/>
                <a:sym typeface="Avenir"/>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
        <p:cNvGrpSpPr/>
        <p:nvPr/>
      </p:nvGrpSpPr>
      <p:grpSpPr>
        <a:xfrm>
          <a:off x="0" y="0"/>
          <a:ext cx="0" cy="0"/>
          <a:chOff x="0" y="0"/>
          <a:chExt cx="0" cy="0"/>
        </a:xfrm>
      </p:grpSpPr>
      <p:sp>
        <p:nvSpPr>
          <p:cNvPr id="14" name="Google Shape;14;p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 name="Google Shape;1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
        <p:cNvGrpSpPr/>
        <p:nvPr/>
      </p:nvGrpSpPr>
      <p:grpSpPr>
        <a:xfrm>
          <a:off x="0" y="0"/>
          <a:ext cx="0" cy="0"/>
          <a:chOff x="0" y="0"/>
          <a:chExt cx="0" cy="0"/>
        </a:xfrm>
      </p:grpSpPr>
      <p:sp>
        <p:nvSpPr>
          <p:cNvPr id="22" name="Google Shape;22;g521541ee3e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 name="Google Shape;23;g521541ee3e_0_8: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g521541ee3e_0_8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 name="Google Shape;30;g521541ee3e_0_8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Google Shape;36;g521541ee3e_0_9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 name="Google Shape;37;g521541ee3e_0_9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000"/>
              <a:t>Biomass timeline figure original: https://docs.google.com/presentation/d/1ysPY6qiQuC2mUiZtrdSK3rnaE1WWAufno1xXeGJr-44/edit?usp=sharing</a:t>
            </a:r>
            <a:endParaRPr sz="10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521541f3ab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 name="Google Shape;44;g521541f3ab_0_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sz="1000"/>
              <a:t>Biomass timeline figure original: https://docs.google.com/presentation/d/1ysPY6qiQuC2mUiZtrdSK3rnaE1WWAufno1xXeGJr-44/edit?usp=sharing</a:t>
            </a:r>
            <a:endParaRPr sz="10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521541ee3e_0_10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521541ee3e_0_103: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521541ee3e_0_1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521541ee3e_0_144: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x">
  <p:cSld name="TITLE_AND_BODY">
    <p:bg>
      <p:bgPr>
        <a:blipFill>
          <a:blip r:embed="rId2">
            <a:alphaModFix/>
          </a:blip>
          <a:stretch>
            <a:fillRect/>
          </a:stretch>
        </a:blipFill>
        <a:effectLst/>
      </p:bgPr>
    </p:bg>
    <p:spTree>
      <p:nvGrpSpPr>
        <p:cNvPr id="1" name="Shape 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Blank">
  <p:cSld name="Blank">
    <p:spTree>
      <p:nvGrpSpPr>
        <p:cNvPr id="1" name="Shape 8"/>
        <p:cNvGrpSpPr/>
        <p:nvPr/>
      </p:nvGrpSpPr>
      <p:grpSpPr>
        <a:xfrm>
          <a:off x="0" y="0"/>
          <a:ext cx="0" cy="0"/>
          <a:chOff x="0" y="0"/>
          <a:chExt cx="0" cy="0"/>
        </a:xfrm>
      </p:grpSpPr>
      <p:sp>
        <p:nvSpPr>
          <p:cNvPr id="9" name="Google Shape;9;p3"/>
          <p:cNvSpPr>
            <a:spLocks noGrp="1"/>
          </p:cNvSpPr>
          <p:nvPr>
            <p:ph type="sldNum" idx="12"/>
          </p:nvPr>
        </p:nvSpPr>
        <p:spPr>
          <a:xfrm>
            <a:off x="8763000" y="6629400"/>
            <a:ext cx="304800"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a:spcBef>
                <a:spcPts val="0"/>
              </a:spcBef>
              <a:buNone/>
              <a:defRPr sz="1100" b="0" i="1" u="none" strike="noStrike" cap="none">
                <a:solidFill>
                  <a:schemeClr val="dk2"/>
                </a:solidFill>
                <a:latin typeface="Helvetica Neue"/>
                <a:ea typeface="Helvetica Neue"/>
                <a:cs typeface="Helvetica Neue"/>
                <a:sym typeface="Helvetica Neue"/>
              </a:defRPr>
            </a:lvl1pPr>
            <a:lvl2pPr marL="0" marR="0" lvl="1" indent="0" algn="ctr">
              <a:spcBef>
                <a:spcPts val="0"/>
              </a:spcBef>
              <a:buNone/>
              <a:defRPr sz="1100" b="0" i="1" u="none" strike="noStrike" cap="none">
                <a:solidFill>
                  <a:schemeClr val="dk2"/>
                </a:solidFill>
                <a:latin typeface="Helvetica Neue"/>
                <a:ea typeface="Helvetica Neue"/>
                <a:cs typeface="Helvetica Neue"/>
                <a:sym typeface="Helvetica Neue"/>
              </a:defRPr>
            </a:lvl2pPr>
            <a:lvl3pPr marL="0" marR="0" lvl="2" indent="0" algn="ctr">
              <a:spcBef>
                <a:spcPts val="0"/>
              </a:spcBef>
              <a:buNone/>
              <a:defRPr sz="1100" b="0" i="1" u="none" strike="noStrike" cap="none">
                <a:solidFill>
                  <a:schemeClr val="dk2"/>
                </a:solidFill>
                <a:latin typeface="Helvetica Neue"/>
                <a:ea typeface="Helvetica Neue"/>
                <a:cs typeface="Helvetica Neue"/>
                <a:sym typeface="Helvetica Neue"/>
              </a:defRPr>
            </a:lvl3pPr>
            <a:lvl4pPr marL="0" marR="0" lvl="3" indent="0" algn="ctr">
              <a:spcBef>
                <a:spcPts val="0"/>
              </a:spcBef>
              <a:buNone/>
              <a:defRPr sz="1100" b="0" i="1" u="none" strike="noStrike" cap="none">
                <a:solidFill>
                  <a:schemeClr val="dk2"/>
                </a:solidFill>
                <a:latin typeface="Helvetica Neue"/>
                <a:ea typeface="Helvetica Neue"/>
                <a:cs typeface="Helvetica Neue"/>
                <a:sym typeface="Helvetica Neue"/>
              </a:defRPr>
            </a:lvl4pPr>
            <a:lvl5pPr marL="0" marR="0" lvl="4" indent="0" algn="ctr">
              <a:spcBef>
                <a:spcPts val="0"/>
              </a:spcBef>
              <a:buNone/>
              <a:defRPr sz="1100" b="0" i="1" u="none" strike="noStrike" cap="none">
                <a:solidFill>
                  <a:schemeClr val="dk2"/>
                </a:solidFill>
                <a:latin typeface="Helvetica Neue"/>
                <a:ea typeface="Helvetica Neue"/>
                <a:cs typeface="Helvetica Neue"/>
                <a:sym typeface="Helvetica Neue"/>
              </a:defRPr>
            </a:lvl5pPr>
            <a:lvl6pPr marL="0" marR="0" lvl="5" indent="0" algn="ctr">
              <a:spcBef>
                <a:spcPts val="0"/>
              </a:spcBef>
              <a:buNone/>
              <a:defRPr sz="1100" b="0" i="1" u="none" strike="noStrike" cap="none">
                <a:solidFill>
                  <a:schemeClr val="dk2"/>
                </a:solidFill>
                <a:latin typeface="Helvetica Neue"/>
                <a:ea typeface="Helvetica Neue"/>
                <a:cs typeface="Helvetica Neue"/>
                <a:sym typeface="Helvetica Neue"/>
              </a:defRPr>
            </a:lvl6pPr>
            <a:lvl7pPr marL="0" marR="0" lvl="6" indent="0" algn="ctr">
              <a:spcBef>
                <a:spcPts val="0"/>
              </a:spcBef>
              <a:buNone/>
              <a:defRPr sz="1100" b="0" i="1" u="none" strike="noStrike" cap="none">
                <a:solidFill>
                  <a:schemeClr val="dk2"/>
                </a:solidFill>
                <a:latin typeface="Helvetica Neue"/>
                <a:ea typeface="Helvetica Neue"/>
                <a:cs typeface="Helvetica Neue"/>
                <a:sym typeface="Helvetica Neue"/>
              </a:defRPr>
            </a:lvl7pPr>
            <a:lvl8pPr marL="0" marR="0" lvl="7" indent="0" algn="ctr">
              <a:spcBef>
                <a:spcPts val="0"/>
              </a:spcBef>
              <a:buNone/>
              <a:defRPr sz="1100" b="0" i="1" u="none" strike="noStrike" cap="none">
                <a:solidFill>
                  <a:schemeClr val="dk2"/>
                </a:solidFill>
                <a:latin typeface="Helvetica Neue"/>
                <a:ea typeface="Helvetica Neue"/>
                <a:cs typeface="Helvetica Neue"/>
                <a:sym typeface="Helvetica Neue"/>
              </a:defRPr>
            </a:lvl8pPr>
            <a:lvl9pPr marL="0" marR="0" lvl="8" indent="0" algn="ctr">
              <a:spcBef>
                <a:spcPts val="0"/>
              </a:spcBef>
              <a:buNone/>
              <a:defRPr sz="1100" b="0" i="1" u="none" strike="noStrike" cap="none">
                <a:solidFill>
                  <a:schemeClr val="dk2"/>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US"/>
              <a:t>‹#›</a:t>
            </a:fld>
            <a:endParaRPr/>
          </a:p>
        </p:txBody>
      </p:sp>
      <p:sp>
        <p:nvSpPr>
          <p:cNvPr id="10" name="Google Shape;10;p3"/>
          <p:cNvSpPr txBox="1">
            <a:spLocks noGrp="1"/>
          </p:cNvSpPr>
          <p:nvPr>
            <p:ph type="body" idx="1"/>
          </p:nvPr>
        </p:nvSpPr>
        <p:spPr>
          <a:xfrm>
            <a:off x="76200" y="1219200"/>
            <a:ext cx="8991600" cy="5257800"/>
          </a:xfrm>
          <a:prstGeom prst="rect">
            <a:avLst/>
          </a:prstGeom>
          <a:noFill/>
          <a:ln>
            <a:noFill/>
          </a:ln>
        </p:spPr>
        <p:txBody>
          <a:bodyPr spcFirstLastPara="1" wrap="square" lIns="91425" tIns="45700" rIns="91425" bIns="45700" anchor="t" anchorCtr="0"/>
          <a:lstStyle>
            <a:lvl1pPr marL="457200" marR="0" lvl="0" indent="-355600" algn="l" rtl="0">
              <a:spcBef>
                <a:spcPts val="500"/>
              </a:spcBef>
              <a:spcAft>
                <a:spcPts val="0"/>
              </a:spcAft>
              <a:buClr>
                <a:srgbClr val="002569"/>
              </a:buClr>
              <a:buSzPts val="2000"/>
              <a:buFont typeface="Arial"/>
              <a:buChar char="•"/>
              <a:defRPr sz="2000" b="1" i="0" u="none" strike="noStrike" cap="none">
                <a:solidFill>
                  <a:srgbClr val="002569"/>
                </a:solidFill>
                <a:latin typeface="Helvetica Neue"/>
                <a:ea typeface="Helvetica Neue"/>
                <a:cs typeface="Helvetica Neue"/>
                <a:sym typeface="Helvetica Neue"/>
              </a:defRPr>
            </a:lvl1pPr>
            <a:lvl2pPr marL="914400" marR="0" lvl="1" indent="-355600" algn="l" rtl="0">
              <a:spcBef>
                <a:spcPts val="500"/>
              </a:spcBef>
              <a:spcAft>
                <a:spcPts val="0"/>
              </a:spcAft>
              <a:buClr>
                <a:srgbClr val="002569"/>
              </a:buClr>
              <a:buSzPts val="2000"/>
              <a:buFont typeface="Courier New"/>
              <a:buChar char="o"/>
              <a:defRPr sz="2000" b="0" i="0" u="none" strike="noStrike" cap="none">
                <a:solidFill>
                  <a:srgbClr val="002569"/>
                </a:solidFill>
                <a:latin typeface="Helvetica Neue"/>
                <a:ea typeface="Helvetica Neue"/>
                <a:cs typeface="Helvetica Neue"/>
                <a:sym typeface="Helvetica Neue"/>
              </a:defRPr>
            </a:lvl2pPr>
            <a:lvl3pPr marL="1371600" marR="0" lvl="2" indent="-355600" algn="l" rtl="0">
              <a:spcBef>
                <a:spcPts val="500"/>
              </a:spcBef>
              <a:spcAft>
                <a:spcPts val="0"/>
              </a:spcAft>
              <a:buClr>
                <a:srgbClr val="002569"/>
              </a:buClr>
              <a:buSzPts val="2000"/>
              <a:buFont typeface="Noto Sans Symbols"/>
              <a:buChar char="▪"/>
              <a:defRPr sz="2000" b="0" i="0" u="none" strike="noStrike" cap="none">
                <a:solidFill>
                  <a:srgbClr val="002569"/>
                </a:solidFill>
                <a:latin typeface="Helvetica Neue"/>
                <a:ea typeface="Helvetica Neue"/>
                <a:cs typeface="Helvetica Neue"/>
                <a:sym typeface="Helvetica Neue"/>
              </a:defRPr>
            </a:lvl3pPr>
            <a:lvl4pPr marL="1828800" marR="0" lvl="3"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4pPr>
            <a:lvl5pPr marL="2286000" marR="0" lvl="4" indent="-355600" algn="l" rtl="0">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5pPr>
            <a:lvl6pPr marL="2743200" marR="0" lvl="5"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6pPr>
            <a:lvl7pPr marL="3200400" marR="0" lvl="6"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7pPr>
            <a:lvl8pPr marL="3657600" marR="0" lvl="7"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8pPr>
            <a:lvl9pPr marL="4114800" marR="0" lvl="8"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9pPr>
          </a:lstStyle>
          <a:p>
            <a:endParaRPr/>
          </a:p>
        </p:txBody>
      </p:sp>
      <p:sp>
        <p:nvSpPr>
          <p:cNvPr id="11" name="Google Shape;11;p3"/>
          <p:cNvSpPr/>
          <p:nvPr/>
        </p:nvSpPr>
        <p:spPr>
          <a:xfrm>
            <a:off x="76200" y="6629400"/>
            <a:ext cx="2362200" cy="187285"/>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p>
            <a:pPr marL="0" marR="0" lvl="0" indent="0" algn="ctr" rtl="0">
              <a:spcBef>
                <a:spcPts val="0"/>
              </a:spcBef>
              <a:spcAft>
                <a:spcPts val="0"/>
              </a:spcAft>
              <a:buNone/>
            </a:pPr>
            <a:r>
              <a:rPr lang="en-US" sz="1100" b="0" i="1" u="none" strike="noStrike" cap="none">
                <a:solidFill>
                  <a:schemeClr val="dk2"/>
                </a:solidFill>
                <a:latin typeface="Helvetica Neue"/>
                <a:ea typeface="Helvetica Neue"/>
                <a:cs typeface="Helvetica Neue"/>
                <a:sym typeface="Helvetica Neue"/>
              </a:rPr>
              <a:t>SIT-34, 3-4 April 2019</a:t>
            </a:r>
            <a:endParaRPr sz="1100" b="0" i="1" u="none" strike="noStrike" cap="none">
              <a:solidFill>
                <a:schemeClr val="dk2"/>
              </a:solidFill>
              <a:latin typeface="Helvetica Neue"/>
              <a:ea typeface="Helvetica Neue"/>
              <a:cs typeface="Helvetica Neue"/>
              <a:sym typeface="Helvetica Neue"/>
            </a:endParaRPr>
          </a:p>
        </p:txBody>
      </p:sp>
      <p:sp>
        <p:nvSpPr>
          <p:cNvPr id="12" name="Google Shape;12;p3"/>
          <p:cNvSpPr txBox="1">
            <a:spLocks noGrp="1"/>
          </p:cNvSpPr>
          <p:nvPr>
            <p:ph type="body" idx="2"/>
          </p:nvPr>
        </p:nvSpPr>
        <p:spPr>
          <a:xfrm>
            <a:off x="1981200" y="76200"/>
            <a:ext cx="4953000" cy="914400"/>
          </a:xfrm>
          <a:prstGeom prst="rect">
            <a:avLst/>
          </a:prstGeom>
          <a:noFill/>
          <a:ln>
            <a:noFill/>
          </a:ln>
        </p:spPr>
        <p:txBody>
          <a:bodyPr spcFirstLastPara="1" wrap="square" lIns="91425" tIns="45700" rIns="91425" bIns="45700" anchor="t" anchorCtr="0"/>
          <a:lstStyle>
            <a:lvl1pPr marL="457200" marR="0" lvl="0" indent="-228600" algn="ctr" rtl="0">
              <a:spcBef>
                <a:spcPts val="500"/>
              </a:spcBef>
              <a:spcAft>
                <a:spcPts val="0"/>
              </a:spcAft>
              <a:buClr>
                <a:schemeClr val="lt1"/>
              </a:buClr>
              <a:buSzPts val="2800"/>
              <a:buFont typeface="Arial"/>
              <a:buNone/>
              <a:defRPr sz="2800" b="1" i="0" u="none" strike="noStrike" cap="none">
                <a:solidFill>
                  <a:schemeClr val="lt1"/>
                </a:solidFill>
                <a:latin typeface="Helvetica Neue"/>
                <a:ea typeface="Helvetica Neue"/>
                <a:cs typeface="Helvetica Neue"/>
                <a:sym typeface="Helvetica Neue"/>
              </a:defRPr>
            </a:lvl1pPr>
            <a:lvl2pPr marL="914400" marR="0" lvl="1"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2pPr>
            <a:lvl3pPr marL="1371600" marR="0" lvl="2" indent="-381000" algn="l" rtl="0">
              <a:spcBef>
                <a:spcPts val="500"/>
              </a:spcBef>
              <a:spcAft>
                <a:spcPts val="0"/>
              </a:spcAft>
              <a:buClr>
                <a:srgbClr val="002569"/>
              </a:buClr>
              <a:buSzPts val="2400"/>
              <a:buFont typeface="Arial"/>
              <a:buChar char="o"/>
              <a:defRPr sz="2400" b="0" i="0" u="none" strike="noStrike" cap="none">
                <a:solidFill>
                  <a:srgbClr val="002569"/>
                </a:solidFill>
                <a:latin typeface="Arial"/>
                <a:ea typeface="Arial"/>
                <a:cs typeface="Arial"/>
                <a:sym typeface="Arial"/>
              </a:defRPr>
            </a:lvl3pPr>
            <a:lvl4pPr marL="1828800" marR="0" lvl="3"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4pPr>
            <a:lvl5pPr marL="2286000" marR="0" lvl="4" indent="-381000" algn="l" rtl="0">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5pPr>
            <a:lvl6pPr marL="2743200" marR="0" lvl="5"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6pPr>
            <a:lvl7pPr marL="3200400" marR="0" lvl="6"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7pPr>
            <a:lvl8pPr marL="3657600" marR="0" lvl="7"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8pPr>
            <a:lvl9pPr marL="4114800" marR="0" lvl="8" indent="-228600" algn="l" rtl="0">
              <a:spcBef>
                <a:spcPts val="500"/>
              </a:spcBef>
              <a:spcAft>
                <a:spcPts val="0"/>
              </a:spcAft>
              <a:buSzPts val="1400"/>
              <a:buNone/>
              <a:defRPr sz="2400" b="0" i="0" u="none" strike="noStrike" cap="none">
                <a:solidFill>
                  <a:srgbClr val="002569"/>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sldNum" idx="12"/>
          </p:nvPr>
        </p:nvSpPr>
        <p:spPr>
          <a:xfrm>
            <a:off x="7239000" y="6546850"/>
            <a:ext cx="1905000" cy="256540"/>
          </a:xfrm>
          <a:prstGeom prst="rect">
            <a:avLst/>
          </a:prstGeom>
          <a:noFill/>
          <a:ln>
            <a:noFill/>
          </a:ln>
        </p:spPr>
        <p:txBody>
          <a:bodyPr spcFirstLastPara="1" wrap="square" lIns="45700" tIns="45700" rIns="45700" bIns="45700" anchor="t" anchorCtr="0">
            <a:noAutofit/>
          </a:bodyPr>
          <a:lstStyle>
            <a:lvl1pPr marL="0" marR="0" lvl="0" indent="0" algn="r" rtl="0">
              <a:spcBef>
                <a:spcPts val="0"/>
              </a:spcBef>
              <a:buNone/>
              <a:defRPr sz="1000" b="0" i="0" u="none" strike="noStrike" cap="none">
                <a:solidFill>
                  <a:srgbClr val="002569"/>
                </a:solidFill>
                <a:latin typeface="Calibri"/>
                <a:ea typeface="Calibri"/>
                <a:cs typeface="Calibri"/>
                <a:sym typeface="Calibri"/>
              </a:defRPr>
            </a:lvl1pPr>
            <a:lvl2pPr marL="0" marR="0" lvl="1" indent="0" algn="r" rtl="0">
              <a:spcBef>
                <a:spcPts val="0"/>
              </a:spcBef>
              <a:buNone/>
              <a:defRPr sz="1000" b="0" i="0" u="none" strike="noStrike" cap="none">
                <a:solidFill>
                  <a:srgbClr val="002569"/>
                </a:solidFill>
                <a:latin typeface="Calibri"/>
                <a:ea typeface="Calibri"/>
                <a:cs typeface="Calibri"/>
                <a:sym typeface="Calibri"/>
              </a:defRPr>
            </a:lvl2pPr>
            <a:lvl3pPr marL="0" marR="0" lvl="2" indent="0" algn="r" rtl="0">
              <a:spcBef>
                <a:spcPts val="0"/>
              </a:spcBef>
              <a:buNone/>
              <a:defRPr sz="1000" b="0" i="0" u="none" strike="noStrike" cap="none">
                <a:solidFill>
                  <a:srgbClr val="002569"/>
                </a:solidFill>
                <a:latin typeface="Calibri"/>
                <a:ea typeface="Calibri"/>
                <a:cs typeface="Calibri"/>
                <a:sym typeface="Calibri"/>
              </a:defRPr>
            </a:lvl3pPr>
            <a:lvl4pPr marL="0" marR="0" lvl="3" indent="0" algn="r" rtl="0">
              <a:spcBef>
                <a:spcPts val="0"/>
              </a:spcBef>
              <a:buNone/>
              <a:defRPr sz="1000" b="0" i="0" u="none" strike="noStrike" cap="none">
                <a:solidFill>
                  <a:srgbClr val="002569"/>
                </a:solidFill>
                <a:latin typeface="Calibri"/>
                <a:ea typeface="Calibri"/>
                <a:cs typeface="Calibri"/>
                <a:sym typeface="Calibri"/>
              </a:defRPr>
            </a:lvl4pPr>
            <a:lvl5pPr marL="0" marR="0" lvl="4" indent="0" algn="r" rtl="0">
              <a:spcBef>
                <a:spcPts val="0"/>
              </a:spcBef>
              <a:buNone/>
              <a:defRPr sz="1000" b="0" i="0" u="none" strike="noStrike" cap="none">
                <a:solidFill>
                  <a:srgbClr val="002569"/>
                </a:solidFill>
                <a:latin typeface="Calibri"/>
                <a:ea typeface="Calibri"/>
                <a:cs typeface="Calibri"/>
                <a:sym typeface="Calibri"/>
              </a:defRPr>
            </a:lvl5pPr>
            <a:lvl6pPr marL="0" marR="0" lvl="5" indent="0" algn="r" rtl="0">
              <a:spcBef>
                <a:spcPts val="0"/>
              </a:spcBef>
              <a:buNone/>
              <a:defRPr sz="1000" b="0" i="0" u="none" strike="noStrike" cap="none">
                <a:solidFill>
                  <a:srgbClr val="002569"/>
                </a:solidFill>
                <a:latin typeface="Calibri"/>
                <a:ea typeface="Calibri"/>
                <a:cs typeface="Calibri"/>
                <a:sym typeface="Calibri"/>
              </a:defRPr>
            </a:lvl6pPr>
            <a:lvl7pPr marL="0" marR="0" lvl="6" indent="0" algn="r" rtl="0">
              <a:spcBef>
                <a:spcPts val="0"/>
              </a:spcBef>
              <a:buNone/>
              <a:defRPr sz="1000" b="0" i="0" u="none" strike="noStrike" cap="none">
                <a:solidFill>
                  <a:srgbClr val="002569"/>
                </a:solidFill>
                <a:latin typeface="Calibri"/>
                <a:ea typeface="Calibri"/>
                <a:cs typeface="Calibri"/>
                <a:sym typeface="Calibri"/>
              </a:defRPr>
            </a:lvl7pPr>
            <a:lvl8pPr marL="0" marR="0" lvl="7" indent="0" algn="r" rtl="0">
              <a:spcBef>
                <a:spcPts val="0"/>
              </a:spcBef>
              <a:buNone/>
              <a:defRPr sz="1000" b="0" i="0" u="none" strike="noStrike" cap="none">
                <a:solidFill>
                  <a:srgbClr val="002569"/>
                </a:solidFill>
                <a:latin typeface="Calibri"/>
                <a:ea typeface="Calibri"/>
                <a:cs typeface="Calibri"/>
                <a:sym typeface="Calibri"/>
              </a:defRPr>
            </a:lvl8pPr>
            <a:lvl9pPr marL="0" marR="0" lvl="8" indent="0" algn="r" rtl="0">
              <a:spcBef>
                <a:spcPts val="0"/>
              </a:spcBef>
              <a:buNone/>
              <a:defRPr sz="1000" b="0" i="0" u="none" strike="noStrike" cap="none">
                <a:solidFill>
                  <a:srgbClr val="00256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622789" y="2514600"/>
            <a:ext cx="5746243" cy="99313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SzPts val="1100"/>
              <a:buNone/>
            </a:pPr>
            <a:r>
              <a:rPr lang="en-US" sz="3600" b="1">
                <a:solidFill>
                  <a:srgbClr val="FFFFFF"/>
                </a:solidFill>
                <a:latin typeface="Helvetica Neue"/>
                <a:ea typeface="Helvetica Neue"/>
                <a:cs typeface="Helvetica Neue"/>
                <a:sym typeface="Helvetica Neue"/>
              </a:rPr>
              <a:t>2020-2021 SIT Chair Proposed Priorities</a:t>
            </a:r>
            <a:endParaRPr sz="3600" b="1">
              <a:solidFill>
                <a:srgbClr val="FFFFFF"/>
              </a:solidFill>
              <a:latin typeface="Helvetica Neue"/>
              <a:ea typeface="Helvetica Neue"/>
              <a:cs typeface="Helvetica Neue"/>
              <a:sym typeface="Helvetica Neue"/>
            </a:endParaRPr>
          </a:p>
        </p:txBody>
      </p:sp>
      <p:sp>
        <p:nvSpPr>
          <p:cNvPr id="18" name="Google Shape;18;p4"/>
          <p:cNvSpPr/>
          <p:nvPr/>
        </p:nvSpPr>
        <p:spPr>
          <a:xfrm>
            <a:off x="622789" y="3759200"/>
            <a:ext cx="4810858" cy="2541589"/>
          </a:xfrm>
          <a:prstGeom prst="rect">
            <a:avLst/>
          </a:prstGeom>
          <a:noFill/>
          <a:ln>
            <a:noFill/>
          </a:ln>
        </p:spPr>
        <p:txBody>
          <a:bodyPr spcFirstLastPara="1" wrap="square" lIns="0" tIns="0" rIns="0" bIns="0" anchor="t" anchorCtr="0">
            <a:noAutofit/>
          </a:bodyPr>
          <a:lstStyle/>
          <a:p>
            <a:pPr marL="0" marR="0" lvl="0" indent="0" algn="l" rtl="0">
              <a:lnSpc>
                <a:spcPct val="150000"/>
              </a:lnSpc>
              <a:spcBef>
                <a:spcPts val="0"/>
              </a:spcBef>
              <a:spcAft>
                <a:spcPts val="0"/>
              </a:spcAft>
              <a:buNone/>
            </a:pPr>
            <a:r>
              <a:rPr lang="en-US" sz="1800">
                <a:solidFill>
                  <a:srgbClr val="FFFFFF"/>
                </a:solidFill>
              </a:rPr>
              <a:t>Alex Held</a:t>
            </a:r>
            <a:r>
              <a:rPr lang="en-US" sz="1800" b="0" i="0" u="none" strike="noStrike" cap="none">
                <a:solidFill>
                  <a:srgbClr val="FFFFFF"/>
                </a:solidFill>
              </a:rPr>
              <a:t>, </a:t>
            </a:r>
            <a:r>
              <a:rPr lang="en-US" sz="1800">
                <a:solidFill>
                  <a:srgbClr val="FFFFFF"/>
                </a:solidFill>
              </a:rPr>
              <a:t>CSIRO</a:t>
            </a:r>
            <a:endParaRPr sz="1800">
              <a:solidFill>
                <a:srgbClr val="FFFFFF"/>
              </a:solidFill>
            </a:endParaRPr>
          </a:p>
          <a:p>
            <a:pPr marL="0" marR="0" lvl="0" indent="0" algn="l" rtl="0">
              <a:lnSpc>
                <a:spcPct val="150000"/>
              </a:lnSpc>
              <a:spcBef>
                <a:spcPts val="0"/>
              </a:spcBef>
              <a:spcAft>
                <a:spcPts val="0"/>
              </a:spcAft>
              <a:buNone/>
            </a:pPr>
            <a:r>
              <a:rPr lang="en-US" sz="1800">
                <a:solidFill>
                  <a:srgbClr val="FFFFFF"/>
                </a:solidFill>
              </a:rPr>
              <a:t>Adam Lewis, GA</a:t>
            </a:r>
            <a:endParaRPr/>
          </a:p>
          <a:p>
            <a:pPr marL="0" marR="0" lvl="0" indent="0" algn="l" rtl="0">
              <a:lnSpc>
                <a:spcPct val="150000"/>
              </a:lnSpc>
              <a:spcBef>
                <a:spcPts val="0"/>
              </a:spcBef>
              <a:spcAft>
                <a:spcPts val="0"/>
              </a:spcAft>
              <a:buNone/>
            </a:pPr>
            <a:r>
              <a:rPr lang="en-US" sz="1800" b="0" i="0" u="none" strike="noStrike" cap="none">
                <a:solidFill>
                  <a:srgbClr val="FFFFFF"/>
                </a:solidFill>
              </a:rPr>
              <a:t>CEOS SIT-34</a:t>
            </a:r>
            <a:endParaRPr/>
          </a:p>
          <a:p>
            <a:pPr marL="0" marR="0" lvl="0" indent="0" algn="l" rtl="0">
              <a:lnSpc>
                <a:spcPct val="150000"/>
              </a:lnSpc>
              <a:spcBef>
                <a:spcPts val="0"/>
              </a:spcBef>
              <a:spcAft>
                <a:spcPts val="0"/>
              </a:spcAft>
              <a:buNone/>
            </a:pPr>
            <a:r>
              <a:rPr lang="en-US" sz="1800" b="0" i="0" u="none" strike="noStrike" cap="none">
                <a:solidFill>
                  <a:srgbClr val="FFFFFF"/>
                </a:solidFill>
              </a:rPr>
              <a:t>Session </a:t>
            </a:r>
            <a:r>
              <a:rPr lang="en-US" sz="1800">
                <a:solidFill>
                  <a:srgbClr val="FFFFFF"/>
                </a:solidFill>
              </a:rPr>
              <a:t>8.3</a:t>
            </a:r>
            <a:endParaRPr/>
          </a:p>
          <a:p>
            <a:pPr marL="0" marR="0" lvl="0" indent="0" algn="l" rtl="0">
              <a:lnSpc>
                <a:spcPct val="150000"/>
              </a:lnSpc>
              <a:spcBef>
                <a:spcPts val="0"/>
              </a:spcBef>
              <a:spcAft>
                <a:spcPts val="0"/>
              </a:spcAft>
              <a:buNone/>
            </a:pPr>
            <a:r>
              <a:rPr lang="en-US" sz="1800" b="0" i="0" u="none" strike="noStrike" cap="none">
                <a:solidFill>
                  <a:srgbClr val="FFFFFF"/>
                </a:solidFill>
              </a:rPr>
              <a:t>Miami, FL, USA</a:t>
            </a:r>
            <a:endParaRPr/>
          </a:p>
          <a:p>
            <a:pPr marL="0" marR="0" lvl="0" indent="0" algn="l" rtl="0">
              <a:lnSpc>
                <a:spcPct val="150000"/>
              </a:lnSpc>
              <a:spcBef>
                <a:spcPts val="0"/>
              </a:spcBef>
              <a:spcAft>
                <a:spcPts val="0"/>
              </a:spcAft>
              <a:buNone/>
            </a:pPr>
            <a:r>
              <a:rPr lang="en-US" sz="1800" b="0" i="0" u="none" strike="noStrike" cap="none">
                <a:solidFill>
                  <a:srgbClr val="FFFFFF"/>
                </a:solidFill>
              </a:rPr>
              <a:t>3 – 4 April 2019</a:t>
            </a:r>
            <a:endParaRPr/>
          </a:p>
        </p:txBody>
      </p:sp>
      <p:pic>
        <p:nvPicPr>
          <p:cNvPr id="19" name="Google Shape;19;p4"/>
          <p:cNvPicPr preferRelativeResize="0"/>
          <p:nvPr/>
        </p:nvPicPr>
        <p:blipFill rotWithShape="1">
          <a:blip r:embed="rId3">
            <a:alphaModFix/>
          </a:blip>
          <a:srcRect/>
          <a:stretch/>
        </p:blipFill>
        <p:spPr>
          <a:xfrm>
            <a:off x="622789" y="1217405"/>
            <a:ext cx="2507906" cy="993132"/>
          </a:xfrm>
          <a:prstGeom prst="rect">
            <a:avLst/>
          </a:prstGeom>
          <a:noFill/>
          <a:ln>
            <a:noFill/>
          </a:ln>
        </p:spPr>
      </p:pic>
      <p:sp>
        <p:nvSpPr>
          <p:cNvPr id="20" name="Google Shape;20;p4"/>
          <p:cNvSpPr txBox="1"/>
          <p:nvPr/>
        </p:nvSpPr>
        <p:spPr>
          <a:xfrm>
            <a:off x="622789" y="2246634"/>
            <a:ext cx="2806211" cy="21018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050" b="1" i="0" u="none" strike="noStrike" cap="none">
                <a:solidFill>
                  <a:schemeClr val="lt1"/>
                </a:solidFill>
                <a:latin typeface="Helvetica Neue"/>
                <a:ea typeface="Helvetica Neue"/>
                <a:cs typeface="Helvetica Neue"/>
                <a:sym typeface="Helvetica Neue"/>
              </a:rPr>
              <a:t>Committee on Earth Observation Satellites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
        <p:cNvGrpSpPr/>
        <p:nvPr/>
      </p:nvGrpSpPr>
      <p:grpSpPr>
        <a:xfrm>
          <a:off x="0" y="0"/>
          <a:ext cx="0" cy="0"/>
          <a:chOff x="0" y="0"/>
          <a:chExt cx="0" cy="0"/>
        </a:xfrm>
      </p:grpSpPr>
      <p:sp>
        <p:nvSpPr>
          <p:cNvPr id="25" name="Google Shape;25;p5"/>
          <p:cNvSpPr>
            <a:spLocks noGrp="1"/>
          </p:cNvSpPr>
          <p:nvPr>
            <p:ph type="sldNum" idx="12"/>
          </p:nvPr>
        </p:nvSpPr>
        <p:spPr>
          <a:xfrm>
            <a:off x="8763000" y="6629400"/>
            <a:ext cx="304800" cy="187200"/>
          </a:xfrm>
          <a:prstGeom prst="roundRect">
            <a:avLst>
              <a:gd name="adj" fmla="val 16667"/>
            </a:avLst>
          </a:prstGeom>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fld id="{00000000-1234-1234-1234-123412341234}" type="slidenum">
              <a:rPr lang="en-US"/>
              <a:t>2</a:t>
            </a:fld>
            <a:endParaRPr/>
          </a:p>
        </p:txBody>
      </p:sp>
      <p:sp>
        <p:nvSpPr>
          <p:cNvPr id="26" name="Google Shape;26;p5"/>
          <p:cNvSpPr txBox="1">
            <a:spLocks noGrp="1"/>
          </p:cNvSpPr>
          <p:nvPr>
            <p:ph type="body" idx="1"/>
          </p:nvPr>
        </p:nvSpPr>
        <p:spPr>
          <a:xfrm>
            <a:off x="451700" y="1596900"/>
            <a:ext cx="8231700" cy="4780800"/>
          </a:xfrm>
          <a:prstGeom prst="rect">
            <a:avLst/>
          </a:prstGeom>
        </p:spPr>
        <p:txBody>
          <a:bodyPr spcFirstLastPara="1" wrap="square" lIns="91425" tIns="45700" rIns="91425" bIns="45700" anchor="t" anchorCtr="0">
            <a:noAutofit/>
          </a:bodyPr>
          <a:lstStyle/>
          <a:p>
            <a:pPr marL="0" lvl="0" indent="0" algn="l" rtl="0">
              <a:spcBef>
                <a:spcPts val="500"/>
              </a:spcBef>
              <a:spcAft>
                <a:spcPts val="0"/>
              </a:spcAft>
              <a:buNone/>
            </a:pPr>
            <a:r>
              <a:rPr lang="en-US" b="0">
                <a:solidFill>
                  <a:srgbClr val="000000"/>
                </a:solidFill>
                <a:latin typeface="Calibri"/>
                <a:ea typeface="Calibri"/>
                <a:cs typeface="Calibri"/>
                <a:sym typeface="Calibri"/>
              </a:rPr>
              <a:t>Shortlist for the Australian </a:t>
            </a:r>
            <a:r>
              <a:rPr lang="en-US" b="0">
                <a:solidFill>
                  <a:schemeClr val="dk1"/>
                </a:solidFill>
                <a:latin typeface="Calibri"/>
                <a:ea typeface="Calibri"/>
                <a:cs typeface="Calibri"/>
                <a:sym typeface="Calibri"/>
              </a:rPr>
              <a:t>2020-2021 </a:t>
            </a:r>
            <a:r>
              <a:rPr lang="en-US" b="0">
                <a:solidFill>
                  <a:srgbClr val="000000"/>
                </a:solidFill>
                <a:latin typeface="Calibri"/>
                <a:ea typeface="Calibri"/>
                <a:cs typeface="Calibri"/>
                <a:sym typeface="Calibri"/>
              </a:rPr>
              <a:t>SIT Chair Proposed Priorities</a:t>
            </a:r>
            <a:endParaRPr b="0">
              <a:solidFill>
                <a:srgbClr val="000000"/>
              </a:solidFill>
              <a:latin typeface="Calibri"/>
              <a:ea typeface="Calibri"/>
              <a:cs typeface="Calibri"/>
              <a:sym typeface="Calibri"/>
            </a:endParaRPr>
          </a:p>
          <a:p>
            <a:pPr marL="0" lvl="0" indent="0" algn="l" rtl="0">
              <a:spcBef>
                <a:spcPts val="500"/>
              </a:spcBef>
              <a:spcAft>
                <a:spcPts val="0"/>
              </a:spcAft>
              <a:buNone/>
            </a:pPr>
            <a:endParaRPr b="0">
              <a:solidFill>
                <a:srgbClr val="000000"/>
              </a:solidFill>
              <a:latin typeface="Calibri"/>
              <a:ea typeface="Calibri"/>
              <a:cs typeface="Calibri"/>
              <a:sym typeface="Calibri"/>
            </a:endParaRPr>
          </a:p>
          <a:p>
            <a:pPr marL="457200" lvl="0" indent="-355600" algn="l" rtl="0">
              <a:spcBef>
                <a:spcPts val="500"/>
              </a:spcBef>
              <a:spcAft>
                <a:spcPts val="0"/>
              </a:spcAft>
              <a:buClr>
                <a:srgbClr val="000000"/>
              </a:buClr>
              <a:buSzPts val="2000"/>
              <a:buFont typeface="Calibri"/>
              <a:buAutoNum type="arabicPeriod"/>
            </a:pPr>
            <a:r>
              <a:rPr lang="en-US">
                <a:solidFill>
                  <a:srgbClr val="000000"/>
                </a:solidFill>
                <a:latin typeface="Calibri"/>
                <a:ea typeface="Calibri"/>
                <a:cs typeface="Calibri"/>
                <a:sym typeface="Calibri"/>
              </a:rPr>
              <a:t>Analysis Ready Data</a:t>
            </a:r>
            <a:endParaRPr>
              <a:solidFill>
                <a:srgbClr val="000000"/>
              </a:solidFill>
              <a:latin typeface="Calibri"/>
              <a:ea typeface="Calibri"/>
              <a:cs typeface="Calibri"/>
              <a:sym typeface="Calibri"/>
            </a:endParaRPr>
          </a:p>
          <a:p>
            <a:pPr marL="457200" lvl="0" indent="-355600" algn="l" rtl="0">
              <a:spcBef>
                <a:spcPts val="0"/>
              </a:spcBef>
              <a:spcAft>
                <a:spcPts val="0"/>
              </a:spcAft>
              <a:buClr>
                <a:srgbClr val="000000"/>
              </a:buClr>
              <a:buSzPts val="2000"/>
              <a:buFont typeface="Calibri"/>
              <a:buAutoNum type="arabicPeriod"/>
            </a:pPr>
            <a:r>
              <a:rPr lang="en-US">
                <a:solidFill>
                  <a:srgbClr val="000000"/>
                </a:solidFill>
                <a:latin typeface="Calibri"/>
                <a:ea typeface="Calibri"/>
                <a:cs typeface="Calibri"/>
                <a:sym typeface="Calibri"/>
              </a:rPr>
              <a:t>Global carbon observations - inc biomass </a:t>
            </a:r>
            <a:endParaRPr>
              <a:solidFill>
                <a:srgbClr val="000000"/>
              </a:solidFill>
              <a:latin typeface="Calibri"/>
              <a:ea typeface="Calibri"/>
              <a:cs typeface="Calibri"/>
              <a:sym typeface="Calibri"/>
            </a:endParaRPr>
          </a:p>
          <a:p>
            <a:pPr marL="457200" lvl="0" indent="-355600" algn="l" rtl="0">
              <a:spcBef>
                <a:spcPts val="0"/>
              </a:spcBef>
              <a:spcAft>
                <a:spcPts val="0"/>
              </a:spcAft>
              <a:buClr>
                <a:srgbClr val="000000"/>
              </a:buClr>
              <a:buSzPts val="2000"/>
              <a:buFont typeface="Calibri"/>
              <a:buAutoNum type="arabicPeriod"/>
            </a:pPr>
            <a:r>
              <a:rPr lang="en-US">
                <a:solidFill>
                  <a:srgbClr val="000000"/>
                </a:solidFill>
                <a:latin typeface="Calibri"/>
                <a:ea typeface="Calibri"/>
                <a:cs typeface="Calibri"/>
                <a:sym typeface="Calibri"/>
              </a:rPr>
              <a:t>SDGs</a:t>
            </a:r>
            <a:endParaRPr>
              <a:solidFill>
                <a:srgbClr val="000000"/>
              </a:solidFill>
              <a:latin typeface="Calibri"/>
              <a:ea typeface="Calibri"/>
              <a:cs typeface="Calibri"/>
              <a:sym typeface="Calibri"/>
            </a:endParaRPr>
          </a:p>
          <a:p>
            <a:pPr marL="457200" lvl="0" indent="-355600" algn="l" rtl="0">
              <a:spcBef>
                <a:spcPts val="0"/>
              </a:spcBef>
              <a:spcAft>
                <a:spcPts val="0"/>
              </a:spcAft>
              <a:buClr>
                <a:srgbClr val="000000"/>
              </a:buClr>
              <a:buSzPts val="2000"/>
              <a:buFont typeface="Calibri"/>
              <a:buAutoNum type="arabicPeriod"/>
            </a:pPr>
            <a:r>
              <a:rPr lang="en-US">
                <a:solidFill>
                  <a:srgbClr val="000000"/>
                </a:solidFill>
                <a:latin typeface="Calibri"/>
                <a:ea typeface="Calibri"/>
                <a:cs typeface="Calibri"/>
                <a:sym typeface="Calibri"/>
              </a:rPr>
              <a:t>Inland freshwater quality and quantity</a:t>
            </a:r>
            <a:endParaRPr>
              <a:solidFill>
                <a:srgbClr val="000000"/>
              </a:solidFill>
              <a:latin typeface="Calibri"/>
              <a:ea typeface="Calibri"/>
              <a:cs typeface="Calibri"/>
              <a:sym typeface="Calibri"/>
            </a:endParaRPr>
          </a:p>
          <a:p>
            <a:pPr marL="457200" lvl="0" indent="-355600" algn="l" rtl="0">
              <a:spcBef>
                <a:spcPts val="0"/>
              </a:spcBef>
              <a:spcAft>
                <a:spcPts val="0"/>
              </a:spcAft>
              <a:buClr>
                <a:srgbClr val="000000"/>
              </a:buClr>
              <a:buSzPts val="2000"/>
              <a:buFont typeface="Calibri"/>
              <a:buAutoNum type="arabicPeriod"/>
            </a:pPr>
            <a:r>
              <a:rPr lang="en-US">
                <a:solidFill>
                  <a:srgbClr val="000000"/>
                </a:solidFill>
                <a:latin typeface="Calibri"/>
                <a:ea typeface="Calibri"/>
                <a:cs typeface="Calibri"/>
                <a:sym typeface="Calibri"/>
              </a:rPr>
              <a:t>GEO-LEO</a:t>
            </a:r>
            <a:endParaRPr>
              <a:solidFill>
                <a:srgbClr val="000000"/>
              </a:solidFill>
              <a:latin typeface="Calibri"/>
              <a:ea typeface="Calibri"/>
              <a:cs typeface="Calibri"/>
              <a:sym typeface="Calibri"/>
            </a:endParaRPr>
          </a:p>
        </p:txBody>
      </p:sp>
      <p:sp>
        <p:nvSpPr>
          <p:cNvPr id="27" name="Google Shape;27;p5"/>
          <p:cNvSpPr txBox="1">
            <a:spLocks noGrp="1"/>
          </p:cNvSpPr>
          <p:nvPr>
            <p:ph type="body" idx="2"/>
          </p:nvPr>
        </p:nvSpPr>
        <p:spPr>
          <a:xfrm>
            <a:off x="1981200" y="76200"/>
            <a:ext cx="4953000" cy="914400"/>
          </a:xfrm>
          <a:prstGeom prst="rect">
            <a:avLst/>
          </a:prstGeom>
        </p:spPr>
        <p:txBody>
          <a:bodyPr spcFirstLastPara="1" wrap="square" lIns="91425" tIns="45700" rIns="91425" bIns="45700" anchor="t" anchorCtr="0">
            <a:noAutofit/>
          </a:bodyPr>
          <a:lstStyle/>
          <a:p>
            <a:pPr marL="0" lvl="0" indent="0" algn="ctr" rtl="0">
              <a:spcBef>
                <a:spcPts val="500"/>
              </a:spcBef>
              <a:spcAft>
                <a:spcPts val="0"/>
              </a:spcAft>
              <a:buNone/>
            </a:pPr>
            <a:r>
              <a:rPr lang="en-US"/>
              <a:t>Introduction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Google Shape;32;p6"/>
          <p:cNvSpPr>
            <a:spLocks noGrp="1"/>
          </p:cNvSpPr>
          <p:nvPr>
            <p:ph type="sldNum" idx="12"/>
          </p:nvPr>
        </p:nvSpPr>
        <p:spPr>
          <a:xfrm>
            <a:off x="8763000" y="6629400"/>
            <a:ext cx="304800" cy="187200"/>
          </a:xfrm>
          <a:prstGeom prst="roundRect">
            <a:avLst>
              <a:gd name="adj" fmla="val 16667"/>
            </a:avLst>
          </a:prstGeom>
        </p:spPr>
        <p:txBody>
          <a:bodyPr spcFirstLastPara="1" wrap="square" lIns="0" tIns="0" rIns="0" bIns="0" anchor="t" anchorCtr="0">
            <a:noAutofit/>
          </a:bodyPr>
          <a:lstStyle/>
          <a:p>
            <a:pPr marL="0" lvl="0" indent="0" algn="ctr" rtl="0">
              <a:spcBef>
                <a:spcPts val="0"/>
              </a:spcBef>
              <a:spcAft>
                <a:spcPts val="0"/>
              </a:spcAft>
              <a:buNone/>
            </a:pPr>
            <a:fld id="{00000000-1234-1234-1234-123412341234}" type="slidenum">
              <a:rPr lang="en-US"/>
              <a:t>3</a:t>
            </a:fld>
            <a:endParaRPr/>
          </a:p>
        </p:txBody>
      </p:sp>
      <p:sp>
        <p:nvSpPr>
          <p:cNvPr id="33" name="Google Shape;33;p6"/>
          <p:cNvSpPr txBox="1">
            <a:spLocks noGrp="1"/>
          </p:cNvSpPr>
          <p:nvPr>
            <p:ph type="body" idx="1"/>
          </p:nvPr>
        </p:nvSpPr>
        <p:spPr>
          <a:xfrm>
            <a:off x="451700" y="1596900"/>
            <a:ext cx="8231700" cy="4780800"/>
          </a:xfrm>
          <a:prstGeom prst="rect">
            <a:avLst/>
          </a:prstGeom>
        </p:spPr>
        <p:txBody>
          <a:bodyPr spcFirstLastPara="1" wrap="square" lIns="91425" tIns="45700" rIns="91425" bIns="45700" anchor="t" anchorCtr="0">
            <a:noAutofit/>
          </a:bodyPr>
          <a:lstStyle/>
          <a:p>
            <a:pPr marL="0" lvl="0" indent="0" algn="just" rtl="0">
              <a:lnSpc>
                <a:spcPct val="115000"/>
              </a:lnSpc>
              <a:spcBef>
                <a:spcPts val="0"/>
              </a:spcBef>
              <a:spcAft>
                <a:spcPts val="0"/>
              </a:spcAft>
              <a:buClr>
                <a:srgbClr val="000000"/>
              </a:buClr>
              <a:buSzPts val="1100"/>
              <a:buFont typeface="Arial"/>
              <a:buNone/>
            </a:pPr>
            <a:r>
              <a:rPr lang="en-US" b="0">
                <a:solidFill>
                  <a:schemeClr val="dk1"/>
                </a:solidFill>
                <a:latin typeface="Calibri"/>
                <a:ea typeface="Calibri"/>
                <a:cs typeface="Calibri"/>
                <a:sym typeface="Calibri"/>
              </a:rPr>
              <a:t>The SIT Chair will ensure effective progress on existing work and propose and promote a broader CEOS ARD strategy, encompassing:</a:t>
            </a:r>
            <a:endParaRPr b="0">
              <a:solidFill>
                <a:schemeClr val="dk1"/>
              </a:solidFill>
              <a:latin typeface="Calibri"/>
              <a:ea typeface="Calibri"/>
              <a:cs typeface="Calibri"/>
              <a:sym typeface="Calibri"/>
            </a:endParaRPr>
          </a:p>
          <a:p>
            <a:pPr marL="0" lvl="0" indent="0" algn="just" rtl="0">
              <a:lnSpc>
                <a:spcPct val="115000"/>
              </a:lnSpc>
              <a:spcBef>
                <a:spcPts val="600"/>
              </a:spcBef>
              <a:spcAft>
                <a:spcPts val="0"/>
              </a:spcAft>
              <a:buClr>
                <a:srgbClr val="000000"/>
              </a:buClr>
              <a:buSzPts val="1100"/>
              <a:buFont typeface="Arial"/>
              <a:buNone/>
            </a:pPr>
            <a:endParaRPr b="0">
              <a:solidFill>
                <a:schemeClr val="dk1"/>
              </a:solidFill>
              <a:latin typeface="Calibri"/>
              <a:ea typeface="Calibri"/>
              <a:cs typeface="Calibri"/>
              <a:sym typeface="Calibri"/>
            </a:endParaRPr>
          </a:p>
          <a:p>
            <a:pPr marL="457200" lvl="0" indent="-355600" algn="just" rtl="0">
              <a:lnSpc>
                <a:spcPct val="115000"/>
              </a:lnSpc>
              <a:spcBef>
                <a:spcPts val="600"/>
              </a:spcBef>
              <a:spcAft>
                <a:spcPts val="0"/>
              </a:spcAft>
              <a:buClr>
                <a:schemeClr val="dk1"/>
              </a:buClr>
              <a:buSzPts val="2000"/>
              <a:buFont typeface="Calibri"/>
              <a:buAutoNum type="arabicPeriod"/>
            </a:pPr>
            <a:r>
              <a:rPr lang="en-US">
                <a:solidFill>
                  <a:schemeClr val="dk1"/>
                </a:solidFill>
                <a:latin typeface="Calibri"/>
                <a:ea typeface="Calibri"/>
                <a:cs typeface="Calibri"/>
                <a:sym typeface="Calibri"/>
              </a:rPr>
              <a:t>CEOS Analysis Ready Data for Land (CARD4L)</a:t>
            </a:r>
            <a:endParaRPr>
              <a:solidFill>
                <a:schemeClr val="dk1"/>
              </a:solidFill>
              <a:latin typeface="Calibri"/>
              <a:ea typeface="Calibri"/>
              <a:cs typeface="Calibri"/>
              <a:sym typeface="Calibri"/>
            </a:endParaRPr>
          </a:p>
          <a:p>
            <a:pPr marL="914400" lvl="1" indent="-355600" algn="just" rtl="0">
              <a:lnSpc>
                <a:spcPct val="115000"/>
              </a:lnSpc>
              <a:spcBef>
                <a:spcPts val="0"/>
              </a:spcBef>
              <a:spcAft>
                <a:spcPts val="0"/>
              </a:spcAft>
              <a:buClr>
                <a:schemeClr val="dk1"/>
              </a:buClr>
              <a:buSzPts val="2000"/>
              <a:buFont typeface="Calibri"/>
              <a:buChar char="➢"/>
            </a:pPr>
            <a:r>
              <a:rPr lang="en-US">
                <a:solidFill>
                  <a:schemeClr val="dk1"/>
                </a:solidFill>
                <a:latin typeface="Calibri"/>
                <a:ea typeface="Calibri"/>
                <a:cs typeface="Calibri"/>
                <a:sym typeface="Calibri"/>
              </a:rPr>
              <a:t>existing foundations established by LSI-VC</a:t>
            </a:r>
            <a:endParaRPr b="0">
              <a:solidFill>
                <a:schemeClr val="dk1"/>
              </a:solidFill>
              <a:latin typeface="Calibri"/>
              <a:ea typeface="Calibri"/>
              <a:cs typeface="Calibri"/>
              <a:sym typeface="Calibri"/>
            </a:endParaRPr>
          </a:p>
          <a:p>
            <a:pPr marL="457200" lvl="0" indent="-355600" algn="just" rtl="0">
              <a:lnSpc>
                <a:spcPct val="115000"/>
              </a:lnSpc>
              <a:spcBef>
                <a:spcPts val="0"/>
              </a:spcBef>
              <a:spcAft>
                <a:spcPts val="0"/>
              </a:spcAft>
              <a:buClr>
                <a:schemeClr val="dk1"/>
              </a:buClr>
              <a:buSzPts val="2000"/>
              <a:buFont typeface="Calibri"/>
              <a:buAutoNum type="arabicPeriod"/>
            </a:pPr>
            <a:r>
              <a:rPr lang="en-US">
                <a:solidFill>
                  <a:schemeClr val="dk1"/>
                </a:solidFill>
                <a:latin typeface="Calibri"/>
                <a:ea typeface="Calibri"/>
                <a:cs typeface="Calibri"/>
                <a:sym typeface="Calibri"/>
              </a:rPr>
              <a:t>ARD Stocktake and outlook</a:t>
            </a:r>
            <a:endParaRPr>
              <a:solidFill>
                <a:schemeClr val="dk1"/>
              </a:solidFill>
              <a:latin typeface="Calibri"/>
              <a:ea typeface="Calibri"/>
              <a:cs typeface="Calibri"/>
              <a:sym typeface="Calibri"/>
            </a:endParaRPr>
          </a:p>
          <a:p>
            <a:pPr marL="914400" lvl="1" indent="-355600" algn="just" rtl="0">
              <a:lnSpc>
                <a:spcPct val="115000"/>
              </a:lnSpc>
              <a:spcBef>
                <a:spcPts val="0"/>
              </a:spcBef>
              <a:spcAft>
                <a:spcPts val="0"/>
              </a:spcAft>
              <a:buClr>
                <a:schemeClr val="dk1"/>
              </a:buClr>
              <a:buSzPts val="2000"/>
              <a:buFont typeface="Calibri"/>
              <a:buChar char="➢"/>
            </a:pPr>
            <a:r>
              <a:rPr lang="en-US">
                <a:solidFill>
                  <a:schemeClr val="dk1"/>
                </a:solidFill>
                <a:latin typeface="Calibri"/>
                <a:ea typeface="Calibri"/>
                <a:cs typeface="Calibri"/>
                <a:sym typeface="Calibri"/>
              </a:rPr>
              <a:t>build confidence and support investment</a:t>
            </a:r>
            <a:endParaRPr b="0">
              <a:solidFill>
                <a:schemeClr val="dk1"/>
              </a:solidFill>
              <a:latin typeface="Calibri"/>
              <a:ea typeface="Calibri"/>
              <a:cs typeface="Calibri"/>
              <a:sym typeface="Calibri"/>
            </a:endParaRPr>
          </a:p>
          <a:p>
            <a:pPr marL="457200" lvl="0" indent="-355600" algn="just" rtl="0">
              <a:lnSpc>
                <a:spcPct val="115000"/>
              </a:lnSpc>
              <a:spcBef>
                <a:spcPts val="0"/>
              </a:spcBef>
              <a:spcAft>
                <a:spcPts val="0"/>
              </a:spcAft>
              <a:buClr>
                <a:schemeClr val="dk1"/>
              </a:buClr>
              <a:buSzPts val="2000"/>
              <a:buFont typeface="Calibri"/>
              <a:buAutoNum type="arabicPeriod"/>
            </a:pPr>
            <a:r>
              <a:rPr lang="en-US">
                <a:solidFill>
                  <a:schemeClr val="dk1"/>
                </a:solidFill>
                <a:latin typeface="Calibri"/>
                <a:ea typeface="Calibri"/>
                <a:cs typeface="Calibri"/>
                <a:sym typeface="Calibri"/>
              </a:rPr>
              <a:t>Technical Specification Development and Maintenance</a:t>
            </a:r>
            <a:endParaRPr>
              <a:solidFill>
                <a:schemeClr val="dk1"/>
              </a:solidFill>
              <a:latin typeface="Calibri"/>
              <a:ea typeface="Calibri"/>
              <a:cs typeface="Calibri"/>
              <a:sym typeface="Calibri"/>
            </a:endParaRPr>
          </a:p>
          <a:p>
            <a:pPr marL="914400" lvl="1" indent="-355600" algn="just" rtl="0">
              <a:lnSpc>
                <a:spcPct val="115000"/>
              </a:lnSpc>
              <a:spcBef>
                <a:spcPts val="0"/>
              </a:spcBef>
              <a:spcAft>
                <a:spcPts val="0"/>
              </a:spcAft>
              <a:buClr>
                <a:schemeClr val="dk1"/>
              </a:buClr>
              <a:buSzPts val="2000"/>
              <a:buFont typeface="Calibri"/>
              <a:buChar char="➢"/>
            </a:pPr>
            <a:r>
              <a:rPr lang="en-US">
                <a:solidFill>
                  <a:schemeClr val="dk1"/>
                </a:solidFill>
                <a:latin typeface="Calibri"/>
                <a:ea typeface="Calibri"/>
                <a:cs typeface="Calibri"/>
                <a:sym typeface="Calibri"/>
              </a:rPr>
              <a:t>an orderly queue for different thematic areas</a:t>
            </a:r>
            <a:endParaRPr b="0">
              <a:solidFill>
                <a:schemeClr val="dk1"/>
              </a:solidFill>
              <a:latin typeface="Calibri"/>
              <a:ea typeface="Calibri"/>
              <a:cs typeface="Calibri"/>
              <a:sym typeface="Calibri"/>
            </a:endParaRPr>
          </a:p>
          <a:p>
            <a:pPr marL="457200" lvl="0" indent="-355600" algn="just" rtl="0">
              <a:lnSpc>
                <a:spcPct val="115000"/>
              </a:lnSpc>
              <a:spcBef>
                <a:spcPts val="0"/>
              </a:spcBef>
              <a:spcAft>
                <a:spcPts val="0"/>
              </a:spcAft>
              <a:buClr>
                <a:schemeClr val="dk1"/>
              </a:buClr>
              <a:buSzPts val="2000"/>
              <a:buFont typeface="Calibri"/>
              <a:buAutoNum type="arabicPeriod"/>
            </a:pPr>
            <a:r>
              <a:rPr lang="en-US">
                <a:solidFill>
                  <a:schemeClr val="dk1"/>
                </a:solidFill>
                <a:latin typeface="Calibri"/>
                <a:ea typeface="Calibri"/>
                <a:cs typeface="Calibri"/>
                <a:sym typeface="Calibri"/>
              </a:rPr>
              <a:t>Pilots and feedback</a:t>
            </a:r>
            <a:endParaRPr>
              <a:solidFill>
                <a:schemeClr val="dk1"/>
              </a:solidFill>
              <a:latin typeface="Calibri"/>
              <a:ea typeface="Calibri"/>
              <a:cs typeface="Calibri"/>
              <a:sym typeface="Calibri"/>
            </a:endParaRPr>
          </a:p>
          <a:p>
            <a:pPr marL="914400" lvl="1" indent="-355600" algn="just" rtl="0">
              <a:lnSpc>
                <a:spcPct val="115000"/>
              </a:lnSpc>
              <a:spcBef>
                <a:spcPts val="0"/>
              </a:spcBef>
              <a:spcAft>
                <a:spcPts val="0"/>
              </a:spcAft>
              <a:buClr>
                <a:schemeClr val="dk1"/>
              </a:buClr>
              <a:buSzPts val="2000"/>
              <a:buFont typeface="Calibri"/>
              <a:buChar char="➢"/>
            </a:pPr>
            <a:r>
              <a:rPr lang="en-US">
                <a:solidFill>
                  <a:schemeClr val="dk1"/>
                </a:solidFill>
                <a:latin typeface="Calibri"/>
                <a:ea typeface="Calibri"/>
                <a:cs typeface="Calibri"/>
                <a:sym typeface="Calibri"/>
              </a:rPr>
              <a:t>persuade providers, distributors and users</a:t>
            </a:r>
            <a:endParaRPr b="0">
              <a:solidFill>
                <a:schemeClr val="dk1"/>
              </a:solidFill>
              <a:latin typeface="Calibri"/>
              <a:ea typeface="Calibri"/>
              <a:cs typeface="Calibri"/>
              <a:sym typeface="Calibri"/>
            </a:endParaRPr>
          </a:p>
          <a:p>
            <a:pPr marL="457200" lvl="0" indent="-355600" algn="just" rtl="0">
              <a:lnSpc>
                <a:spcPct val="115000"/>
              </a:lnSpc>
              <a:spcBef>
                <a:spcPts val="0"/>
              </a:spcBef>
              <a:spcAft>
                <a:spcPts val="0"/>
              </a:spcAft>
              <a:buClr>
                <a:schemeClr val="dk1"/>
              </a:buClr>
              <a:buSzPts val="2000"/>
              <a:buFont typeface="Calibri"/>
              <a:buAutoNum type="arabicPeriod"/>
            </a:pPr>
            <a:r>
              <a:rPr lang="en-US">
                <a:solidFill>
                  <a:schemeClr val="dk1"/>
                </a:solidFill>
                <a:latin typeface="Calibri"/>
                <a:ea typeface="Calibri"/>
                <a:cs typeface="Calibri"/>
                <a:sym typeface="Calibri"/>
              </a:rPr>
              <a:t>Promotion</a:t>
            </a:r>
            <a:endParaRPr>
              <a:solidFill>
                <a:schemeClr val="dk1"/>
              </a:solidFill>
              <a:latin typeface="Calibri"/>
              <a:ea typeface="Calibri"/>
              <a:cs typeface="Calibri"/>
              <a:sym typeface="Calibri"/>
            </a:endParaRPr>
          </a:p>
          <a:p>
            <a:pPr marL="914400" lvl="1" indent="-355600" algn="just" rtl="0">
              <a:lnSpc>
                <a:spcPct val="115000"/>
              </a:lnSpc>
              <a:spcBef>
                <a:spcPts val="0"/>
              </a:spcBef>
              <a:spcAft>
                <a:spcPts val="0"/>
              </a:spcAft>
              <a:buClr>
                <a:schemeClr val="dk1"/>
              </a:buClr>
              <a:buSzPts val="2000"/>
              <a:buFont typeface="Calibri"/>
              <a:buChar char="➢"/>
            </a:pPr>
            <a:r>
              <a:rPr lang="en-US">
                <a:solidFill>
                  <a:schemeClr val="dk1"/>
                </a:solidFill>
                <a:latin typeface="Calibri"/>
                <a:ea typeface="Calibri"/>
                <a:cs typeface="Calibri"/>
                <a:sym typeface="Calibri"/>
              </a:rPr>
              <a:t>build awareness</a:t>
            </a:r>
            <a:endParaRPr b="0">
              <a:solidFill>
                <a:schemeClr val="dk1"/>
              </a:solidFill>
              <a:latin typeface="Calibri"/>
              <a:ea typeface="Calibri"/>
              <a:cs typeface="Calibri"/>
              <a:sym typeface="Calibri"/>
            </a:endParaRPr>
          </a:p>
        </p:txBody>
      </p:sp>
      <p:sp>
        <p:nvSpPr>
          <p:cNvPr id="34" name="Google Shape;34;p6"/>
          <p:cNvSpPr txBox="1">
            <a:spLocks noGrp="1"/>
          </p:cNvSpPr>
          <p:nvPr>
            <p:ph type="body" idx="2"/>
          </p:nvPr>
        </p:nvSpPr>
        <p:spPr>
          <a:xfrm>
            <a:off x="1981200" y="76200"/>
            <a:ext cx="4953000" cy="914400"/>
          </a:xfrm>
          <a:prstGeom prst="rect">
            <a:avLst/>
          </a:prstGeom>
        </p:spPr>
        <p:txBody>
          <a:bodyPr spcFirstLastPara="1" wrap="square" lIns="91425" tIns="45700" rIns="91425" bIns="45700" anchor="t" anchorCtr="0">
            <a:noAutofit/>
          </a:bodyPr>
          <a:lstStyle/>
          <a:p>
            <a:pPr marL="0" lvl="0" indent="0" algn="ctr" rtl="0">
              <a:spcBef>
                <a:spcPts val="500"/>
              </a:spcBef>
              <a:spcAft>
                <a:spcPts val="0"/>
              </a:spcAft>
              <a:buNone/>
            </a:pPr>
            <a:r>
              <a:rPr lang="en-US"/>
              <a:t>Analysis Ready Data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7"/>
          <p:cNvSpPr>
            <a:spLocks noGrp="1"/>
          </p:cNvSpPr>
          <p:nvPr>
            <p:ph type="sldNum" idx="12"/>
          </p:nvPr>
        </p:nvSpPr>
        <p:spPr>
          <a:xfrm>
            <a:off x="8763000" y="6629400"/>
            <a:ext cx="304800" cy="187200"/>
          </a:xfrm>
          <a:prstGeom prst="roundRect">
            <a:avLst>
              <a:gd name="adj" fmla="val 16667"/>
            </a:avLst>
          </a:prstGeom>
        </p:spPr>
        <p:txBody>
          <a:bodyPr spcFirstLastPara="1" wrap="square" lIns="0" tIns="0" rIns="0" bIns="0" anchor="t" anchorCtr="0">
            <a:noAutofit/>
          </a:bodyPr>
          <a:lstStyle/>
          <a:p>
            <a:pPr marL="0" lvl="0" indent="0" algn="ctr" rtl="0">
              <a:spcBef>
                <a:spcPts val="0"/>
              </a:spcBef>
              <a:spcAft>
                <a:spcPts val="0"/>
              </a:spcAft>
              <a:buNone/>
            </a:pPr>
            <a:fld id="{00000000-1234-1234-1234-123412341234}" type="slidenum">
              <a:rPr lang="en-US"/>
              <a:t>4</a:t>
            </a:fld>
            <a:endParaRPr/>
          </a:p>
        </p:txBody>
      </p:sp>
      <p:sp>
        <p:nvSpPr>
          <p:cNvPr id="40" name="Google Shape;40;p7"/>
          <p:cNvSpPr txBox="1">
            <a:spLocks noGrp="1"/>
          </p:cNvSpPr>
          <p:nvPr>
            <p:ph type="body" idx="1"/>
          </p:nvPr>
        </p:nvSpPr>
        <p:spPr>
          <a:xfrm>
            <a:off x="263325" y="1259150"/>
            <a:ext cx="8753100" cy="4780800"/>
          </a:xfrm>
          <a:prstGeom prst="rect">
            <a:avLst/>
          </a:prstGeom>
        </p:spPr>
        <p:txBody>
          <a:bodyPr spcFirstLastPara="1" wrap="square" lIns="91425" tIns="45700" rIns="91425" bIns="45700" anchor="t" anchorCtr="0">
            <a:noAutofit/>
          </a:bodyPr>
          <a:lstStyle/>
          <a:p>
            <a:pPr marL="228600" lvl="0" indent="-342900" algn="l" rtl="0">
              <a:lnSpc>
                <a:spcPct val="115000"/>
              </a:lnSpc>
              <a:spcBef>
                <a:spcPts val="0"/>
              </a:spcBef>
              <a:spcAft>
                <a:spcPts val="0"/>
              </a:spcAft>
              <a:buClr>
                <a:srgbClr val="000000"/>
              </a:buClr>
              <a:buSzPts val="1800"/>
              <a:buFont typeface="Calibri"/>
              <a:buChar char="•"/>
            </a:pPr>
            <a:r>
              <a:rPr lang="en-US" sz="1800" b="0">
                <a:solidFill>
                  <a:srgbClr val="000000"/>
                </a:solidFill>
                <a:latin typeface="Calibri"/>
                <a:ea typeface="Calibri"/>
                <a:cs typeface="Calibri"/>
                <a:sym typeface="Calibri"/>
              </a:rPr>
              <a:t>The 2018 AC-VC report will have enduring impact and marks a milestone in cooperation towards anthropogenic emissions monitoring.</a:t>
            </a:r>
            <a:endParaRPr sz="1800" b="0">
              <a:solidFill>
                <a:srgbClr val="000000"/>
              </a:solidFill>
              <a:latin typeface="Calibri"/>
              <a:ea typeface="Calibri"/>
              <a:cs typeface="Calibri"/>
              <a:sym typeface="Calibri"/>
            </a:endParaRPr>
          </a:p>
          <a:p>
            <a:pPr marL="228600" lvl="0" indent="-342900" algn="l" rtl="0">
              <a:lnSpc>
                <a:spcPct val="115000"/>
              </a:lnSpc>
              <a:spcBef>
                <a:spcPts val="0"/>
              </a:spcBef>
              <a:spcAft>
                <a:spcPts val="0"/>
              </a:spcAft>
              <a:buClr>
                <a:srgbClr val="000000"/>
              </a:buClr>
              <a:buSzPts val="1800"/>
              <a:buFont typeface="Calibri"/>
              <a:buChar char="•"/>
            </a:pPr>
            <a:r>
              <a:rPr lang="en-US" sz="1800" b="0">
                <a:solidFill>
                  <a:srgbClr val="000000"/>
                </a:solidFill>
                <a:latin typeface="Calibri"/>
                <a:ea typeface="Calibri"/>
                <a:cs typeface="Calibri"/>
                <a:sym typeface="Calibri"/>
              </a:rPr>
              <a:t>It includes a clear indication of the required ambition that  CEOS (and CGMS) need to address - and provides a list of forward looking actions that are required to establish a roadmap.</a:t>
            </a:r>
            <a:endParaRPr sz="1800" b="0">
              <a:solidFill>
                <a:srgbClr val="000000"/>
              </a:solidFill>
              <a:latin typeface="Calibri"/>
              <a:ea typeface="Calibri"/>
              <a:cs typeface="Calibri"/>
              <a:sym typeface="Calibri"/>
            </a:endParaRPr>
          </a:p>
          <a:p>
            <a:pPr marL="0" lvl="0" indent="0" algn="l" rtl="0">
              <a:lnSpc>
                <a:spcPct val="115000"/>
              </a:lnSpc>
              <a:spcBef>
                <a:spcPts val="600"/>
              </a:spcBef>
              <a:spcAft>
                <a:spcPts val="0"/>
              </a:spcAft>
              <a:buNone/>
            </a:pPr>
            <a:endParaRPr sz="1800" b="0">
              <a:solidFill>
                <a:srgbClr val="000000"/>
              </a:solidFill>
              <a:latin typeface="Calibri"/>
              <a:ea typeface="Calibri"/>
              <a:cs typeface="Calibri"/>
              <a:sym typeface="Calibri"/>
            </a:endParaRPr>
          </a:p>
          <a:p>
            <a:pPr marL="228600" lvl="0" indent="-342900" algn="l" rtl="0">
              <a:lnSpc>
                <a:spcPct val="115000"/>
              </a:lnSpc>
              <a:spcBef>
                <a:spcPts val="600"/>
              </a:spcBef>
              <a:spcAft>
                <a:spcPts val="0"/>
              </a:spcAft>
              <a:buClr>
                <a:srgbClr val="000000"/>
              </a:buClr>
              <a:buSzPts val="1800"/>
              <a:buFont typeface="Calibri"/>
              <a:buChar char="•"/>
            </a:pPr>
            <a:r>
              <a:rPr lang="en-US" sz="1800" b="0">
                <a:solidFill>
                  <a:srgbClr val="000000"/>
                </a:solidFill>
                <a:latin typeface="Calibri"/>
                <a:ea typeface="Calibri"/>
                <a:cs typeface="Calibri"/>
                <a:sym typeface="Calibri"/>
              </a:rPr>
              <a:t>SIT Chair will ensure the next steps are supported and the necessary actions expedited within the CEOS Work Plan. The high profile of this activity will be sustained during the term.</a:t>
            </a:r>
            <a:endParaRPr sz="1800" b="0">
              <a:solidFill>
                <a:srgbClr val="000000"/>
              </a:solidFill>
              <a:latin typeface="Calibri"/>
              <a:ea typeface="Calibri"/>
              <a:cs typeface="Calibri"/>
              <a:sym typeface="Calibri"/>
            </a:endParaRPr>
          </a:p>
          <a:p>
            <a:pPr marL="0" lvl="0" indent="0" algn="l" rtl="0">
              <a:lnSpc>
                <a:spcPct val="115000"/>
              </a:lnSpc>
              <a:spcBef>
                <a:spcPts val="600"/>
              </a:spcBef>
              <a:spcAft>
                <a:spcPts val="0"/>
              </a:spcAft>
              <a:buNone/>
            </a:pPr>
            <a:endParaRPr sz="1800" b="0">
              <a:solidFill>
                <a:srgbClr val="000000"/>
              </a:solidFill>
              <a:latin typeface="Calibri"/>
              <a:ea typeface="Calibri"/>
              <a:cs typeface="Calibri"/>
              <a:sym typeface="Calibri"/>
            </a:endParaRPr>
          </a:p>
          <a:p>
            <a:pPr marL="228600" lvl="0" indent="-342900" algn="l" rtl="0">
              <a:lnSpc>
                <a:spcPct val="115000"/>
              </a:lnSpc>
              <a:spcBef>
                <a:spcPts val="600"/>
              </a:spcBef>
              <a:spcAft>
                <a:spcPts val="0"/>
              </a:spcAft>
              <a:buClr>
                <a:srgbClr val="000000"/>
              </a:buClr>
              <a:buSzPts val="1800"/>
              <a:buFont typeface="Calibri"/>
              <a:buChar char="•"/>
            </a:pPr>
            <a:r>
              <a:rPr lang="en-US" sz="1800" b="0">
                <a:solidFill>
                  <a:srgbClr val="000000"/>
                </a:solidFill>
                <a:latin typeface="Calibri"/>
                <a:ea typeface="Calibri"/>
                <a:cs typeface="Calibri"/>
                <a:sym typeface="Calibri"/>
              </a:rPr>
              <a:t>JAXA (and other agencies) highlighted importance of space agency connection to the Convention processes, through IPCC, SBSTA etc. This should be progressed and scope for support to Global Stocktakes and National Inventories explored, through the integration of all work CEOS is doing in support of the Convention (i.e. GFOI, GHG monitoring, Systematic Observations)</a:t>
            </a:r>
            <a:endParaRPr sz="1800" b="0">
              <a:solidFill>
                <a:srgbClr val="000000"/>
              </a:solidFill>
              <a:latin typeface="Calibri"/>
              <a:ea typeface="Calibri"/>
              <a:cs typeface="Calibri"/>
              <a:sym typeface="Calibri"/>
            </a:endParaRPr>
          </a:p>
          <a:p>
            <a:pPr marL="0" lvl="0" indent="0" algn="just" rtl="0">
              <a:lnSpc>
                <a:spcPct val="115000"/>
              </a:lnSpc>
              <a:spcBef>
                <a:spcPts val="600"/>
              </a:spcBef>
              <a:spcAft>
                <a:spcPts val="0"/>
              </a:spcAft>
              <a:buNone/>
            </a:pPr>
            <a:endParaRPr b="0">
              <a:latin typeface="Calibri"/>
              <a:ea typeface="Calibri"/>
              <a:cs typeface="Calibri"/>
              <a:sym typeface="Calibri"/>
            </a:endParaRPr>
          </a:p>
          <a:p>
            <a:pPr marL="228600" lvl="0" indent="-228600" algn="just" rtl="0">
              <a:lnSpc>
                <a:spcPct val="115000"/>
              </a:lnSpc>
              <a:spcBef>
                <a:spcPts val="600"/>
              </a:spcBef>
              <a:spcAft>
                <a:spcPts val="0"/>
              </a:spcAft>
              <a:buNone/>
            </a:pPr>
            <a:endParaRPr b="0">
              <a:latin typeface="Calibri"/>
              <a:ea typeface="Calibri"/>
              <a:cs typeface="Calibri"/>
              <a:sym typeface="Calibri"/>
            </a:endParaRPr>
          </a:p>
          <a:p>
            <a:pPr marL="228600" lvl="0" indent="-228600" algn="just" rtl="0">
              <a:lnSpc>
                <a:spcPct val="115000"/>
              </a:lnSpc>
              <a:spcBef>
                <a:spcPts val="600"/>
              </a:spcBef>
              <a:spcAft>
                <a:spcPts val="600"/>
              </a:spcAft>
              <a:buNone/>
            </a:pPr>
            <a:endParaRPr b="0">
              <a:latin typeface="Calibri"/>
              <a:ea typeface="Calibri"/>
              <a:cs typeface="Calibri"/>
              <a:sym typeface="Calibri"/>
            </a:endParaRPr>
          </a:p>
        </p:txBody>
      </p:sp>
      <p:sp>
        <p:nvSpPr>
          <p:cNvPr id="41" name="Google Shape;41;p7"/>
          <p:cNvSpPr txBox="1">
            <a:spLocks noGrp="1"/>
          </p:cNvSpPr>
          <p:nvPr>
            <p:ph type="body" idx="2"/>
          </p:nvPr>
        </p:nvSpPr>
        <p:spPr>
          <a:xfrm>
            <a:off x="1981200" y="76200"/>
            <a:ext cx="4953000" cy="914400"/>
          </a:xfrm>
          <a:prstGeom prst="rect">
            <a:avLst/>
          </a:prstGeom>
        </p:spPr>
        <p:txBody>
          <a:bodyPr spcFirstLastPara="1" wrap="square" lIns="91425" tIns="45700" rIns="91425" bIns="45700" anchor="t" anchorCtr="0">
            <a:noAutofit/>
          </a:bodyPr>
          <a:lstStyle/>
          <a:p>
            <a:pPr marL="0" lvl="0" indent="0" algn="ctr" rtl="0">
              <a:spcBef>
                <a:spcPts val="500"/>
              </a:spcBef>
              <a:spcAft>
                <a:spcPts val="0"/>
              </a:spcAft>
              <a:buNone/>
            </a:pPr>
            <a:r>
              <a:rPr lang="en-US"/>
              <a:t>Carbon observations</a:t>
            </a:r>
            <a:endParaRPr/>
          </a:p>
          <a:p>
            <a:pPr marL="0" lvl="0" indent="0" algn="ctr" rtl="0">
              <a:spcBef>
                <a:spcPts val="50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p8"/>
          <p:cNvSpPr>
            <a:spLocks noGrp="1"/>
          </p:cNvSpPr>
          <p:nvPr>
            <p:ph type="sldNum" idx="12"/>
          </p:nvPr>
        </p:nvSpPr>
        <p:spPr>
          <a:xfrm>
            <a:off x="8763000" y="6629400"/>
            <a:ext cx="304800" cy="187200"/>
          </a:xfrm>
          <a:prstGeom prst="roundRect">
            <a:avLst>
              <a:gd name="adj" fmla="val 16667"/>
            </a:avLst>
          </a:prstGeom>
        </p:spPr>
        <p:txBody>
          <a:bodyPr spcFirstLastPara="1" wrap="square" lIns="0" tIns="0" rIns="0" bIns="0" anchor="t" anchorCtr="0">
            <a:noAutofit/>
          </a:bodyPr>
          <a:lstStyle/>
          <a:p>
            <a:pPr marL="0" lvl="0" indent="0" algn="ctr" rtl="0">
              <a:spcBef>
                <a:spcPts val="0"/>
              </a:spcBef>
              <a:spcAft>
                <a:spcPts val="0"/>
              </a:spcAft>
              <a:buNone/>
            </a:pPr>
            <a:fld id="{00000000-1234-1234-1234-123412341234}" type="slidenum">
              <a:rPr lang="en-US"/>
              <a:t>5</a:t>
            </a:fld>
            <a:endParaRPr/>
          </a:p>
        </p:txBody>
      </p:sp>
      <p:sp>
        <p:nvSpPr>
          <p:cNvPr id="47" name="Google Shape;47;p8"/>
          <p:cNvSpPr txBox="1">
            <a:spLocks noGrp="1"/>
          </p:cNvSpPr>
          <p:nvPr>
            <p:ph type="body" idx="1"/>
          </p:nvPr>
        </p:nvSpPr>
        <p:spPr>
          <a:xfrm>
            <a:off x="414075" y="1358675"/>
            <a:ext cx="3011400" cy="4780800"/>
          </a:xfrm>
          <a:prstGeom prst="rect">
            <a:avLst/>
          </a:prstGeom>
        </p:spPr>
        <p:txBody>
          <a:bodyPr spcFirstLastPara="1" wrap="square" lIns="91425" tIns="45700" rIns="91425" bIns="45700" anchor="t" anchorCtr="0">
            <a:noAutofit/>
          </a:bodyPr>
          <a:lstStyle/>
          <a:p>
            <a:pPr marL="228600" lvl="0" indent="-342900" algn="l" rtl="0">
              <a:lnSpc>
                <a:spcPct val="115000"/>
              </a:lnSpc>
              <a:spcBef>
                <a:spcPts val="0"/>
              </a:spcBef>
              <a:spcAft>
                <a:spcPts val="0"/>
              </a:spcAft>
              <a:buClr>
                <a:srgbClr val="000000"/>
              </a:buClr>
              <a:buSzPts val="1800"/>
              <a:buFont typeface="Calibri"/>
              <a:buChar char="•"/>
            </a:pPr>
            <a:r>
              <a:rPr lang="en-US" sz="1800" b="0">
                <a:solidFill>
                  <a:srgbClr val="000000"/>
                </a:solidFill>
                <a:latin typeface="Calibri"/>
                <a:ea typeface="Calibri"/>
                <a:cs typeface="Calibri"/>
                <a:sym typeface="Calibri"/>
              </a:rPr>
              <a:t>Substantial investment ($4Bn+!) in above ground biomass mission launches 2018-2024</a:t>
            </a:r>
            <a:endParaRPr sz="1800" b="0">
              <a:solidFill>
                <a:srgbClr val="000000"/>
              </a:solidFill>
              <a:latin typeface="Calibri"/>
              <a:ea typeface="Calibri"/>
              <a:cs typeface="Calibri"/>
              <a:sym typeface="Calibri"/>
            </a:endParaRPr>
          </a:p>
          <a:p>
            <a:pPr marL="228600" lvl="0" indent="-342900" algn="l" rtl="0">
              <a:lnSpc>
                <a:spcPct val="115000"/>
              </a:lnSpc>
              <a:spcBef>
                <a:spcPts val="0"/>
              </a:spcBef>
              <a:spcAft>
                <a:spcPts val="0"/>
              </a:spcAft>
              <a:buClr>
                <a:srgbClr val="000000"/>
              </a:buClr>
              <a:buSzPts val="1800"/>
              <a:buFont typeface="Calibri"/>
              <a:buChar char="•"/>
            </a:pPr>
            <a:r>
              <a:rPr lang="en-US" sz="1800" b="0">
                <a:solidFill>
                  <a:srgbClr val="000000"/>
                </a:solidFill>
                <a:latin typeface="Calibri"/>
                <a:ea typeface="Calibri"/>
                <a:cs typeface="Calibri"/>
                <a:sym typeface="Calibri"/>
              </a:rPr>
              <a:t>Strong interest in biomass from sectors related to carbon emissions and forests </a:t>
            </a:r>
            <a:endParaRPr sz="1800" b="0">
              <a:solidFill>
                <a:srgbClr val="000000"/>
              </a:solidFill>
              <a:latin typeface="Calibri"/>
              <a:ea typeface="Calibri"/>
              <a:cs typeface="Calibri"/>
              <a:sym typeface="Calibri"/>
            </a:endParaRPr>
          </a:p>
          <a:p>
            <a:pPr marL="228600" lvl="0" indent="-342900" algn="just" rtl="0">
              <a:lnSpc>
                <a:spcPct val="115000"/>
              </a:lnSpc>
              <a:spcBef>
                <a:spcPts val="0"/>
              </a:spcBef>
              <a:spcAft>
                <a:spcPts val="0"/>
              </a:spcAft>
              <a:buClr>
                <a:srgbClr val="000000"/>
              </a:buClr>
              <a:buSzPts val="1800"/>
              <a:buFont typeface="Calibri"/>
              <a:buChar char="•"/>
            </a:pPr>
            <a:r>
              <a:rPr lang="en-US" sz="1800" b="0">
                <a:solidFill>
                  <a:srgbClr val="000000"/>
                </a:solidFill>
                <a:latin typeface="Calibri"/>
                <a:ea typeface="Calibri"/>
                <a:cs typeface="Calibri"/>
                <a:sym typeface="Calibri"/>
              </a:rPr>
              <a:t>Need to optimise the policy relevance of the space data - through fora such as GFOI and World Bank</a:t>
            </a:r>
            <a:endParaRPr sz="1800" b="0">
              <a:solidFill>
                <a:srgbClr val="000000"/>
              </a:solidFill>
              <a:latin typeface="Calibri"/>
              <a:ea typeface="Calibri"/>
              <a:cs typeface="Calibri"/>
              <a:sym typeface="Calibri"/>
            </a:endParaRPr>
          </a:p>
          <a:p>
            <a:pPr marL="228600" lvl="0" indent="-342900" algn="just" rtl="0">
              <a:lnSpc>
                <a:spcPct val="115000"/>
              </a:lnSpc>
              <a:spcBef>
                <a:spcPts val="0"/>
              </a:spcBef>
              <a:spcAft>
                <a:spcPts val="0"/>
              </a:spcAft>
              <a:buClr>
                <a:srgbClr val="000000"/>
              </a:buClr>
              <a:buSzPts val="1800"/>
              <a:buFont typeface="Calibri"/>
              <a:buChar char="•"/>
            </a:pPr>
            <a:r>
              <a:rPr lang="en-US" sz="1800" b="0">
                <a:solidFill>
                  <a:srgbClr val="000000"/>
                </a:solidFill>
                <a:latin typeface="Calibri"/>
                <a:ea typeface="Calibri"/>
                <a:cs typeface="Calibri"/>
                <a:sym typeface="Calibri"/>
              </a:rPr>
              <a:t>SDCG, WGCV-LPV and individual agencies met last week</a:t>
            </a:r>
            <a:endParaRPr sz="1800" b="0">
              <a:latin typeface="Calibri"/>
              <a:ea typeface="Calibri"/>
              <a:cs typeface="Calibri"/>
              <a:sym typeface="Calibri"/>
            </a:endParaRPr>
          </a:p>
        </p:txBody>
      </p:sp>
      <p:sp>
        <p:nvSpPr>
          <p:cNvPr id="48" name="Google Shape;48;p8"/>
          <p:cNvSpPr txBox="1">
            <a:spLocks noGrp="1"/>
          </p:cNvSpPr>
          <p:nvPr>
            <p:ph type="body" idx="2"/>
          </p:nvPr>
        </p:nvSpPr>
        <p:spPr>
          <a:xfrm>
            <a:off x="1981200" y="76200"/>
            <a:ext cx="5779500" cy="914400"/>
          </a:xfrm>
          <a:prstGeom prst="rect">
            <a:avLst/>
          </a:prstGeom>
        </p:spPr>
        <p:txBody>
          <a:bodyPr spcFirstLastPara="1" wrap="square" lIns="91425" tIns="45700" rIns="91425" bIns="45700" anchor="t" anchorCtr="0">
            <a:noAutofit/>
          </a:bodyPr>
          <a:lstStyle/>
          <a:p>
            <a:pPr marL="0" lvl="0" indent="0" algn="ctr" rtl="0">
              <a:spcBef>
                <a:spcPts val="500"/>
              </a:spcBef>
              <a:spcAft>
                <a:spcPts val="0"/>
              </a:spcAft>
              <a:buNone/>
            </a:pPr>
            <a:r>
              <a:rPr lang="en-US"/>
              <a:t>Carbon observations - Biomass</a:t>
            </a:r>
            <a:endParaRPr/>
          </a:p>
          <a:p>
            <a:pPr marL="0" lvl="0" indent="0" algn="ctr" rtl="0">
              <a:spcBef>
                <a:spcPts val="500"/>
              </a:spcBef>
              <a:spcAft>
                <a:spcPts val="0"/>
              </a:spcAft>
              <a:buNone/>
            </a:pPr>
            <a:endParaRPr/>
          </a:p>
        </p:txBody>
      </p:sp>
      <p:sp>
        <p:nvSpPr>
          <p:cNvPr id="49" name="Google Shape;49;p8"/>
          <p:cNvSpPr txBox="1">
            <a:spLocks noGrp="1"/>
          </p:cNvSpPr>
          <p:nvPr>
            <p:ph type="body" idx="1"/>
          </p:nvPr>
        </p:nvSpPr>
        <p:spPr>
          <a:xfrm>
            <a:off x="3746700" y="5383250"/>
            <a:ext cx="5321100" cy="1301700"/>
          </a:xfrm>
          <a:prstGeom prst="rect">
            <a:avLst/>
          </a:prstGeom>
          <a:ln w="19050"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63500" marR="0" lvl="0" indent="0" algn="l" rtl="0">
              <a:lnSpc>
                <a:spcPct val="110000"/>
              </a:lnSpc>
              <a:spcBef>
                <a:spcPts val="0"/>
              </a:spcBef>
              <a:spcAft>
                <a:spcPts val="0"/>
              </a:spcAft>
              <a:buNone/>
            </a:pPr>
            <a:r>
              <a:rPr lang="en-US" sz="1200">
                <a:solidFill>
                  <a:srgbClr val="000000"/>
                </a:solidFill>
                <a:latin typeface="Calibri"/>
                <a:ea typeface="Calibri"/>
                <a:cs typeface="Calibri"/>
                <a:sym typeface="Calibri"/>
              </a:rPr>
              <a:t>CARB-16 (WGCV): Cal/Val and production of biomass products from CEOS missions - Development of a coordinated cal/val strategy across NASA and ESA biomass missions that rationalizes protocols, data sharing, and the establishment of ground-based carbon super-sites.</a:t>
            </a:r>
            <a:endParaRPr sz="1200">
              <a:solidFill>
                <a:srgbClr val="000000"/>
              </a:solidFill>
              <a:latin typeface="Calibri"/>
              <a:ea typeface="Calibri"/>
              <a:cs typeface="Calibri"/>
              <a:sym typeface="Calibri"/>
            </a:endParaRPr>
          </a:p>
          <a:p>
            <a:pPr marL="63500" marR="0" lvl="0" indent="0" algn="l" rtl="0">
              <a:lnSpc>
                <a:spcPct val="110000"/>
              </a:lnSpc>
              <a:spcBef>
                <a:spcPts val="0"/>
              </a:spcBef>
              <a:spcAft>
                <a:spcPts val="0"/>
              </a:spcAft>
              <a:buNone/>
            </a:pPr>
            <a:r>
              <a:rPr lang="en-US" sz="1200">
                <a:solidFill>
                  <a:srgbClr val="000000"/>
                </a:solidFill>
                <a:latin typeface="Calibri"/>
                <a:ea typeface="Calibri"/>
                <a:cs typeface="Calibri"/>
                <a:sym typeface="Calibri"/>
              </a:rPr>
              <a:t>CARB-17 (WGClimate) : Engaging with IPCC inventories and promoting satellite EO.</a:t>
            </a:r>
            <a:endParaRPr sz="1200">
              <a:solidFill>
                <a:srgbClr val="000000"/>
              </a:solidFill>
              <a:latin typeface="Calibri"/>
              <a:ea typeface="Calibri"/>
              <a:cs typeface="Calibri"/>
              <a:sym typeface="Calibri"/>
            </a:endParaRPr>
          </a:p>
        </p:txBody>
      </p:sp>
      <p:pic>
        <p:nvPicPr>
          <p:cNvPr id="50" name="Google Shape;50;p8"/>
          <p:cNvPicPr preferRelativeResize="0"/>
          <p:nvPr/>
        </p:nvPicPr>
        <p:blipFill>
          <a:blip r:embed="rId3">
            <a:alphaModFix/>
          </a:blip>
          <a:stretch>
            <a:fillRect/>
          </a:stretch>
        </p:blipFill>
        <p:spPr>
          <a:xfrm>
            <a:off x="3746700" y="1282475"/>
            <a:ext cx="5321100" cy="399083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9"/>
          <p:cNvSpPr>
            <a:spLocks noGrp="1"/>
          </p:cNvSpPr>
          <p:nvPr>
            <p:ph type="sldNum" idx="12"/>
          </p:nvPr>
        </p:nvSpPr>
        <p:spPr>
          <a:xfrm>
            <a:off x="8763000" y="6629400"/>
            <a:ext cx="304800" cy="187200"/>
          </a:xfrm>
          <a:prstGeom prst="roundRect">
            <a:avLst>
              <a:gd name="adj" fmla="val 16667"/>
            </a:avLst>
          </a:prstGeom>
        </p:spPr>
        <p:txBody>
          <a:bodyPr spcFirstLastPara="1" wrap="square" lIns="0" tIns="0" rIns="0" bIns="0" anchor="t" anchorCtr="0">
            <a:noAutofit/>
          </a:bodyPr>
          <a:lstStyle/>
          <a:p>
            <a:pPr marL="0" lvl="0" indent="0" algn="ctr" rtl="0">
              <a:spcBef>
                <a:spcPts val="0"/>
              </a:spcBef>
              <a:spcAft>
                <a:spcPts val="0"/>
              </a:spcAft>
              <a:buNone/>
            </a:pPr>
            <a:fld id="{00000000-1234-1234-1234-123412341234}" type="slidenum">
              <a:rPr lang="en-US"/>
              <a:t>6</a:t>
            </a:fld>
            <a:endParaRPr/>
          </a:p>
        </p:txBody>
      </p:sp>
      <p:sp>
        <p:nvSpPr>
          <p:cNvPr id="56" name="Google Shape;56;p9"/>
          <p:cNvSpPr txBox="1">
            <a:spLocks noGrp="1"/>
          </p:cNvSpPr>
          <p:nvPr>
            <p:ph type="body" idx="1"/>
          </p:nvPr>
        </p:nvSpPr>
        <p:spPr>
          <a:xfrm>
            <a:off x="451700" y="1596900"/>
            <a:ext cx="8231700" cy="4780800"/>
          </a:xfrm>
          <a:prstGeom prst="rect">
            <a:avLst/>
          </a:prstGeom>
        </p:spPr>
        <p:txBody>
          <a:bodyPr spcFirstLastPara="1" wrap="square" lIns="91425" tIns="45700" rIns="91425" bIns="45700" anchor="t" anchorCtr="0">
            <a:noAutofit/>
          </a:bodyPr>
          <a:lstStyle/>
          <a:p>
            <a:pPr marL="0" lvl="0" indent="0" algn="just" rtl="0">
              <a:lnSpc>
                <a:spcPct val="115000"/>
              </a:lnSpc>
              <a:spcBef>
                <a:spcPts val="600"/>
              </a:spcBef>
              <a:spcAft>
                <a:spcPts val="0"/>
              </a:spcAft>
              <a:buNone/>
            </a:pPr>
            <a:r>
              <a:rPr lang="en-US">
                <a:solidFill>
                  <a:srgbClr val="000000"/>
                </a:solidFill>
                <a:latin typeface="Calibri"/>
                <a:ea typeface="Calibri"/>
                <a:cs typeface="Calibri"/>
                <a:sym typeface="Calibri"/>
              </a:rPr>
              <a:t>SDGs: </a:t>
            </a:r>
            <a:r>
              <a:rPr lang="en-US" b="0">
                <a:solidFill>
                  <a:srgbClr val="000000"/>
                </a:solidFill>
                <a:latin typeface="Calibri"/>
                <a:ea typeface="Calibri"/>
                <a:cs typeface="Calibri"/>
                <a:sym typeface="Calibri"/>
              </a:rPr>
              <a:t>SIT Chair will seek to expedite progress in a small number of priority indicators for demonstration of the value of EO for SDG Indicators.</a:t>
            </a:r>
            <a:endParaRPr b="0">
              <a:solidFill>
                <a:srgbClr val="000000"/>
              </a:solidFill>
              <a:latin typeface="Calibri"/>
              <a:ea typeface="Calibri"/>
              <a:cs typeface="Calibri"/>
              <a:sym typeface="Calibri"/>
            </a:endParaRPr>
          </a:p>
          <a:p>
            <a:pPr marL="0" lvl="0" indent="0" algn="just" rtl="0">
              <a:lnSpc>
                <a:spcPct val="115000"/>
              </a:lnSpc>
              <a:spcBef>
                <a:spcPts val="600"/>
              </a:spcBef>
              <a:spcAft>
                <a:spcPts val="0"/>
              </a:spcAft>
              <a:buNone/>
            </a:pPr>
            <a:r>
              <a:rPr lang="en-US">
                <a:solidFill>
                  <a:srgbClr val="000000"/>
                </a:solidFill>
                <a:latin typeface="Calibri"/>
                <a:ea typeface="Calibri"/>
                <a:cs typeface="Calibri"/>
                <a:sym typeface="Calibri"/>
              </a:rPr>
              <a:t>Inland Freshwater quality and quantity:</a:t>
            </a:r>
            <a:r>
              <a:rPr lang="en-US" b="0">
                <a:solidFill>
                  <a:srgbClr val="000000"/>
                </a:solidFill>
                <a:latin typeface="Calibri"/>
                <a:ea typeface="Calibri"/>
                <a:cs typeface="Calibri"/>
                <a:sym typeface="Calibri"/>
              </a:rPr>
              <a:t> </a:t>
            </a:r>
            <a:r>
              <a:rPr lang="en-US" b="0">
                <a:solidFill>
                  <a:schemeClr val="dk1"/>
                </a:solidFill>
                <a:latin typeface="Calibri"/>
                <a:ea typeface="Calibri"/>
                <a:cs typeface="Calibri"/>
                <a:sym typeface="Calibri"/>
              </a:rPr>
              <a:t>Will take stock of the planned CEOS workshop, of the progress in GEOGLOWS, of the recommendations in the March 2018 CEOS Report, and explore a way forward, including in support of SDG requirements</a:t>
            </a:r>
            <a:endParaRPr b="0">
              <a:solidFill>
                <a:schemeClr val="dk1"/>
              </a:solidFill>
              <a:latin typeface="Calibri"/>
              <a:ea typeface="Calibri"/>
              <a:cs typeface="Calibri"/>
              <a:sym typeface="Calibri"/>
            </a:endParaRPr>
          </a:p>
          <a:p>
            <a:pPr marL="0" lvl="0" indent="0" algn="just" rtl="0">
              <a:lnSpc>
                <a:spcPct val="115000"/>
              </a:lnSpc>
              <a:spcBef>
                <a:spcPts val="600"/>
              </a:spcBef>
              <a:spcAft>
                <a:spcPts val="0"/>
              </a:spcAft>
              <a:buNone/>
            </a:pPr>
            <a:r>
              <a:rPr lang="en-US">
                <a:solidFill>
                  <a:schemeClr val="dk1"/>
                </a:solidFill>
                <a:latin typeface="Calibri"/>
                <a:ea typeface="Calibri"/>
                <a:cs typeface="Calibri"/>
                <a:sym typeface="Calibri"/>
              </a:rPr>
              <a:t>GEO-LEO: </a:t>
            </a:r>
            <a:r>
              <a:rPr lang="en-US" b="0">
                <a:solidFill>
                  <a:schemeClr val="dk1"/>
                </a:solidFill>
                <a:latin typeface="Calibri"/>
                <a:ea typeface="Calibri"/>
                <a:cs typeface="Calibri"/>
                <a:sym typeface="Calibri"/>
              </a:rPr>
              <a:t>Will take stock of the GEO-LEO progress achieved under NOAA and explore next steps.</a:t>
            </a:r>
            <a:endParaRPr b="0">
              <a:solidFill>
                <a:schemeClr val="dk1"/>
              </a:solidFill>
              <a:latin typeface="Calibri"/>
              <a:ea typeface="Calibri"/>
              <a:cs typeface="Calibri"/>
              <a:sym typeface="Calibri"/>
            </a:endParaRPr>
          </a:p>
          <a:p>
            <a:pPr marL="0" lvl="0" indent="0" algn="just" rtl="0">
              <a:lnSpc>
                <a:spcPct val="115000"/>
              </a:lnSpc>
              <a:spcBef>
                <a:spcPts val="600"/>
              </a:spcBef>
              <a:spcAft>
                <a:spcPts val="0"/>
              </a:spcAft>
              <a:buNone/>
            </a:pPr>
            <a:endParaRPr b="0">
              <a:solidFill>
                <a:schemeClr val="dk1"/>
              </a:solidFill>
              <a:latin typeface="Calibri"/>
              <a:ea typeface="Calibri"/>
              <a:cs typeface="Calibri"/>
              <a:sym typeface="Calibri"/>
            </a:endParaRPr>
          </a:p>
          <a:p>
            <a:pPr marL="0" lvl="0" indent="0" algn="just" rtl="0">
              <a:lnSpc>
                <a:spcPct val="115000"/>
              </a:lnSpc>
              <a:spcBef>
                <a:spcPts val="600"/>
              </a:spcBef>
              <a:spcAft>
                <a:spcPts val="600"/>
              </a:spcAft>
              <a:buNone/>
            </a:pPr>
            <a:endParaRPr b="0">
              <a:solidFill>
                <a:srgbClr val="000000"/>
              </a:solidFill>
              <a:latin typeface="Calibri"/>
              <a:ea typeface="Calibri"/>
              <a:cs typeface="Calibri"/>
              <a:sym typeface="Calibri"/>
            </a:endParaRPr>
          </a:p>
        </p:txBody>
      </p:sp>
      <p:sp>
        <p:nvSpPr>
          <p:cNvPr id="57" name="Google Shape;57;p9"/>
          <p:cNvSpPr txBox="1">
            <a:spLocks noGrp="1"/>
          </p:cNvSpPr>
          <p:nvPr>
            <p:ph type="body" idx="2"/>
          </p:nvPr>
        </p:nvSpPr>
        <p:spPr>
          <a:xfrm>
            <a:off x="1981200" y="76200"/>
            <a:ext cx="4953000" cy="914400"/>
          </a:xfrm>
          <a:prstGeom prst="rect">
            <a:avLst/>
          </a:prstGeom>
        </p:spPr>
        <p:txBody>
          <a:bodyPr spcFirstLastPara="1" wrap="square" lIns="91425" tIns="45700" rIns="91425" bIns="45700" anchor="t" anchorCtr="0">
            <a:noAutofit/>
          </a:bodyPr>
          <a:lstStyle/>
          <a:p>
            <a:pPr marL="0" lvl="0" indent="0" algn="ctr" rtl="0">
              <a:spcBef>
                <a:spcPts val="500"/>
              </a:spcBef>
              <a:spcAft>
                <a:spcPts val="0"/>
              </a:spcAft>
              <a:buNone/>
            </a:pPr>
            <a:r>
              <a:rPr lang="en-US"/>
              <a:t>Others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0"/>
          <p:cNvSpPr>
            <a:spLocks noGrp="1"/>
          </p:cNvSpPr>
          <p:nvPr>
            <p:ph type="sldNum" idx="12"/>
          </p:nvPr>
        </p:nvSpPr>
        <p:spPr>
          <a:xfrm>
            <a:off x="8763000" y="6629400"/>
            <a:ext cx="304800" cy="187200"/>
          </a:xfrm>
          <a:prstGeom prst="roundRect">
            <a:avLst>
              <a:gd name="adj" fmla="val 16667"/>
            </a:avLst>
          </a:prstGeom>
        </p:spPr>
        <p:txBody>
          <a:bodyPr spcFirstLastPara="1" wrap="square" lIns="0" tIns="0" rIns="0" bIns="0" anchor="t" anchorCtr="0">
            <a:noAutofit/>
          </a:bodyPr>
          <a:lstStyle/>
          <a:p>
            <a:pPr marL="0" lvl="0" indent="0" algn="ctr" rtl="0">
              <a:spcBef>
                <a:spcPts val="0"/>
              </a:spcBef>
              <a:spcAft>
                <a:spcPts val="0"/>
              </a:spcAft>
              <a:buNone/>
            </a:pPr>
            <a:fld id="{00000000-1234-1234-1234-123412341234}" type="slidenum">
              <a:rPr lang="en-US"/>
              <a:t>7</a:t>
            </a:fld>
            <a:endParaRPr/>
          </a:p>
        </p:txBody>
      </p:sp>
      <p:sp>
        <p:nvSpPr>
          <p:cNvPr id="63" name="Google Shape;63;p10"/>
          <p:cNvSpPr txBox="1">
            <a:spLocks noGrp="1"/>
          </p:cNvSpPr>
          <p:nvPr>
            <p:ph type="body" idx="2"/>
          </p:nvPr>
        </p:nvSpPr>
        <p:spPr>
          <a:xfrm>
            <a:off x="1981200" y="76200"/>
            <a:ext cx="4953000" cy="914400"/>
          </a:xfrm>
          <a:prstGeom prst="rect">
            <a:avLst/>
          </a:prstGeom>
        </p:spPr>
        <p:txBody>
          <a:bodyPr spcFirstLastPara="1" wrap="square" lIns="91425" tIns="45700" rIns="91425" bIns="45700" anchor="t" anchorCtr="0">
            <a:noAutofit/>
          </a:bodyPr>
          <a:lstStyle/>
          <a:p>
            <a:pPr marL="0" lvl="0" indent="0" algn="ctr" rtl="0">
              <a:spcBef>
                <a:spcPts val="500"/>
              </a:spcBef>
              <a:spcAft>
                <a:spcPts val="0"/>
              </a:spcAft>
              <a:buNone/>
            </a:pPr>
            <a:r>
              <a:rPr lang="en-US"/>
              <a:t>SIT 2020 Dates</a:t>
            </a:r>
            <a:endParaRPr/>
          </a:p>
        </p:txBody>
      </p:sp>
      <p:sp>
        <p:nvSpPr>
          <p:cNvPr id="64" name="Google Shape;64;p10"/>
          <p:cNvSpPr txBox="1">
            <a:spLocks noGrp="1"/>
          </p:cNvSpPr>
          <p:nvPr>
            <p:ph type="body" idx="1"/>
          </p:nvPr>
        </p:nvSpPr>
        <p:spPr>
          <a:xfrm>
            <a:off x="451700" y="1596900"/>
            <a:ext cx="8231700" cy="4780800"/>
          </a:xfrm>
          <a:prstGeom prst="rect">
            <a:avLst/>
          </a:prstGeom>
        </p:spPr>
        <p:txBody>
          <a:bodyPr spcFirstLastPara="1" wrap="square" lIns="91425" tIns="45700" rIns="91425" bIns="45700" anchor="t" anchorCtr="0">
            <a:noAutofit/>
          </a:bodyPr>
          <a:lstStyle/>
          <a:p>
            <a:pPr marL="0" lvl="0" indent="0" algn="just" rtl="0">
              <a:lnSpc>
                <a:spcPct val="115000"/>
              </a:lnSpc>
              <a:spcBef>
                <a:spcPts val="600"/>
              </a:spcBef>
              <a:spcAft>
                <a:spcPts val="0"/>
              </a:spcAft>
              <a:buNone/>
            </a:pPr>
            <a:r>
              <a:rPr lang="en-US" sz="2200" b="0" dirty="0">
                <a:solidFill>
                  <a:schemeClr val="dk1"/>
                </a:solidFill>
                <a:latin typeface="Arial"/>
                <a:ea typeface="Arial"/>
                <a:cs typeface="Arial"/>
                <a:sym typeface="Arial"/>
              </a:rPr>
              <a:t>CEOS SIT-35: </a:t>
            </a:r>
            <a:r>
              <a:rPr lang="en-US" sz="2200" dirty="0">
                <a:solidFill>
                  <a:schemeClr val="dk1"/>
                </a:solidFill>
                <a:latin typeface="Arial"/>
                <a:ea typeface="Arial"/>
                <a:cs typeface="Arial"/>
                <a:sym typeface="Arial"/>
              </a:rPr>
              <a:t>31 March - 2 April 2020 </a:t>
            </a:r>
            <a:r>
              <a:rPr lang="en-US" sz="2200" b="0" dirty="0">
                <a:solidFill>
                  <a:schemeClr val="dk1"/>
                </a:solidFill>
                <a:latin typeface="Arial"/>
                <a:ea typeface="Arial"/>
                <a:cs typeface="Arial"/>
                <a:sym typeface="Arial"/>
              </a:rPr>
              <a:t>in Hobart, Australia</a:t>
            </a:r>
            <a:endParaRPr sz="2200" b="0" dirty="0">
              <a:solidFill>
                <a:schemeClr val="dk1"/>
              </a:solidFill>
              <a:latin typeface="Arial"/>
              <a:ea typeface="Arial"/>
              <a:cs typeface="Arial"/>
              <a:sym typeface="Arial"/>
            </a:endParaRPr>
          </a:p>
          <a:p>
            <a:pPr marL="0" lvl="0" indent="0" algn="just" rtl="0">
              <a:lnSpc>
                <a:spcPct val="115000"/>
              </a:lnSpc>
              <a:spcBef>
                <a:spcPts val="600"/>
              </a:spcBef>
              <a:spcAft>
                <a:spcPts val="0"/>
              </a:spcAft>
              <a:buNone/>
            </a:pPr>
            <a:r>
              <a:rPr lang="en-US" sz="2200" b="0" dirty="0">
                <a:solidFill>
                  <a:schemeClr val="dk1"/>
                </a:solidFill>
                <a:latin typeface="Arial"/>
                <a:ea typeface="Arial"/>
                <a:cs typeface="Arial"/>
                <a:sym typeface="Arial"/>
              </a:rPr>
              <a:t>CEOS SIT TW: </a:t>
            </a:r>
            <a:r>
              <a:rPr lang="en-US" sz="2200" dirty="0">
                <a:solidFill>
                  <a:schemeClr val="dk1"/>
                </a:solidFill>
                <a:latin typeface="Arial"/>
                <a:ea typeface="Arial"/>
                <a:cs typeface="Arial"/>
                <a:sym typeface="Arial"/>
              </a:rPr>
              <a:t>8 - 10 September 2020</a:t>
            </a:r>
            <a:r>
              <a:rPr lang="en-US" sz="2200" b="0" dirty="0">
                <a:solidFill>
                  <a:schemeClr val="dk1"/>
                </a:solidFill>
                <a:latin typeface="Arial"/>
                <a:ea typeface="Arial"/>
                <a:cs typeface="Arial"/>
                <a:sym typeface="Arial"/>
              </a:rPr>
              <a:t> </a:t>
            </a:r>
            <a:r>
              <a:rPr lang="en-US" sz="2200" b="0">
                <a:solidFill>
                  <a:schemeClr val="dk1"/>
                </a:solidFill>
                <a:latin typeface="Arial"/>
                <a:ea typeface="Arial"/>
                <a:cs typeface="Arial"/>
                <a:sym typeface="Arial"/>
              </a:rPr>
              <a:t>in Zagreb, </a:t>
            </a:r>
            <a:r>
              <a:rPr lang="en-US" sz="2200" b="0" dirty="0">
                <a:solidFill>
                  <a:schemeClr val="dk1"/>
                </a:solidFill>
                <a:latin typeface="Arial"/>
                <a:ea typeface="Arial"/>
                <a:cs typeface="Arial"/>
                <a:sym typeface="Arial"/>
              </a:rPr>
              <a:t>Croatia</a:t>
            </a:r>
            <a:endParaRPr sz="2200" b="0" dirty="0">
              <a:solidFill>
                <a:schemeClr val="dk1"/>
              </a:solidFill>
              <a:latin typeface="Arial"/>
              <a:ea typeface="Arial"/>
              <a:cs typeface="Arial"/>
              <a:sym typeface="Arial"/>
            </a:endParaRPr>
          </a:p>
          <a:p>
            <a:pPr marL="0" lvl="0" indent="0" algn="just" rtl="0">
              <a:lnSpc>
                <a:spcPct val="115000"/>
              </a:lnSpc>
              <a:spcBef>
                <a:spcPts val="600"/>
              </a:spcBef>
              <a:spcAft>
                <a:spcPts val="0"/>
              </a:spcAft>
              <a:buNone/>
            </a:pPr>
            <a:endParaRPr sz="2200" b="0" dirty="0">
              <a:solidFill>
                <a:schemeClr val="dk1"/>
              </a:solidFill>
              <a:latin typeface="Arial"/>
              <a:ea typeface="Arial"/>
              <a:cs typeface="Arial"/>
              <a:sym typeface="Arial"/>
            </a:endParaRPr>
          </a:p>
          <a:p>
            <a:pPr marL="0" lvl="0" indent="0" algn="just" rtl="0">
              <a:lnSpc>
                <a:spcPct val="115000"/>
              </a:lnSpc>
              <a:spcBef>
                <a:spcPts val="600"/>
              </a:spcBef>
              <a:spcAft>
                <a:spcPts val="600"/>
              </a:spcAft>
              <a:buNone/>
            </a:pPr>
            <a:r>
              <a:rPr lang="en-US" sz="2200" b="0" dirty="0">
                <a:solidFill>
                  <a:schemeClr val="dk1"/>
                </a:solidFill>
                <a:latin typeface="Arial"/>
                <a:ea typeface="Arial"/>
                <a:cs typeface="Arial"/>
                <a:sym typeface="Arial"/>
              </a:rPr>
              <a:t>Mark your calendars!</a:t>
            </a:r>
            <a:endParaRPr sz="2200" b="0" dirty="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575</Words>
  <Application>Microsoft Macintosh PowerPoint</Application>
  <PresentationFormat>On-screen Show (4:3)</PresentationFormat>
  <Paragraphs>61</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Helvetica Neue</vt:lpstr>
      <vt:lpstr>Calibri</vt:lpstr>
      <vt:lpstr>Arial</vt:lpstr>
      <vt:lpstr>Avenir</vt:lpstr>
      <vt:lpstr>Noto Sans Symbols</vt:lpstr>
      <vt:lpstr>Courier New</vt:lpstr>
      <vt:lpstr>Default</vt:lpstr>
      <vt:lpstr>2020-2021 SIT Chair Proposed Priorities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SIT Chair Proposed Priorities</dc:title>
  <cp:lastModifiedBy>Microsoft Office User</cp:lastModifiedBy>
  <cp:revision>1</cp:revision>
  <dcterms:modified xsi:type="dcterms:W3CDTF">2019-04-02T21:12:47Z</dcterms:modified>
</cp:coreProperties>
</file>