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858000" cy="9144000"/>
  <p:embeddedFontLst>
    <p:embeddedFont>
      <p:font typeface="Helvetica Neue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HelveticaNeue-bold.fntdata"/><Relationship Id="rId11" Type="http://schemas.openxmlformats.org/officeDocument/2006/relationships/slide" Target="slides/slide6.xml"/><Relationship Id="rId22" Type="http://schemas.openxmlformats.org/officeDocument/2006/relationships/font" Target="fonts/HelveticaNeue-boldItalic.fntdata"/><Relationship Id="rId10" Type="http://schemas.openxmlformats.org/officeDocument/2006/relationships/slide" Target="slides/slide5.xml"/><Relationship Id="rId21" Type="http://schemas.openxmlformats.org/officeDocument/2006/relationships/font" Target="fonts/HelveticaNeue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HelveticaNeue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" name="Google Shape;1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495bea822_0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g5495bea822_0_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495bea822_0_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4" name="Google Shape;84;g5495bea822_0_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495bea822_0_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0" name="Google Shape;90;g5495bea822_0_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495bea822_0_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" name="Google Shape;96;g5495bea822_0_3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i="1"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0" name="Google Shape;3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1726" lvl="1" marL="768926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Synergies amongst teams (e.g. VC-VC, VC-WG, WG-VC, WG-WG, other) </a:t>
            </a:r>
            <a:r>
              <a:rPr i="1"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[See slide 10]</a:t>
            </a:r>
            <a:endParaRPr/>
          </a:p>
        </p:txBody>
      </p:sp>
      <p:sp>
        <p:nvSpPr>
          <p:cNvPr id="37" name="Google Shape;37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1726" lvl="1" marL="768926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Proactive consideration of SIT TW and Plenary deliverables and discussion items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274318" lvl="2" marL="1188718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Plan/way forward to achieve between now and October Plenary</a:t>
            </a:r>
            <a:endParaRPr/>
          </a:p>
        </p:txBody>
      </p:sp>
      <p:sp>
        <p:nvSpPr>
          <p:cNvPr id="51" name="Google Shape;5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4" name="Google Shape;64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495bea822_0_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Google Shape;70;g5495bea822_0_2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showMasterSp="0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ctr">
              <a:spcBef>
                <a:spcPts val="0"/>
              </a:spcBef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" name="Google Shape;10;p3"/>
          <p:cNvSpPr txBox="1"/>
          <p:nvPr>
            <p:ph idx="1" type="body"/>
          </p:nvPr>
        </p:nvSpPr>
        <p:spPr>
          <a:xfrm>
            <a:off x="76200" y="1219200"/>
            <a:ext cx="8991600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23622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SIT-34, 3-4 April 2019</a:t>
            </a:r>
            <a:endParaRPr b="0" i="1" sz="1100" u="none" cap="none" strike="noStrik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12;p3"/>
          <p:cNvSpPr txBox="1"/>
          <p:nvPr>
            <p:ph idx="2" type="body"/>
          </p:nvPr>
        </p:nvSpPr>
        <p:spPr>
          <a:xfrm>
            <a:off x="1905000" y="76200"/>
            <a:ext cx="56388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p#/collections?q=title%3AGHRSST%20NOT%20title%3Aaccession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SST-VC</a:t>
            </a:r>
            <a:endParaRPr/>
          </a:p>
        </p:txBody>
      </p:sp>
      <p:sp>
        <p:nvSpPr>
          <p:cNvPr id="18" name="Google Shape;18;p4"/>
          <p:cNvSpPr/>
          <p:nvPr/>
        </p:nvSpPr>
        <p:spPr>
          <a:xfrm>
            <a:off x="622800" y="3759200"/>
            <a:ext cx="4810800" cy="27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Kenneth S. Casey, NOAA, and Anne O’Carroll, EUMETSAT, on behalf of the SST-VC </a:t>
            </a:r>
            <a:endParaRPr sz="18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CEOS SIT-34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Session 6: Oceans and Water Cycle</a:t>
            </a:r>
            <a:endParaRPr sz="1800">
              <a:solidFill>
                <a:srgbClr val="FFFFFF"/>
              </a:solidFill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Agenda Item 6.6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Miami, FL, USA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3 – 4 April 2019</a:t>
            </a:r>
            <a:endParaRPr/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3"/>
          <p:cNvSpPr/>
          <p:nvPr>
            <p:ph idx="12" type="sldNum"/>
          </p:nvPr>
        </p:nvSpPr>
        <p:spPr>
          <a:xfrm>
            <a:off x="8763000" y="6629400"/>
            <a:ext cx="3048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630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4"/>
          <p:cNvSpPr/>
          <p:nvPr>
            <p:ph idx="12" type="sldNum"/>
          </p:nvPr>
        </p:nvSpPr>
        <p:spPr>
          <a:xfrm>
            <a:off x="8763000" y="6629400"/>
            <a:ext cx="3048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630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067801" cy="680085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5"/>
          <p:cNvSpPr/>
          <p:nvPr>
            <p:ph idx="12" type="sldNum"/>
          </p:nvPr>
        </p:nvSpPr>
        <p:spPr>
          <a:xfrm>
            <a:off x="8763000" y="6629400"/>
            <a:ext cx="3048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630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/>
          <p:nvPr>
            <p:ph idx="12" type="sldNum"/>
          </p:nvPr>
        </p:nvSpPr>
        <p:spPr>
          <a:xfrm>
            <a:off x="8763000" y="6629400"/>
            <a:ext cx="3048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630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9" name="Google Shape;99;p16"/>
          <p:cNvSpPr txBox="1"/>
          <p:nvPr>
            <p:ph idx="2" type="body"/>
          </p:nvPr>
        </p:nvSpPr>
        <p:spPr>
          <a:xfrm>
            <a:off x="1752600" y="0"/>
            <a:ext cx="56388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Continued PMW Advocacy</a:t>
            </a:r>
            <a:endParaRPr/>
          </a:p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AMSR-3 Status</a:t>
            </a:r>
            <a:endParaRPr/>
          </a:p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00" name="Google Shape;100;p16"/>
          <p:cNvSpPr txBox="1"/>
          <p:nvPr/>
        </p:nvSpPr>
        <p:spPr>
          <a:xfrm>
            <a:off x="387150" y="1349175"/>
            <a:ext cx="8375700" cy="26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Helvetica Neue"/>
              <a:buChar char="●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JAXA: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Helvetica Neue"/>
              <a:buChar char="○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AMSR3, the AMSR2 follow-on sensor for GOSAT-3, in the pre-project phase (Phase A) since Sep. 2018 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Helvetica Neue"/>
              <a:buChar char="○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JAXA just completed the System Requirement Review in January 2019 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Helvetica Neue"/>
              <a:buChar char="○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System Definition Review and Project Approval Review to be held in autumn 2019. 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Helvetica Neue"/>
              <a:buChar char="○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AMSR3 expected to become "official" after approval by the Project Approval Review 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Helvetica Neue"/>
              <a:buChar char="○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Orbit of the satellite will be 666 km altitude (same as GOSAT-1) and 13:30 LT in Ascending node (same as GCOM-W)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Helvetica Neue"/>
              <a:buChar char="○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AMSR3 is almost equivalent to the current AMSR2 (antenna size, channels) except it has additional higher frequency channels of 166 and 183 GHz for snowfall retrievals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0" y="1219200"/>
            <a:ext cx="90678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CEOS Work Plan, VC-19 (Documented plan for the SST VC):</a:t>
            </a:r>
            <a:endParaRPr/>
          </a:p>
          <a:p>
            <a:pPr indent="-311726" lvl="1" marL="7689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N</a:t>
            </a:r>
            <a:r>
              <a:rPr lang="en-US"/>
              <a:t>ext generation SST constellation, including on-orbit assets, measurement methods (MW and IR, Geo and Polar), fiducial reference measurements, and data management systems</a:t>
            </a:r>
            <a:endParaRPr/>
          </a:p>
          <a:p>
            <a:pPr indent="-311726" lvl="1" marL="7689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b="0" lang="en-US"/>
              <a:t>Final draft in preparation with publication planned in 2019</a:t>
            </a:r>
            <a:endParaRPr b="0"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Finalization delayed due to change in position of key contributor and preparation for OceanObs ‘19 community white papers</a:t>
            </a:r>
            <a:endParaRPr/>
          </a:p>
          <a:p>
            <a:pPr indent="-311726" lvl="1" marL="7689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b="0" lang="en-US"/>
              <a:t>Writing task assignments completed over the last year</a:t>
            </a:r>
            <a:endParaRPr/>
          </a:p>
          <a:p>
            <a:pPr indent="-311726" lvl="1" marL="7689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b="0" lang="en-US"/>
              <a:t>Final figures in progress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CEOS Work Plan, COV-4, 5, 6:</a:t>
            </a:r>
            <a:endParaRPr/>
          </a:p>
          <a:p>
            <a:pPr indent="-311726" lvl="1" marL="7689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SST-VC agreed to serve as “responsible CEOS entity”</a:t>
            </a:r>
            <a:endParaRPr/>
          </a:p>
          <a:p>
            <a:pPr indent="-311726" lvl="1" marL="7689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COVERAGE team will manage reporting directly to CEOS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CEOS-32-06 (on Analysis Ready Data)</a:t>
            </a:r>
            <a:endParaRPr/>
          </a:p>
          <a:p>
            <a:pPr indent="-311726" lvl="1" marL="76892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SST-VC responses provided on 1 March 2019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CEOS-32-12 (on VC leadership rotation)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See later slide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 Decisional Items Requested</a:t>
            </a:r>
            <a:endParaRPr/>
          </a:p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1905000" y="76200"/>
            <a:ext cx="56388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Linkages to CEOS Work Plan, SIT, and Plenary Actions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0" y="1101250"/>
            <a:ext cx="9144000" cy="54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Char char="•"/>
            </a:pPr>
            <a:r>
              <a:rPr lang="en-US"/>
              <a:t>Focus on activities, outcomes and lessons learned since SIT-33, reflecting 2018 SIT TW discussion - 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SST-VC continues to focus on narrow group of objectives, some close to completion, and others in the first stages. New members have been welcomed. SST-VC operates well as a SST-only focused VC.</a:t>
            </a:r>
            <a:endParaRPr sz="1200"/>
          </a:p>
          <a:p>
            <a:pPr indent="-342900" lvl="0" marL="34290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Char char="•"/>
            </a:pPr>
            <a:r>
              <a:rPr lang="en-US"/>
              <a:t>SST-VC</a:t>
            </a:r>
            <a:r>
              <a:rPr lang="en-US"/>
              <a:t> contributions to the global observing architecture and national planning purposes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Char char="o"/>
            </a:pPr>
            <a:r>
              <a:rPr lang="en-US"/>
              <a:t>Community White paper for OceanObs ‘19, “</a:t>
            </a:r>
            <a:r>
              <a:rPr lang="en-US">
                <a:solidFill>
                  <a:srgbClr val="073763"/>
                </a:solidFill>
              </a:rPr>
              <a:t>Observational needs of Sea Surface Temperature</a:t>
            </a:r>
            <a:r>
              <a:rPr lang="en-US"/>
              <a:t>”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Constellation White paper (action VC-19)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Char char="o"/>
            </a:pPr>
            <a:r>
              <a:rPr lang="en-US" u="sng">
                <a:solidFill>
                  <a:schemeClr val="hlink"/>
                </a:solidFill>
                <a:hlinkClick r:id="rId3"/>
              </a:rPr>
              <a:t>95 standardized GHRSST products</a:t>
            </a:r>
            <a:r>
              <a:rPr lang="en-US"/>
              <a:t>, spanning 7.07 million CF/ACDD netCDF data files, 158 TB, from </a:t>
            </a:r>
            <a:r>
              <a:rPr lang="en-US"/>
              <a:t>Sep 1981 – Mar 2019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Char char="o"/>
            </a:pPr>
            <a:r>
              <a:rPr lang="en-US"/>
              <a:t>Progress on Regional/Global Task Sharing (R/GTS) framework, with ongoing pilot leading toward federated system (bonus slide)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Char char="o"/>
            </a:pPr>
            <a:r>
              <a:rPr lang="en-US"/>
              <a:t>Updated fly-out charts and continued PMW advocacy (bonus slides)</a:t>
            </a:r>
            <a:endParaRPr sz="1200"/>
          </a:p>
          <a:p>
            <a:pPr indent="-342900" lvl="0" marL="34290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Char char="•"/>
            </a:pPr>
            <a:r>
              <a:rPr lang="en-US"/>
              <a:t>All of these are available</a:t>
            </a:r>
            <a:r>
              <a:rPr lang="en-US"/>
              <a:t> to contribute to future coordination efforts by CEOS or Agency mission planning activities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34" name="Google Shape;34;p6"/>
          <p:cNvSpPr txBox="1"/>
          <p:nvPr>
            <p:ph idx="2" type="body"/>
          </p:nvPr>
        </p:nvSpPr>
        <p:spPr>
          <a:xfrm>
            <a:off x="1752600" y="76200"/>
            <a:ext cx="60198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Team Achievements and Planned Outputs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114300" y="1126525"/>
            <a:ext cx="8915400" cy="569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Char char="•"/>
            </a:pPr>
            <a:r>
              <a:rPr lang="en-US"/>
              <a:t>Identify </a:t>
            </a:r>
            <a:r>
              <a:rPr b="1" i="1" lang="en-US"/>
              <a:t>synergies</a:t>
            </a:r>
            <a:r>
              <a:rPr lang="en-US"/>
              <a:t> that exist, or should exist, </a:t>
            </a:r>
            <a:r>
              <a:rPr b="1" i="1" lang="en-US"/>
              <a:t>between the VCs and the WGs </a:t>
            </a:r>
            <a:r>
              <a:rPr lang="en-US"/>
              <a:t>to support the broader CEOS objectives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-US"/>
              <a:t>WGCV:  GHRSST has an active ECV component, and includes two CDRs for SST in its collection of compliant datasets. The SST-VC has also supported the ECV Inventory and Gap Analysis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-US"/>
              <a:t>CARD4L, WGISS, and Future Data Architectures: excellent synergies due to heavy emphasis in SST-VC on effective data sharing </a:t>
            </a:r>
            <a:r>
              <a:rPr lang="en-US"/>
              <a:t>infrastructures, data standards, and interoperability 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-US"/>
              <a:t>Ocean VCs: new coastal strategy; informal VC working days</a:t>
            </a:r>
            <a:endParaRPr/>
          </a:p>
          <a:p>
            <a:pPr indent="-342900" lvl="0" marL="34290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Identify also any obstacles/barriers to progress and suggestions for how to overcome those obstacles/barriers. </a:t>
            </a:r>
            <a:endParaRPr/>
          </a:p>
          <a:p>
            <a:pPr indent="-311726" lvl="1" marL="768926" rtl="0" algn="l">
              <a:spcBef>
                <a:spcPts val="500"/>
              </a:spcBef>
              <a:spcAft>
                <a:spcPts val="0"/>
              </a:spcAft>
              <a:buSzPts val="2000"/>
              <a:buChar char="-"/>
            </a:pPr>
            <a:r>
              <a:rPr lang="en-US"/>
              <a:t>No particular barriers, however, we have seen that improvements to the high level direction and communication down through the CEOS agencies to the SST teams themselves, facilitates SST-VC objectives such as submitting GHRSST-compliant products through the GHRSST data sharing framework</a:t>
            </a:r>
            <a:endParaRPr/>
          </a:p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2057400" y="304800"/>
            <a:ext cx="55626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Synergies Among Teams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24580" y="1219200"/>
            <a:ext cx="9043219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Char char="•"/>
            </a:pPr>
            <a:r>
              <a:rPr lang="en-US"/>
              <a:t>Identify the active agencies in your team and whether this implies a viable team for your objectives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The current membership comprises: NOAA, EUMETSAT, ESA, CSIRO, SANSA, ISRO, CMA, KMA, JAXA, UKSA and NASA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The whole team is active and focused with regard to discussions / meetings / year-round contributions, and recently expanded, welcoming new members</a:t>
            </a:r>
            <a:endParaRPr/>
          </a:p>
          <a:p>
            <a:pPr indent="-311726" lvl="1" marL="768926" rtl="0" algn="l">
              <a:spcBef>
                <a:spcPts val="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ESA, EUMETSAT, JAXA, NOAA and NASA are active in submitting GHRSST-compliant data through the data sharing framework</a:t>
            </a:r>
            <a:endParaRPr/>
          </a:p>
          <a:p>
            <a:pPr indent="-342900" lvl="0" marL="34290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Char char="•"/>
            </a:pPr>
            <a:r>
              <a:rPr lang="en-US"/>
              <a:t>How frequently does your team physically meet?</a:t>
            </a:r>
            <a:endParaRPr/>
          </a:p>
          <a:p>
            <a:pPr indent="-311726" lvl="1" marL="768926" rtl="0" algn="l"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Once a year alongside the annual GHRSST science team meeting</a:t>
            </a:r>
            <a:endParaRPr/>
          </a:p>
          <a:p>
            <a:pPr indent="-342900" lvl="0" marL="34290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Char char="•"/>
            </a:pPr>
            <a:r>
              <a:rPr lang="en-US"/>
              <a:t>Are their any obstacles to the future viability of your team meeting its objectives?</a:t>
            </a:r>
            <a:endParaRPr/>
          </a:p>
          <a:p>
            <a:pPr indent="-311726" lvl="1" marL="768926" rtl="0" algn="l"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Ongoing challenges for travel to the annual in-person meetings</a:t>
            </a:r>
            <a:endParaRPr/>
          </a:p>
          <a:p>
            <a:pPr indent="-311726" lvl="1" marL="768926" rtl="0" algn="l">
              <a:spcBef>
                <a:spcPts val="500"/>
              </a:spcBef>
              <a:spcAft>
                <a:spcPts val="0"/>
              </a:spcAft>
              <a:buSzPts val="2000"/>
              <a:buChar char="o"/>
            </a:pPr>
            <a:r>
              <a:rPr lang="en-US"/>
              <a:t>Optimizing new agency involvement requires bottom-up interest and top-down directives from CEOS principles to “meet in the middle”</a:t>
            </a:r>
            <a:endParaRPr/>
          </a:p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2057400" y="76200"/>
            <a:ext cx="55626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Plenary Action CEOS-32-12 Sustainable Commitment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1752600" y="0"/>
            <a:ext cx="56388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Virtual Constellation – </a:t>
            </a:r>
            <a:endParaRPr/>
          </a:p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Plenary Action</a:t>
            </a:r>
            <a:endParaRPr/>
          </a:p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descr="A screenshot of a cell phone&#10;&#10;Description automatically generated" id="55" name="Google Shape;55;p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7819" y="1600200"/>
            <a:ext cx="8991600" cy="1378711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/>
          <p:nvPr/>
        </p:nvSpPr>
        <p:spPr>
          <a:xfrm>
            <a:off x="127825" y="2958575"/>
            <a:ext cx="8940000" cy="36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SST-VC Terms of Reference indicate:</a:t>
            </a:r>
            <a:endParaRPr b="1" sz="18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Font typeface="Helvetica Neue"/>
              <a:buAutoNum type="arabicPeriod"/>
            </a:pPr>
            <a:r>
              <a:rPr lang="en-US" sz="16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Co-Chairs shall be responsible for the overall management of the CEOS SST-VC, supported by the Secretary and SST-VC members.</a:t>
            </a:r>
            <a:endParaRPr sz="16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Font typeface="Helvetica Neue"/>
              <a:buAutoNum type="arabicPeriod"/>
            </a:pPr>
            <a:r>
              <a:rPr lang="en-US" sz="16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Co-chairs and Secretary shall be elected by the SST-VC members on a 3 year renewable term following candidate proposal by a CEOS Agency Member. Election shall be by majority vote.</a:t>
            </a:r>
            <a:endParaRPr sz="16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Font typeface="Helvetica Neue"/>
              <a:buAutoNum type="arabicPeriod"/>
            </a:pPr>
            <a:r>
              <a:rPr lang="en-US" sz="16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order to maintain continuity, only one co-chair shall be replaced on a single occasion with at least 1 year between successive replacements where feasible.</a:t>
            </a:r>
            <a:endParaRPr sz="16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Font typeface="Helvetica Neue"/>
              <a:buAutoNum type="arabicPeriod"/>
            </a:pPr>
            <a:r>
              <a:rPr lang="en-US" sz="16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a principle, Co-Chairs shall rotate throughout CEOS Agencies with SST capability.</a:t>
            </a:r>
            <a:endParaRPr sz="16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Font typeface="Helvetica Neue"/>
              <a:buAutoNum type="arabicPeriod"/>
            </a:pPr>
            <a:r>
              <a:rPr lang="en-US" sz="16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SST-VC members shall be proposed by CEOS principals.</a:t>
            </a:r>
            <a:endParaRPr sz="16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1600"/>
              <a:buFont typeface="Helvetica Neue"/>
              <a:buAutoNum type="arabicPeriod"/>
            </a:pPr>
            <a:r>
              <a:rPr lang="en-US" sz="16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current membership list is identified and updated annually in the separate SST-VC Implementation Plan document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/>
        </p:nvSpPr>
        <p:spPr>
          <a:xfrm>
            <a:off x="1931250" y="2590800"/>
            <a:ext cx="52815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lt1"/>
                </a:solidFill>
              </a:rPr>
              <a:t>Thank-you!  Questions?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11"/>
          <p:cNvSpPr txBox="1"/>
          <p:nvPr>
            <p:ph idx="2" type="body"/>
          </p:nvPr>
        </p:nvSpPr>
        <p:spPr>
          <a:xfrm>
            <a:off x="1752600" y="3009900"/>
            <a:ext cx="56388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>
                <a:solidFill>
                  <a:srgbClr val="002569"/>
                </a:solidFill>
              </a:rPr>
              <a:t>Bonus Material</a:t>
            </a:r>
            <a:endParaRPr>
              <a:solidFill>
                <a:srgbClr val="00256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/>
          <p:nvPr>
            <p:ph idx="12" type="sldNum"/>
          </p:nvPr>
        </p:nvSpPr>
        <p:spPr>
          <a:xfrm>
            <a:off x="8763000" y="6629400"/>
            <a:ext cx="3048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630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3" name="Google Shape;73;p12"/>
          <p:cNvSpPr txBox="1"/>
          <p:nvPr>
            <p:ph idx="2" type="body"/>
          </p:nvPr>
        </p:nvSpPr>
        <p:spPr>
          <a:xfrm>
            <a:off x="1752600" y="0"/>
            <a:ext cx="56388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R/GTS Evolution</a:t>
            </a:r>
            <a:endParaRPr/>
          </a:p>
          <a:p>
            <a:pPr indent="0" lvl="0" marL="0" rtl="0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74" name="Google Shape;74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8250" y="4045275"/>
            <a:ext cx="4229100" cy="238125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2"/>
          <p:cNvSpPr txBox="1"/>
          <p:nvPr/>
        </p:nvSpPr>
        <p:spPr>
          <a:xfrm>
            <a:off x="387150" y="1349175"/>
            <a:ext cx="8375700" cy="26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Helvetica Neue"/>
              <a:buChar char="●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GHRSST Regional/Global task sharing (R/GTS) framework evolution continues, toward implementation of a federated distribution architecture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Helvetica Neue"/>
              <a:buChar char="●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Draft report on R/GTS evolution prepared and ready for final consolidation with the GHRSST science team in June 2019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Helvetica Neue"/>
              <a:buChar char="●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Pilot phase in progress, demonstrating federated catalog at IFREMER capable of consolidating discovery from NASA and NOAA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Helvetica Neue"/>
              <a:buChar char="●"/>
            </a:pPr>
            <a:r>
              <a:rPr lang="en-US" sz="2000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Implementation phase to follow in 2020</a:t>
            </a:r>
            <a:endParaRPr sz="20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