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13"/>
  </p:notesMasterIdLst>
  <p:sldIdLst>
    <p:sldId id="256" r:id="rId3"/>
    <p:sldId id="258" r:id="rId4"/>
    <p:sldId id="263" r:id="rId5"/>
    <p:sldId id="264" r:id="rId6"/>
    <p:sldId id="259" r:id="rId7"/>
    <p:sldId id="265" r:id="rId8"/>
    <p:sldId id="266" r:id="rId9"/>
    <p:sldId id="270" r:id="rId10"/>
    <p:sldId id="268" r:id="rId11"/>
    <p:sldId id="269" r:id="rId1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Smith" initials="LS" lastIdx="2" clrIdx="0">
    <p:extLst>
      <p:ext uri="{19B8F6BF-5375-455C-9EA6-DF929625EA0E}">
        <p15:presenceInfo xmlns:p15="http://schemas.microsoft.com/office/powerpoint/2012/main" userId="88bec4dde897cd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6"/>
    <p:restoredTop sz="94690"/>
  </p:normalViewPr>
  <p:slideViewPr>
    <p:cSldViewPr>
      <p:cViewPr>
        <p:scale>
          <a:sx n="98" d="100"/>
          <a:sy n="98" d="100"/>
        </p:scale>
        <p:origin x="93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40fcf3b2ce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Combined VC / AHT / WG effort(e.g. AHWG) focused on Coastal research and applications. </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Need for a CEOS Coastal strategy, bringing in multiple parameters / teams, including coordinating on Cal/Val along coasts (e.g. SS Temp/Ocean Color/SS Height/Salinity/OVW)</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VCs already have a start on fresh / coast / ocean strategies but there is a need to coordinate with other AHTs and groups on progressing.</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Freshwater from Space workshop should recognize CEOS VC’s/WG’s are have active water efforts which could use coordination.</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Emphasize in-situ needs to CEOS agencies AND GEO/applications</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Opportunity for inclusion aspect in GEO 2020 work plan, and CEOS work plan.</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Possibility for new ad-hoc team on coastal issues focused on the organization and planning.</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Target potential coastal applications e.g.  aquaculture / disasters / Global Delta management / Harmful Algal Bloom’s. Intersection of need and capabilities.</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Emphasize forecasting (integrated observations) versus monitoring (often single datasets)</a:t>
            </a:r>
            <a:endParaRPr sz="1600">
              <a:solidFill>
                <a:srgbClr val="002569"/>
              </a:solidFill>
              <a:latin typeface="Helvetica Neue"/>
              <a:ea typeface="Helvetica Neue"/>
              <a:cs typeface="Helvetica Neue"/>
              <a:sym typeface="Helvetica Neue"/>
            </a:endParaRPr>
          </a:p>
          <a:p>
            <a:pPr marL="342900" lvl="0" indent="-241300" algn="l" rtl="0">
              <a:lnSpc>
                <a:spcPct val="100000"/>
              </a:lnSpc>
              <a:spcBef>
                <a:spcPts val="500"/>
              </a:spcBef>
              <a:spcAft>
                <a:spcPts val="0"/>
              </a:spcAft>
              <a:buClr>
                <a:srgbClr val="002569"/>
              </a:buClr>
              <a:buSzPts val="1600"/>
              <a:buFont typeface="Arial"/>
              <a:buNone/>
            </a:pPr>
            <a:endParaRPr sz="1600">
              <a:solidFill>
                <a:srgbClr val="002569"/>
              </a:solidFill>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36" name="Google Shape;36;g40fcf3b2c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9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40fcf3b2ce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US" sz="2400" kern="1200" dirty="0">
                <a:solidFill>
                  <a:schemeClr val="tx1"/>
                </a:solidFill>
                <a:effectLst/>
                <a:latin typeface="+mn-lt"/>
                <a:ea typeface="+mn-ea"/>
                <a:cs typeface="+mn-cs"/>
              </a:rPr>
              <a:t>The</a:t>
            </a:r>
            <a:r>
              <a:rPr lang="en-US" sz="2400" kern="1200" baseline="0" dirty="0">
                <a:solidFill>
                  <a:schemeClr val="tx1"/>
                </a:solidFill>
                <a:effectLst/>
                <a:latin typeface="+mn-lt"/>
                <a:ea typeface="+mn-ea"/>
                <a:cs typeface="+mn-cs"/>
              </a:rPr>
              <a:t> Global Streamflow forecasting </a:t>
            </a:r>
            <a:r>
              <a:rPr lang="en-US" sz="2400" kern="1200" dirty="0">
                <a:solidFill>
                  <a:schemeClr val="tx1"/>
                </a:solidFill>
                <a:effectLst/>
                <a:latin typeface="+mn-lt"/>
                <a:ea typeface="+mn-ea"/>
                <a:cs typeface="+mn-cs"/>
              </a:rPr>
              <a:t>services are being implemented in the operational environment of ECMWF with funding provided by the World Bank. Many derivative applications such as reservoir management, flood mapping, irrigation control have been demonstrated from this service.</a:t>
            </a:r>
          </a:p>
          <a:p>
            <a:pPr marL="0" marR="0" lvl="0" indent="0" algn="l" defTabSz="578998"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36" name="Google Shape;36;g40fcf3b2c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37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40fcf3b2ce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 name="Google Shape;36;g40fcf3b2c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97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dirty="0"/>
              <a:t>SDG 14.1.1 task team: </a:t>
            </a:r>
            <a:r>
              <a:rPr lang="en-US" sz="2400" dirty="0"/>
              <a:t>This task team provides UN Environment with information about existing data methods for monitoring coastal eutrophication and marine debris and provides. The team also provides networking support to link Earth Observation experts with relevant stakeholders. </a:t>
            </a:r>
            <a:endParaRPr lang="en-US" dirty="0"/>
          </a:p>
          <a:p>
            <a:endParaRPr lang="en-US" dirty="0"/>
          </a:p>
        </p:txBody>
      </p:sp>
    </p:spTree>
    <p:extLst>
      <p:ext uri="{BB962C8B-B14F-4D97-AF65-F5344CB8AC3E}">
        <p14:creationId xmlns:p14="http://schemas.microsoft.com/office/powerpoint/2010/main" val="378506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-MHAS is</a:t>
            </a:r>
            <a:r>
              <a:rPr lang="en-US" baseline="0" dirty="0"/>
              <a:t> working on the in-situ validation portion currently and looking to develop an app for citizen science involvement in identifying on-shore sargassum, while working with maritime organizations to aid in off shore oil spill and sargassum validations</a:t>
            </a:r>
            <a:endParaRPr lang="en-US" dirty="0"/>
          </a:p>
          <a:p>
            <a:endParaRPr lang="en-US" dirty="0"/>
          </a:p>
          <a:p>
            <a:endParaRPr lang="en-US" dirty="0"/>
          </a:p>
          <a:p>
            <a:r>
              <a:rPr lang="en-US" dirty="0"/>
              <a:t>-EWS goal is to have first</a:t>
            </a:r>
            <a:r>
              <a:rPr lang="en-US" baseline="0" dirty="0"/>
              <a:t> version pilot </a:t>
            </a:r>
            <a:r>
              <a:rPr lang="en-US" dirty="0"/>
              <a:t>in by 2020 in the Pacific,</a:t>
            </a:r>
            <a:r>
              <a:rPr lang="en-US" baseline="0" dirty="0"/>
              <a:t> with further updates and rollout within 5 years.</a:t>
            </a:r>
          </a:p>
          <a:p>
            <a:endParaRPr lang="en-US" baseline="0" dirty="0"/>
          </a:p>
          <a:p>
            <a:r>
              <a:rPr lang="en-US" baseline="0" dirty="0"/>
              <a:t>-MDWG – Emily attended a meeting at the UN Environment focusing on marine debris in the ocean </a:t>
            </a:r>
            <a:endParaRPr lang="en-US" dirty="0"/>
          </a:p>
        </p:txBody>
      </p:sp>
    </p:spTree>
    <p:extLst>
      <p:ext uri="{BB962C8B-B14F-4D97-AF65-F5344CB8AC3E}">
        <p14:creationId xmlns:p14="http://schemas.microsoft.com/office/powerpoint/2010/main" val="2426800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8861994C-B8B3-A740-949B-C8D716F26A7F}"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3"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4"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395619979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rgbClr val="0078C3"/>
            </a:gs>
            <a:gs pos="100000">
              <a:srgbClr val="0A144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Parallelogram 10"/>
          <p:cNvSpPr/>
          <p:nvPr/>
        </p:nvSpPr>
        <p:spPr bwMode="auto">
          <a:xfrm flipV="1">
            <a:off x="6650182" y="2"/>
            <a:ext cx="2493818" cy="6865698"/>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0" name="Parallelogram 10"/>
          <p:cNvSpPr/>
          <p:nvPr/>
        </p:nvSpPr>
        <p:spPr bwMode="auto">
          <a:xfrm rot="5400000" flipH="1">
            <a:off x="3559849" y="-3559847"/>
            <a:ext cx="2024302"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2" name="Parallelogram 10"/>
          <p:cNvSpPr/>
          <p:nvPr/>
        </p:nvSpPr>
        <p:spPr bwMode="auto">
          <a:xfrm rot="16200000" flipH="1" flipV="1">
            <a:off x="3559850" y="1273851"/>
            <a:ext cx="2024302"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3" name="Text Placeholder 2"/>
          <p:cNvSpPr>
            <a:spLocks noGrp="1"/>
          </p:cNvSpPr>
          <p:nvPr>
            <p:ph type="body" idx="1" hasCustomPrompt="1"/>
          </p:nvPr>
        </p:nvSpPr>
        <p:spPr>
          <a:xfrm>
            <a:off x="685802" y="3512744"/>
            <a:ext cx="6166427" cy="274562"/>
          </a:xfrm>
          <a:noFill/>
        </p:spPr>
        <p:txBody>
          <a:bodyPr wrap="square" anchor="t">
            <a:spAutoFit/>
          </a:bodyPr>
          <a:lstStyle>
            <a:lvl1pPr marL="0" indent="0" algn="l">
              <a:lnSpc>
                <a:spcPct val="100000"/>
              </a:lnSpc>
              <a:spcBef>
                <a:spcPts val="0"/>
              </a:spcBef>
              <a:spcAft>
                <a:spcPts val="0"/>
              </a:spcAft>
              <a:buNone/>
              <a:defRPr sz="1784" b="0">
                <a:solidFill>
                  <a:schemeClr val="accent4">
                    <a:lumMod val="20000"/>
                    <a:lumOff val="80000"/>
                  </a:schemeClr>
                </a:solidFill>
              </a:defRPr>
            </a:lvl1pPr>
            <a:lvl2pPr marL="366263" indent="0">
              <a:buNone/>
              <a:defRPr sz="1460">
                <a:solidFill>
                  <a:schemeClr val="tx1">
                    <a:tint val="75000"/>
                  </a:schemeClr>
                </a:solidFill>
              </a:defRPr>
            </a:lvl2pPr>
            <a:lvl3pPr marL="732525" indent="0">
              <a:buNone/>
              <a:defRPr sz="1217">
                <a:solidFill>
                  <a:schemeClr val="tx1">
                    <a:tint val="75000"/>
                  </a:schemeClr>
                </a:solidFill>
              </a:defRPr>
            </a:lvl3pPr>
            <a:lvl4pPr marL="1098788" indent="0">
              <a:buNone/>
              <a:defRPr sz="1135">
                <a:solidFill>
                  <a:schemeClr val="tx1">
                    <a:tint val="75000"/>
                  </a:schemeClr>
                </a:solidFill>
              </a:defRPr>
            </a:lvl4pPr>
            <a:lvl5pPr marL="1465050" indent="0">
              <a:buNone/>
              <a:defRPr sz="1135">
                <a:solidFill>
                  <a:schemeClr val="tx1">
                    <a:tint val="75000"/>
                  </a:schemeClr>
                </a:solidFill>
              </a:defRPr>
            </a:lvl5pPr>
            <a:lvl6pPr marL="1831313" indent="0">
              <a:buNone/>
              <a:defRPr sz="1135">
                <a:solidFill>
                  <a:schemeClr val="tx1">
                    <a:tint val="75000"/>
                  </a:schemeClr>
                </a:solidFill>
              </a:defRPr>
            </a:lvl6pPr>
            <a:lvl7pPr marL="2197576" indent="0">
              <a:buNone/>
              <a:defRPr sz="1135">
                <a:solidFill>
                  <a:schemeClr val="tx1">
                    <a:tint val="75000"/>
                  </a:schemeClr>
                </a:solidFill>
              </a:defRPr>
            </a:lvl7pPr>
            <a:lvl8pPr marL="2563839" indent="0">
              <a:buNone/>
              <a:defRPr sz="1135">
                <a:solidFill>
                  <a:schemeClr val="tx1">
                    <a:tint val="75000"/>
                  </a:schemeClr>
                </a:solidFill>
              </a:defRPr>
            </a:lvl8pPr>
            <a:lvl9pPr marL="2930101" indent="0">
              <a:buNone/>
              <a:defRPr sz="1135">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685801" y="2884701"/>
            <a:ext cx="6512792" cy="586635"/>
          </a:xfrm>
        </p:spPr>
        <p:txBody>
          <a:bodyPr wrap="square" anchor="b">
            <a:spAutoFit/>
          </a:bodyPr>
          <a:lstStyle>
            <a:lvl1pPr algn="l" defTabSz="366263" rtl="0" eaLnBrk="1" latinLnBrk="0" hangingPunct="1">
              <a:lnSpc>
                <a:spcPct val="100000"/>
              </a:lnSpc>
              <a:spcBef>
                <a:spcPct val="0"/>
              </a:spcBef>
              <a:buNone/>
              <a:defRPr kumimoji="0" lang="en-US" sz="3812" b="1" i="0" kern="1200" cap="none" baseline="0">
                <a:solidFill>
                  <a:schemeClr val="tx1"/>
                </a:solidFill>
                <a:effectLst/>
                <a:latin typeface="+mj-lt"/>
                <a:ea typeface="+mj-ea"/>
                <a:cs typeface="Arial"/>
              </a:defRPr>
            </a:lvl1pPr>
          </a:lstStyle>
          <a:p>
            <a:r>
              <a:rPr kumimoji="0" lang="en-US" dirty="0"/>
              <a:t>Click to Edit Section Title</a:t>
            </a:r>
            <a:endParaRPr lang="en-US" dirty="0"/>
          </a:p>
        </p:txBody>
      </p:sp>
      <p:sp>
        <p:nvSpPr>
          <p:cNvPr id="7"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CF17F20F-8413-1548-BF61-558511100DB7}"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9"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11"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7893353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gradFill flip="none" rotWithShape="1">
          <a:gsLst>
            <a:gs pos="1000">
              <a:srgbClr val="0078C3"/>
            </a:gs>
            <a:gs pos="100000">
              <a:srgbClr val="0A144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Parallelogram 10"/>
          <p:cNvSpPr/>
          <p:nvPr/>
        </p:nvSpPr>
        <p:spPr bwMode="auto">
          <a:xfrm flipH="1">
            <a:off x="2" y="2"/>
            <a:ext cx="4123467" cy="6865697"/>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8" name="Parallelogram 10"/>
          <p:cNvSpPr/>
          <p:nvPr/>
        </p:nvSpPr>
        <p:spPr bwMode="auto">
          <a:xfrm rot="16200000" flipH="1" flipV="1">
            <a:off x="3183461" y="897463"/>
            <a:ext cx="2777078"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0" name="Picture Placeholder 8"/>
          <p:cNvSpPr>
            <a:spLocks noGrp="1" noChangeAspect="1"/>
          </p:cNvSpPr>
          <p:nvPr>
            <p:ph type="pic" sz="quarter" idx="12" hasCustomPrompt="1"/>
          </p:nvPr>
        </p:nvSpPr>
        <p:spPr>
          <a:xfrm>
            <a:off x="513160" y="1757365"/>
            <a:ext cx="4457700" cy="3343276"/>
          </a:xfrm>
          <a:prstGeom prst="rect">
            <a:avLst/>
          </a:prstGeom>
          <a:solidFill>
            <a:schemeClr val="tx1"/>
          </a:solidFill>
          <a:ln>
            <a:noFill/>
          </a:ln>
        </p:spPr>
        <p:txBody>
          <a:bodyPr anchor="ctr"/>
          <a:lstStyle>
            <a:lvl1pPr marL="0" indent="0" algn="ctr">
              <a:buNone/>
              <a:defRPr sz="1460" baseline="0"/>
            </a:lvl1pPr>
          </a:lstStyle>
          <a:p>
            <a:pPr marL="0" marR="0" lvl="0" indent="0" algn="ctr" defTabSz="732525" eaLnBrk="1" fontAlgn="auto" latinLnBrk="0" hangingPunct="1">
              <a:lnSpc>
                <a:spcPct val="100000"/>
              </a:lnSpc>
              <a:spcBef>
                <a:spcPts val="0"/>
              </a:spcBef>
              <a:spcAft>
                <a:spcPts val="0"/>
              </a:spcAft>
              <a:buClrTx/>
              <a:buSzTx/>
              <a:buFontTx/>
              <a:buNone/>
              <a:tabLst/>
              <a:defRPr/>
            </a:pPr>
            <a:r>
              <a:rPr kumimoji="0" lang="en-US" sz="1622" b="0" i="0" u="none" strike="noStrike" kern="0" cap="none" spc="0" normalizeH="0" baseline="0" noProof="0" dirty="0">
                <a:ln>
                  <a:noFill/>
                </a:ln>
                <a:solidFill>
                  <a:sysClr val="windowText" lastClr="000000"/>
                </a:solidFill>
                <a:effectLst/>
                <a:uLnTx/>
                <a:uFillTx/>
              </a:rPr>
              <a:t>Click icon to insert Picture</a:t>
            </a:r>
          </a:p>
        </p:txBody>
      </p:sp>
      <p:sp>
        <p:nvSpPr>
          <p:cNvPr id="3" name="Text Placeholder 2"/>
          <p:cNvSpPr>
            <a:spLocks noGrp="1"/>
          </p:cNvSpPr>
          <p:nvPr>
            <p:ph type="body" idx="1" hasCustomPrompt="1"/>
          </p:nvPr>
        </p:nvSpPr>
        <p:spPr>
          <a:xfrm>
            <a:off x="5232655" y="3582548"/>
            <a:ext cx="3395805" cy="274562"/>
          </a:xfrm>
          <a:noFill/>
        </p:spPr>
        <p:txBody>
          <a:bodyPr wrap="square" anchor="t">
            <a:spAutoFit/>
          </a:bodyPr>
          <a:lstStyle>
            <a:lvl1pPr marL="0" indent="0" algn="l">
              <a:lnSpc>
                <a:spcPct val="100000"/>
              </a:lnSpc>
              <a:spcBef>
                <a:spcPts val="0"/>
              </a:spcBef>
              <a:spcAft>
                <a:spcPts val="0"/>
              </a:spcAft>
              <a:buNone/>
              <a:defRPr sz="1784" b="0">
                <a:solidFill>
                  <a:schemeClr val="accent4">
                    <a:lumMod val="20000"/>
                    <a:lumOff val="80000"/>
                  </a:schemeClr>
                </a:solidFill>
              </a:defRPr>
            </a:lvl1pPr>
            <a:lvl2pPr marL="366263" indent="0">
              <a:buNone/>
              <a:defRPr sz="1460">
                <a:solidFill>
                  <a:schemeClr val="tx1">
                    <a:tint val="75000"/>
                  </a:schemeClr>
                </a:solidFill>
              </a:defRPr>
            </a:lvl2pPr>
            <a:lvl3pPr marL="732525" indent="0">
              <a:buNone/>
              <a:defRPr sz="1217">
                <a:solidFill>
                  <a:schemeClr val="tx1">
                    <a:tint val="75000"/>
                  </a:schemeClr>
                </a:solidFill>
              </a:defRPr>
            </a:lvl3pPr>
            <a:lvl4pPr marL="1098788" indent="0">
              <a:buNone/>
              <a:defRPr sz="1135">
                <a:solidFill>
                  <a:schemeClr val="tx1">
                    <a:tint val="75000"/>
                  </a:schemeClr>
                </a:solidFill>
              </a:defRPr>
            </a:lvl4pPr>
            <a:lvl5pPr marL="1465050" indent="0">
              <a:buNone/>
              <a:defRPr sz="1135">
                <a:solidFill>
                  <a:schemeClr val="tx1">
                    <a:tint val="75000"/>
                  </a:schemeClr>
                </a:solidFill>
              </a:defRPr>
            </a:lvl5pPr>
            <a:lvl6pPr marL="1831313" indent="0">
              <a:buNone/>
              <a:defRPr sz="1135">
                <a:solidFill>
                  <a:schemeClr val="tx1">
                    <a:tint val="75000"/>
                  </a:schemeClr>
                </a:solidFill>
              </a:defRPr>
            </a:lvl6pPr>
            <a:lvl7pPr marL="2197576" indent="0">
              <a:buNone/>
              <a:defRPr sz="1135">
                <a:solidFill>
                  <a:schemeClr val="tx1">
                    <a:tint val="75000"/>
                  </a:schemeClr>
                </a:solidFill>
              </a:defRPr>
            </a:lvl7pPr>
            <a:lvl8pPr marL="2563839" indent="0">
              <a:buNone/>
              <a:defRPr sz="1135">
                <a:solidFill>
                  <a:schemeClr val="tx1">
                    <a:tint val="75000"/>
                  </a:schemeClr>
                </a:solidFill>
              </a:defRPr>
            </a:lvl8pPr>
            <a:lvl9pPr marL="2930101" indent="0">
              <a:buNone/>
              <a:defRPr sz="1135">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5232655" y="2569071"/>
            <a:ext cx="3395805" cy="948593"/>
          </a:xfrm>
        </p:spPr>
        <p:txBody>
          <a:bodyPr wrap="square" anchor="b">
            <a:spAutoFit/>
          </a:bodyPr>
          <a:lstStyle>
            <a:lvl1pPr algn="l" defTabSz="366263" rtl="0" eaLnBrk="1" latinLnBrk="0" hangingPunct="1">
              <a:lnSpc>
                <a:spcPct val="100000"/>
              </a:lnSpc>
              <a:spcBef>
                <a:spcPct val="0"/>
              </a:spcBef>
              <a:buNone/>
              <a:defRPr kumimoji="0" lang="en-US" sz="3082"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Demo Title</a:t>
            </a:r>
            <a:endParaRPr lang="en-US" dirty="0"/>
          </a:p>
        </p:txBody>
      </p:sp>
      <p:sp>
        <p:nvSpPr>
          <p:cNvPr id="9"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5D6FA6FB-FDD3-A446-B5AE-30BBE73852D8}"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11"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12"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09180755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Only_User Scree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Click to Edit User Screens Title</a:t>
            </a:r>
          </a:p>
        </p:txBody>
      </p:sp>
      <p:sp>
        <p:nvSpPr>
          <p:cNvPr id="3"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63D0726-017F-9249-8B2E-2A4DDB444ED8}"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4"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5"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79767770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28" y="2282048"/>
            <a:ext cx="7775575" cy="1185709"/>
          </a:xfrm>
        </p:spPr>
        <p:txBody>
          <a:bodyPr anchor="b"/>
          <a:lstStyle>
            <a:lvl1pPr>
              <a:spcAft>
                <a:spcPts val="0"/>
              </a:spcAft>
              <a:defRPr sz="7705"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684228" y="3467761"/>
            <a:ext cx="7775575" cy="486736"/>
          </a:xfrm>
          <a:noFill/>
        </p:spPr>
        <p:txBody>
          <a:bodyPr vert="horz" wrap="square" lIns="0" tIns="0" rIns="0" bIns="0" rtlCol="0" anchor="t">
            <a:spAutoFit/>
          </a:bodyPr>
          <a:lstStyle>
            <a:lvl1pPr marL="0" indent="0">
              <a:spcAft>
                <a:spcPts val="0"/>
              </a:spcAft>
              <a:buFontTx/>
              <a:buNone/>
              <a:defRPr lang="en-US" sz="3163"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
        <p:nvSpPr>
          <p:cNvPr id="5"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1D77C214-390A-F944-BF27-73F37F4360F9}"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7"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114701530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3" y="2725149"/>
            <a:ext cx="5486400" cy="361959"/>
          </a:xfrm>
        </p:spPr>
        <p:txBody>
          <a:bodyPr anchor="b"/>
          <a:lstStyle>
            <a:lvl1pPr>
              <a:spcAft>
                <a:spcPts val="0"/>
              </a:spcAft>
              <a:defRPr sz="2352" b="0" baseline="0">
                <a:solidFill>
                  <a:schemeClr val="tx1"/>
                </a:solidFill>
              </a:defRPr>
            </a:lvl1pPr>
          </a:lstStyle>
          <a:p>
            <a:r>
              <a:rPr lang="en-US" dirty="0"/>
              <a:t>“Quote”</a:t>
            </a:r>
          </a:p>
        </p:txBody>
      </p:sp>
      <p:sp>
        <p:nvSpPr>
          <p:cNvPr id="4" name="Text Placeholder 3"/>
          <p:cNvSpPr>
            <a:spLocks noGrp="1"/>
          </p:cNvSpPr>
          <p:nvPr>
            <p:ph type="body" sz="quarter" idx="10" hasCustomPrompt="1"/>
          </p:nvPr>
        </p:nvSpPr>
        <p:spPr>
          <a:xfrm>
            <a:off x="684213" y="3683200"/>
            <a:ext cx="5486400" cy="311945"/>
          </a:xfrm>
          <a:noFill/>
        </p:spPr>
        <p:txBody>
          <a:bodyPr vert="horz" wrap="square" lIns="0" tIns="0" rIns="0" bIns="0" rtlCol="0" anchor="t">
            <a:spAutoFit/>
          </a:bodyPr>
          <a:lstStyle>
            <a:lvl1pPr marL="0" indent="0" algn="r">
              <a:spcAft>
                <a:spcPts val="0"/>
              </a:spcAft>
              <a:buFontTx/>
              <a:buNone/>
              <a:defRPr lang="en-US" sz="2027" b="0" baseline="0" smtClean="0">
                <a:solidFill>
                  <a:schemeClr val="accent4">
                    <a:lumMod val="40000"/>
                    <a:lumOff val="6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
        <p:nvSpPr>
          <p:cNvPr id="5"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76225C2B-15EC-3348-B6CD-75D75F51F610}"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7"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335191310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sri">
    <p:spTree>
      <p:nvGrpSpPr>
        <p:cNvPr id="1" name=""/>
        <p:cNvGrpSpPr/>
        <p:nvPr/>
      </p:nvGrpSpPr>
      <p:grpSpPr>
        <a:xfrm>
          <a:off x="0" y="0"/>
          <a:ext cx="0" cy="0"/>
          <a:chOff x="0" y="0"/>
          <a:chExt cx="0" cy="0"/>
        </a:xfrm>
      </p:grpSpPr>
      <p:sp>
        <p:nvSpPr>
          <p:cNvPr id="6" name="Parallelogram 10"/>
          <p:cNvSpPr/>
          <p:nvPr userDrawn="1"/>
        </p:nvSpPr>
        <p:spPr bwMode="auto">
          <a:xfrm rot="16811740" flipH="1">
            <a:off x="1326306" y="-540326"/>
            <a:ext cx="6318215" cy="9574643"/>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 name="connsiteX0" fmla="*/ 0 w 5497956"/>
              <a:gd name="connsiteY0" fmla="*/ 0 h 6865697"/>
              <a:gd name="connsiteX1" fmla="*/ 5497956 w 5497956"/>
              <a:gd name="connsiteY1" fmla="*/ 0 h 6865697"/>
              <a:gd name="connsiteX2" fmla="*/ 3826999 w 5497956"/>
              <a:gd name="connsiteY2" fmla="*/ 4279505 h 6865697"/>
              <a:gd name="connsiteX3" fmla="*/ 2747818 w 5497956"/>
              <a:gd name="connsiteY3" fmla="*/ 6865697 h 6865697"/>
              <a:gd name="connsiteX4" fmla="*/ 0 w 5497956"/>
              <a:gd name="connsiteY4" fmla="*/ 0 h 6865697"/>
              <a:gd name="connsiteX0" fmla="*/ 0 w 5497956"/>
              <a:gd name="connsiteY0" fmla="*/ 0 h 5277653"/>
              <a:gd name="connsiteX1" fmla="*/ 5497956 w 5497956"/>
              <a:gd name="connsiteY1" fmla="*/ 0 h 5277653"/>
              <a:gd name="connsiteX2" fmla="*/ 3826999 w 5497956"/>
              <a:gd name="connsiteY2" fmla="*/ 4279505 h 5277653"/>
              <a:gd name="connsiteX3" fmla="*/ 2377650 w 5497956"/>
              <a:gd name="connsiteY3" fmla="*/ 5277653 h 5277653"/>
              <a:gd name="connsiteX4" fmla="*/ 0 w 5497956"/>
              <a:gd name="connsiteY4" fmla="*/ 0 h 5277653"/>
              <a:gd name="connsiteX0" fmla="*/ 0 w 3863432"/>
              <a:gd name="connsiteY0" fmla="*/ 2222226 h 5277653"/>
              <a:gd name="connsiteX1" fmla="*/ 3863432 w 3863432"/>
              <a:gd name="connsiteY1" fmla="*/ 0 h 5277653"/>
              <a:gd name="connsiteX2" fmla="*/ 2192475 w 3863432"/>
              <a:gd name="connsiteY2" fmla="*/ 4279505 h 5277653"/>
              <a:gd name="connsiteX3" fmla="*/ 743126 w 3863432"/>
              <a:gd name="connsiteY3" fmla="*/ 5277653 h 5277653"/>
              <a:gd name="connsiteX4" fmla="*/ 0 w 3863432"/>
              <a:gd name="connsiteY4" fmla="*/ 2222226 h 5277653"/>
              <a:gd name="connsiteX0" fmla="*/ 0 w 4172478"/>
              <a:gd name="connsiteY0" fmla="*/ 1085159 h 4140586"/>
              <a:gd name="connsiteX1" fmla="*/ 4172478 w 4172478"/>
              <a:gd name="connsiteY1" fmla="*/ 0 h 4140586"/>
              <a:gd name="connsiteX2" fmla="*/ 2192475 w 4172478"/>
              <a:gd name="connsiteY2" fmla="*/ 3142438 h 4140586"/>
              <a:gd name="connsiteX3" fmla="*/ 743126 w 4172478"/>
              <a:gd name="connsiteY3" fmla="*/ 4140586 h 4140586"/>
              <a:gd name="connsiteX4" fmla="*/ 0 w 4172478"/>
              <a:gd name="connsiteY4" fmla="*/ 1085159 h 4140586"/>
              <a:gd name="connsiteX0" fmla="*/ 0 w 3868783"/>
              <a:gd name="connsiteY0" fmla="*/ 887305 h 4140586"/>
              <a:gd name="connsiteX1" fmla="*/ 3868783 w 3868783"/>
              <a:gd name="connsiteY1" fmla="*/ 0 h 4140586"/>
              <a:gd name="connsiteX2" fmla="*/ 1888780 w 3868783"/>
              <a:gd name="connsiteY2" fmla="*/ 3142438 h 4140586"/>
              <a:gd name="connsiteX3" fmla="*/ 439431 w 3868783"/>
              <a:gd name="connsiteY3" fmla="*/ 4140586 h 4140586"/>
              <a:gd name="connsiteX4" fmla="*/ 0 w 3868783"/>
              <a:gd name="connsiteY4" fmla="*/ 887305 h 4140586"/>
              <a:gd name="connsiteX0" fmla="*/ 269818 w 4138601"/>
              <a:gd name="connsiteY0" fmla="*/ 887305 h 3536775"/>
              <a:gd name="connsiteX1" fmla="*/ 4138601 w 4138601"/>
              <a:gd name="connsiteY1" fmla="*/ 0 h 3536775"/>
              <a:gd name="connsiteX2" fmla="*/ 2158598 w 4138601"/>
              <a:gd name="connsiteY2" fmla="*/ 3142438 h 3536775"/>
              <a:gd name="connsiteX3" fmla="*/ 0 w 4138601"/>
              <a:gd name="connsiteY3" fmla="*/ 3536775 h 3536775"/>
              <a:gd name="connsiteX4" fmla="*/ 269818 w 4138601"/>
              <a:gd name="connsiteY4" fmla="*/ 887305 h 3536775"/>
              <a:gd name="connsiteX0" fmla="*/ 269818 w 4138601"/>
              <a:gd name="connsiteY0" fmla="*/ 887305 h 3635085"/>
              <a:gd name="connsiteX1" fmla="*/ 4138601 w 4138601"/>
              <a:gd name="connsiteY1" fmla="*/ 0 h 3635085"/>
              <a:gd name="connsiteX2" fmla="*/ 2376678 w 4138601"/>
              <a:gd name="connsiteY2" fmla="*/ 3635085 h 3635085"/>
              <a:gd name="connsiteX3" fmla="*/ 0 w 4138601"/>
              <a:gd name="connsiteY3" fmla="*/ 3536775 h 3635085"/>
              <a:gd name="connsiteX4" fmla="*/ 269818 w 4138601"/>
              <a:gd name="connsiteY4" fmla="*/ 887305 h 3635085"/>
              <a:gd name="connsiteX0" fmla="*/ 453784 w 4138601"/>
              <a:gd name="connsiteY0" fmla="*/ 250562 h 3635085"/>
              <a:gd name="connsiteX1" fmla="*/ 4138601 w 4138601"/>
              <a:gd name="connsiteY1" fmla="*/ 0 h 3635085"/>
              <a:gd name="connsiteX2" fmla="*/ 2376678 w 4138601"/>
              <a:gd name="connsiteY2" fmla="*/ 3635085 h 3635085"/>
              <a:gd name="connsiteX3" fmla="*/ 0 w 4138601"/>
              <a:gd name="connsiteY3" fmla="*/ 3536775 h 3635085"/>
              <a:gd name="connsiteX4" fmla="*/ 453784 w 4138601"/>
              <a:gd name="connsiteY4" fmla="*/ 250562 h 3635085"/>
              <a:gd name="connsiteX0" fmla="*/ 1391303 w 4138601"/>
              <a:gd name="connsiteY0" fmla="*/ 75768 h 3635085"/>
              <a:gd name="connsiteX1" fmla="*/ 4138601 w 4138601"/>
              <a:gd name="connsiteY1" fmla="*/ 0 h 3635085"/>
              <a:gd name="connsiteX2" fmla="*/ 2376678 w 4138601"/>
              <a:gd name="connsiteY2" fmla="*/ 3635085 h 3635085"/>
              <a:gd name="connsiteX3" fmla="*/ 0 w 4138601"/>
              <a:gd name="connsiteY3" fmla="*/ 3536775 h 3635085"/>
              <a:gd name="connsiteX4" fmla="*/ 1391303 w 4138601"/>
              <a:gd name="connsiteY4" fmla="*/ 75768 h 3635085"/>
              <a:gd name="connsiteX0" fmla="*/ 1391303 w 4138601"/>
              <a:gd name="connsiteY0" fmla="*/ 75768 h 3536775"/>
              <a:gd name="connsiteX1" fmla="*/ 4138601 w 4138601"/>
              <a:gd name="connsiteY1" fmla="*/ 0 h 3536775"/>
              <a:gd name="connsiteX2" fmla="*/ 1273242 w 4138601"/>
              <a:gd name="connsiteY2" fmla="*/ 3407480 h 3536775"/>
              <a:gd name="connsiteX3" fmla="*/ 0 w 4138601"/>
              <a:gd name="connsiteY3" fmla="*/ 3536775 h 3536775"/>
              <a:gd name="connsiteX4" fmla="*/ 1391303 w 4138601"/>
              <a:gd name="connsiteY4" fmla="*/ 75768 h 3536775"/>
              <a:gd name="connsiteX0" fmla="*/ 1391303 w 3058684"/>
              <a:gd name="connsiteY0" fmla="*/ 103474 h 3564481"/>
              <a:gd name="connsiteX1" fmla="*/ 3058684 w 3058684"/>
              <a:gd name="connsiteY1" fmla="*/ 0 h 3564481"/>
              <a:gd name="connsiteX2" fmla="*/ 1273242 w 3058684"/>
              <a:gd name="connsiteY2" fmla="*/ 3435186 h 3564481"/>
              <a:gd name="connsiteX3" fmla="*/ 0 w 3058684"/>
              <a:gd name="connsiteY3" fmla="*/ 3564481 h 3564481"/>
              <a:gd name="connsiteX4" fmla="*/ 1391303 w 3058684"/>
              <a:gd name="connsiteY4" fmla="*/ 103474 h 3564481"/>
              <a:gd name="connsiteX0" fmla="*/ 1521436 w 3188817"/>
              <a:gd name="connsiteY0" fmla="*/ 103474 h 3464355"/>
              <a:gd name="connsiteX1" fmla="*/ 3188817 w 3188817"/>
              <a:gd name="connsiteY1" fmla="*/ 0 h 3464355"/>
              <a:gd name="connsiteX2" fmla="*/ 1403375 w 3188817"/>
              <a:gd name="connsiteY2" fmla="*/ 3435186 h 3464355"/>
              <a:gd name="connsiteX3" fmla="*/ 0 w 3188817"/>
              <a:gd name="connsiteY3" fmla="*/ 3464355 h 3464355"/>
              <a:gd name="connsiteX4" fmla="*/ 1521436 w 3188817"/>
              <a:gd name="connsiteY4" fmla="*/ 103474 h 3464355"/>
              <a:gd name="connsiteX0" fmla="*/ 1521436 w 3188817"/>
              <a:gd name="connsiteY0" fmla="*/ 103474 h 3632772"/>
              <a:gd name="connsiteX1" fmla="*/ 3188817 w 3188817"/>
              <a:gd name="connsiteY1" fmla="*/ 0 h 3632772"/>
              <a:gd name="connsiteX2" fmla="*/ 1626674 w 3188817"/>
              <a:gd name="connsiteY2" fmla="*/ 3632772 h 3632772"/>
              <a:gd name="connsiteX3" fmla="*/ 0 w 3188817"/>
              <a:gd name="connsiteY3" fmla="*/ 3464355 h 3632772"/>
              <a:gd name="connsiteX4" fmla="*/ 1521436 w 3188817"/>
              <a:gd name="connsiteY4" fmla="*/ 103474 h 3632772"/>
              <a:gd name="connsiteX0" fmla="*/ 1521436 w 3605461"/>
              <a:gd name="connsiteY0" fmla="*/ 69855 h 3599153"/>
              <a:gd name="connsiteX1" fmla="*/ 3605461 w 3605461"/>
              <a:gd name="connsiteY1" fmla="*/ 0 h 3599153"/>
              <a:gd name="connsiteX2" fmla="*/ 1626674 w 3605461"/>
              <a:gd name="connsiteY2" fmla="*/ 3599153 h 3599153"/>
              <a:gd name="connsiteX3" fmla="*/ 0 w 3605461"/>
              <a:gd name="connsiteY3" fmla="*/ 3430736 h 3599153"/>
              <a:gd name="connsiteX4" fmla="*/ 1521436 w 3605461"/>
              <a:gd name="connsiteY4" fmla="*/ 69855 h 3599153"/>
              <a:gd name="connsiteX0" fmla="*/ 1488157 w 3605461"/>
              <a:gd name="connsiteY0" fmla="*/ 0 h 3645127"/>
              <a:gd name="connsiteX1" fmla="*/ 3605461 w 3605461"/>
              <a:gd name="connsiteY1" fmla="*/ 45974 h 3645127"/>
              <a:gd name="connsiteX2" fmla="*/ 1626674 w 3605461"/>
              <a:gd name="connsiteY2" fmla="*/ 3645127 h 3645127"/>
              <a:gd name="connsiteX3" fmla="*/ 0 w 3605461"/>
              <a:gd name="connsiteY3" fmla="*/ 3476710 h 3645127"/>
              <a:gd name="connsiteX4" fmla="*/ 1488157 w 3605461"/>
              <a:gd name="connsiteY4" fmla="*/ 0 h 3645127"/>
              <a:gd name="connsiteX0" fmla="*/ 1488157 w 3494077"/>
              <a:gd name="connsiteY0" fmla="*/ 138768 h 3783895"/>
              <a:gd name="connsiteX1" fmla="*/ 3494077 w 3494077"/>
              <a:gd name="connsiteY1" fmla="*/ 0 h 3783895"/>
              <a:gd name="connsiteX2" fmla="*/ 1626674 w 3494077"/>
              <a:gd name="connsiteY2" fmla="*/ 3783895 h 3783895"/>
              <a:gd name="connsiteX3" fmla="*/ 0 w 3494077"/>
              <a:gd name="connsiteY3" fmla="*/ 3615478 h 3783895"/>
              <a:gd name="connsiteX4" fmla="*/ 1488157 w 3494077"/>
              <a:gd name="connsiteY4" fmla="*/ 138768 h 3783895"/>
              <a:gd name="connsiteX0" fmla="*/ 1124549 w 3130469"/>
              <a:gd name="connsiteY0" fmla="*/ 138768 h 3783895"/>
              <a:gd name="connsiteX1" fmla="*/ 3130469 w 3130469"/>
              <a:gd name="connsiteY1" fmla="*/ 0 h 3783895"/>
              <a:gd name="connsiteX2" fmla="*/ 1263066 w 3130469"/>
              <a:gd name="connsiteY2" fmla="*/ 3783895 h 3783895"/>
              <a:gd name="connsiteX3" fmla="*/ 0 w 3130469"/>
              <a:gd name="connsiteY3" fmla="*/ 3710249 h 3783895"/>
              <a:gd name="connsiteX4" fmla="*/ 1124549 w 3130469"/>
              <a:gd name="connsiteY4" fmla="*/ 138768 h 3783895"/>
              <a:gd name="connsiteX0" fmla="*/ 1124549 w 2637804"/>
              <a:gd name="connsiteY0" fmla="*/ 122113 h 3767240"/>
              <a:gd name="connsiteX1" fmla="*/ 2637804 w 2637804"/>
              <a:gd name="connsiteY1" fmla="*/ 0 h 3767240"/>
              <a:gd name="connsiteX2" fmla="*/ 1263066 w 2637804"/>
              <a:gd name="connsiteY2" fmla="*/ 3767240 h 3767240"/>
              <a:gd name="connsiteX3" fmla="*/ 0 w 2637804"/>
              <a:gd name="connsiteY3" fmla="*/ 3693594 h 3767240"/>
              <a:gd name="connsiteX4" fmla="*/ 1124549 w 2637804"/>
              <a:gd name="connsiteY4" fmla="*/ 122113 h 3767240"/>
              <a:gd name="connsiteX0" fmla="*/ 1305037 w 2637804"/>
              <a:gd name="connsiteY0" fmla="*/ 0 h 3855679"/>
              <a:gd name="connsiteX1" fmla="*/ 2637804 w 2637804"/>
              <a:gd name="connsiteY1" fmla="*/ 88439 h 3855679"/>
              <a:gd name="connsiteX2" fmla="*/ 1263066 w 2637804"/>
              <a:gd name="connsiteY2" fmla="*/ 3855679 h 3855679"/>
              <a:gd name="connsiteX3" fmla="*/ 0 w 2637804"/>
              <a:gd name="connsiteY3" fmla="*/ 3782033 h 3855679"/>
              <a:gd name="connsiteX4" fmla="*/ 1305037 w 2637804"/>
              <a:gd name="connsiteY4" fmla="*/ 0 h 3855679"/>
              <a:gd name="connsiteX0" fmla="*/ 1264430 w 2637804"/>
              <a:gd name="connsiteY0" fmla="*/ 0 h 3899282"/>
              <a:gd name="connsiteX1" fmla="*/ 2637804 w 2637804"/>
              <a:gd name="connsiteY1" fmla="*/ 132042 h 3899282"/>
              <a:gd name="connsiteX2" fmla="*/ 1263066 w 2637804"/>
              <a:gd name="connsiteY2" fmla="*/ 3899282 h 3899282"/>
              <a:gd name="connsiteX3" fmla="*/ 0 w 2637804"/>
              <a:gd name="connsiteY3" fmla="*/ 3825636 h 3899282"/>
              <a:gd name="connsiteX4" fmla="*/ 1264430 w 2637804"/>
              <a:gd name="connsiteY4" fmla="*/ 0 h 3899282"/>
              <a:gd name="connsiteX0" fmla="*/ 1264430 w 2637804"/>
              <a:gd name="connsiteY0" fmla="*/ 0 h 4163698"/>
              <a:gd name="connsiteX1" fmla="*/ 2637804 w 2637804"/>
              <a:gd name="connsiteY1" fmla="*/ 132042 h 4163698"/>
              <a:gd name="connsiteX2" fmla="*/ 1331152 w 2637804"/>
              <a:gd name="connsiteY2" fmla="*/ 4163698 h 4163698"/>
              <a:gd name="connsiteX3" fmla="*/ 0 w 2637804"/>
              <a:gd name="connsiteY3" fmla="*/ 3825636 h 4163698"/>
              <a:gd name="connsiteX4" fmla="*/ 1264430 w 2637804"/>
              <a:gd name="connsiteY4" fmla="*/ 0 h 4163698"/>
              <a:gd name="connsiteX0" fmla="*/ 1182770 w 2556144"/>
              <a:gd name="connsiteY0" fmla="*/ 0 h 4163698"/>
              <a:gd name="connsiteX1" fmla="*/ 2556144 w 2556144"/>
              <a:gd name="connsiteY1" fmla="*/ 132042 h 4163698"/>
              <a:gd name="connsiteX2" fmla="*/ 1249492 w 2556144"/>
              <a:gd name="connsiteY2" fmla="*/ 4163698 h 4163698"/>
              <a:gd name="connsiteX3" fmla="*/ 0 w 2556144"/>
              <a:gd name="connsiteY3" fmla="*/ 3580706 h 4163698"/>
              <a:gd name="connsiteX4" fmla="*/ 1182770 w 2556144"/>
              <a:gd name="connsiteY4" fmla="*/ 0 h 4163698"/>
              <a:gd name="connsiteX0" fmla="*/ 1182770 w 2556144"/>
              <a:gd name="connsiteY0" fmla="*/ 0 h 3715230"/>
              <a:gd name="connsiteX1" fmla="*/ 2556144 w 2556144"/>
              <a:gd name="connsiteY1" fmla="*/ 132042 h 3715230"/>
              <a:gd name="connsiteX2" fmla="*/ 1481730 w 2556144"/>
              <a:gd name="connsiteY2" fmla="*/ 3715230 h 3715230"/>
              <a:gd name="connsiteX3" fmla="*/ 0 w 2556144"/>
              <a:gd name="connsiteY3" fmla="*/ 3580706 h 3715230"/>
              <a:gd name="connsiteX4" fmla="*/ 1182770 w 2556144"/>
              <a:gd name="connsiteY4" fmla="*/ 0 h 3715230"/>
              <a:gd name="connsiteX0" fmla="*/ 1182770 w 2556144"/>
              <a:gd name="connsiteY0" fmla="*/ 0 h 3745461"/>
              <a:gd name="connsiteX1" fmla="*/ 2556144 w 2556144"/>
              <a:gd name="connsiteY1" fmla="*/ 132042 h 3745461"/>
              <a:gd name="connsiteX2" fmla="*/ 1793329 w 2556144"/>
              <a:gd name="connsiteY2" fmla="*/ 3745461 h 3745461"/>
              <a:gd name="connsiteX3" fmla="*/ 0 w 2556144"/>
              <a:gd name="connsiteY3" fmla="*/ 3580706 h 3745461"/>
              <a:gd name="connsiteX4" fmla="*/ 1182770 w 2556144"/>
              <a:gd name="connsiteY4" fmla="*/ 0 h 3745461"/>
              <a:gd name="connsiteX0" fmla="*/ 810452 w 2556144"/>
              <a:gd name="connsiteY0" fmla="*/ 0 h 3786541"/>
              <a:gd name="connsiteX1" fmla="*/ 2556144 w 2556144"/>
              <a:gd name="connsiteY1" fmla="*/ 173122 h 3786541"/>
              <a:gd name="connsiteX2" fmla="*/ 1793329 w 2556144"/>
              <a:gd name="connsiteY2" fmla="*/ 3786541 h 3786541"/>
              <a:gd name="connsiteX3" fmla="*/ 0 w 2556144"/>
              <a:gd name="connsiteY3" fmla="*/ 3621786 h 3786541"/>
              <a:gd name="connsiteX4" fmla="*/ 810452 w 2556144"/>
              <a:gd name="connsiteY4" fmla="*/ 0 h 3786541"/>
              <a:gd name="connsiteX0" fmla="*/ 810452 w 2490881"/>
              <a:gd name="connsiteY0" fmla="*/ 0 h 3786541"/>
              <a:gd name="connsiteX1" fmla="*/ 2490881 w 2490881"/>
              <a:gd name="connsiteY1" fmla="*/ 479137 h 3786541"/>
              <a:gd name="connsiteX2" fmla="*/ 1793329 w 2490881"/>
              <a:gd name="connsiteY2" fmla="*/ 3786541 h 3786541"/>
              <a:gd name="connsiteX3" fmla="*/ 0 w 2490881"/>
              <a:gd name="connsiteY3" fmla="*/ 3621786 h 3786541"/>
              <a:gd name="connsiteX4" fmla="*/ 810452 w 2490881"/>
              <a:gd name="connsiteY4" fmla="*/ 0 h 3786541"/>
              <a:gd name="connsiteX0" fmla="*/ 750890 w 2490881"/>
              <a:gd name="connsiteY0" fmla="*/ 0 h 3470057"/>
              <a:gd name="connsiteX1" fmla="*/ 2490881 w 2490881"/>
              <a:gd name="connsiteY1" fmla="*/ 162653 h 3470057"/>
              <a:gd name="connsiteX2" fmla="*/ 1793329 w 2490881"/>
              <a:gd name="connsiteY2" fmla="*/ 3470057 h 3470057"/>
              <a:gd name="connsiteX3" fmla="*/ 0 w 2490881"/>
              <a:gd name="connsiteY3" fmla="*/ 3305302 h 3470057"/>
              <a:gd name="connsiteX4" fmla="*/ 750890 w 2490881"/>
              <a:gd name="connsiteY4" fmla="*/ 0 h 3470057"/>
              <a:gd name="connsiteX0" fmla="*/ 761393 w 2490881"/>
              <a:gd name="connsiteY0" fmla="*/ 0 h 3473996"/>
              <a:gd name="connsiteX1" fmla="*/ 2490881 w 2490881"/>
              <a:gd name="connsiteY1" fmla="*/ 166592 h 3473996"/>
              <a:gd name="connsiteX2" fmla="*/ 1793329 w 2490881"/>
              <a:gd name="connsiteY2" fmla="*/ 3473996 h 3473996"/>
              <a:gd name="connsiteX3" fmla="*/ 0 w 2490881"/>
              <a:gd name="connsiteY3" fmla="*/ 3309241 h 3473996"/>
              <a:gd name="connsiteX4" fmla="*/ 761393 w 2490881"/>
              <a:gd name="connsiteY4" fmla="*/ 0 h 3473996"/>
              <a:gd name="connsiteX0" fmla="*/ 756589 w 2486077"/>
              <a:gd name="connsiteY0" fmla="*/ 0 h 3473996"/>
              <a:gd name="connsiteX1" fmla="*/ 2486077 w 2486077"/>
              <a:gd name="connsiteY1" fmla="*/ 166592 h 3473996"/>
              <a:gd name="connsiteX2" fmla="*/ 1788525 w 2486077"/>
              <a:gd name="connsiteY2" fmla="*/ 3473996 h 3473996"/>
              <a:gd name="connsiteX3" fmla="*/ 0 w 2486077"/>
              <a:gd name="connsiteY3" fmla="*/ 3294834 h 3473996"/>
              <a:gd name="connsiteX4" fmla="*/ 756589 w 2486077"/>
              <a:gd name="connsiteY4" fmla="*/ 0 h 3473996"/>
              <a:gd name="connsiteX0" fmla="*/ 740384 w 2469872"/>
              <a:gd name="connsiteY0" fmla="*/ 0 h 3473996"/>
              <a:gd name="connsiteX1" fmla="*/ 2469872 w 2469872"/>
              <a:gd name="connsiteY1" fmla="*/ 166592 h 3473996"/>
              <a:gd name="connsiteX2" fmla="*/ 1772320 w 2469872"/>
              <a:gd name="connsiteY2" fmla="*/ 3473996 h 3473996"/>
              <a:gd name="connsiteX3" fmla="*/ 0 w 2469872"/>
              <a:gd name="connsiteY3" fmla="*/ 3301364 h 3473996"/>
              <a:gd name="connsiteX4" fmla="*/ 740384 w 2469872"/>
              <a:gd name="connsiteY4" fmla="*/ 0 h 3473996"/>
              <a:gd name="connsiteX0" fmla="*/ 740384 w 3180498"/>
              <a:gd name="connsiteY0" fmla="*/ 0 h 3473996"/>
              <a:gd name="connsiteX1" fmla="*/ 3180498 w 3180498"/>
              <a:gd name="connsiteY1" fmla="*/ 240494 h 3473996"/>
              <a:gd name="connsiteX2" fmla="*/ 1772320 w 3180498"/>
              <a:gd name="connsiteY2" fmla="*/ 3473996 h 3473996"/>
              <a:gd name="connsiteX3" fmla="*/ 0 w 3180498"/>
              <a:gd name="connsiteY3" fmla="*/ 3301364 h 3473996"/>
              <a:gd name="connsiteX4" fmla="*/ 740384 w 3180498"/>
              <a:gd name="connsiteY4" fmla="*/ 0 h 3473996"/>
              <a:gd name="connsiteX0" fmla="*/ 736813 w 3180498"/>
              <a:gd name="connsiteY0" fmla="*/ 0 h 3472657"/>
              <a:gd name="connsiteX1" fmla="*/ 3180498 w 3180498"/>
              <a:gd name="connsiteY1" fmla="*/ 239155 h 3472657"/>
              <a:gd name="connsiteX2" fmla="*/ 1772320 w 3180498"/>
              <a:gd name="connsiteY2" fmla="*/ 3472657 h 3472657"/>
              <a:gd name="connsiteX3" fmla="*/ 0 w 3180498"/>
              <a:gd name="connsiteY3" fmla="*/ 3300025 h 3472657"/>
              <a:gd name="connsiteX4" fmla="*/ 736813 w 3180498"/>
              <a:gd name="connsiteY4" fmla="*/ 0 h 3472657"/>
              <a:gd name="connsiteX0" fmla="*/ 736813 w 3187641"/>
              <a:gd name="connsiteY0" fmla="*/ 0 h 3472657"/>
              <a:gd name="connsiteX1" fmla="*/ 3187641 w 3187641"/>
              <a:gd name="connsiteY1" fmla="*/ 236478 h 3472657"/>
              <a:gd name="connsiteX2" fmla="*/ 1772320 w 3187641"/>
              <a:gd name="connsiteY2" fmla="*/ 3472657 h 3472657"/>
              <a:gd name="connsiteX3" fmla="*/ 0 w 3187641"/>
              <a:gd name="connsiteY3" fmla="*/ 3300025 h 3472657"/>
              <a:gd name="connsiteX4" fmla="*/ 736813 w 3187641"/>
              <a:gd name="connsiteY4" fmla="*/ 0 h 347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7641" h="3472657">
                <a:moveTo>
                  <a:pt x="736813" y="0"/>
                </a:moveTo>
                <a:lnTo>
                  <a:pt x="3187641" y="236478"/>
                </a:lnTo>
                <a:lnTo>
                  <a:pt x="1772320" y="3472657"/>
                </a:lnTo>
                <a:lnTo>
                  <a:pt x="0" y="3300025"/>
                </a:lnTo>
                <a:lnTo>
                  <a:pt x="736813" y="0"/>
                </a:lnTo>
                <a:close/>
              </a:path>
            </a:pathLst>
          </a:custGeom>
          <a:gradFill flip="none" rotWithShape="1">
            <a:gsLst>
              <a:gs pos="98000">
                <a:srgbClr val="053264"/>
              </a:gs>
              <a:gs pos="51000">
                <a:srgbClr val="027FB5"/>
              </a:gs>
              <a:gs pos="0">
                <a:srgbClr val="00B9F2"/>
              </a:gs>
            </a:gsLst>
            <a:path path="circle">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3" name="Parallelogram 10"/>
          <p:cNvSpPr/>
          <p:nvPr/>
        </p:nvSpPr>
        <p:spPr bwMode="auto">
          <a:xfrm rot="5400000" flipV="1">
            <a:off x="3771901" y="1485903"/>
            <a:ext cx="1600198"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gradFill flip="none" rotWithShape="1">
            <a:gsLst>
              <a:gs pos="100000">
                <a:srgbClr val="00B9F2"/>
              </a:gs>
              <a:gs pos="10000">
                <a:srgbClr val="053264"/>
              </a:gs>
            </a:gsLst>
            <a:lin ang="378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94257" y="2489996"/>
            <a:ext cx="4555489" cy="1878010"/>
          </a:xfrm>
          <a:prstGeom prst="rect">
            <a:avLst/>
          </a:prstGeom>
        </p:spPr>
      </p:pic>
      <p:sp>
        <p:nvSpPr>
          <p:cNvPr id="12" name="Parallelogram 10"/>
          <p:cNvSpPr/>
          <p:nvPr userDrawn="1"/>
        </p:nvSpPr>
        <p:spPr bwMode="auto">
          <a:xfrm rot="5400000" flipH="1">
            <a:off x="3795971" y="885756"/>
            <a:ext cx="1555940" cy="9170900"/>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2777078"/>
              <a:gd name="connsiteY0" fmla="*/ 35863 h 12227861"/>
              <a:gd name="connsiteX1" fmla="*/ 2358932 w 2777078"/>
              <a:gd name="connsiteY1" fmla="*/ 0 h 12227861"/>
              <a:gd name="connsiteX2" fmla="*/ 2777078 w 2777078"/>
              <a:gd name="connsiteY2" fmla="*/ 12227861 h 12227861"/>
              <a:gd name="connsiteX3" fmla="*/ 0 w 2777078"/>
              <a:gd name="connsiteY3" fmla="*/ 12227861 h 12227861"/>
              <a:gd name="connsiteX4" fmla="*/ 1085273 w 2777078"/>
              <a:gd name="connsiteY4" fmla="*/ 35863 h 12227861"/>
              <a:gd name="connsiteX0" fmla="*/ 273578 w 1965383"/>
              <a:gd name="connsiteY0" fmla="*/ 35863 h 12245793"/>
              <a:gd name="connsiteX1" fmla="*/ 1547237 w 1965383"/>
              <a:gd name="connsiteY1" fmla="*/ 0 h 12245793"/>
              <a:gd name="connsiteX2" fmla="*/ 1965383 w 1965383"/>
              <a:gd name="connsiteY2" fmla="*/ 12227861 h 12245793"/>
              <a:gd name="connsiteX3" fmla="*/ 0 w 1965383"/>
              <a:gd name="connsiteY3" fmla="*/ 12245793 h 12245793"/>
              <a:gd name="connsiteX4" fmla="*/ 273578 w 1965383"/>
              <a:gd name="connsiteY4" fmla="*/ 35863 h 12245793"/>
              <a:gd name="connsiteX0" fmla="*/ 0 w 2257531"/>
              <a:gd name="connsiteY0" fmla="*/ 17934 h 12245793"/>
              <a:gd name="connsiteX1" fmla="*/ 1839385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257531"/>
              <a:gd name="connsiteY0" fmla="*/ 17934 h 12245793"/>
              <a:gd name="connsiteX1" fmla="*/ 1445837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134547"/>
              <a:gd name="connsiteY0" fmla="*/ 17934 h 12245793"/>
              <a:gd name="connsiteX1" fmla="*/ 1445837 w 2134547"/>
              <a:gd name="connsiteY1" fmla="*/ 0 h 12245793"/>
              <a:gd name="connsiteX2" fmla="*/ 2134547 w 2134547"/>
              <a:gd name="connsiteY2" fmla="*/ 12209931 h 12245793"/>
              <a:gd name="connsiteX3" fmla="*/ 292148 w 2134547"/>
              <a:gd name="connsiteY3" fmla="*/ 12245793 h 12245793"/>
              <a:gd name="connsiteX4" fmla="*/ 0 w 2134547"/>
              <a:gd name="connsiteY4" fmla="*/ 17934 h 12245793"/>
              <a:gd name="connsiteX0" fmla="*/ 0 w 2134547"/>
              <a:gd name="connsiteY0" fmla="*/ 17934 h 12227867"/>
              <a:gd name="connsiteX1" fmla="*/ 1445837 w 2134547"/>
              <a:gd name="connsiteY1" fmla="*/ 0 h 12227867"/>
              <a:gd name="connsiteX2" fmla="*/ 2134547 w 2134547"/>
              <a:gd name="connsiteY2" fmla="*/ 12209931 h 12227867"/>
              <a:gd name="connsiteX3" fmla="*/ 242953 w 2134547"/>
              <a:gd name="connsiteY3" fmla="*/ 12227867 h 12227867"/>
              <a:gd name="connsiteX4" fmla="*/ 0 w 2134547"/>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42953 w 2134546"/>
              <a:gd name="connsiteY3" fmla="*/ 12227867 h 12227867"/>
              <a:gd name="connsiteX4" fmla="*/ 0 w 2134546"/>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34590 w 2134546"/>
              <a:gd name="connsiteY3" fmla="*/ 12227867 h 12227867"/>
              <a:gd name="connsiteX4" fmla="*/ 0 w 2134546"/>
              <a:gd name="connsiteY4" fmla="*/ 17934 h 1222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546" h="12227867">
                <a:moveTo>
                  <a:pt x="0" y="17934"/>
                </a:moveTo>
                <a:lnTo>
                  <a:pt x="1445837" y="0"/>
                </a:lnTo>
                <a:lnTo>
                  <a:pt x="2134546" y="12222126"/>
                </a:lnTo>
                <a:lnTo>
                  <a:pt x="234590" y="12227867"/>
                </a:lnTo>
                <a:lnTo>
                  <a:pt x="0" y="17934"/>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6" name="Parallelogram 10"/>
          <p:cNvSpPr/>
          <p:nvPr userDrawn="1"/>
        </p:nvSpPr>
        <p:spPr bwMode="auto">
          <a:xfrm rot="5400000" flipH="1">
            <a:off x="3396245" y="-3362018"/>
            <a:ext cx="2364960" cy="9157445"/>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3" name="Parallelogram 10"/>
          <p:cNvSpPr/>
          <p:nvPr userDrawn="1"/>
        </p:nvSpPr>
        <p:spPr bwMode="auto">
          <a:xfrm rot="5400000" flipH="1">
            <a:off x="3559850" y="-3559847"/>
            <a:ext cx="2024302"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9" name="Parallelogram 10"/>
          <p:cNvSpPr/>
          <p:nvPr userDrawn="1"/>
        </p:nvSpPr>
        <p:spPr bwMode="auto">
          <a:xfrm rot="16200000">
            <a:off x="3382796" y="1071761"/>
            <a:ext cx="2364960" cy="9157445"/>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4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0" name="Parallelogram 10"/>
          <p:cNvSpPr/>
          <p:nvPr userDrawn="1"/>
        </p:nvSpPr>
        <p:spPr bwMode="auto">
          <a:xfrm rot="5400000" flipV="1">
            <a:off x="3559849" y="1260403"/>
            <a:ext cx="2024302" cy="9170896"/>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Tree>
    <p:extLst>
      <p:ext uri="{BB962C8B-B14F-4D97-AF65-F5344CB8AC3E}">
        <p14:creationId xmlns:p14="http://schemas.microsoft.com/office/powerpoint/2010/main" val="128143800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15"/>
        <p:cNvGrpSpPr/>
        <p:nvPr/>
      </p:nvGrpSpPr>
      <p:grpSpPr>
        <a:xfrm>
          <a:off x="0" y="0"/>
          <a:ext cx="0" cy="0"/>
          <a:chOff x="0" y="0"/>
          <a:chExt cx="0" cy="0"/>
        </a:xfrm>
      </p:grpSpPr>
      <p:sp>
        <p:nvSpPr>
          <p:cNvPr id="16" name="Google Shape;16;p5"/>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rtl="0">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rtl="0">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rtl="0">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rtl="0">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rtl="0">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rtl="0">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rtl="0">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rtl="0">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7" name="Google Shape;17;p5"/>
          <p:cNvSpPr txBox="1">
            <a:spLocks noGrp="1"/>
          </p:cNvSpPr>
          <p:nvPr>
            <p:ph type="body" idx="1"/>
          </p:nvPr>
        </p:nvSpPr>
        <p:spPr>
          <a:xfrm>
            <a:off x="457200" y="1600200"/>
            <a:ext cx="8153400" cy="47244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8" name="Google Shape;18;p5"/>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316699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374841" y="2428193"/>
            <a:ext cx="6394330" cy="914400"/>
          </a:xfrm>
        </p:spPr>
        <p:txBody>
          <a:bodyPr rIns="0" anchor="b">
            <a:noAutofit/>
          </a:bodyPr>
          <a:lstStyle>
            <a:lvl1pPr algn="ctr">
              <a:defRPr sz="2757"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371602" y="3465218"/>
            <a:ext cx="6400801" cy="914400"/>
          </a:xfrm>
          <a:noFill/>
        </p:spPr>
        <p:txBody>
          <a:bodyPr>
            <a:noAutofit/>
          </a:bodyPr>
          <a:lstStyle>
            <a:lvl1pPr marL="0" indent="0" algn="ctr">
              <a:buNone/>
              <a:defRPr b="0">
                <a:solidFill>
                  <a:schemeClr val="tx1"/>
                </a:solidFill>
              </a:defRPr>
            </a:lvl1pPr>
            <a:lvl2pPr marL="366263" indent="0" algn="ctr">
              <a:buNone/>
              <a:defRPr>
                <a:solidFill>
                  <a:schemeClr val="tx1">
                    <a:tint val="75000"/>
                  </a:schemeClr>
                </a:solidFill>
              </a:defRPr>
            </a:lvl2pPr>
            <a:lvl3pPr marL="732525" indent="0" algn="ctr">
              <a:buNone/>
              <a:defRPr>
                <a:solidFill>
                  <a:schemeClr val="tx1">
                    <a:tint val="75000"/>
                  </a:schemeClr>
                </a:solidFill>
              </a:defRPr>
            </a:lvl3pPr>
            <a:lvl4pPr marL="1098788" indent="0" algn="ctr">
              <a:buNone/>
              <a:defRPr>
                <a:solidFill>
                  <a:schemeClr val="tx1">
                    <a:tint val="75000"/>
                  </a:schemeClr>
                </a:solidFill>
              </a:defRPr>
            </a:lvl4pPr>
            <a:lvl5pPr marL="1465050" indent="0" algn="ctr">
              <a:buNone/>
              <a:defRPr>
                <a:solidFill>
                  <a:schemeClr val="tx1">
                    <a:tint val="75000"/>
                  </a:schemeClr>
                </a:solidFill>
              </a:defRPr>
            </a:lvl5pPr>
            <a:lvl6pPr marL="1831313" indent="0" algn="ctr">
              <a:buNone/>
              <a:defRPr>
                <a:solidFill>
                  <a:schemeClr val="tx1">
                    <a:tint val="75000"/>
                  </a:schemeClr>
                </a:solidFill>
              </a:defRPr>
            </a:lvl6pPr>
            <a:lvl7pPr marL="2197576" indent="0" algn="ctr">
              <a:buNone/>
              <a:defRPr>
                <a:solidFill>
                  <a:schemeClr val="tx1">
                    <a:tint val="75000"/>
                  </a:schemeClr>
                </a:solidFill>
              </a:defRPr>
            </a:lvl7pPr>
            <a:lvl8pPr marL="2563839" indent="0" algn="ctr">
              <a:buNone/>
              <a:defRPr>
                <a:solidFill>
                  <a:schemeClr val="tx1">
                    <a:tint val="75000"/>
                  </a:schemeClr>
                </a:solidFill>
              </a:defRPr>
            </a:lvl8pPr>
            <a:lvl9pPr marL="2930101" indent="0" algn="ctr">
              <a:buNone/>
              <a:defRPr>
                <a:solidFill>
                  <a:schemeClr val="tx1">
                    <a:tint val="75000"/>
                  </a:schemeClr>
                </a:solidFill>
              </a:defRPr>
            </a:lvl9pPr>
          </a:lstStyle>
          <a:p>
            <a:r>
              <a:rPr lang="en-US" dirty="0"/>
              <a:t>Name of Presenter(s)</a:t>
            </a:r>
          </a:p>
        </p:txBody>
      </p:sp>
      <p:sp>
        <p:nvSpPr>
          <p:cNvPr id="5"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6EC91B51-25EE-0147-9293-37E16A70024E}"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8"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r="3940"/>
          <a:stretch/>
        </p:blipFill>
        <p:spPr>
          <a:xfrm>
            <a:off x="7510421" y="572080"/>
            <a:ext cx="955871" cy="465533"/>
          </a:xfrm>
          <a:prstGeom prst="rect">
            <a:avLst/>
          </a:prstGeom>
        </p:spPr>
      </p:pic>
    </p:spTree>
    <p:extLst>
      <p:ext uri="{BB962C8B-B14F-4D97-AF65-F5344CB8AC3E}">
        <p14:creationId xmlns:p14="http://schemas.microsoft.com/office/powerpoint/2010/main" val="374050097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dirty="0"/>
              <a:t>Click to Edit Master Title Style</a:t>
            </a:r>
          </a:p>
        </p:txBody>
      </p:sp>
      <p:sp>
        <p:nvSpPr>
          <p:cNvPr id="5" name="Content Placeholder 4"/>
          <p:cNvSpPr>
            <a:spLocks noGrp="1"/>
          </p:cNvSpPr>
          <p:nvPr>
            <p:ph sz="quarter" idx="10"/>
          </p:nvPr>
        </p:nvSpPr>
        <p:spPr>
          <a:xfrm>
            <a:off x="685801" y="1828800"/>
            <a:ext cx="7776972" cy="3429000"/>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6DEFD86-78C4-084A-B0B5-04A7A3431B39}"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7"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26183989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969" y="682625"/>
            <a:ext cx="8119872" cy="299441"/>
          </a:xfrm>
        </p:spPr>
        <p:txBody>
          <a:bodyPr/>
          <a:lstStyle>
            <a:lvl1pPr>
              <a:defRPr lang="en-US" sz="1946" b="1" kern="1200" spc="0" dirty="0" smtClean="0">
                <a:solidFill>
                  <a:schemeClr val="tx1"/>
                </a:solidFill>
                <a:latin typeface="+mj-lt"/>
                <a:ea typeface="+mj-ea"/>
                <a:cs typeface="Arial"/>
              </a:defRPr>
            </a:lvl1pPr>
          </a:lstStyle>
          <a:p>
            <a:r>
              <a:rPr lang="en-US" dirty="0"/>
              <a:t>Click to Edit Master Title Style</a:t>
            </a:r>
          </a:p>
        </p:txBody>
      </p:sp>
      <p:sp>
        <p:nvSpPr>
          <p:cNvPr id="8" name="Text Placeholder 7"/>
          <p:cNvSpPr>
            <a:spLocks noGrp="1"/>
          </p:cNvSpPr>
          <p:nvPr>
            <p:ph type="body" sz="quarter" idx="11" hasCustomPrompt="1"/>
          </p:nvPr>
        </p:nvSpPr>
        <p:spPr>
          <a:xfrm>
            <a:off x="511969" y="1097310"/>
            <a:ext cx="8119872" cy="187295"/>
          </a:xfrm>
        </p:spPr>
        <p:txBody>
          <a:bodyPr anchor="t" anchorCtr="0">
            <a:spAutoFit/>
          </a:bodyPr>
          <a:lstStyle>
            <a:lvl1pPr marL="0" indent="0">
              <a:spcBef>
                <a:spcPts val="0"/>
              </a:spcBef>
              <a:spcAft>
                <a:spcPts val="0"/>
              </a:spcAft>
              <a:buNone/>
              <a:defRPr sz="1217">
                <a:solidFill>
                  <a:schemeClr val="accent4">
                    <a:lumMod val="40000"/>
                    <a:lumOff val="60000"/>
                  </a:schemeClr>
                </a:solidFill>
              </a:defRPr>
            </a:lvl1pPr>
            <a:lvl2pPr marL="0" indent="0">
              <a:buNone/>
              <a:defRPr sz="1135"/>
            </a:lvl2pPr>
            <a:lvl3pPr marL="0" indent="0">
              <a:buNone/>
              <a:defRPr sz="1135"/>
            </a:lvl3pPr>
            <a:lvl4pPr marL="0" indent="0">
              <a:buNone/>
              <a:defRPr sz="1135"/>
            </a:lvl4pPr>
            <a:lvl5pPr marL="0" indent="0">
              <a:buNone/>
              <a:defRPr sz="1135"/>
            </a:lvl5pPr>
          </a:lstStyle>
          <a:p>
            <a:pPr lvl="0"/>
            <a:r>
              <a:rPr lang="en-US" dirty="0"/>
              <a:t>Click to Edit Subtitle (optional)</a:t>
            </a:r>
          </a:p>
        </p:txBody>
      </p:sp>
      <p:sp>
        <p:nvSpPr>
          <p:cNvPr id="11" name="Content Placeholder 10"/>
          <p:cNvSpPr>
            <a:spLocks noGrp="1"/>
          </p:cNvSpPr>
          <p:nvPr>
            <p:ph sz="quarter" idx="12"/>
          </p:nvPr>
        </p:nvSpPr>
        <p:spPr>
          <a:xfrm>
            <a:off x="685801" y="1828805"/>
            <a:ext cx="7776972" cy="3427413"/>
          </a:xfrm>
        </p:spPr>
        <p:txBody>
          <a:bodyPr/>
          <a:lstStyle/>
          <a:p>
            <a:pPr lvl="0"/>
            <a:r>
              <a:rPr lang="en-US"/>
              <a:t>Edit Master text styles</a:t>
            </a:r>
          </a:p>
          <a:p>
            <a:pPr lvl="1"/>
            <a:r>
              <a:rPr lang="en-US"/>
              <a:t>Second level</a:t>
            </a:r>
          </a:p>
          <a:p>
            <a:pPr lvl="2"/>
            <a:r>
              <a:rPr lang="en-US"/>
              <a:t>Third level</a:t>
            </a:r>
          </a:p>
        </p:txBody>
      </p:sp>
      <p:sp>
        <p:nvSpPr>
          <p:cNvPr id="5"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7D5DF95B-0B80-6A4D-A813-6F9D9F38EBA2}"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7"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414557601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Tagl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682625"/>
            <a:ext cx="8119872" cy="299441"/>
          </a:xfrm>
          <a:noFill/>
        </p:spPr>
        <p:txBody>
          <a:bodyPr vert="horz" wrap="square" lIns="0" tIns="0" rIns="0" bIns="0" rtlCol="0" anchor="t">
            <a:spAutoFit/>
          </a:bodyPr>
          <a:lstStyle>
            <a:lvl1pPr>
              <a:defRPr lang="en-US" dirty="0"/>
            </a:lvl1pPr>
          </a:lstStyle>
          <a:p>
            <a:pPr lvl="0"/>
            <a:r>
              <a:rPr lang="en-US" dirty="0"/>
              <a:t>Click to Edit Master Title Style</a:t>
            </a:r>
          </a:p>
        </p:txBody>
      </p:sp>
      <p:sp>
        <p:nvSpPr>
          <p:cNvPr id="4" name="Content Placeholder 3"/>
          <p:cNvSpPr>
            <a:spLocks noGrp="1"/>
          </p:cNvSpPr>
          <p:nvPr>
            <p:ph sz="half" idx="2"/>
          </p:nvPr>
        </p:nvSpPr>
        <p:spPr>
          <a:xfrm>
            <a:off x="685801" y="1828800"/>
            <a:ext cx="7776972" cy="3429000"/>
          </a:xfrm>
        </p:spPr>
        <p:txBody>
          <a:bodyPr/>
          <a:lstStyle>
            <a:lvl1pPr>
              <a:lnSpc>
                <a:spcPct val="100000"/>
              </a:lnSpc>
              <a:defRPr sz="1622"/>
            </a:lvl1pPr>
            <a:lvl2pPr>
              <a:lnSpc>
                <a:spcPct val="100000"/>
              </a:lnSpc>
              <a:defRPr sz="1460"/>
            </a:lvl2pPr>
            <a:lvl3pPr>
              <a:lnSpc>
                <a:spcPct val="100000"/>
              </a:lnSpc>
              <a:defRPr sz="1217"/>
            </a:lvl3pPr>
            <a:lvl4pPr>
              <a:defRPr sz="1135"/>
            </a:lvl4pPr>
            <a:lvl5pPr>
              <a:lnSpc>
                <a:spcPts val="1442"/>
              </a:lnSpc>
              <a:defRPr sz="1135"/>
            </a:lvl5pPr>
            <a:lvl6pPr>
              <a:defRPr sz="1217"/>
            </a:lvl6pPr>
            <a:lvl7pPr>
              <a:defRPr sz="1217"/>
            </a:lvl7pPr>
            <a:lvl8pPr>
              <a:defRPr sz="1217"/>
            </a:lvl8pPr>
            <a:lvl9pPr>
              <a:defRPr sz="1217"/>
            </a:lvl9pPr>
          </a:lstStyle>
          <a:p>
            <a:pPr lvl="0"/>
            <a:r>
              <a:rPr lang="en-US"/>
              <a:t>Edit Master text styles</a:t>
            </a:r>
          </a:p>
          <a:p>
            <a:pPr lvl="1"/>
            <a:r>
              <a:rPr lang="en-US"/>
              <a:t>Second level</a:t>
            </a:r>
          </a:p>
          <a:p>
            <a:pPr lvl="2"/>
            <a:r>
              <a:rPr lang="en-US"/>
              <a:t>Third level</a:t>
            </a:r>
          </a:p>
        </p:txBody>
      </p:sp>
      <p:sp>
        <p:nvSpPr>
          <p:cNvPr id="7" name="Text Placeholder 6"/>
          <p:cNvSpPr>
            <a:spLocks noGrp="1"/>
          </p:cNvSpPr>
          <p:nvPr>
            <p:ph type="body" sz="quarter" idx="14" hasCustomPrompt="1"/>
          </p:nvPr>
        </p:nvSpPr>
        <p:spPr>
          <a:xfrm>
            <a:off x="515449" y="6217867"/>
            <a:ext cx="8119871" cy="174663"/>
          </a:xfrm>
        </p:spPr>
        <p:txBody>
          <a:bodyPr anchor="b">
            <a:spAutoFit/>
          </a:bodyPr>
          <a:lstStyle>
            <a:lvl1pPr marL="0" marR="0" indent="0" algn="r" defTabSz="366263" rtl="0" eaLnBrk="1" fontAlgn="auto" latinLnBrk="0" hangingPunct="1">
              <a:lnSpc>
                <a:spcPct val="100000"/>
              </a:lnSpc>
              <a:spcBef>
                <a:spcPts val="0"/>
              </a:spcBef>
              <a:spcAft>
                <a:spcPts val="0"/>
              </a:spcAft>
              <a:buClr>
                <a:schemeClr val="tx1">
                  <a:lumMod val="65000"/>
                </a:schemeClr>
              </a:buClr>
              <a:buSzPts val="1100"/>
              <a:buFont typeface="Arial"/>
              <a:buNone/>
              <a:tabLst/>
              <a:defRPr lang="en-US" sz="1135" b="0" i="1" kern="1200" baseline="0" dirty="0" smtClean="0">
                <a:solidFill>
                  <a:schemeClr val="tx2"/>
                </a:solidFill>
                <a:latin typeface="+mn-lt"/>
                <a:ea typeface="+mn-ea"/>
                <a:cs typeface="Arial"/>
              </a:defRPr>
            </a:lvl1pPr>
          </a:lstStyle>
          <a:p>
            <a:pPr lvl="0"/>
            <a:r>
              <a:rPr lang="en-US" dirty="0"/>
              <a:t>Click to Edit Tagline (optional)</a:t>
            </a:r>
          </a:p>
        </p:txBody>
      </p:sp>
      <p:sp>
        <p:nvSpPr>
          <p:cNvPr id="5" name="Date Placeholder 3"/>
          <p:cNvSpPr>
            <a:spLocks noGrp="1"/>
          </p:cNvSpPr>
          <p:nvPr>
            <p:ph type="dt" sz="half" idx="15"/>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14E55AC9-5819-304B-AB8A-EC561A98EE59}"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8"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71317472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Content and Tagl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4350" y="682625"/>
            <a:ext cx="8119872" cy="299441"/>
          </a:xfrm>
        </p:spPr>
        <p:txBody>
          <a:bodyPr/>
          <a:lstStyle>
            <a:lvl1pPr>
              <a:defRPr/>
            </a:lvl1pPr>
          </a:lstStyle>
          <a:p>
            <a:r>
              <a:rPr lang="en-US" dirty="0"/>
              <a:t>Click to Edit Master Title Style</a:t>
            </a:r>
          </a:p>
        </p:txBody>
      </p:sp>
      <p:sp>
        <p:nvSpPr>
          <p:cNvPr id="9" name="Content Placeholder 21"/>
          <p:cNvSpPr>
            <a:spLocks noGrp="1"/>
          </p:cNvSpPr>
          <p:nvPr>
            <p:ph sz="quarter" idx="18"/>
          </p:nvPr>
        </p:nvSpPr>
        <p:spPr>
          <a:xfrm>
            <a:off x="685801" y="1828800"/>
            <a:ext cx="7776972" cy="3429000"/>
          </a:xfrm>
        </p:spPr>
        <p:txBody>
          <a:bodyPr/>
          <a:lstStyle/>
          <a:p>
            <a:pPr lvl="0"/>
            <a:r>
              <a:rPr lang="en-US"/>
              <a:t>Edit Master text styles</a:t>
            </a:r>
          </a:p>
          <a:p>
            <a:pPr lvl="1"/>
            <a:r>
              <a:rPr lang="en-US"/>
              <a:t>Second level</a:t>
            </a:r>
          </a:p>
          <a:p>
            <a:pPr lvl="2"/>
            <a:r>
              <a:rPr lang="en-US"/>
              <a:t>Third level</a:t>
            </a:r>
          </a:p>
        </p:txBody>
      </p:sp>
      <p:sp>
        <p:nvSpPr>
          <p:cNvPr id="4" name="TextBox 3"/>
          <p:cNvSpPr txBox="1"/>
          <p:nvPr/>
        </p:nvSpPr>
        <p:spPr>
          <a:xfrm>
            <a:off x="8832307" y="1514615"/>
            <a:ext cx="914401" cy="914400"/>
          </a:xfrm>
          <a:prstGeom prst="rect">
            <a:avLst/>
          </a:prstGeom>
          <a:noFill/>
          <a:effectLst/>
        </p:spPr>
        <p:txBody>
          <a:bodyPr wrap="none" lIns="0" tIns="0" rIns="0" bIns="0" rtlCol="0">
            <a:noAutofit/>
          </a:bodyPr>
          <a:lstStyle/>
          <a:p>
            <a:pPr defTabSz="732525" eaLnBrk="0" hangingPunct="0">
              <a:lnSpc>
                <a:spcPts val="1442"/>
              </a:lnSpc>
            </a:pPr>
            <a:endParaRPr lang="en-US" sz="1135" b="1" dirty="0">
              <a:solidFill>
                <a:prstClr val="white"/>
              </a:solidFill>
              <a:latin typeface="Arial"/>
              <a:ea typeface="ＭＳ Ｐゴシック"/>
              <a:cs typeface="ＭＳ Ｐゴシック"/>
            </a:endParaRPr>
          </a:p>
        </p:txBody>
      </p:sp>
      <p:sp>
        <p:nvSpPr>
          <p:cNvPr id="10" name="Text Placeholder 9"/>
          <p:cNvSpPr>
            <a:spLocks noGrp="1"/>
          </p:cNvSpPr>
          <p:nvPr>
            <p:ph type="body" sz="quarter" idx="16" hasCustomPrompt="1"/>
          </p:nvPr>
        </p:nvSpPr>
        <p:spPr>
          <a:xfrm>
            <a:off x="514350" y="1097310"/>
            <a:ext cx="8119872" cy="187295"/>
          </a:xfrm>
        </p:spPr>
        <p:txBody>
          <a:bodyPr vert="horz" wrap="square" lIns="0" tIns="0" rIns="0" bIns="0" rtlCol="0" anchor="t">
            <a:spAutoFit/>
          </a:bodyPr>
          <a:lstStyle>
            <a:lvl1pPr marL="0" indent="0" algn="l" defTabSz="366263" rtl="0" eaLnBrk="1" latinLnBrk="0" hangingPunct="1">
              <a:lnSpc>
                <a:spcPct val="100000"/>
              </a:lnSpc>
              <a:spcBef>
                <a:spcPct val="0"/>
              </a:spcBef>
              <a:spcAft>
                <a:spcPts val="0"/>
              </a:spcAft>
              <a:buNone/>
              <a:defRPr lang="en-US" sz="1217" b="1" kern="1200" dirty="0" smtClean="0">
                <a:solidFill>
                  <a:srgbClr val="94E6FF"/>
                </a:solidFill>
                <a:latin typeface="+mj-lt"/>
                <a:ea typeface="+mj-ea"/>
                <a:cs typeface="Arial"/>
              </a:defRPr>
            </a:lvl1pPr>
            <a:lvl2pPr algn="l" defTabSz="366263" rtl="0" eaLnBrk="1" latinLnBrk="0" hangingPunct="1">
              <a:lnSpc>
                <a:spcPct val="100000"/>
              </a:lnSpc>
              <a:spcBef>
                <a:spcPct val="0"/>
              </a:spcBef>
              <a:buNone/>
              <a:defRPr lang="en-US" sz="1946" b="1" kern="1200" dirty="0" smtClean="0">
                <a:solidFill>
                  <a:schemeClr val="tx1"/>
                </a:solidFill>
                <a:latin typeface="+mj-lt"/>
                <a:ea typeface="+mj-ea"/>
                <a:cs typeface="Arial"/>
              </a:defRPr>
            </a:lvl2pPr>
            <a:lvl3pPr algn="l" defTabSz="366263" rtl="0" eaLnBrk="1" latinLnBrk="0" hangingPunct="1">
              <a:lnSpc>
                <a:spcPct val="100000"/>
              </a:lnSpc>
              <a:spcBef>
                <a:spcPct val="0"/>
              </a:spcBef>
              <a:buNone/>
              <a:defRPr lang="en-US" sz="1946" b="1" kern="1200" dirty="0" smtClean="0">
                <a:solidFill>
                  <a:schemeClr val="tx1"/>
                </a:solidFill>
                <a:latin typeface="+mj-lt"/>
                <a:ea typeface="+mj-ea"/>
                <a:cs typeface="Arial"/>
              </a:defRPr>
            </a:lvl3pPr>
            <a:lvl4pPr algn="l" defTabSz="366263" rtl="0" eaLnBrk="1" latinLnBrk="0" hangingPunct="1">
              <a:lnSpc>
                <a:spcPct val="100000"/>
              </a:lnSpc>
              <a:spcBef>
                <a:spcPct val="0"/>
              </a:spcBef>
              <a:buNone/>
              <a:defRPr lang="en-US" sz="1946" b="1" kern="1200" dirty="0" smtClean="0">
                <a:solidFill>
                  <a:schemeClr val="tx1"/>
                </a:solidFill>
                <a:latin typeface="+mj-lt"/>
                <a:ea typeface="+mj-ea"/>
                <a:cs typeface="Arial"/>
              </a:defRPr>
            </a:lvl4pPr>
            <a:lvl5pPr algn="l" defTabSz="366263" rtl="0" eaLnBrk="1" latinLnBrk="0" hangingPunct="1">
              <a:lnSpc>
                <a:spcPct val="100000"/>
              </a:lnSpc>
              <a:spcBef>
                <a:spcPct val="0"/>
              </a:spcBef>
              <a:buNone/>
              <a:defRPr lang="en-US" sz="1946" b="1" kern="1200" dirty="0" smtClean="0">
                <a:solidFill>
                  <a:schemeClr val="tx1"/>
                </a:solidFill>
                <a:latin typeface="+mj-lt"/>
                <a:ea typeface="+mj-ea"/>
                <a:cs typeface="Arial"/>
              </a:defRPr>
            </a:lvl5pPr>
          </a:lstStyle>
          <a:p>
            <a:pPr lvl="0"/>
            <a:r>
              <a:rPr lang="en-US" dirty="0"/>
              <a:t>Click to Edit Subtitle (optional)</a:t>
            </a:r>
          </a:p>
        </p:txBody>
      </p:sp>
      <p:sp>
        <p:nvSpPr>
          <p:cNvPr id="12" name="Text Placeholder 25"/>
          <p:cNvSpPr>
            <a:spLocks noGrp="1"/>
          </p:cNvSpPr>
          <p:nvPr>
            <p:ph type="body" sz="quarter" idx="20" hasCustomPrompt="1"/>
          </p:nvPr>
        </p:nvSpPr>
        <p:spPr>
          <a:xfrm>
            <a:off x="514350" y="6226137"/>
            <a:ext cx="8119872" cy="174663"/>
          </a:xfrm>
        </p:spPr>
        <p:txBody>
          <a:bodyPr anchor="b">
            <a:spAutoFit/>
          </a:bodyPr>
          <a:lstStyle>
            <a:lvl1pPr marL="0" indent="0" algn="r">
              <a:spcBef>
                <a:spcPts val="0"/>
              </a:spcBef>
              <a:spcAft>
                <a:spcPts val="0"/>
              </a:spcAft>
              <a:buNone/>
              <a:defRPr sz="1135" b="0" i="1" baseline="0">
                <a:solidFill>
                  <a:schemeClr val="tx2"/>
                </a:solidFill>
              </a:defRPr>
            </a:lvl1pPr>
            <a:lvl2pPr marL="0" indent="0" algn="r">
              <a:buNone/>
              <a:defRPr sz="1217"/>
            </a:lvl2pPr>
            <a:lvl3pPr marL="0" indent="0" algn="r">
              <a:buNone/>
              <a:defRPr sz="1217"/>
            </a:lvl3pPr>
            <a:lvl4pPr marL="0" indent="0" algn="r">
              <a:buNone/>
              <a:defRPr sz="1217"/>
            </a:lvl4pPr>
            <a:lvl5pPr marL="0" indent="0" algn="r">
              <a:buNone/>
              <a:defRPr sz="1217"/>
            </a:lvl5pPr>
          </a:lstStyle>
          <a:p>
            <a:pPr lvl="0"/>
            <a:r>
              <a:rPr lang="en-US" dirty="0"/>
              <a:t>Click to Edit Tagline (optional)</a:t>
            </a:r>
          </a:p>
        </p:txBody>
      </p:sp>
      <p:sp>
        <p:nvSpPr>
          <p:cNvPr id="8" name="TextBox 7"/>
          <p:cNvSpPr txBox="1"/>
          <p:nvPr/>
        </p:nvSpPr>
        <p:spPr>
          <a:xfrm>
            <a:off x="8832307" y="1514615"/>
            <a:ext cx="914401" cy="914400"/>
          </a:xfrm>
          <a:prstGeom prst="rect">
            <a:avLst/>
          </a:prstGeom>
          <a:noFill/>
          <a:effectLst/>
        </p:spPr>
        <p:txBody>
          <a:bodyPr wrap="none" lIns="0" tIns="0" rIns="0" bIns="0" rtlCol="0">
            <a:noAutofit/>
          </a:bodyPr>
          <a:lstStyle/>
          <a:p>
            <a:pPr defTabSz="732525" eaLnBrk="0" hangingPunct="0">
              <a:lnSpc>
                <a:spcPts val="1442"/>
              </a:lnSpc>
            </a:pPr>
            <a:endParaRPr lang="en-US" sz="1135" b="1" dirty="0">
              <a:solidFill>
                <a:prstClr val="white"/>
              </a:solidFill>
              <a:latin typeface="Arial"/>
              <a:ea typeface="ＭＳ Ｐゴシック"/>
              <a:cs typeface="ＭＳ Ｐゴシック"/>
            </a:endParaRPr>
          </a:p>
        </p:txBody>
      </p:sp>
      <p:sp>
        <p:nvSpPr>
          <p:cNvPr id="11"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9874F111-1245-FB4C-ACB7-129F68E66232}"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13"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14"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32596590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380C21C6-642C-6F4C-B53C-06F3F35CEF14}"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4"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5"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426076283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without Graphic (center justifi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3"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8A0E3BE2-FFFE-0B46-AE5A-CBB4C5FEC6FC}" type="datetime1">
              <a:rPr lang="en-US" smtClean="0">
                <a:solidFill>
                  <a:prstClr val="white">
                    <a:tint val="75000"/>
                  </a:prstClr>
                </a:solidFill>
                <a:latin typeface="Arial"/>
                <a:ea typeface="ＭＳ Ｐゴシック"/>
                <a:cs typeface="ＭＳ Ｐゴシック"/>
              </a:rPr>
              <a:pPr/>
              <a:t>4/1/2019</a:t>
            </a:fld>
            <a:endParaRPr lang="en-US">
              <a:solidFill>
                <a:prstClr val="white">
                  <a:tint val="75000"/>
                </a:prstClr>
              </a:solidFill>
              <a:latin typeface="Arial"/>
              <a:ea typeface="ＭＳ Ｐゴシック"/>
              <a:cs typeface="ＭＳ Ｐゴシック"/>
            </a:endParaRPr>
          </a:p>
        </p:txBody>
      </p:sp>
      <p:sp>
        <p:nvSpPr>
          <p:cNvPr id="4"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5"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58392646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5000">
              <a:srgbClr val="053264"/>
            </a:gs>
            <a:gs pos="0">
              <a:srgbClr val="00B9F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682625"/>
            <a:ext cx="8119872" cy="299441"/>
          </a:xfrm>
          <a:prstGeom prst="rect">
            <a:avLst/>
          </a:prstGeom>
          <a:noFill/>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685801" y="1828800"/>
            <a:ext cx="7771468" cy="342900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pPr defTabSz="732525"/>
            <a:fld id="{9CE7E69C-4D79-BB49-9350-1FEE210EB4F7}" type="datetime1">
              <a:rPr lang="en-US" smtClean="0">
                <a:solidFill>
                  <a:prstClr val="white">
                    <a:tint val="75000"/>
                  </a:prstClr>
                </a:solidFill>
                <a:latin typeface="Arial"/>
                <a:ea typeface="ＭＳ Ｐゴシック"/>
                <a:cs typeface="ＭＳ Ｐゴシック"/>
              </a:rPr>
              <a:pPr defTabSz="732525"/>
              <a:t>4/1/2019</a:t>
            </a:fld>
            <a:endParaRPr lang="en-US">
              <a:solidFill>
                <a:prstClr val="white">
                  <a:tint val="75000"/>
                </a:prstClr>
              </a:solidFill>
              <a:latin typeface="Arial"/>
              <a:ea typeface="ＭＳ Ｐゴシック"/>
              <a:cs typeface="ＭＳ Ｐゴシック"/>
            </a:endParaRPr>
          </a:p>
        </p:txBody>
      </p:sp>
      <p:sp>
        <p:nvSpPr>
          <p:cNvPr id="5"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pPr defTabSz="732525"/>
            <a:endParaRPr lang="en-US">
              <a:solidFill>
                <a:prstClr val="white">
                  <a:tint val="75000"/>
                </a:prstClr>
              </a:solidFill>
              <a:latin typeface="Arial"/>
              <a:ea typeface="ＭＳ Ｐゴシック"/>
              <a:cs typeface="ＭＳ Ｐゴシック"/>
            </a:endParaRPr>
          </a:p>
        </p:txBody>
      </p:sp>
      <p:sp>
        <p:nvSpPr>
          <p:cNvPr id="6"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pPr defTabSz="732525"/>
            <a:fld id="{0F847EE6-F7C9-3041-A28D-502F5689C8E2}" type="slidenum">
              <a:rPr lang="en-US" smtClean="0">
                <a:solidFill>
                  <a:prstClr val="white">
                    <a:tint val="75000"/>
                  </a:prstClr>
                </a:solidFill>
                <a:latin typeface="Arial"/>
                <a:ea typeface="ＭＳ Ｐゴシック"/>
                <a:cs typeface="ＭＳ Ｐゴシック"/>
              </a:rPr>
              <a:pPr defTabSz="732525"/>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578629160"/>
      </p:ext>
    </p:extLst>
  </p:cSld>
  <p:clrMap bg1="dk1" tx1="lt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ransition spd="med">
    <p:fade/>
  </p:transition>
  <p:hf sldNum="0" hdr="0" ftr="0" dt="0"/>
  <p:txStyles>
    <p:titleStyle>
      <a:lvl1pPr algn="l" defTabSz="366263" rtl="0" eaLnBrk="1" latinLnBrk="0" hangingPunct="1">
        <a:lnSpc>
          <a:spcPct val="100000"/>
        </a:lnSpc>
        <a:spcBef>
          <a:spcPct val="0"/>
        </a:spcBef>
        <a:buNone/>
        <a:defRPr sz="1946" b="1" kern="1200">
          <a:solidFill>
            <a:schemeClr val="tx1"/>
          </a:solidFill>
          <a:latin typeface="+mj-lt"/>
          <a:ea typeface="+mj-ea"/>
          <a:cs typeface="Arial"/>
        </a:defRPr>
      </a:lvl1pPr>
    </p:titleStyle>
    <p:bodyStyle>
      <a:lvl1pPr marL="141164" indent="-141164" algn="l" defTabSz="366263" rtl="0" eaLnBrk="1" latinLnBrk="0" hangingPunct="1">
        <a:lnSpc>
          <a:spcPct val="100000"/>
        </a:lnSpc>
        <a:spcBef>
          <a:spcPts val="240"/>
        </a:spcBef>
        <a:spcAft>
          <a:spcPts val="481"/>
        </a:spcAft>
        <a:buClr>
          <a:schemeClr val="accent4">
            <a:lumMod val="60000"/>
            <a:lumOff val="40000"/>
          </a:schemeClr>
        </a:buClr>
        <a:buSzPct val="80000"/>
        <a:buFont typeface="Arial"/>
        <a:buChar char="•"/>
        <a:defRPr sz="1622" b="1" kern="1200">
          <a:solidFill>
            <a:schemeClr val="tx1"/>
          </a:solidFill>
          <a:latin typeface="+mn-lt"/>
          <a:ea typeface="+mn-ea"/>
          <a:cs typeface="Arial"/>
        </a:defRPr>
      </a:lvl1pPr>
      <a:lvl2pPr marL="366263" indent="-139180" algn="l" defTabSz="366263" rtl="0" eaLnBrk="1" latinLnBrk="0" hangingPunct="1">
        <a:lnSpc>
          <a:spcPct val="100000"/>
        </a:lnSpc>
        <a:spcBef>
          <a:spcPts val="0"/>
        </a:spcBef>
        <a:spcAft>
          <a:spcPts val="481"/>
        </a:spcAft>
        <a:buClr>
          <a:schemeClr val="accent4">
            <a:lumMod val="60000"/>
            <a:lumOff val="40000"/>
          </a:schemeClr>
        </a:buClr>
        <a:buSzPct val="80000"/>
        <a:buFont typeface="Lucida Grande"/>
        <a:buChar char="-"/>
        <a:defRPr sz="1460" b="1" kern="1200">
          <a:solidFill>
            <a:schemeClr val="tx1"/>
          </a:solidFill>
          <a:latin typeface="+mn-lt"/>
          <a:ea typeface="+mn-ea"/>
          <a:cs typeface="Arial"/>
        </a:defRPr>
      </a:lvl2pPr>
      <a:lvl3pPr marL="637297" indent="-139180" algn="l" defTabSz="366263" rtl="0" eaLnBrk="1" latinLnBrk="0" hangingPunct="1">
        <a:lnSpc>
          <a:spcPct val="100000"/>
        </a:lnSpc>
        <a:spcBef>
          <a:spcPts val="0"/>
        </a:spcBef>
        <a:spcAft>
          <a:spcPts val="481"/>
        </a:spcAft>
        <a:buClr>
          <a:schemeClr val="accent4">
            <a:lumMod val="60000"/>
            <a:lumOff val="40000"/>
          </a:schemeClr>
        </a:buClr>
        <a:buSzPct val="80000"/>
        <a:buFont typeface="Lucida Grande"/>
        <a:buChar char="-"/>
        <a:defRPr sz="1217" b="1" kern="1200">
          <a:solidFill>
            <a:schemeClr val="tx1"/>
          </a:solidFill>
          <a:latin typeface="+mn-lt"/>
          <a:ea typeface="+mn-ea"/>
          <a:cs typeface="Arial"/>
        </a:defRPr>
      </a:lvl3pPr>
      <a:lvl4pPr marL="974259" indent="-139180" algn="l" defTabSz="366263" rtl="0" eaLnBrk="1" latinLnBrk="0" hangingPunct="1">
        <a:lnSpc>
          <a:spcPts val="1442"/>
        </a:lnSpc>
        <a:spcBef>
          <a:spcPts val="0"/>
        </a:spcBef>
        <a:spcAft>
          <a:spcPts val="481"/>
        </a:spcAft>
        <a:buClr>
          <a:schemeClr val="accent4">
            <a:lumMod val="60000"/>
            <a:lumOff val="40000"/>
          </a:schemeClr>
        </a:buClr>
        <a:buSzPct val="80000"/>
        <a:buFont typeface="Lucida Grande"/>
        <a:buChar char="-"/>
        <a:defRPr sz="1135" b="1" kern="1200">
          <a:solidFill>
            <a:schemeClr val="tx1"/>
          </a:solidFill>
          <a:latin typeface="+mn-lt"/>
          <a:ea typeface="+mn-ea"/>
          <a:cs typeface="Arial"/>
        </a:defRPr>
      </a:lvl4pPr>
      <a:lvl5pPr marL="1238680" indent="-141164" algn="l" defTabSz="366263" rtl="0" eaLnBrk="1" latinLnBrk="0" hangingPunct="1">
        <a:lnSpc>
          <a:spcPts val="1522"/>
        </a:lnSpc>
        <a:spcBef>
          <a:spcPts val="0"/>
        </a:spcBef>
        <a:spcAft>
          <a:spcPts val="481"/>
        </a:spcAft>
        <a:buClr>
          <a:schemeClr val="accent4">
            <a:lumMod val="60000"/>
            <a:lumOff val="40000"/>
          </a:schemeClr>
        </a:buClr>
        <a:buSzPct val="80000"/>
        <a:buFont typeface="Lucida Grande"/>
        <a:buChar char="-"/>
        <a:defRPr lang="en-US" sz="1135" b="1" kern="1200" dirty="0">
          <a:solidFill>
            <a:schemeClr val="tx1"/>
          </a:solidFill>
          <a:latin typeface="+mn-lt"/>
          <a:ea typeface="+mn-ea"/>
          <a:cs typeface="Arial"/>
        </a:defRPr>
      </a:lvl5pPr>
      <a:lvl6pPr marL="1420540" indent="-142435" algn="l" defTabSz="321752" rtl="0" eaLnBrk="1" latinLnBrk="0" hangingPunct="1">
        <a:lnSpc>
          <a:spcPts val="1362"/>
        </a:lnSpc>
        <a:spcBef>
          <a:spcPts val="240"/>
        </a:spcBef>
        <a:spcAft>
          <a:spcPts val="240"/>
        </a:spcAft>
        <a:buSzPct val="80000"/>
        <a:buFont typeface="Lucida Grande"/>
        <a:buChar char="-"/>
        <a:tabLst>
          <a:tab pos="1189082" algn="l"/>
        </a:tabLst>
        <a:defRPr sz="1135" b="1" kern="1200">
          <a:solidFill>
            <a:schemeClr val="tx1"/>
          </a:solidFill>
          <a:latin typeface="Arial"/>
          <a:ea typeface="+mn-ea"/>
          <a:cs typeface="Arial"/>
        </a:defRPr>
      </a:lvl6pPr>
      <a:lvl7pPr marL="1651997" indent="-141164" algn="l" defTabSz="366263" rtl="0" eaLnBrk="1" latinLnBrk="0" hangingPunct="1">
        <a:lnSpc>
          <a:spcPts val="1362"/>
        </a:lnSpc>
        <a:spcBef>
          <a:spcPts val="240"/>
        </a:spcBef>
        <a:spcAft>
          <a:spcPts val="240"/>
        </a:spcAft>
        <a:buSzPct val="80000"/>
        <a:buFont typeface="Lucida Grande"/>
        <a:buChar char="-"/>
        <a:defRPr sz="1135" b="1" kern="1200">
          <a:solidFill>
            <a:schemeClr val="tx1"/>
          </a:solidFill>
          <a:latin typeface="Arial"/>
          <a:ea typeface="+mn-ea"/>
          <a:cs typeface="Arial"/>
        </a:defRPr>
      </a:lvl7pPr>
      <a:lvl8pPr marL="1831313" indent="-138621" algn="l" defTabSz="366263" rtl="0" eaLnBrk="1" latinLnBrk="0" hangingPunct="1">
        <a:lnSpc>
          <a:spcPts val="1362"/>
        </a:lnSpc>
        <a:spcBef>
          <a:spcPts val="240"/>
        </a:spcBef>
        <a:spcAft>
          <a:spcPts val="240"/>
        </a:spcAft>
        <a:buSzPct val="80000"/>
        <a:buFont typeface="Lucida Grande"/>
        <a:buChar char="-"/>
        <a:defRPr sz="1135" b="1" kern="1200">
          <a:solidFill>
            <a:schemeClr val="tx1"/>
          </a:solidFill>
          <a:latin typeface="Arial"/>
          <a:ea typeface="+mn-ea"/>
          <a:cs typeface="Arial"/>
        </a:defRPr>
      </a:lvl8pPr>
      <a:lvl9pPr marL="1964847" indent="-130990" algn="l" defTabSz="366263" rtl="0" eaLnBrk="1" latinLnBrk="0" hangingPunct="1">
        <a:lnSpc>
          <a:spcPts val="1362"/>
        </a:lnSpc>
        <a:spcBef>
          <a:spcPts val="240"/>
        </a:spcBef>
        <a:spcAft>
          <a:spcPts val="240"/>
        </a:spcAft>
        <a:buSzPct val="80000"/>
        <a:buFont typeface="Lucida Grande"/>
        <a:buChar char="-"/>
        <a:defRPr sz="1135" b="1" kern="1200">
          <a:solidFill>
            <a:schemeClr val="tx1"/>
          </a:solidFill>
          <a:latin typeface="Arial"/>
          <a:ea typeface="+mn-ea"/>
          <a:cs typeface="Arial"/>
        </a:defRPr>
      </a:lvl9pPr>
    </p:bodyStyle>
    <p:otherStyle>
      <a:defPPr>
        <a:defRPr lang="en-US"/>
      </a:defPPr>
      <a:lvl1pPr marL="0" algn="l" defTabSz="366263" rtl="0" eaLnBrk="1" latinLnBrk="0" hangingPunct="1">
        <a:defRPr sz="1460" kern="1200">
          <a:solidFill>
            <a:schemeClr val="tx1"/>
          </a:solidFill>
          <a:latin typeface="+mn-lt"/>
          <a:ea typeface="+mn-ea"/>
          <a:cs typeface="+mn-cs"/>
        </a:defRPr>
      </a:lvl1pPr>
      <a:lvl2pPr marL="366263" algn="l" defTabSz="366263" rtl="0" eaLnBrk="1" latinLnBrk="0" hangingPunct="1">
        <a:defRPr sz="1460" kern="1200">
          <a:solidFill>
            <a:schemeClr val="tx1"/>
          </a:solidFill>
          <a:latin typeface="+mn-lt"/>
          <a:ea typeface="+mn-ea"/>
          <a:cs typeface="+mn-cs"/>
        </a:defRPr>
      </a:lvl2pPr>
      <a:lvl3pPr marL="732525" algn="l" defTabSz="366263" rtl="0" eaLnBrk="1" latinLnBrk="0" hangingPunct="1">
        <a:defRPr sz="1460" kern="1200">
          <a:solidFill>
            <a:schemeClr val="tx1"/>
          </a:solidFill>
          <a:latin typeface="+mn-lt"/>
          <a:ea typeface="+mn-ea"/>
          <a:cs typeface="+mn-cs"/>
        </a:defRPr>
      </a:lvl3pPr>
      <a:lvl4pPr marL="1098788" algn="l" defTabSz="366263" rtl="0" eaLnBrk="1" latinLnBrk="0" hangingPunct="1">
        <a:defRPr sz="1460" kern="1200">
          <a:solidFill>
            <a:schemeClr val="tx1"/>
          </a:solidFill>
          <a:latin typeface="+mn-lt"/>
          <a:ea typeface="+mn-ea"/>
          <a:cs typeface="+mn-cs"/>
        </a:defRPr>
      </a:lvl4pPr>
      <a:lvl5pPr marL="1465050" algn="l" defTabSz="366263" rtl="0" eaLnBrk="1" latinLnBrk="0" hangingPunct="1">
        <a:defRPr sz="1460" kern="1200">
          <a:solidFill>
            <a:schemeClr val="tx1"/>
          </a:solidFill>
          <a:latin typeface="+mn-lt"/>
          <a:ea typeface="+mn-ea"/>
          <a:cs typeface="+mn-cs"/>
        </a:defRPr>
      </a:lvl5pPr>
      <a:lvl6pPr marL="1831313" algn="l" defTabSz="366263" rtl="0" eaLnBrk="1" latinLnBrk="0" hangingPunct="1">
        <a:defRPr sz="1460" kern="1200">
          <a:solidFill>
            <a:schemeClr val="tx1"/>
          </a:solidFill>
          <a:latin typeface="+mn-lt"/>
          <a:ea typeface="+mn-ea"/>
          <a:cs typeface="+mn-cs"/>
        </a:defRPr>
      </a:lvl6pPr>
      <a:lvl7pPr marL="2197576" algn="l" defTabSz="366263" rtl="0" eaLnBrk="1" latinLnBrk="0" hangingPunct="1">
        <a:defRPr sz="1460" kern="1200">
          <a:solidFill>
            <a:schemeClr val="tx1"/>
          </a:solidFill>
          <a:latin typeface="+mn-lt"/>
          <a:ea typeface="+mn-ea"/>
          <a:cs typeface="+mn-cs"/>
        </a:defRPr>
      </a:lvl7pPr>
      <a:lvl8pPr marL="2563839" algn="l" defTabSz="366263" rtl="0" eaLnBrk="1" latinLnBrk="0" hangingPunct="1">
        <a:defRPr sz="1460" kern="1200">
          <a:solidFill>
            <a:schemeClr val="tx1"/>
          </a:solidFill>
          <a:latin typeface="+mn-lt"/>
          <a:ea typeface="+mn-ea"/>
          <a:cs typeface="+mn-cs"/>
        </a:defRPr>
      </a:lvl8pPr>
      <a:lvl9pPr marL="2930101" algn="l" defTabSz="366263" rtl="0" eaLnBrk="1" latinLnBrk="0" hangingPunct="1">
        <a:defRPr sz="14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hyperlink" Target="mailto:info@geoaquawatch.org"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mailto:Arnoldgdekker@gmail.com" TargetMode="External"/><Relationship Id="rId5" Type="http://schemas.openxmlformats.org/officeDocument/2006/relationships/hyperlink" Target="mailto:Paul.DiGiacomo@noaa.gov" TargetMode="External"/><Relationship Id="rId4" Type="http://schemas.openxmlformats.org/officeDocument/2006/relationships/hyperlink" Target="mailto:srgreb@wisc.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eoblueplanet.org/abou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13061" y="28194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a:solidFill>
                  <a:srgbClr val="FFC000"/>
                </a:solidFill>
                <a:latin typeface="+mj-lt"/>
              </a:rPr>
              <a:t>Observations for Water</a:t>
            </a:r>
            <a:endParaRPr sz="3600" b="1" dirty="0">
              <a:solidFill>
                <a:srgbClr val="FFC000"/>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a:solidFill>
                  <a:srgbClr val="FFFFFF"/>
                </a:solidFill>
                <a:ea typeface="Arial Bold"/>
                <a:cs typeface="Arial Bold"/>
                <a:sym typeface="Arial Bold"/>
              </a:rPr>
              <a:t>Paul M. DiGiacomo, NOAA, SIT Chair Team</a:t>
            </a:r>
          </a:p>
          <a:p>
            <a:pPr lvl="0" defTabSz="914400">
              <a:lnSpc>
                <a:spcPct val="150000"/>
              </a:lnSpc>
              <a:defRPr>
                <a:solidFill>
                  <a:srgbClr val="000000"/>
                </a:solidFill>
              </a:defRPr>
            </a:pPr>
            <a:r>
              <a:rPr lang="en-AU" dirty="0">
                <a:solidFill>
                  <a:srgbClr val="FFFFFF"/>
                </a:solidFill>
                <a:ea typeface="Arial Bold"/>
                <a:cs typeface="Arial Bold"/>
                <a:sym typeface="Arial Bold"/>
              </a:rPr>
              <a:t>CEOS SIT-34</a:t>
            </a:r>
          </a:p>
          <a:p>
            <a:pPr lvl="0" defTabSz="914400">
              <a:lnSpc>
                <a:spcPct val="150000"/>
              </a:lnSpc>
              <a:defRPr>
                <a:solidFill>
                  <a:srgbClr val="000000"/>
                </a:solidFill>
              </a:defRPr>
            </a:pPr>
            <a:r>
              <a:rPr lang="en-AU" dirty="0">
                <a:solidFill>
                  <a:srgbClr val="FFFFFF"/>
                </a:solidFill>
                <a:ea typeface="Arial Bold"/>
                <a:cs typeface="Arial Bold"/>
                <a:sym typeface="Arial Bold"/>
              </a:rPr>
              <a:t>Session 6: Oceans and Water Cycle, #6.11</a:t>
            </a:r>
          </a:p>
          <a:p>
            <a:pPr lvl="0" defTabSz="914400">
              <a:lnSpc>
                <a:spcPct val="150000"/>
              </a:lnSpc>
              <a:defRPr>
                <a:solidFill>
                  <a:srgbClr val="000000"/>
                </a:solidFill>
              </a:defRPr>
            </a:pPr>
            <a:r>
              <a:rPr lang="en-AU" dirty="0">
                <a:solidFill>
                  <a:srgbClr val="FFFFFF"/>
                </a:solidFill>
                <a:ea typeface="Arial Bold"/>
                <a:cs typeface="Arial Bold"/>
                <a:sym typeface="Arial Bold"/>
              </a:rPr>
              <a:t>Miami, FL, USA</a:t>
            </a:r>
          </a:p>
          <a:p>
            <a:pPr lvl="0" defTabSz="914400">
              <a:lnSpc>
                <a:spcPct val="150000"/>
              </a:lnSpc>
              <a:defRPr>
                <a:solidFill>
                  <a:srgbClr val="000000"/>
                </a:solidFill>
              </a:defRPr>
            </a:pPr>
            <a:r>
              <a:rPr lang="en-AU" dirty="0">
                <a:solidFill>
                  <a:srgbClr val="FFFFFF"/>
                </a:solidFill>
                <a:ea typeface="Arial Bold"/>
                <a:cs typeface="Arial Bold"/>
                <a:sym typeface="Arial Bold"/>
              </a:rPr>
              <a:t>4 April 2019</a:t>
            </a: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1EEBB1-56CC-4CCF-B71F-B1DB2CA9BA0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
        <p:nvSpPr>
          <p:cNvPr id="3" name="Text Placeholder 2">
            <a:extLst>
              <a:ext uri="{FF2B5EF4-FFF2-40B4-BE49-F238E27FC236}">
                <a16:creationId xmlns:a16="http://schemas.microsoft.com/office/drawing/2014/main" id="{B4C9285B-3065-4D5A-AC07-1E73C611C8D8}"/>
              </a:ext>
            </a:extLst>
          </p:cNvPr>
          <p:cNvSpPr>
            <a:spLocks noGrp="1"/>
          </p:cNvSpPr>
          <p:nvPr>
            <p:ph type="body" idx="1"/>
          </p:nvPr>
        </p:nvSpPr>
        <p:spPr>
          <a:xfrm>
            <a:off x="76200" y="1143000"/>
            <a:ext cx="8763000" cy="4724400"/>
          </a:xfrm>
        </p:spPr>
        <p:txBody>
          <a:bodyPr/>
          <a:lstStyle/>
          <a:p>
            <a:r>
              <a:rPr lang="en-US" dirty="0"/>
              <a:t>There is a crucial need for CEOS water (fresh, estuarine and marine) observations to support monitoring and forecasting activities for GEO and broader international user communities (SDGs et al.)</a:t>
            </a:r>
          </a:p>
          <a:p>
            <a:endParaRPr lang="en-US" dirty="0"/>
          </a:p>
          <a:p>
            <a:r>
              <a:rPr lang="en-US" dirty="0"/>
              <a:t>There has been significant progress the past year to coordinate the various </a:t>
            </a:r>
            <a:r>
              <a:rPr lang="en-US" i="1" dirty="0"/>
              <a:t>freshwater</a:t>
            </a:r>
            <a:r>
              <a:rPr lang="en-US" dirty="0"/>
              <a:t> observation requirements for these various communities (NB: Agenda item 6.12, A. Held)</a:t>
            </a:r>
          </a:p>
          <a:p>
            <a:endParaRPr lang="en-US" dirty="0"/>
          </a:p>
          <a:p>
            <a:r>
              <a:rPr lang="en-US" dirty="0"/>
              <a:t>Similarly, significant activities have taken place (e.g., 4</a:t>
            </a:r>
            <a:r>
              <a:rPr lang="en-US" baseline="30000" dirty="0"/>
              <a:t>th</a:t>
            </a:r>
            <a:r>
              <a:rPr lang="en-US" dirty="0"/>
              <a:t> Blue Planet Symposium, July 2018) and likewise are planned this coming year to better link data providers and users and to improve coordination for </a:t>
            </a:r>
            <a:r>
              <a:rPr lang="en-US" i="1" dirty="0"/>
              <a:t>ocean and coastal</a:t>
            </a:r>
            <a:r>
              <a:rPr lang="en-US" dirty="0"/>
              <a:t> activities (e.g., Ocean Predict ’19 in May 2019; 1st International Operational Satellite Oceanography Symposium in June 2019; Ocean </a:t>
            </a:r>
            <a:r>
              <a:rPr lang="en-US" dirty="0" err="1"/>
              <a:t>Obs</a:t>
            </a:r>
            <a:r>
              <a:rPr lang="en-US" dirty="0"/>
              <a:t> ‘19 in September 2019)</a:t>
            </a:r>
          </a:p>
          <a:p>
            <a:endParaRPr lang="en-US" dirty="0"/>
          </a:p>
          <a:p>
            <a:r>
              <a:rPr lang="en-US" dirty="0"/>
              <a:t>As discussed here and earlier agenda items (6.8), the opportunity exists for greatly enhanced CEOS engagement; for further discussion…</a:t>
            </a:r>
          </a:p>
        </p:txBody>
      </p:sp>
      <p:sp>
        <p:nvSpPr>
          <p:cNvPr id="4" name="Text Placeholder 3">
            <a:extLst>
              <a:ext uri="{FF2B5EF4-FFF2-40B4-BE49-F238E27FC236}">
                <a16:creationId xmlns:a16="http://schemas.microsoft.com/office/drawing/2014/main" id="{43BA302F-8268-4EB6-9CC6-93B0C077D9DF}"/>
              </a:ext>
            </a:extLst>
          </p:cNvPr>
          <p:cNvSpPr>
            <a:spLocks noGrp="1"/>
          </p:cNvSpPr>
          <p:nvPr>
            <p:ph type="body" idx="2"/>
          </p:nvPr>
        </p:nvSpPr>
        <p:spPr>
          <a:xfrm>
            <a:off x="2362200" y="304800"/>
            <a:ext cx="4953000" cy="533400"/>
          </a:xfrm>
        </p:spPr>
        <p:txBody>
          <a:bodyPr/>
          <a:lstStyle/>
          <a:p>
            <a:r>
              <a:rPr lang="en-US" dirty="0">
                <a:solidFill>
                  <a:srgbClr val="FFC000"/>
                </a:solidFill>
              </a:rPr>
              <a:t>Summary and Next Steps</a:t>
            </a:r>
          </a:p>
        </p:txBody>
      </p:sp>
    </p:spTree>
    <p:extLst>
      <p:ext uri="{BB962C8B-B14F-4D97-AF65-F5344CB8AC3E}">
        <p14:creationId xmlns:p14="http://schemas.microsoft.com/office/powerpoint/2010/main" val="109179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8"/>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US" sz="1100" b="0" i="1" u="none" strike="noStrike" cap="none">
                <a:solidFill>
                  <a:schemeClr val="dk2"/>
                </a:solidFill>
                <a:latin typeface="Arial" panose="020B0604020202020204" pitchFamily="34" charset="0"/>
                <a:cs typeface="Arial" panose="020B0604020202020204" pitchFamily="34" charset="0"/>
                <a:sym typeface="Helvetica Neue"/>
              </a:rPr>
              <a:t>2</a:t>
            </a:fld>
            <a:endParaRPr sz="1100" b="0" i="1" u="none" strike="noStrike" cap="none">
              <a:solidFill>
                <a:schemeClr val="dk2"/>
              </a:solidFill>
              <a:latin typeface="Arial" panose="020B0604020202020204" pitchFamily="34" charset="0"/>
              <a:cs typeface="Arial" panose="020B0604020202020204" pitchFamily="34" charset="0"/>
              <a:sym typeface="Helvetica Neue"/>
            </a:endParaRPr>
          </a:p>
        </p:txBody>
      </p:sp>
      <p:sp>
        <p:nvSpPr>
          <p:cNvPr id="39" name="Google Shape;39;p8"/>
          <p:cNvSpPr txBox="1">
            <a:spLocks noGrp="1"/>
          </p:cNvSpPr>
          <p:nvPr>
            <p:ph type="body" idx="1"/>
          </p:nvPr>
        </p:nvSpPr>
        <p:spPr>
          <a:xfrm>
            <a:off x="96982" y="1371600"/>
            <a:ext cx="8804563" cy="5334000"/>
          </a:xfrm>
          <a:prstGeom prst="rect">
            <a:avLst/>
          </a:prstGeom>
          <a:noFill/>
          <a:ln>
            <a:noFill/>
          </a:ln>
        </p:spPr>
        <p:txBody>
          <a:bodyPr spcFirstLastPara="1" wrap="square" lIns="91425" tIns="45700" rIns="91425" bIns="45700" anchor="t" anchorCtr="0">
            <a:noAutofit/>
          </a:bodyPr>
          <a:lstStyle/>
          <a:p>
            <a:pPr marL="76200" marR="0" lvl="0" indent="0" algn="l" rtl="0">
              <a:lnSpc>
                <a:spcPct val="90000"/>
              </a:lnSpc>
              <a:spcBef>
                <a:spcPts val="600"/>
              </a:spcBef>
              <a:spcAft>
                <a:spcPts val="0"/>
              </a:spcAft>
              <a:buClr>
                <a:srgbClr val="002569"/>
              </a:buClr>
              <a:buSzPts val="2400"/>
              <a:buNone/>
            </a:pPr>
            <a:r>
              <a:rPr lang="en-US" sz="2200" dirty="0">
                <a:solidFill>
                  <a:srgbClr val="FF0000"/>
                </a:solidFill>
                <a:latin typeface="Arial" panose="020B0604020202020204" pitchFamily="34" charset="0"/>
                <a:cs typeface="Arial" panose="020B0604020202020204" pitchFamily="34" charset="0"/>
              </a:rPr>
              <a:t>Brief Review of Water-related GEO and other International Activities:</a:t>
            </a:r>
          </a:p>
          <a:p>
            <a:pPr marL="76200" marR="0" lvl="0" indent="0" algn="l" rtl="0">
              <a:lnSpc>
                <a:spcPct val="90000"/>
              </a:lnSpc>
              <a:spcBef>
                <a:spcPts val="600"/>
              </a:spcBef>
              <a:spcAft>
                <a:spcPts val="0"/>
              </a:spcAft>
              <a:buClr>
                <a:srgbClr val="002569"/>
              </a:buClr>
              <a:buSzPts val="2400"/>
              <a:buNone/>
            </a:pPr>
            <a:endParaRPr lang="en-US" sz="2200" dirty="0">
              <a:solidFill>
                <a:schemeClr val="tx1"/>
              </a:solidFill>
              <a:latin typeface="Arial" panose="020B0604020202020204" pitchFamily="34" charset="0"/>
              <a:cs typeface="Arial" panose="020B0604020202020204" pitchFamily="34" charset="0"/>
            </a:endParaRPr>
          </a:p>
          <a:p>
            <a:pPr marL="419100" marR="0" lvl="0" indent="-342900" algn="l" rtl="0">
              <a:lnSpc>
                <a:spcPct val="90000"/>
              </a:lnSpc>
              <a:spcBef>
                <a:spcPts val="600"/>
              </a:spcBef>
              <a:spcAft>
                <a:spcPts val="0"/>
              </a:spcAft>
              <a:buClr>
                <a:srgbClr val="002569"/>
              </a:buClr>
              <a:buSzPts val="2400"/>
              <a:buFont typeface="Wingdings" panose="05000000000000000000" pitchFamily="2" charset="2"/>
              <a:buChar char="Ø"/>
            </a:pPr>
            <a:r>
              <a:rPr lang="en-US" sz="2200" i="1" dirty="0">
                <a:solidFill>
                  <a:schemeClr val="tx1"/>
                </a:solidFill>
                <a:latin typeface="Arial" panose="020B0604020202020204" pitchFamily="34" charset="0"/>
                <a:cs typeface="Arial" panose="020B0604020202020204" pitchFamily="34" charset="0"/>
              </a:rPr>
              <a:t>GEOGLOWS</a:t>
            </a:r>
            <a:r>
              <a:rPr lang="en-US" sz="2200" dirty="0">
                <a:solidFill>
                  <a:schemeClr val="tx1"/>
                </a:solidFill>
                <a:latin typeface="Arial" panose="020B0604020202020204" pitchFamily="34" charset="0"/>
                <a:cs typeface="Arial" panose="020B0604020202020204" pitchFamily="34" charset="0"/>
              </a:rPr>
              <a:t> Water Initiative for GEO</a:t>
            </a:r>
          </a:p>
          <a:p>
            <a:pPr marL="76200" marR="0" lvl="0" indent="0" algn="l" rtl="0">
              <a:lnSpc>
                <a:spcPct val="90000"/>
              </a:lnSpc>
              <a:spcBef>
                <a:spcPts val="600"/>
              </a:spcBef>
              <a:spcAft>
                <a:spcPts val="0"/>
              </a:spcAft>
              <a:buClr>
                <a:srgbClr val="002569"/>
              </a:buClr>
              <a:buSzPts val="2400"/>
              <a:buNone/>
            </a:pPr>
            <a:endParaRPr lang="en-US" sz="2200" dirty="0">
              <a:solidFill>
                <a:schemeClr val="tx1"/>
              </a:solidFill>
              <a:latin typeface="Arial" panose="020B0604020202020204" pitchFamily="34" charset="0"/>
              <a:cs typeface="Arial" panose="020B0604020202020204" pitchFamily="34" charset="0"/>
            </a:endParaRPr>
          </a:p>
          <a:p>
            <a:pPr marL="419100" lvl="0" indent="-342900">
              <a:lnSpc>
                <a:spcPct val="90000"/>
              </a:lnSpc>
              <a:spcBef>
                <a:spcPts val="600"/>
              </a:spcBef>
              <a:buSzPts val="2400"/>
              <a:buFont typeface="Wingdings" panose="05000000000000000000" pitchFamily="2" charset="2"/>
              <a:buChar char="Ø"/>
            </a:pPr>
            <a:r>
              <a:rPr lang="en-US" sz="2200" i="1" dirty="0">
                <a:solidFill>
                  <a:schemeClr val="tx1"/>
                </a:solidFill>
                <a:latin typeface="Arial" panose="020B0604020202020204" pitchFamily="34" charset="0"/>
                <a:cs typeface="Arial" panose="020B0604020202020204" pitchFamily="34" charset="0"/>
              </a:rPr>
              <a:t>AquaWatch</a:t>
            </a:r>
            <a:r>
              <a:rPr lang="en-US" sz="2200" dirty="0">
                <a:solidFill>
                  <a:schemeClr val="tx1"/>
                </a:solidFill>
                <a:latin typeface="Arial" panose="020B0604020202020204" pitchFamily="34" charset="0"/>
                <a:cs typeface="Arial" panose="020B0604020202020204" pitchFamily="34" charset="0"/>
              </a:rPr>
              <a:t> Water Quality Initiative for GEO</a:t>
            </a:r>
          </a:p>
          <a:p>
            <a:pPr marL="419100" marR="0" lvl="0" indent="-342900" algn="l" rtl="0">
              <a:lnSpc>
                <a:spcPct val="90000"/>
              </a:lnSpc>
              <a:spcBef>
                <a:spcPts val="600"/>
              </a:spcBef>
              <a:spcAft>
                <a:spcPts val="0"/>
              </a:spcAft>
              <a:buClr>
                <a:srgbClr val="002569"/>
              </a:buClr>
              <a:buSzPts val="2400"/>
              <a:buFont typeface="Wingdings" panose="05000000000000000000" pitchFamily="2" charset="2"/>
              <a:buChar char="Ø"/>
            </a:pPr>
            <a:endParaRPr lang="en-US" sz="2200" dirty="0">
              <a:solidFill>
                <a:schemeClr val="tx1"/>
              </a:solidFill>
              <a:latin typeface="Arial" panose="020B0604020202020204" pitchFamily="34" charset="0"/>
              <a:cs typeface="Arial" panose="020B0604020202020204" pitchFamily="34" charset="0"/>
            </a:endParaRPr>
          </a:p>
          <a:p>
            <a:pPr marL="419100" lvl="0" indent="-342900">
              <a:lnSpc>
                <a:spcPct val="90000"/>
              </a:lnSpc>
              <a:spcBef>
                <a:spcPts val="600"/>
              </a:spcBef>
              <a:buSzPts val="2400"/>
              <a:buFont typeface="Wingdings" panose="05000000000000000000" pitchFamily="2" charset="2"/>
              <a:buChar char="Ø"/>
            </a:pPr>
            <a:r>
              <a:rPr lang="en-US" sz="2200" i="1" dirty="0">
                <a:solidFill>
                  <a:schemeClr val="tx1"/>
                </a:solidFill>
                <a:latin typeface="Arial" panose="020B0604020202020204" pitchFamily="34" charset="0"/>
                <a:cs typeface="Arial" panose="020B0604020202020204" pitchFamily="34" charset="0"/>
              </a:rPr>
              <a:t>Blue Planet</a:t>
            </a:r>
            <a:r>
              <a:rPr lang="en-US" sz="2200" dirty="0">
                <a:solidFill>
                  <a:schemeClr val="tx1"/>
                </a:solidFill>
                <a:latin typeface="Arial" panose="020B0604020202020204" pitchFamily="34" charset="0"/>
                <a:cs typeface="Arial" panose="020B0604020202020204" pitchFamily="34" charset="0"/>
              </a:rPr>
              <a:t>: Oceans and Coasts Initiative for GEO</a:t>
            </a:r>
          </a:p>
          <a:p>
            <a:pPr marL="419100" marR="0" lvl="0" indent="-342900" algn="l" rtl="0">
              <a:lnSpc>
                <a:spcPct val="90000"/>
              </a:lnSpc>
              <a:spcBef>
                <a:spcPts val="600"/>
              </a:spcBef>
              <a:spcAft>
                <a:spcPts val="0"/>
              </a:spcAft>
              <a:buClr>
                <a:srgbClr val="002569"/>
              </a:buClr>
              <a:buSzPts val="2400"/>
              <a:buFont typeface="Wingdings" panose="05000000000000000000" pitchFamily="2" charset="2"/>
              <a:buChar char="Ø"/>
            </a:pPr>
            <a:endParaRPr lang="en-US" sz="2200" dirty="0">
              <a:solidFill>
                <a:schemeClr val="tx1"/>
              </a:solidFill>
              <a:latin typeface="Arial" panose="020B0604020202020204" pitchFamily="34" charset="0"/>
              <a:cs typeface="Arial" panose="020B0604020202020204" pitchFamily="34" charset="0"/>
            </a:endParaRPr>
          </a:p>
          <a:p>
            <a:pPr marL="419100" marR="0" lvl="0" indent="-342900" algn="l" rtl="0">
              <a:lnSpc>
                <a:spcPct val="90000"/>
              </a:lnSpc>
              <a:spcBef>
                <a:spcPts val="600"/>
              </a:spcBef>
              <a:spcAft>
                <a:spcPts val="0"/>
              </a:spcAft>
              <a:buClr>
                <a:srgbClr val="002569"/>
              </a:buClr>
              <a:buSzPts val="2400"/>
              <a:buFont typeface="Wingdings" panose="05000000000000000000" pitchFamily="2" charset="2"/>
              <a:buChar char="Ø"/>
            </a:pPr>
            <a:r>
              <a:rPr lang="en-US" sz="2200" dirty="0">
                <a:solidFill>
                  <a:schemeClr val="tx1"/>
                </a:solidFill>
                <a:latin typeface="Arial" panose="020B0604020202020204" pitchFamily="34" charset="0"/>
                <a:cs typeface="Arial" panose="020B0604020202020204" pitchFamily="34" charset="0"/>
              </a:rPr>
              <a:t>First International Operational Oceanography Symposium (OSO)</a:t>
            </a:r>
          </a:p>
          <a:p>
            <a:pPr marL="76200" marR="0" lvl="0" indent="0" algn="l" rtl="0">
              <a:lnSpc>
                <a:spcPct val="90000"/>
              </a:lnSpc>
              <a:spcBef>
                <a:spcPts val="600"/>
              </a:spcBef>
              <a:spcAft>
                <a:spcPts val="0"/>
              </a:spcAft>
              <a:buClr>
                <a:srgbClr val="002569"/>
              </a:buClr>
              <a:buSzPts val="2400"/>
              <a:buNone/>
            </a:pPr>
            <a:endParaRPr lang="en-US" sz="2200" dirty="0">
              <a:solidFill>
                <a:srgbClr val="FF0000"/>
              </a:solidFill>
              <a:latin typeface="Arial" panose="020B0604020202020204" pitchFamily="34" charset="0"/>
              <a:cs typeface="Arial" panose="020B0604020202020204" pitchFamily="34" charset="0"/>
            </a:endParaRPr>
          </a:p>
        </p:txBody>
      </p:sp>
      <p:sp>
        <p:nvSpPr>
          <p:cNvPr id="40" name="Google Shape;40;p8"/>
          <p:cNvSpPr txBox="1">
            <a:spLocks noGrp="1"/>
          </p:cNvSpPr>
          <p:nvPr>
            <p:ph type="body" idx="2"/>
          </p:nvPr>
        </p:nvSpPr>
        <p:spPr>
          <a:xfrm>
            <a:off x="1600200" y="304800"/>
            <a:ext cx="6183086"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400"/>
              <a:buFont typeface="Arial"/>
              <a:buNone/>
            </a:pPr>
            <a:r>
              <a:rPr lang="en-US" sz="3000" b="1" dirty="0">
                <a:solidFill>
                  <a:srgbClr val="FFC000"/>
                </a:solidFill>
                <a:latin typeface="Arial" panose="020B0604020202020204" pitchFamily="34" charset="0"/>
                <a:cs typeface="Arial" panose="020B0604020202020204" pitchFamily="34" charset="0"/>
              </a:rPr>
              <a:t>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8"/>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US" sz="1100" b="0" i="1" u="none" strike="noStrike" cap="none">
                <a:solidFill>
                  <a:schemeClr val="dk2"/>
                </a:solidFill>
                <a:latin typeface="Arial" panose="020B0604020202020204" pitchFamily="34" charset="0"/>
                <a:cs typeface="Arial" panose="020B0604020202020204" pitchFamily="34" charset="0"/>
                <a:sym typeface="Helvetica Neue"/>
              </a:rPr>
              <a:t>3</a:t>
            </a:fld>
            <a:endParaRPr sz="1100" b="0" i="1" u="none" strike="noStrike" cap="none">
              <a:solidFill>
                <a:schemeClr val="dk2"/>
              </a:solidFill>
              <a:latin typeface="Arial" panose="020B0604020202020204" pitchFamily="34" charset="0"/>
              <a:cs typeface="Arial" panose="020B0604020202020204" pitchFamily="34" charset="0"/>
              <a:sym typeface="Helvetica Neue"/>
            </a:endParaRPr>
          </a:p>
        </p:txBody>
      </p:sp>
      <p:sp>
        <p:nvSpPr>
          <p:cNvPr id="40" name="Google Shape;40;p8"/>
          <p:cNvSpPr txBox="1">
            <a:spLocks noGrp="1"/>
          </p:cNvSpPr>
          <p:nvPr>
            <p:ph type="body" idx="2"/>
          </p:nvPr>
        </p:nvSpPr>
        <p:spPr>
          <a:xfrm>
            <a:off x="1600200" y="304800"/>
            <a:ext cx="6183086"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400"/>
              <a:buFont typeface="Arial"/>
              <a:buNone/>
            </a:pPr>
            <a:r>
              <a:rPr lang="en-US" sz="3000" b="1" dirty="0">
                <a:solidFill>
                  <a:srgbClr val="FFC000"/>
                </a:solidFill>
                <a:latin typeface="Arial" panose="020B0604020202020204" pitchFamily="34" charset="0"/>
                <a:cs typeface="Arial" panose="020B0604020202020204" pitchFamily="34" charset="0"/>
              </a:rPr>
              <a:t>GEOGLOWS Initiative</a:t>
            </a:r>
          </a:p>
        </p:txBody>
      </p:sp>
      <p:sp>
        <p:nvSpPr>
          <p:cNvPr id="7" name="Content Placeholder 2">
            <a:extLst>
              <a:ext uri="{FF2B5EF4-FFF2-40B4-BE49-F238E27FC236}">
                <a16:creationId xmlns:a16="http://schemas.microsoft.com/office/drawing/2014/main" id="{D070AF3C-98C3-4534-8741-EEADBCBF0D09}"/>
              </a:ext>
            </a:extLst>
          </p:cNvPr>
          <p:cNvSpPr txBox="1">
            <a:spLocks/>
          </p:cNvSpPr>
          <p:nvPr/>
        </p:nvSpPr>
        <p:spPr>
          <a:xfrm>
            <a:off x="228600" y="1981799"/>
            <a:ext cx="8424344" cy="3961801"/>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marL="342900" lvl="1" indent="-342900" defTabSz="914400">
              <a:spcBef>
                <a:spcPts val="296"/>
              </a:spcBef>
              <a:buFont typeface="Wingdings" charset="2"/>
              <a:buChar char="u"/>
            </a:pPr>
            <a:r>
              <a:rPr lang="en-US" dirty="0"/>
              <a:t>The implementation of the </a:t>
            </a:r>
            <a:r>
              <a:rPr lang="en-US" dirty="0" err="1"/>
              <a:t>GEOGloWS</a:t>
            </a:r>
            <a:r>
              <a:rPr lang="en-US" dirty="0"/>
              <a:t> </a:t>
            </a:r>
            <a:r>
              <a:rPr lang="en-US" i="1" u="sng" dirty="0"/>
              <a:t>Global streamflow forecasting service</a:t>
            </a:r>
            <a:r>
              <a:rPr lang="en-US" dirty="0"/>
              <a:t> at ECMWF. </a:t>
            </a:r>
            <a:r>
              <a:rPr lang="en-US" i="1" dirty="0">
                <a:solidFill>
                  <a:srgbClr val="FF0000"/>
                </a:solidFill>
              </a:rPr>
              <a:t>(BYU-ECMWF leads)</a:t>
            </a:r>
            <a:r>
              <a:rPr lang="en-US" i="1" dirty="0">
                <a:solidFill>
                  <a:schemeClr val="tx2"/>
                </a:solidFill>
              </a:rPr>
              <a:t> </a:t>
            </a:r>
          </a:p>
          <a:p>
            <a:pPr marL="342900" lvl="1" indent="-342900" defTabSz="914400">
              <a:spcBef>
                <a:spcPts val="296"/>
              </a:spcBef>
              <a:buFont typeface="Wingdings" charset="2"/>
              <a:buChar char="u"/>
            </a:pPr>
            <a:r>
              <a:rPr lang="en-US" dirty="0"/>
              <a:t>Response to the GEOSS Water Strategy and moving forward with the definition of EWVs</a:t>
            </a:r>
            <a:r>
              <a:rPr lang="en-US" i="1" dirty="0"/>
              <a:t> </a:t>
            </a:r>
            <a:r>
              <a:rPr lang="en-US" i="1" dirty="0">
                <a:solidFill>
                  <a:srgbClr val="C00000"/>
                </a:solidFill>
              </a:rPr>
              <a:t> (NASA- CNES leads)</a:t>
            </a:r>
          </a:p>
          <a:p>
            <a:pPr marL="342900" lvl="1" indent="-342900" defTabSz="914400">
              <a:spcBef>
                <a:spcPts val="296"/>
              </a:spcBef>
              <a:buFont typeface="Wingdings" charset="2"/>
              <a:buChar char="u"/>
            </a:pPr>
            <a:r>
              <a:rPr lang="en-US" dirty="0"/>
              <a:t>Improving the integrated water resources management and climate change adaptation schemes within the Space Climate Observatory over the main African basins and in close cooperation with national agencies and basin organizations. </a:t>
            </a:r>
            <a:r>
              <a:rPr lang="en-US" i="1" dirty="0">
                <a:solidFill>
                  <a:srgbClr val="FFFF96"/>
                </a:solidFill>
              </a:rPr>
              <a:t>(</a:t>
            </a:r>
            <a:r>
              <a:rPr lang="en-US" i="1" dirty="0">
                <a:solidFill>
                  <a:srgbClr val="C00000"/>
                </a:solidFill>
              </a:rPr>
              <a:t>CNES leads)</a:t>
            </a:r>
          </a:p>
          <a:p>
            <a:pPr marL="342900" lvl="1" indent="-342900" defTabSz="914400">
              <a:spcBef>
                <a:spcPts val="296"/>
              </a:spcBef>
              <a:buFont typeface="Wingdings" charset="2"/>
              <a:buChar char="u"/>
            </a:pPr>
            <a:r>
              <a:rPr lang="en-US" dirty="0"/>
              <a:t>Through a partnership with the </a:t>
            </a:r>
            <a:r>
              <a:rPr lang="en-US" dirty="0" err="1"/>
              <a:t>AmeriGEOSS</a:t>
            </a:r>
            <a:r>
              <a:rPr lang="en-US" dirty="0"/>
              <a:t> Platform, GEOGLOWS is pursuing the development of the “Water Accounting Framework” in the </a:t>
            </a:r>
            <a:r>
              <a:rPr lang="en-US" dirty="0" err="1"/>
              <a:t>Américas</a:t>
            </a:r>
            <a:r>
              <a:rPr lang="en-US" dirty="0"/>
              <a:t> </a:t>
            </a:r>
            <a:r>
              <a:rPr lang="en-US" i="1" dirty="0">
                <a:solidFill>
                  <a:srgbClr val="C00000"/>
                </a:solidFill>
              </a:rPr>
              <a:t>(Regional lead</a:t>
            </a:r>
            <a:r>
              <a:rPr lang="en-US" dirty="0">
                <a:solidFill>
                  <a:srgbClr val="C00000"/>
                </a:solidFill>
              </a:rPr>
              <a:t>).</a:t>
            </a:r>
          </a:p>
          <a:p>
            <a:pPr marL="342900" lvl="1" indent="-342900" defTabSz="914400">
              <a:spcBef>
                <a:spcPts val="296"/>
              </a:spcBef>
              <a:buFont typeface="Wingdings" charset="2"/>
              <a:buChar char="u"/>
            </a:pPr>
            <a:r>
              <a:rPr lang="en-US" dirty="0"/>
              <a:t>Increasing the contributions of hydrometeorological products by GEO members in the regional GEOSS projects through </a:t>
            </a:r>
            <a:r>
              <a:rPr lang="en-US" dirty="0" err="1"/>
              <a:t>GEONETCast</a:t>
            </a:r>
            <a:r>
              <a:rPr lang="en-US" dirty="0"/>
              <a:t>-A, SERVIR, TAHMO (primarily through the H2020 TWIGA project) and other GEO systems </a:t>
            </a:r>
            <a:r>
              <a:rPr lang="en-US" i="1" dirty="0">
                <a:solidFill>
                  <a:srgbClr val="C00000"/>
                </a:solidFill>
              </a:rPr>
              <a:t>(Various leads)</a:t>
            </a:r>
          </a:p>
          <a:p>
            <a:pPr marL="0" indent="0" defTabSz="914400">
              <a:buFont typeface="Arial"/>
              <a:buNone/>
            </a:pPr>
            <a:endParaRPr lang="en-US" dirty="0"/>
          </a:p>
          <a:p>
            <a:pPr marL="0" indent="0" defTabSz="914400">
              <a:buFont typeface="Arial"/>
              <a:buNone/>
            </a:pPr>
            <a:endParaRPr lang="en-US" dirty="0"/>
          </a:p>
        </p:txBody>
      </p:sp>
      <p:pic>
        <p:nvPicPr>
          <p:cNvPr id="8" name="Picture 7" descr="HR-GEOGLOWS logo.jpg">
            <a:extLst>
              <a:ext uri="{FF2B5EF4-FFF2-40B4-BE49-F238E27FC236}">
                <a16:creationId xmlns:a16="http://schemas.microsoft.com/office/drawing/2014/main" id="{60544749-F20F-4B0B-B8B8-E6BF828BDD65}"/>
              </a:ext>
            </a:extLst>
          </p:cNvPr>
          <p:cNvPicPr>
            <a:picLocks noChangeAspect="1"/>
          </p:cNvPicPr>
          <p:nvPr/>
        </p:nvPicPr>
        <p:blipFill rotWithShape="1">
          <a:blip r:embed="rId3">
            <a:extLst>
              <a:ext uri="{28A0092B-C50C-407E-A947-70E740481C1C}">
                <a14:useLocalDpi xmlns:a14="http://schemas.microsoft.com/office/drawing/2010/main" val="0"/>
              </a:ext>
            </a:extLst>
          </a:blip>
          <a:srcRect t="26718" b="22672"/>
          <a:stretch/>
        </p:blipFill>
        <p:spPr>
          <a:xfrm>
            <a:off x="5105400" y="1143000"/>
            <a:ext cx="3837335" cy="964237"/>
          </a:xfrm>
          <a:prstGeom prst="rect">
            <a:avLst/>
          </a:prstGeom>
        </p:spPr>
      </p:pic>
      <p:sp>
        <p:nvSpPr>
          <p:cNvPr id="9" name="TextBox 8">
            <a:extLst>
              <a:ext uri="{FF2B5EF4-FFF2-40B4-BE49-F238E27FC236}">
                <a16:creationId xmlns:a16="http://schemas.microsoft.com/office/drawing/2014/main" id="{D64E6438-238E-44CC-82C5-6BBFEC1138A8}"/>
              </a:ext>
            </a:extLst>
          </p:cNvPr>
          <p:cNvSpPr txBox="1"/>
          <p:nvPr/>
        </p:nvSpPr>
        <p:spPr>
          <a:xfrm>
            <a:off x="304800" y="1209895"/>
            <a:ext cx="6316688" cy="972213"/>
          </a:xfrm>
          <a:prstGeom prst="rect">
            <a:avLst/>
          </a:prstGeom>
          <a:noFill/>
          <a:effectLst/>
        </p:spPr>
        <p:txBody>
          <a:bodyPr wrap="square" lIns="0" tIns="0" rIns="0" bIns="0" rtlCol="0">
            <a:noAutofit/>
          </a:bodyPr>
          <a:lstStyle/>
          <a:p>
            <a:pPr eaLnBrk="0" hangingPunct="0"/>
            <a:r>
              <a:rPr lang="en-US" sz="2400" b="1" i="1" dirty="0">
                <a:solidFill>
                  <a:srgbClr val="C00000"/>
                </a:solidFill>
              </a:rPr>
              <a:t>Most significant contributions </a:t>
            </a:r>
          </a:p>
          <a:p>
            <a:pPr eaLnBrk="0" hangingPunct="0"/>
            <a:r>
              <a:rPr lang="en-US" sz="2400" b="1" i="1" dirty="0">
                <a:solidFill>
                  <a:srgbClr val="C00000"/>
                </a:solidFill>
              </a:rPr>
              <a:t>of GEOGloWS as of March 2019</a:t>
            </a:r>
            <a:r>
              <a:rPr lang="en-US" sz="1600" b="1" i="1" dirty="0">
                <a:solidFill>
                  <a:srgbClr val="C00000"/>
                </a:solidFill>
              </a:rPr>
              <a:t>:</a:t>
            </a:r>
          </a:p>
          <a:p>
            <a:pPr algn="l" eaLnBrk="0" hangingPunct="0">
              <a:lnSpc>
                <a:spcPts val="1800"/>
              </a:lnSpc>
            </a:pPr>
            <a:endParaRPr lang="en-US" sz="1800" b="1" dirty="0">
              <a:solidFill>
                <a:srgbClr val="C00000"/>
              </a:solidFill>
              <a:ea typeface="+mn-ea"/>
              <a:cs typeface="+mn-cs"/>
            </a:endParaRPr>
          </a:p>
        </p:txBody>
      </p:sp>
    </p:spTree>
    <p:extLst>
      <p:ext uri="{BB962C8B-B14F-4D97-AF65-F5344CB8AC3E}">
        <p14:creationId xmlns:p14="http://schemas.microsoft.com/office/powerpoint/2010/main" val="74803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8"/>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US" sz="1100" b="0" i="1" u="none" strike="noStrike" cap="none">
                <a:solidFill>
                  <a:schemeClr val="dk2"/>
                </a:solidFill>
                <a:latin typeface="Arial" panose="020B0604020202020204" pitchFamily="34" charset="0"/>
                <a:cs typeface="Arial" panose="020B0604020202020204" pitchFamily="34" charset="0"/>
                <a:sym typeface="Helvetica Neue"/>
              </a:rPr>
              <a:t>4</a:t>
            </a:fld>
            <a:endParaRPr sz="1100" b="0" i="1" u="none" strike="noStrike" cap="none">
              <a:solidFill>
                <a:schemeClr val="dk2"/>
              </a:solidFill>
              <a:latin typeface="Arial" panose="020B0604020202020204" pitchFamily="34" charset="0"/>
              <a:cs typeface="Arial" panose="020B0604020202020204" pitchFamily="34" charset="0"/>
              <a:sym typeface="Helvetica Neue"/>
            </a:endParaRPr>
          </a:p>
        </p:txBody>
      </p:sp>
      <p:sp>
        <p:nvSpPr>
          <p:cNvPr id="40" name="Google Shape;40;p8"/>
          <p:cNvSpPr txBox="1">
            <a:spLocks noGrp="1"/>
          </p:cNvSpPr>
          <p:nvPr>
            <p:ph type="body" idx="2"/>
          </p:nvPr>
        </p:nvSpPr>
        <p:spPr>
          <a:xfrm>
            <a:off x="1600200" y="304800"/>
            <a:ext cx="6183086"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400"/>
              <a:buFont typeface="Arial"/>
              <a:buNone/>
            </a:pPr>
            <a:r>
              <a:rPr lang="en-US" sz="3000" b="1" dirty="0">
                <a:solidFill>
                  <a:srgbClr val="FFC000"/>
                </a:solidFill>
                <a:latin typeface="Arial" panose="020B0604020202020204" pitchFamily="34" charset="0"/>
                <a:cs typeface="Arial" panose="020B0604020202020204" pitchFamily="34" charset="0"/>
              </a:rPr>
              <a:t>GEOGLOWS Initiative</a:t>
            </a:r>
          </a:p>
        </p:txBody>
      </p:sp>
      <p:pic>
        <p:nvPicPr>
          <p:cNvPr id="8" name="Picture 7" descr="HR-GEOGLOWS logo.jpg">
            <a:extLst>
              <a:ext uri="{FF2B5EF4-FFF2-40B4-BE49-F238E27FC236}">
                <a16:creationId xmlns:a16="http://schemas.microsoft.com/office/drawing/2014/main" id="{60544749-F20F-4B0B-B8B8-E6BF828BDD65}"/>
              </a:ext>
            </a:extLst>
          </p:cNvPr>
          <p:cNvPicPr>
            <a:picLocks noChangeAspect="1"/>
          </p:cNvPicPr>
          <p:nvPr/>
        </p:nvPicPr>
        <p:blipFill rotWithShape="1">
          <a:blip r:embed="rId3">
            <a:extLst>
              <a:ext uri="{28A0092B-C50C-407E-A947-70E740481C1C}">
                <a14:useLocalDpi xmlns:a14="http://schemas.microsoft.com/office/drawing/2010/main" val="0"/>
              </a:ext>
            </a:extLst>
          </a:blip>
          <a:srcRect t="26718" b="22672"/>
          <a:stretch/>
        </p:blipFill>
        <p:spPr>
          <a:xfrm>
            <a:off x="5105400" y="1143000"/>
            <a:ext cx="3837335" cy="964237"/>
          </a:xfrm>
          <a:prstGeom prst="rect">
            <a:avLst/>
          </a:prstGeom>
        </p:spPr>
      </p:pic>
      <p:sp>
        <p:nvSpPr>
          <p:cNvPr id="10" name="TextBox 9">
            <a:extLst>
              <a:ext uri="{FF2B5EF4-FFF2-40B4-BE49-F238E27FC236}">
                <a16:creationId xmlns:a16="http://schemas.microsoft.com/office/drawing/2014/main" id="{E58F03DF-DEC1-4CA4-B979-72C35200F460}"/>
              </a:ext>
            </a:extLst>
          </p:cNvPr>
          <p:cNvSpPr txBox="1"/>
          <p:nvPr/>
        </p:nvSpPr>
        <p:spPr>
          <a:xfrm>
            <a:off x="304800" y="1237587"/>
            <a:ext cx="6316688" cy="972213"/>
          </a:xfrm>
          <a:prstGeom prst="rect">
            <a:avLst/>
          </a:prstGeom>
          <a:noFill/>
          <a:effectLst/>
        </p:spPr>
        <p:txBody>
          <a:bodyPr wrap="square" lIns="0" tIns="0" rIns="0" bIns="0" rtlCol="0">
            <a:noAutofit/>
          </a:bodyPr>
          <a:lstStyle/>
          <a:p>
            <a:pPr eaLnBrk="0" hangingPunct="0"/>
            <a:r>
              <a:rPr lang="en-US" sz="2400" b="1" i="1" dirty="0">
                <a:solidFill>
                  <a:srgbClr val="C00000"/>
                </a:solidFill>
              </a:rPr>
              <a:t>Selected upcoming GEOGLOWS </a:t>
            </a:r>
          </a:p>
          <a:p>
            <a:pPr eaLnBrk="0" hangingPunct="0"/>
            <a:r>
              <a:rPr lang="en-US" sz="2400" b="1" i="1" dirty="0">
                <a:solidFill>
                  <a:srgbClr val="C00000"/>
                </a:solidFill>
              </a:rPr>
              <a:t>Activities for 2019 - 2022</a:t>
            </a:r>
            <a:endParaRPr lang="en-US" sz="1600" b="1" i="1" dirty="0">
              <a:solidFill>
                <a:srgbClr val="C00000"/>
              </a:solidFill>
            </a:endParaRPr>
          </a:p>
          <a:p>
            <a:pPr algn="l" eaLnBrk="0" hangingPunct="0">
              <a:lnSpc>
                <a:spcPts val="1800"/>
              </a:lnSpc>
            </a:pPr>
            <a:endParaRPr lang="en-US" sz="1800" b="1" dirty="0">
              <a:solidFill>
                <a:srgbClr val="C00000"/>
              </a:solidFill>
              <a:ea typeface="+mn-ea"/>
              <a:cs typeface="+mn-cs"/>
            </a:endParaRPr>
          </a:p>
        </p:txBody>
      </p:sp>
      <p:sp>
        <p:nvSpPr>
          <p:cNvPr id="11" name="Content Placeholder 2">
            <a:extLst>
              <a:ext uri="{FF2B5EF4-FFF2-40B4-BE49-F238E27FC236}">
                <a16:creationId xmlns:a16="http://schemas.microsoft.com/office/drawing/2014/main" id="{7A7D00D0-0B8A-4632-BE8F-F227F96813D0}"/>
              </a:ext>
            </a:extLst>
          </p:cNvPr>
          <p:cNvSpPr txBox="1">
            <a:spLocks/>
          </p:cNvSpPr>
          <p:nvPr/>
        </p:nvSpPr>
        <p:spPr>
          <a:xfrm>
            <a:off x="152400" y="2057400"/>
            <a:ext cx="8680278" cy="4751764"/>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marL="174062" lvl="1" indent="-174062" defTabSz="914400">
              <a:spcBef>
                <a:spcPts val="296"/>
              </a:spcBef>
              <a:buFont typeface="Wingdings" charset="2"/>
              <a:buChar char="u"/>
            </a:pPr>
            <a:r>
              <a:rPr lang="en-US" sz="1800" dirty="0"/>
              <a:t> Use of </a:t>
            </a:r>
            <a:r>
              <a:rPr lang="en-US" sz="1800" i="1" dirty="0"/>
              <a:t>disruptive technologies </a:t>
            </a:r>
            <a:r>
              <a:rPr lang="en-US" sz="1800" dirty="0"/>
              <a:t>(web services) in the way that actionable satellite data can be delivered locally for making water resources decision </a:t>
            </a:r>
            <a:r>
              <a:rPr lang="en-US" sz="1800" dirty="0">
                <a:solidFill>
                  <a:srgbClr val="C00000"/>
                </a:solidFill>
              </a:rPr>
              <a:t>(BYU leads) </a:t>
            </a:r>
          </a:p>
          <a:p>
            <a:pPr marL="174062" lvl="1" indent="-174062" defTabSz="914400">
              <a:spcBef>
                <a:spcPts val="296"/>
              </a:spcBef>
              <a:buFont typeface="Wingdings" charset="2"/>
              <a:buChar char="u"/>
            </a:pPr>
            <a:r>
              <a:rPr lang="en-US" sz="1800" dirty="0"/>
              <a:t> The implementation of the </a:t>
            </a:r>
            <a:r>
              <a:rPr lang="en-US" sz="1800" dirty="0" err="1"/>
              <a:t>GEOGloWS</a:t>
            </a:r>
            <a:r>
              <a:rPr lang="en-US" sz="1800" dirty="0"/>
              <a:t> technical development for the </a:t>
            </a:r>
            <a:r>
              <a:rPr lang="en-US" sz="1800" i="1" dirty="0"/>
              <a:t>Global meteorological and streamflow forecasting service</a:t>
            </a:r>
            <a:r>
              <a:rPr lang="en-US" sz="1800" dirty="0"/>
              <a:t> from the NOAA’s GFS are being piloted to deliver output through web services. </a:t>
            </a:r>
            <a:r>
              <a:rPr lang="en-US" sz="1800" i="1" dirty="0">
                <a:solidFill>
                  <a:schemeClr val="tx2"/>
                </a:solidFill>
              </a:rPr>
              <a:t>(</a:t>
            </a:r>
            <a:r>
              <a:rPr lang="en-US" sz="1800" i="1" dirty="0" err="1">
                <a:solidFill>
                  <a:schemeClr val="tx2"/>
                </a:solidFill>
              </a:rPr>
              <a:t>Esri</a:t>
            </a:r>
            <a:r>
              <a:rPr lang="en-US" sz="1800" i="1" dirty="0">
                <a:solidFill>
                  <a:schemeClr val="tx2"/>
                </a:solidFill>
              </a:rPr>
              <a:t>-BYU-</a:t>
            </a:r>
            <a:r>
              <a:rPr lang="en-US" sz="1800" i="1" dirty="0" err="1">
                <a:solidFill>
                  <a:schemeClr val="tx2"/>
                </a:solidFill>
              </a:rPr>
              <a:t>Aquaveo</a:t>
            </a:r>
            <a:r>
              <a:rPr lang="en-US" sz="1800" i="1" dirty="0">
                <a:solidFill>
                  <a:schemeClr val="tx2"/>
                </a:solidFill>
              </a:rPr>
              <a:t> leads). </a:t>
            </a:r>
          </a:p>
          <a:p>
            <a:pPr marL="174062" lvl="1" indent="-174062" defTabSz="914400">
              <a:spcBef>
                <a:spcPts val="296"/>
              </a:spcBef>
              <a:buFont typeface="Wingdings" charset="2"/>
              <a:buChar char="u"/>
            </a:pPr>
            <a:r>
              <a:rPr lang="en-US" sz="1800" dirty="0"/>
              <a:t> AIP/Disaster Pilot: Lead by OGC and NEXTGEOSS with the support of the WMO. </a:t>
            </a:r>
            <a:r>
              <a:rPr lang="en-US" sz="1800" dirty="0">
                <a:solidFill>
                  <a:srgbClr val="C00000"/>
                </a:solidFill>
              </a:rPr>
              <a:t>(</a:t>
            </a:r>
            <a:r>
              <a:rPr lang="en-US" sz="1800" i="1" dirty="0">
                <a:solidFill>
                  <a:srgbClr val="C00000"/>
                </a:solidFill>
              </a:rPr>
              <a:t>OGC-WMO collaboration)</a:t>
            </a:r>
          </a:p>
          <a:p>
            <a:pPr marL="174062" lvl="1" indent="-174062" defTabSz="914400">
              <a:spcBef>
                <a:spcPts val="296"/>
              </a:spcBef>
              <a:buFont typeface="Wingdings" charset="2"/>
              <a:buChar char="u"/>
            </a:pPr>
            <a:r>
              <a:rPr lang="en-US" sz="1800" dirty="0"/>
              <a:t> A Drought operational system for Latin America: CEMADEN-ICHARM-NOAA Collaboration (</a:t>
            </a:r>
            <a:r>
              <a:rPr lang="en-US" sz="1800" i="1" dirty="0">
                <a:solidFill>
                  <a:schemeClr val="tx2"/>
                </a:solidFill>
              </a:rPr>
              <a:t>CEMADEN-ICHARM-NOAA leads</a:t>
            </a:r>
            <a:r>
              <a:rPr lang="en-US" sz="1800" i="1" dirty="0"/>
              <a:t>)</a:t>
            </a:r>
          </a:p>
          <a:p>
            <a:pPr marL="174062" lvl="1" indent="-174062" defTabSz="914400">
              <a:spcBef>
                <a:spcPts val="296"/>
              </a:spcBef>
              <a:buFont typeface="Wingdings" charset="2"/>
              <a:buChar char="u"/>
            </a:pPr>
            <a:r>
              <a:rPr lang="en-US" sz="1800" i="1" dirty="0"/>
              <a:t> </a:t>
            </a:r>
            <a:r>
              <a:rPr lang="en-US" sz="1800" dirty="0"/>
              <a:t>Through the H2020 TWIGA project, development of new sensors, to improve and extend in situ networks and provide actionable information for water management and flood risk reduction in sub-Saharan Africa </a:t>
            </a:r>
            <a:r>
              <a:rPr lang="en-US" sz="1800" i="1" dirty="0">
                <a:solidFill>
                  <a:srgbClr val="C00000"/>
                </a:solidFill>
              </a:rPr>
              <a:t>(TWIGA-African partners leads)</a:t>
            </a:r>
          </a:p>
          <a:p>
            <a:pPr marL="174062" lvl="1" indent="-174062" defTabSz="914400">
              <a:spcBef>
                <a:spcPts val="296"/>
              </a:spcBef>
              <a:buFont typeface="Wingdings" charset="2"/>
              <a:buChar char="u"/>
            </a:pPr>
            <a:r>
              <a:rPr lang="en-US" sz="1800" dirty="0"/>
              <a:t> Capacity Building: </a:t>
            </a:r>
            <a:r>
              <a:rPr lang="en-US" sz="1800" dirty="0" err="1"/>
              <a:t>AmeriGEO</a:t>
            </a:r>
            <a:r>
              <a:rPr lang="en-US" sz="1800" dirty="0"/>
              <a:t>  (</a:t>
            </a:r>
            <a:r>
              <a:rPr lang="en-US" sz="1800" dirty="0" err="1"/>
              <a:t>AmeriGEO</a:t>
            </a:r>
            <a:r>
              <a:rPr lang="en-US" sz="1800" dirty="0"/>
              <a:t> Week - August 19 - 23 Lima, Peru -</a:t>
            </a:r>
            <a:r>
              <a:rPr lang="en-US" sz="1800" i="1" dirty="0" err="1"/>
              <a:t>GEOGloWS</a:t>
            </a:r>
            <a:r>
              <a:rPr lang="en-US" sz="1800" i="1" dirty="0"/>
              <a:t> Services for Global Streamflow and other water data services in support of National/Regional Water Priorities)</a:t>
            </a:r>
            <a:r>
              <a:rPr lang="en-US" sz="1800" dirty="0"/>
              <a:t> </a:t>
            </a:r>
            <a:endParaRPr lang="en-US" sz="1800" i="1" dirty="0">
              <a:solidFill>
                <a:srgbClr val="FFFF96"/>
              </a:solidFill>
            </a:endParaRPr>
          </a:p>
        </p:txBody>
      </p:sp>
    </p:spTree>
    <p:extLst>
      <p:ext uri="{BB962C8B-B14F-4D97-AF65-F5344CB8AC3E}">
        <p14:creationId xmlns:p14="http://schemas.microsoft.com/office/powerpoint/2010/main" val="357028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2E99E4-FF07-41D2-883E-7372A4C8A7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4" name="Text Placeholder 3">
            <a:extLst>
              <a:ext uri="{FF2B5EF4-FFF2-40B4-BE49-F238E27FC236}">
                <a16:creationId xmlns:a16="http://schemas.microsoft.com/office/drawing/2014/main" id="{A801691B-71D2-4D79-B312-D7B1D5868699}"/>
              </a:ext>
            </a:extLst>
          </p:cNvPr>
          <p:cNvSpPr>
            <a:spLocks noGrp="1"/>
          </p:cNvSpPr>
          <p:nvPr>
            <p:ph type="body" idx="2"/>
          </p:nvPr>
        </p:nvSpPr>
        <p:spPr>
          <a:xfrm>
            <a:off x="2438400" y="228600"/>
            <a:ext cx="4953000" cy="533400"/>
          </a:xfrm>
        </p:spPr>
        <p:txBody>
          <a:bodyPr/>
          <a:lstStyle/>
          <a:p>
            <a:r>
              <a:rPr lang="en-US" sz="3000" b="1" dirty="0">
                <a:solidFill>
                  <a:srgbClr val="FFC000"/>
                </a:solidFill>
              </a:rPr>
              <a:t>AquaWatch Initiative</a:t>
            </a:r>
          </a:p>
        </p:txBody>
      </p:sp>
      <p:pic>
        <p:nvPicPr>
          <p:cNvPr id="16" name="Picture 15">
            <a:extLst>
              <a:ext uri="{FF2B5EF4-FFF2-40B4-BE49-F238E27FC236}">
                <a16:creationId xmlns:a16="http://schemas.microsoft.com/office/drawing/2014/main" id="{0B6649D5-1C17-4CFA-BB8A-D28F048F9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99" y="1183983"/>
            <a:ext cx="2520974" cy="605424"/>
          </a:xfrm>
          <a:prstGeom prst="rect">
            <a:avLst/>
          </a:prstGeom>
        </p:spPr>
      </p:pic>
      <p:sp>
        <p:nvSpPr>
          <p:cNvPr id="17" name="TextBox 16">
            <a:extLst>
              <a:ext uri="{FF2B5EF4-FFF2-40B4-BE49-F238E27FC236}">
                <a16:creationId xmlns:a16="http://schemas.microsoft.com/office/drawing/2014/main" id="{EE00DF95-156C-4370-8593-D88F9186BAD0}"/>
              </a:ext>
            </a:extLst>
          </p:cNvPr>
          <p:cNvSpPr txBox="1"/>
          <p:nvPr/>
        </p:nvSpPr>
        <p:spPr>
          <a:xfrm>
            <a:off x="228600" y="1967805"/>
            <a:ext cx="3078070" cy="1384995"/>
          </a:xfrm>
          <a:prstGeom prst="rect">
            <a:avLst/>
          </a:prstGeom>
          <a:noFill/>
        </p:spPr>
        <p:txBody>
          <a:bodyPr wrap="square" rtlCol="0" anchor="t">
            <a:spAutoFit/>
          </a:bodyPr>
          <a:lstStyle/>
          <a:p>
            <a:pPr algn="l" defTabSz="685800" rtl="0"/>
            <a:r>
              <a:rPr lang="en-US" sz="1400" b="1" kern="1200" dirty="0">
                <a:solidFill>
                  <a:prstClr val="black"/>
                </a:solidFill>
                <a:latin typeface="Calibri" panose="020F0502020204030204"/>
                <a:ea typeface="+mn-ea"/>
                <a:cs typeface="+mn-cs"/>
              </a:rPr>
              <a:t>Mission:</a:t>
            </a:r>
          </a:p>
          <a:p>
            <a:pPr algn="l" defTabSz="685800" rtl="0"/>
            <a:r>
              <a:rPr lang="en-US" sz="1400" kern="1200" dirty="0">
                <a:solidFill>
                  <a:prstClr val="black"/>
                </a:solidFill>
                <a:latin typeface="Calibri" panose="020F0502020204030204"/>
                <a:ea typeface="+mn-ea"/>
                <a:cs typeface="+mn-cs"/>
              </a:rPr>
              <a:t>The mission of the AquaWatch Initiative is to improve the coordination, delivery and utilization of water quality information for the benefit of society.</a:t>
            </a:r>
          </a:p>
          <a:p>
            <a:pPr algn="l" defTabSz="685800" rtl="0"/>
            <a:endParaRPr lang="en-US" sz="1400" kern="1200" dirty="0">
              <a:solidFill>
                <a:prstClr val="black"/>
              </a:solidFill>
              <a:latin typeface="Calibri" panose="020F0502020204030204"/>
              <a:ea typeface="+mn-ea"/>
              <a:cs typeface="+mn-cs"/>
            </a:endParaRPr>
          </a:p>
        </p:txBody>
      </p:sp>
      <p:sp>
        <p:nvSpPr>
          <p:cNvPr id="18" name="TextBox 17">
            <a:extLst>
              <a:ext uri="{FF2B5EF4-FFF2-40B4-BE49-F238E27FC236}">
                <a16:creationId xmlns:a16="http://schemas.microsoft.com/office/drawing/2014/main" id="{3BB0BAB0-48B1-4713-9B9E-362C11557FCE}"/>
              </a:ext>
            </a:extLst>
          </p:cNvPr>
          <p:cNvSpPr txBox="1"/>
          <p:nvPr/>
        </p:nvSpPr>
        <p:spPr>
          <a:xfrm>
            <a:off x="194326" y="3149553"/>
            <a:ext cx="3240932" cy="1600438"/>
          </a:xfrm>
          <a:prstGeom prst="rect">
            <a:avLst/>
          </a:prstGeom>
          <a:noFill/>
        </p:spPr>
        <p:txBody>
          <a:bodyPr wrap="square" rtlCol="0" anchor="t">
            <a:spAutoFit/>
          </a:bodyPr>
          <a:lstStyle/>
          <a:p>
            <a:pPr algn="l" defTabSz="685800" rtl="0"/>
            <a:r>
              <a:rPr lang="en-US" sz="1400" b="1" kern="1200" dirty="0">
                <a:solidFill>
                  <a:prstClr val="black"/>
                </a:solidFill>
                <a:latin typeface="Calibri" panose="020F0502020204030204"/>
                <a:ea typeface="+mn-ea"/>
                <a:cs typeface="+mn-cs"/>
              </a:rPr>
              <a:t>Goal:</a:t>
            </a:r>
          </a:p>
          <a:p>
            <a:pPr algn="l" defTabSz="685800" rtl="0"/>
            <a:r>
              <a:rPr lang="en-US" sz="1400" kern="1200" dirty="0">
                <a:solidFill>
                  <a:prstClr val="black"/>
                </a:solidFill>
                <a:latin typeface="Calibri" panose="020F0502020204030204"/>
                <a:ea typeface="+mn-ea"/>
                <a:cs typeface="+mn-cs"/>
              </a:rPr>
              <a:t>The goal of AquaWatch is to develop and build the global capacity and utility of Earth Observation-derived water quality data, products and information to support water resources management and decision making.</a:t>
            </a:r>
          </a:p>
        </p:txBody>
      </p:sp>
      <p:pic>
        <p:nvPicPr>
          <p:cNvPr id="19" name="Picture 2" descr="http://aquawatch.wpengine.com/wp-content/uploads/2017/05/AquaWatch-about-graphic.png">
            <a:extLst>
              <a:ext uri="{FF2B5EF4-FFF2-40B4-BE49-F238E27FC236}">
                <a16:creationId xmlns:a16="http://schemas.microsoft.com/office/drawing/2014/main" id="{DF3D4762-4F23-4E4C-A709-D062B340C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32278"/>
            <a:ext cx="5104902" cy="123900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10ECF35-7C0A-4552-89D5-903BE43ACFD1}"/>
              </a:ext>
            </a:extLst>
          </p:cNvPr>
          <p:cNvSpPr txBox="1"/>
          <p:nvPr/>
        </p:nvSpPr>
        <p:spPr>
          <a:xfrm>
            <a:off x="3505200" y="1219200"/>
            <a:ext cx="2438400" cy="315471"/>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rtl="0"/>
            <a:r>
              <a:rPr lang="en-US" sz="1600" b="1" kern="1200" dirty="0">
                <a:solidFill>
                  <a:prstClr val="black"/>
                </a:solidFill>
                <a:latin typeface="Calibri" panose="020F0502020204030204"/>
                <a:ea typeface="+mn-ea"/>
                <a:cs typeface="+mn-cs"/>
              </a:rPr>
              <a:t>FIVE WORKING GROUPS :</a:t>
            </a:r>
          </a:p>
        </p:txBody>
      </p:sp>
      <p:sp>
        <p:nvSpPr>
          <p:cNvPr id="21" name="TextBox 20">
            <a:extLst>
              <a:ext uri="{FF2B5EF4-FFF2-40B4-BE49-F238E27FC236}">
                <a16:creationId xmlns:a16="http://schemas.microsoft.com/office/drawing/2014/main" id="{160ECA1F-7AA3-4A12-B708-24871203DBF6}"/>
              </a:ext>
            </a:extLst>
          </p:cNvPr>
          <p:cNvSpPr txBox="1"/>
          <p:nvPr/>
        </p:nvSpPr>
        <p:spPr>
          <a:xfrm>
            <a:off x="1066800" y="1704201"/>
            <a:ext cx="2057400" cy="276999"/>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rtl="0"/>
            <a:r>
              <a:rPr lang="en-US" sz="1350" b="1" kern="1200" dirty="0">
                <a:solidFill>
                  <a:prstClr val="black"/>
                </a:solidFill>
                <a:latin typeface="Calibri" panose="020F0502020204030204"/>
                <a:ea typeface="+mn-ea"/>
                <a:cs typeface="+mn-cs"/>
              </a:rPr>
              <a:t>www.geoaquawatch.org</a:t>
            </a:r>
          </a:p>
        </p:txBody>
      </p:sp>
      <p:sp>
        <p:nvSpPr>
          <p:cNvPr id="22" name="TextBox 21">
            <a:extLst>
              <a:ext uri="{FF2B5EF4-FFF2-40B4-BE49-F238E27FC236}">
                <a16:creationId xmlns:a16="http://schemas.microsoft.com/office/drawing/2014/main" id="{5A2D2EB8-FBF9-496D-A6CF-CB2ABD8E1490}"/>
              </a:ext>
            </a:extLst>
          </p:cNvPr>
          <p:cNvSpPr txBox="1"/>
          <p:nvPr/>
        </p:nvSpPr>
        <p:spPr>
          <a:xfrm>
            <a:off x="3505200" y="3261003"/>
            <a:ext cx="2743200" cy="2654573"/>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defTabSz="685800" rtl="0"/>
            <a:r>
              <a:rPr lang="en-US" sz="1400" kern="1200" dirty="0">
                <a:solidFill>
                  <a:prstClr val="black"/>
                </a:solidFill>
                <a:latin typeface="Calibri" panose="020F0502020204030204"/>
                <a:ea typeface="+mn-ea"/>
                <a:cs typeface="+mn-cs"/>
              </a:rPr>
              <a:t>AquaWatch is working to produce a global water quality monitoring and forecasting service by 2025. Tasks to develop this service are organized around seven work packages. This effort will enable users </a:t>
            </a:r>
            <a:r>
              <a:rPr lang="en-US" sz="1400" kern="1200" dirty="0">
                <a:solidFill>
                  <a:prstClr val="black"/>
                </a:solidFill>
                <a:latin typeface="Calibri" panose="020F0502020204030204"/>
              </a:rPr>
              <a:t>open access to readily available water quality data through data sharing &amp; capacity building, particularly </a:t>
            </a:r>
          </a:p>
          <a:p>
            <a:pPr algn="l" defTabSz="685800" rtl="0"/>
            <a:r>
              <a:rPr lang="en-US" sz="1400" kern="1200" dirty="0">
                <a:solidFill>
                  <a:prstClr val="black"/>
                </a:solidFill>
                <a:latin typeface="Calibri" panose="020F0502020204030204"/>
              </a:rPr>
              <a:t>in developing countries. </a:t>
            </a:r>
          </a:p>
          <a:p>
            <a:pPr algn="l" defTabSz="685800" rtl="0"/>
            <a:endParaRPr lang="en-US" sz="1400" kern="1200" dirty="0">
              <a:solidFill>
                <a:prstClr val="black"/>
              </a:solidFill>
              <a:latin typeface="Calibri" panose="020F0502020204030204"/>
              <a:ea typeface="+mn-ea"/>
              <a:cs typeface="+mn-cs"/>
            </a:endParaRPr>
          </a:p>
        </p:txBody>
      </p:sp>
      <p:sp>
        <p:nvSpPr>
          <p:cNvPr id="23" name="TextBox 22">
            <a:extLst>
              <a:ext uri="{FF2B5EF4-FFF2-40B4-BE49-F238E27FC236}">
                <a16:creationId xmlns:a16="http://schemas.microsoft.com/office/drawing/2014/main" id="{8CA9CBFF-5216-492C-B9A6-1EBEE57FFA28}"/>
              </a:ext>
            </a:extLst>
          </p:cNvPr>
          <p:cNvSpPr txBox="1"/>
          <p:nvPr/>
        </p:nvSpPr>
        <p:spPr>
          <a:xfrm>
            <a:off x="3505200" y="5711532"/>
            <a:ext cx="2470387" cy="1146468"/>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defTabSz="685800" rtl="0"/>
            <a:r>
              <a:rPr lang="en-US" sz="1400" kern="1200" dirty="0">
                <a:solidFill>
                  <a:prstClr val="black"/>
                </a:solidFill>
                <a:latin typeface="Calibri" panose="020F0502020204030204"/>
                <a:ea typeface="+mn-ea"/>
                <a:cs typeface="+mn-cs"/>
              </a:rPr>
              <a:t>Our current efforts are focused on developing a baseline product and end-to-end prototype demonstration. </a:t>
            </a:r>
          </a:p>
          <a:p>
            <a:pPr algn="ctr" defTabSz="685800" rtl="0"/>
            <a:endParaRPr lang="en-US" sz="1400" kern="1200" dirty="0">
              <a:solidFill>
                <a:prstClr val="black"/>
              </a:solidFill>
              <a:latin typeface="Calibri" panose="020F0502020204030204"/>
              <a:ea typeface="+mn-ea"/>
              <a:cs typeface="+mn-cs"/>
            </a:endParaRPr>
          </a:p>
        </p:txBody>
      </p:sp>
      <p:sp>
        <p:nvSpPr>
          <p:cNvPr id="24" name="TextBox 23">
            <a:extLst>
              <a:ext uri="{FF2B5EF4-FFF2-40B4-BE49-F238E27FC236}">
                <a16:creationId xmlns:a16="http://schemas.microsoft.com/office/drawing/2014/main" id="{BC03F2CE-BBFD-4F9D-A4A5-ED4F98ADB537}"/>
              </a:ext>
            </a:extLst>
          </p:cNvPr>
          <p:cNvSpPr txBox="1"/>
          <p:nvPr/>
        </p:nvSpPr>
        <p:spPr>
          <a:xfrm>
            <a:off x="198530" y="4773558"/>
            <a:ext cx="3078070" cy="2008242"/>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defTabSz="685800" rtl="0"/>
            <a:r>
              <a:rPr lang="en-US" sz="1400" b="1" kern="1200" dirty="0">
                <a:solidFill>
                  <a:prstClr val="black"/>
                </a:solidFill>
                <a:latin typeface="Calibri" panose="020F0502020204030204"/>
                <a:ea typeface="+mn-ea"/>
                <a:cs typeface="+mn-cs"/>
              </a:rPr>
              <a:t>AquaWatch Leads:</a:t>
            </a:r>
            <a:endParaRPr lang="en-US" sz="1400" kern="1200" dirty="0">
              <a:solidFill>
                <a:prstClr val="black"/>
              </a:solidFill>
              <a:latin typeface="Calibri" panose="020F0502020204030204"/>
              <a:ea typeface="+mn-ea"/>
              <a:cs typeface="+mn-cs"/>
            </a:endParaRPr>
          </a:p>
          <a:p>
            <a:pPr algn="l" defTabSz="685800" rtl="0"/>
            <a:r>
              <a:rPr lang="en-US" sz="1400" kern="1200" dirty="0">
                <a:solidFill>
                  <a:prstClr val="black"/>
                </a:solidFill>
                <a:latin typeface="Calibri" panose="020F0502020204030204"/>
                <a:ea typeface="+mn-ea"/>
                <a:cs typeface="+mn-cs"/>
              </a:rPr>
              <a:t>Steven Greb, University of Wisconsin Madison USA </a:t>
            </a:r>
            <a:r>
              <a:rPr lang="en-US" sz="1400" kern="1200" dirty="0">
                <a:solidFill>
                  <a:prstClr val="black"/>
                </a:solidFill>
                <a:latin typeface="Calibri" panose="020F0502020204030204"/>
                <a:ea typeface="+mn-ea"/>
                <a:cs typeface="+mn-cs"/>
                <a:hlinkClick r:id="rId4"/>
              </a:rPr>
              <a:t>srgreb@wisc.edu</a:t>
            </a:r>
            <a:endParaRPr lang="en-US" sz="1400" kern="1200" dirty="0">
              <a:solidFill>
                <a:prstClr val="black"/>
              </a:solidFill>
              <a:latin typeface="Calibri" panose="020F0502020204030204"/>
              <a:ea typeface="+mn-ea"/>
              <a:cs typeface="+mn-cs"/>
            </a:endParaRPr>
          </a:p>
          <a:p>
            <a:pPr algn="l" defTabSz="685800" rtl="0"/>
            <a:r>
              <a:rPr lang="en-US" sz="1400" kern="1200" dirty="0">
                <a:solidFill>
                  <a:prstClr val="black"/>
                </a:solidFill>
                <a:latin typeface="Calibri" panose="020F0502020204030204"/>
                <a:ea typeface="+mn-ea"/>
                <a:cs typeface="+mn-cs"/>
              </a:rPr>
              <a:t>Dr. Paul DiGiacomo, NOAA USA </a:t>
            </a:r>
            <a:r>
              <a:rPr lang="en-US" sz="1400" kern="1200" dirty="0">
                <a:solidFill>
                  <a:prstClr val="black"/>
                </a:solidFill>
                <a:latin typeface="Calibri" panose="020F0502020204030204"/>
                <a:ea typeface="+mn-ea"/>
                <a:cs typeface="+mn-cs"/>
                <a:hlinkClick r:id="rId5"/>
              </a:rPr>
              <a:t>Paul.DiGiacomo@noaa.gov</a:t>
            </a:r>
            <a:endParaRPr lang="en-US" sz="1400" kern="1200" dirty="0">
              <a:solidFill>
                <a:prstClr val="black"/>
              </a:solidFill>
              <a:latin typeface="Calibri" panose="020F0502020204030204"/>
              <a:ea typeface="+mn-ea"/>
              <a:cs typeface="+mn-cs"/>
            </a:endParaRPr>
          </a:p>
          <a:p>
            <a:pPr algn="l" defTabSz="685800" rtl="0"/>
            <a:r>
              <a:rPr lang="en-US" sz="1400" kern="1200" dirty="0">
                <a:solidFill>
                  <a:prstClr val="black"/>
                </a:solidFill>
                <a:latin typeface="Calibri" panose="020F0502020204030204"/>
                <a:ea typeface="+mn-ea"/>
                <a:cs typeface="+mn-cs"/>
              </a:rPr>
              <a:t>Dr. Arnold Dekker, SatDek Pty Ltd, Australia </a:t>
            </a:r>
            <a:r>
              <a:rPr lang="en-US" sz="1400" kern="1200" dirty="0">
                <a:solidFill>
                  <a:prstClr val="black"/>
                </a:solidFill>
                <a:latin typeface="Calibri" panose="020F0502020204030204"/>
                <a:ea typeface="+mn-ea"/>
                <a:cs typeface="+mn-cs"/>
                <a:hlinkClick r:id="rId6"/>
              </a:rPr>
              <a:t>Arnoldgdekker@gmail.com</a:t>
            </a:r>
            <a:endParaRPr lang="en-US" sz="1400" kern="1200" dirty="0">
              <a:solidFill>
                <a:prstClr val="black"/>
              </a:solidFill>
              <a:latin typeface="Calibri" panose="020F0502020204030204"/>
              <a:ea typeface="+mn-ea"/>
              <a:cs typeface="+mn-cs"/>
            </a:endParaRPr>
          </a:p>
          <a:p>
            <a:pPr algn="l" defTabSz="685800" rtl="0"/>
            <a:r>
              <a:rPr lang="en-US" sz="1400" b="1" kern="1200" dirty="0">
                <a:solidFill>
                  <a:prstClr val="black"/>
                </a:solidFill>
                <a:latin typeface="Calibri" panose="020F0502020204030204"/>
                <a:ea typeface="+mn-ea"/>
                <a:cs typeface="+mn-cs"/>
              </a:rPr>
              <a:t>AquaWatch Secretariat:</a:t>
            </a:r>
            <a:r>
              <a:rPr lang="en-US" sz="1400" kern="1200" dirty="0">
                <a:solidFill>
                  <a:prstClr val="black"/>
                </a:solidFill>
                <a:latin typeface="Calibri" panose="020F0502020204030204"/>
                <a:ea typeface="+mn-ea"/>
                <a:cs typeface="+mn-cs"/>
              </a:rPr>
              <a:t>  </a:t>
            </a:r>
            <a:r>
              <a:rPr lang="en-US" sz="1400" kern="1200" dirty="0">
                <a:solidFill>
                  <a:prstClr val="black"/>
                </a:solidFill>
                <a:latin typeface="Calibri" panose="020F0502020204030204"/>
                <a:ea typeface="+mn-ea"/>
                <a:cs typeface="+mn-cs"/>
                <a:hlinkClick r:id="rId7"/>
              </a:rPr>
              <a:t>info@geoaquawatch.org</a:t>
            </a:r>
            <a:endParaRPr lang="en-US" sz="1400" kern="1200" dirty="0">
              <a:solidFill>
                <a:prstClr val="black"/>
              </a:solidFill>
              <a:latin typeface="Calibri" panose="020F0502020204030204"/>
              <a:ea typeface="+mn-ea"/>
              <a:cs typeface="+mn-cs"/>
            </a:endParaRPr>
          </a:p>
        </p:txBody>
      </p:sp>
      <p:sp>
        <p:nvSpPr>
          <p:cNvPr id="25" name="TextBox 24">
            <a:extLst>
              <a:ext uri="{FF2B5EF4-FFF2-40B4-BE49-F238E27FC236}">
                <a16:creationId xmlns:a16="http://schemas.microsoft.com/office/drawing/2014/main" id="{F767097C-024F-46CD-B84F-AB313668F225}"/>
              </a:ext>
            </a:extLst>
          </p:cNvPr>
          <p:cNvSpPr txBox="1"/>
          <p:nvPr/>
        </p:nvSpPr>
        <p:spPr>
          <a:xfrm>
            <a:off x="3505200" y="2833598"/>
            <a:ext cx="4191000" cy="584775"/>
          </a:xfrm>
          <a:prstGeom prst="rect">
            <a:avLst/>
          </a:prstGeom>
          <a:noFill/>
        </p:spPr>
        <p:txBody>
          <a:bodyPr wrap="square" rtlCol="0">
            <a:spAutoFit/>
          </a:bodyPr>
          <a:lstStyle/>
          <a:p>
            <a:pPr algn="l" defTabSz="685800" rtl="0"/>
            <a:r>
              <a:rPr lang="en-US" sz="1600" b="1" kern="1200" dirty="0">
                <a:solidFill>
                  <a:prstClr val="black"/>
                </a:solidFill>
                <a:latin typeface="Calibri" panose="020F0502020204030204"/>
                <a:ea typeface="+mn-ea"/>
                <a:cs typeface="+mn-cs"/>
              </a:rPr>
              <a:t>Flagship Water Quality Information Service</a:t>
            </a:r>
            <a:endParaRPr lang="en-US" sz="1600" kern="1200" dirty="0">
              <a:solidFill>
                <a:prstClr val="black"/>
              </a:solidFill>
              <a:latin typeface="Calibri" panose="020F0502020204030204"/>
              <a:ea typeface="+mn-ea"/>
              <a:cs typeface="+mn-cs"/>
            </a:endParaRPr>
          </a:p>
          <a:p>
            <a:pPr algn="l" defTabSz="685800" rtl="0"/>
            <a:endParaRPr lang="en-US" sz="1600" kern="1200" dirty="0">
              <a:solidFill>
                <a:prstClr val="black"/>
              </a:solidFill>
              <a:latin typeface="Calibri" panose="020F0502020204030204"/>
              <a:ea typeface="+mn-ea"/>
              <a:cs typeface="+mn-cs"/>
            </a:endParaRPr>
          </a:p>
        </p:txBody>
      </p:sp>
      <p:pic>
        <p:nvPicPr>
          <p:cNvPr id="26" name="Picture 25">
            <a:extLst>
              <a:ext uri="{FF2B5EF4-FFF2-40B4-BE49-F238E27FC236}">
                <a16:creationId xmlns:a16="http://schemas.microsoft.com/office/drawing/2014/main" id="{6503E7E6-E9BD-4192-8566-4C1C13559DEA}"/>
              </a:ext>
            </a:extLst>
          </p:cNvPr>
          <p:cNvPicPr>
            <a:picLocks noChangeAspect="1"/>
          </p:cNvPicPr>
          <p:nvPr/>
        </p:nvPicPr>
        <p:blipFill>
          <a:blip r:embed="rId8"/>
          <a:stretch>
            <a:fillRect/>
          </a:stretch>
        </p:blipFill>
        <p:spPr>
          <a:xfrm>
            <a:off x="5811247" y="3504738"/>
            <a:ext cx="3256553" cy="2882050"/>
          </a:xfrm>
          <a:prstGeom prst="rect">
            <a:avLst/>
          </a:prstGeom>
        </p:spPr>
      </p:pic>
    </p:spTree>
    <p:extLst>
      <p:ext uri="{BB962C8B-B14F-4D97-AF65-F5344CB8AC3E}">
        <p14:creationId xmlns:p14="http://schemas.microsoft.com/office/powerpoint/2010/main" val="201645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2E99E4-FF07-41D2-883E-7372A4C8A7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
        <p:nvSpPr>
          <p:cNvPr id="29" name="TextBox 28">
            <a:extLst>
              <a:ext uri="{FF2B5EF4-FFF2-40B4-BE49-F238E27FC236}">
                <a16:creationId xmlns:a16="http://schemas.microsoft.com/office/drawing/2014/main" id="{467409E7-3001-48AF-9437-A81BB6BB0710}"/>
              </a:ext>
            </a:extLst>
          </p:cNvPr>
          <p:cNvSpPr txBox="1"/>
          <p:nvPr/>
        </p:nvSpPr>
        <p:spPr>
          <a:xfrm>
            <a:off x="0" y="1981200"/>
            <a:ext cx="4267200" cy="5016758"/>
          </a:xfrm>
          <a:prstGeom prst="rect">
            <a:avLst/>
          </a:prstGeom>
          <a:noFill/>
        </p:spPr>
        <p:txBody>
          <a:bodyPr wrap="square" rtlCol="0" anchor="t">
            <a:spAutoFit/>
          </a:bodyPr>
          <a:lstStyle/>
          <a:p>
            <a:pPr algn="l" defTabSz="685800" rtl="0"/>
            <a:r>
              <a:rPr lang="en-US" sz="1600" b="1" kern="1200" dirty="0">
                <a:solidFill>
                  <a:srgbClr val="2F5496"/>
                </a:solidFill>
                <a:latin typeface="Calibri" panose="020F0502020204030204"/>
                <a:ea typeface="+mn-ea"/>
                <a:cs typeface="+mn-cs"/>
              </a:rPr>
              <a:t>Recent Accomplishments</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Booklet:</a:t>
            </a:r>
            <a:r>
              <a:rPr lang="en-US" sz="1600" kern="1200" dirty="0">
                <a:solidFill>
                  <a:srgbClr val="2F5496"/>
                </a:solidFill>
                <a:latin typeface="Calibri" panose="020F0502020204030204"/>
                <a:ea typeface="+mn-ea"/>
                <a:cs typeface="+mn-cs"/>
              </a:rPr>
              <a:t> </a:t>
            </a:r>
            <a:r>
              <a:rPr lang="en-US" sz="1600" i="1" kern="1200" dirty="0">
                <a:solidFill>
                  <a:prstClr val="black"/>
                </a:solidFill>
                <a:latin typeface="Calibri" panose="020F0502020204030204"/>
                <a:ea typeface="+mn-ea"/>
                <a:cs typeface="+mn-cs"/>
              </a:rPr>
              <a:t>Advanced Techniques </a:t>
            </a:r>
          </a:p>
          <a:p>
            <a:pPr algn="l" defTabSz="685800" rtl="0"/>
            <a:r>
              <a:rPr lang="en-US" sz="1600" i="1" kern="1200" dirty="0">
                <a:solidFill>
                  <a:prstClr val="black"/>
                </a:solidFill>
                <a:latin typeface="Calibri" panose="020F0502020204030204"/>
                <a:ea typeface="+mn-ea"/>
                <a:cs typeface="+mn-cs"/>
              </a:rPr>
              <a:t>      for Monitoring Water Quality </a:t>
            </a:r>
          </a:p>
          <a:p>
            <a:pPr algn="l" defTabSz="685800" rtl="0"/>
            <a:r>
              <a:rPr lang="en-US" sz="1600" i="1" kern="1200" dirty="0">
                <a:solidFill>
                  <a:prstClr val="black"/>
                </a:solidFill>
                <a:latin typeface="Calibri" panose="020F0502020204030204"/>
                <a:ea typeface="+mn-ea"/>
                <a:cs typeface="+mn-cs"/>
              </a:rPr>
              <a:t>     Using Earth Observation</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Successful joint AquaWatch-GloboLakes biennial meeting at University of Stirling, UK Hosted by Andrew Tyler, UK, Aug. 29-31, 2018</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workshop report now available and links to talks on website</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Arnold Dekker chaired the CEOS Freshwater From Space Workshop in November 2018</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Ocean Optics Town Hall 2018</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Continuation of the popular webinar series</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Advertising for a 2 year NASA-postdoc opportunity</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Emphasis on Validation</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Stationed with Dr. Stephanie Schollaert-Uz at NASA-Goddard, Greenbelt, MD</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Updated In Situ Inventory available on website</a:t>
            </a:r>
          </a:p>
          <a:p>
            <a:pPr algn="l" defTabSz="685800" rtl="0"/>
            <a:endParaRPr lang="en-US" sz="1600" kern="1200" dirty="0">
              <a:solidFill>
                <a:prstClr val="black"/>
              </a:solidFill>
              <a:latin typeface="Calibri" panose="020F0502020204030204"/>
              <a:ea typeface="+mn-ea"/>
              <a:cs typeface="+mn-cs"/>
            </a:endParaRPr>
          </a:p>
        </p:txBody>
      </p:sp>
      <p:pic>
        <p:nvPicPr>
          <p:cNvPr id="30" name="Picture 2" descr="Booklet">
            <a:extLst>
              <a:ext uri="{FF2B5EF4-FFF2-40B4-BE49-F238E27FC236}">
                <a16:creationId xmlns:a16="http://schemas.microsoft.com/office/drawing/2014/main" id="{5FC8DA51-F3F6-4F93-B156-192BF642D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074" y="2057400"/>
            <a:ext cx="1172726" cy="83263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9A7C3C5-35CD-418E-90CE-9A68A1FC4B5D}"/>
              </a:ext>
            </a:extLst>
          </p:cNvPr>
          <p:cNvSpPr txBox="1"/>
          <p:nvPr/>
        </p:nvSpPr>
        <p:spPr>
          <a:xfrm>
            <a:off x="4191000" y="1237357"/>
            <a:ext cx="5181600" cy="6001643"/>
          </a:xfrm>
          <a:prstGeom prst="rect">
            <a:avLst/>
          </a:prstGeom>
          <a:noFill/>
        </p:spPr>
        <p:txBody>
          <a:bodyPr wrap="square" rtlCol="0" anchor="t">
            <a:spAutoFit/>
          </a:bodyPr>
          <a:lstStyle/>
          <a:p>
            <a:pPr algn="l" defTabSz="685800" rtl="0"/>
            <a:r>
              <a:rPr lang="en-US" sz="1600" b="1" kern="1200" dirty="0">
                <a:solidFill>
                  <a:srgbClr val="2F5496"/>
                </a:solidFill>
                <a:latin typeface="Calibri" panose="020F0502020204030204"/>
                <a:ea typeface="+mn-ea"/>
                <a:cs typeface="+mn-cs"/>
              </a:rPr>
              <a:t>Planned Activities for 2019</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CEOS WGISS/AquaWatch Collaboration </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Future Data Architecture, Interoperability needs, Validation and Potential Pilot </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Presenting at the GEO Data Technology Workshop in Vienna in May 2019 </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Showcase LIMNADES validation database project</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Poster at ESA - Living Planet in April 2019</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Capacity Building Survey will be shared globally</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Identifies training &amp; outreach needs </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Use of EO in Water Quality reporting</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In French, Spanish, English, German, Mandarin</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We will host a Knowledge Hub on our website to </a:t>
            </a:r>
            <a:r>
              <a:rPr lang="en-US" sz="1600" b="1" kern="1200" dirty="0">
                <a:solidFill>
                  <a:prstClr val="black"/>
                </a:solidFill>
                <a:latin typeface="Calibri" panose="020F0502020204030204"/>
                <a:ea typeface="+mn-ea"/>
                <a:cs typeface="+mn-cs"/>
              </a:rPr>
              <a:t>encourage best practices </a:t>
            </a:r>
            <a:r>
              <a:rPr lang="en-US" sz="1600" kern="1200" dirty="0">
                <a:solidFill>
                  <a:prstClr val="black"/>
                </a:solidFill>
                <a:latin typeface="Calibri" panose="020F0502020204030204"/>
                <a:ea typeface="+mn-ea"/>
                <a:cs typeface="+mn-cs"/>
              </a:rPr>
              <a:t>and showcase:</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Review Paper: </a:t>
            </a:r>
            <a:r>
              <a:rPr lang="en-US" sz="1600" i="1" kern="1200" dirty="0">
                <a:solidFill>
                  <a:prstClr val="black"/>
                </a:solidFill>
                <a:latin typeface="Calibri" panose="020F0502020204030204"/>
                <a:ea typeface="+mn-ea"/>
                <a:cs typeface="+mn-cs"/>
              </a:rPr>
              <a:t>Integrating inland and coastal </a:t>
            </a:r>
          </a:p>
          <a:p>
            <a:pPr marL="342900" lvl="1" indent="0" algn="l" defTabSz="685800" rtl="0"/>
            <a:r>
              <a:rPr lang="en-US" sz="1600" i="1" kern="1200" dirty="0">
                <a:solidFill>
                  <a:prstClr val="black"/>
                </a:solidFill>
                <a:latin typeface="Calibri" panose="020F0502020204030204"/>
                <a:ea typeface="+mn-ea"/>
                <a:cs typeface="+mn-cs"/>
              </a:rPr>
              <a:t>     water quality measures: merging data for </a:t>
            </a:r>
          </a:p>
          <a:p>
            <a:pPr marL="342900" lvl="1" indent="0" algn="l" defTabSz="685800" rtl="0"/>
            <a:r>
              <a:rPr lang="en-US" sz="1600" i="1" kern="1200" dirty="0">
                <a:solidFill>
                  <a:prstClr val="black"/>
                </a:solidFill>
                <a:latin typeface="Calibri" panose="020F0502020204030204"/>
                <a:ea typeface="+mn-ea"/>
                <a:cs typeface="+mn-cs"/>
              </a:rPr>
              <a:t>     actionable knowledge  (In Prep)</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Citizen science applications (3+)</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Algorithm library, optical standards for optical properties, inventory of protocols </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Fit-for-Purpose Brochure of available products &amp; services</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“AquaWatch Recommended” training guidelines</a:t>
            </a:r>
          </a:p>
          <a:p>
            <a:pPr algn="l" defTabSz="685800" rtl="0"/>
            <a:endParaRPr lang="en-US" sz="1600" kern="1200" dirty="0">
              <a:solidFill>
                <a:prstClr val="black"/>
              </a:solidFill>
              <a:latin typeface="Calibri" panose="020F0502020204030204"/>
              <a:ea typeface="+mn-ea"/>
              <a:cs typeface="+mn-cs"/>
            </a:endParaRPr>
          </a:p>
        </p:txBody>
      </p:sp>
      <p:pic>
        <p:nvPicPr>
          <p:cNvPr id="32" name="Picture 31">
            <a:extLst>
              <a:ext uri="{FF2B5EF4-FFF2-40B4-BE49-F238E27FC236}">
                <a16:creationId xmlns:a16="http://schemas.microsoft.com/office/drawing/2014/main" id="{339B3C5C-DC29-427F-8B25-A559453BD5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99" y="1183983"/>
            <a:ext cx="2520974" cy="605424"/>
          </a:xfrm>
          <a:prstGeom prst="rect">
            <a:avLst/>
          </a:prstGeom>
        </p:spPr>
      </p:pic>
      <p:sp>
        <p:nvSpPr>
          <p:cNvPr id="33" name="TextBox 32">
            <a:extLst>
              <a:ext uri="{FF2B5EF4-FFF2-40B4-BE49-F238E27FC236}">
                <a16:creationId xmlns:a16="http://schemas.microsoft.com/office/drawing/2014/main" id="{F8FDB829-9BD2-4829-ACAB-3A1AFEE11D71}"/>
              </a:ext>
            </a:extLst>
          </p:cNvPr>
          <p:cNvSpPr txBox="1"/>
          <p:nvPr/>
        </p:nvSpPr>
        <p:spPr>
          <a:xfrm>
            <a:off x="1066800" y="1704201"/>
            <a:ext cx="2057400" cy="276999"/>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rtl="0"/>
            <a:r>
              <a:rPr lang="en-US" sz="1350" b="1" kern="1200" dirty="0">
                <a:solidFill>
                  <a:prstClr val="black"/>
                </a:solidFill>
                <a:latin typeface="Calibri" panose="020F0502020204030204"/>
                <a:ea typeface="+mn-ea"/>
                <a:cs typeface="+mn-cs"/>
              </a:rPr>
              <a:t>www.geoaquawatch.org</a:t>
            </a:r>
          </a:p>
        </p:txBody>
      </p:sp>
      <p:sp>
        <p:nvSpPr>
          <p:cNvPr id="34" name="Text Placeholder 3">
            <a:extLst>
              <a:ext uri="{FF2B5EF4-FFF2-40B4-BE49-F238E27FC236}">
                <a16:creationId xmlns:a16="http://schemas.microsoft.com/office/drawing/2014/main" id="{6ABD5618-14AE-4662-B191-E9FED3F3B456}"/>
              </a:ext>
            </a:extLst>
          </p:cNvPr>
          <p:cNvSpPr txBox="1">
            <a:spLocks/>
          </p:cNvSpPr>
          <p:nvPr/>
        </p:nvSpPr>
        <p:spPr>
          <a:xfrm>
            <a:off x="2438400" y="228600"/>
            <a:ext cx="4953000" cy="5334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defTabSz="914400"/>
            <a:r>
              <a:rPr lang="en-US" sz="3000" b="1">
                <a:solidFill>
                  <a:srgbClr val="FFC000"/>
                </a:solidFill>
              </a:rPr>
              <a:t>AquaWatch Initiative</a:t>
            </a:r>
            <a:endParaRPr lang="en-US" sz="3000" b="1" dirty="0">
              <a:solidFill>
                <a:srgbClr val="FFC000"/>
              </a:solidFill>
            </a:endParaRPr>
          </a:p>
        </p:txBody>
      </p:sp>
    </p:spTree>
    <p:extLst>
      <p:ext uri="{BB962C8B-B14F-4D97-AF65-F5344CB8AC3E}">
        <p14:creationId xmlns:p14="http://schemas.microsoft.com/office/powerpoint/2010/main" val="386454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27930-DB74-4C19-90F5-F632FC6496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5" name="Text Placeholder 3">
            <a:extLst>
              <a:ext uri="{FF2B5EF4-FFF2-40B4-BE49-F238E27FC236}">
                <a16:creationId xmlns:a16="http://schemas.microsoft.com/office/drawing/2014/main" id="{EDDE2FC1-2B00-4F51-933F-4FF3A0C81CD7}"/>
              </a:ext>
            </a:extLst>
          </p:cNvPr>
          <p:cNvSpPr>
            <a:spLocks noGrp="1"/>
          </p:cNvSpPr>
          <p:nvPr>
            <p:ph type="body" idx="2"/>
          </p:nvPr>
        </p:nvSpPr>
        <p:spPr>
          <a:xfrm>
            <a:off x="2438400" y="228600"/>
            <a:ext cx="4953000" cy="533400"/>
          </a:xfrm>
        </p:spPr>
        <p:txBody>
          <a:bodyPr/>
          <a:lstStyle/>
          <a:p>
            <a:r>
              <a:rPr lang="en-US" sz="3000" b="1" dirty="0">
                <a:solidFill>
                  <a:srgbClr val="FFC000"/>
                </a:solidFill>
              </a:rPr>
              <a:t>Blue Planet Initiative</a:t>
            </a:r>
          </a:p>
        </p:txBody>
      </p:sp>
      <p:sp>
        <p:nvSpPr>
          <p:cNvPr id="6" name="Title 18">
            <a:extLst>
              <a:ext uri="{FF2B5EF4-FFF2-40B4-BE49-F238E27FC236}">
                <a16:creationId xmlns:a16="http://schemas.microsoft.com/office/drawing/2014/main" id="{7AAE2920-1779-482D-B7E2-9E4FE87E0495}"/>
              </a:ext>
            </a:extLst>
          </p:cNvPr>
          <p:cNvSpPr txBox="1">
            <a:spLocks/>
          </p:cNvSpPr>
          <p:nvPr/>
        </p:nvSpPr>
        <p:spPr>
          <a:xfrm>
            <a:off x="-685800" y="1270866"/>
            <a:ext cx="3767328" cy="710334"/>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AU" sz="2000" dirty="0">
                <a:solidFill>
                  <a:srgbClr val="FF0000"/>
                </a:solidFill>
              </a:rPr>
              <a:t>Recent Activities</a:t>
            </a:r>
          </a:p>
        </p:txBody>
      </p:sp>
      <p:sp>
        <p:nvSpPr>
          <p:cNvPr id="7" name="Content Placeholder 19">
            <a:extLst>
              <a:ext uri="{FF2B5EF4-FFF2-40B4-BE49-F238E27FC236}">
                <a16:creationId xmlns:a16="http://schemas.microsoft.com/office/drawing/2014/main" id="{05D2BB93-B01F-4723-955B-E03AEAE01E51}"/>
              </a:ext>
            </a:extLst>
          </p:cNvPr>
          <p:cNvSpPr txBox="1">
            <a:spLocks/>
          </p:cNvSpPr>
          <p:nvPr/>
        </p:nvSpPr>
        <p:spPr>
          <a:xfrm>
            <a:off x="-76200" y="1606574"/>
            <a:ext cx="3810000" cy="4794226"/>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defTabSz="914400">
              <a:buFont typeface="Wingdings" panose="05000000000000000000" pitchFamily="2" charset="2"/>
              <a:buChar char="Ø"/>
            </a:pPr>
            <a:r>
              <a:rPr lang="en-US" sz="1800" dirty="0">
                <a:latin typeface="Calibri" panose="020F0502020204030204"/>
              </a:rPr>
              <a:t>4</a:t>
            </a:r>
            <a:r>
              <a:rPr lang="en-US" sz="1800" baseline="30000" dirty="0">
                <a:latin typeface="Calibri" panose="020F0502020204030204"/>
              </a:rPr>
              <a:t>th</a:t>
            </a:r>
            <a:r>
              <a:rPr lang="en-US" sz="1800" dirty="0">
                <a:latin typeface="Calibri" panose="020F0502020204030204"/>
              </a:rPr>
              <a:t> GEO Blue Planet Symposium</a:t>
            </a:r>
          </a:p>
          <a:p>
            <a:pPr defTabSz="914400">
              <a:buFont typeface="Wingdings" panose="05000000000000000000" pitchFamily="2" charset="2"/>
              <a:buChar char="Ø"/>
            </a:pPr>
            <a:r>
              <a:rPr lang="en-US" sz="1800" dirty="0">
                <a:latin typeface="Calibri" panose="020F0502020204030204"/>
              </a:rPr>
              <a:t>Various user engagement workshops &amp; project spin-ups</a:t>
            </a:r>
          </a:p>
          <a:p>
            <a:pPr defTabSz="914400">
              <a:buFont typeface="Wingdings" panose="05000000000000000000" pitchFamily="2" charset="2"/>
              <a:buChar char="Ø"/>
            </a:pPr>
            <a:r>
              <a:rPr lang="en-US" sz="1800" dirty="0">
                <a:latin typeface="Calibri" panose="020F0502020204030204"/>
              </a:rPr>
              <a:t>Publications &amp; Reports</a:t>
            </a:r>
          </a:p>
          <a:p>
            <a:pPr defTabSz="914400">
              <a:buFont typeface="Wingdings" panose="05000000000000000000" pitchFamily="2" charset="2"/>
              <a:buChar char="Ø"/>
            </a:pPr>
            <a:r>
              <a:rPr lang="en-US" sz="1800" dirty="0">
                <a:latin typeface="Calibri" panose="020F0502020204030204"/>
              </a:rPr>
              <a:t>Supporting UN Environment on SDG 14.1.1 </a:t>
            </a:r>
          </a:p>
          <a:p>
            <a:pPr defTabSz="914400">
              <a:buFont typeface="Wingdings" panose="05000000000000000000" pitchFamily="2" charset="2"/>
              <a:buChar char="Ø"/>
            </a:pPr>
            <a:r>
              <a:rPr lang="en-US" sz="1800" dirty="0">
                <a:latin typeface="Calibri" panose="020F0502020204030204"/>
              </a:rPr>
              <a:t>Expanding Secretariat</a:t>
            </a:r>
          </a:p>
          <a:p>
            <a:pPr defTabSz="914400">
              <a:buFont typeface="Wingdings" panose="05000000000000000000" pitchFamily="2" charset="2"/>
              <a:buChar char="Ø"/>
            </a:pPr>
            <a:r>
              <a:rPr lang="en-US" sz="1800" dirty="0"/>
              <a:t>2020 – 2022 Implementation Plan Draft submitted and available at:</a:t>
            </a:r>
          </a:p>
          <a:p>
            <a:pPr marL="101600" indent="0" defTabSz="914400">
              <a:buNone/>
            </a:pPr>
            <a:r>
              <a:rPr lang="en-US" sz="1800" b="1" dirty="0">
                <a:hlinkClick r:id="rId3"/>
              </a:rPr>
              <a:t>https://geoblueplanet.org/about/</a:t>
            </a:r>
            <a:r>
              <a:rPr lang="en-US" sz="1800" b="1" dirty="0"/>
              <a:t> </a:t>
            </a:r>
          </a:p>
          <a:p>
            <a:pPr marL="101600" indent="0" defTabSz="914400">
              <a:buNone/>
            </a:pPr>
            <a:endParaRPr lang="en-US" sz="1800" dirty="0"/>
          </a:p>
          <a:p>
            <a:pPr defTabSz="914400"/>
            <a:endParaRPr lang="en-US" sz="1800" dirty="0">
              <a:latin typeface="Calibri" panose="020F0502020204030204"/>
            </a:endParaRPr>
          </a:p>
        </p:txBody>
      </p:sp>
      <p:sp>
        <p:nvSpPr>
          <p:cNvPr id="9" name="TextBox 8">
            <a:extLst>
              <a:ext uri="{FF2B5EF4-FFF2-40B4-BE49-F238E27FC236}">
                <a16:creationId xmlns:a16="http://schemas.microsoft.com/office/drawing/2014/main" id="{66855101-EDA0-48BC-8613-D3F9EF2F70DF}"/>
              </a:ext>
            </a:extLst>
          </p:cNvPr>
          <p:cNvSpPr txBox="1"/>
          <p:nvPr/>
        </p:nvSpPr>
        <p:spPr>
          <a:xfrm>
            <a:off x="3200400" y="1148001"/>
            <a:ext cx="5943600" cy="578619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Publications/Reports</a:t>
            </a:r>
          </a:p>
          <a:p>
            <a:pPr marL="742950" lvl="1" indent="-285750">
              <a:buFont typeface="Courier New" panose="02070309020205020404" pitchFamily="49" charset="0"/>
              <a:buChar char="o"/>
            </a:pPr>
            <a:r>
              <a:rPr lang="en-US" sz="1600" dirty="0"/>
              <a:t>GEO Blue Planet (in press). </a:t>
            </a:r>
            <a:r>
              <a:rPr lang="en-US" sz="1600" b="1" dirty="0"/>
              <a:t>Ocean Observing for Societal Benefit</a:t>
            </a:r>
            <a:r>
              <a:rPr lang="en-US" sz="1600" dirty="0"/>
              <a:t>. </a:t>
            </a:r>
            <a:r>
              <a:rPr lang="en-US" sz="1600" i="1" dirty="0"/>
              <a:t>Journal of Operational Oceanography</a:t>
            </a:r>
            <a:r>
              <a:rPr lang="en-US" sz="1600" dirty="0"/>
              <a:t> </a:t>
            </a:r>
          </a:p>
          <a:p>
            <a:pPr marL="742950" lvl="1" indent="-285750">
              <a:buFont typeface="Courier New" panose="02070309020205020404" pitchFamily="49" charset="0"/>
              <a:buChar char="o"/>
            </a:pPr>
            <a:r>
              <a:rPr lang="en-US" sz="1600" dirty="0"/>
              <a:t>B. Mackenzie et al. (2019) The role of stakeholders and actors in creating societal value from coastal and ocean observations. </a:t>
            </a:r>
            <a:r>
              <a:rPr lang="en-US" sz="1600" i="1" dirty="0"/>
              <a:t>Frontiers in Marine Science</a:t>
            </a:r>
            <a:r>
              <a:rPr lang="en-US" sz="1600" dirty="0"/>
              <a:t> </a:t>
            </a:r>
          </a:p>
          <a:p>
            <a:pPr marL="742950" lvl="1" indent="-285750">
              <a:buFont typeface="Courier New" panose="02070309020205020404" pitchFamily="49" charset="0"/>
              <a:buChar char="o"/>
            </a:pPr>
            <a:r>
              <a:rPr lang="en-US" sz="1600" dirty="0"/>
              <a:t>E.A. Smail et al. (Manuscript submitted for publication). </a:t>
            </a:r>
            <a:r>
              <a:rPr lang="en-US" sz="1600" b="1" dirty="0"/>
              <a:t>Ocean Observations to Underpin Policy: Examples of Ocean Observations in Support of the Sendai Framework, UNFCCC, and Sustainable Development Goal 14</a:t>
            </a:r>
            <a:r>
              <a:rPr lang="en-US" sz="1600" dirty="0"/>
              <a:t>. In A. </a:t>
            </a:r>
            <a:r>
              <a:rPr lang="en-US" sz="1600" dirty="0" err="1"/>
              <a:t>Kavvada</a:t>
            </a:r>
            <a:r>
              <a:rPr lang="en-US" sz="1600" dirty="0"/>
              <a:t> and D. 557 </a:t>
            </a:r>
            <a:r>
              <a:rPr lang="en-US" sz="1600" dirty="0" err="1"/>
              <a:t>Cripe</a:t>
            </a:r>
            <a:r>
              <a:rPr lang="en-US" sz="1600" dirty="0"/>
              <a:t> (Eds.), Earth Observation Applications and Global Policy Frameworks. Washington, DC: AGU </a:t>
            </a:r>
          </a:p>
          <a:p>
            <a:pPr marL="742950" lvl="1" indent="-285750">
              <a:buFont typeface="Courier New" panose="02070309020205020404" pitchFamily="49" charset="0"/>
              <a:buChar char="o"/>
            </a:pPr>
            <a:r>
              <a:rPr lang="en-US" sz="1600" dirty="0"/>
              <a:t>GEO Blue Planet (2018). </a:t>
            </a:r>
            <a:r>
              <a:rPr lang="en-US" sz="1600" b="1" dirty="0"/>
              <a:t>What can the ocean tell us? Why ocean observation products and services are vital for us and our planet</a:t>
            </a:r>
            <a:r>
              <a:rPr lang="en-US" sz="1600" dirty="0"/>
              <a:t>. </a:t>
            </a:r>
          </a:p>
          <a:p>
            <a:pPr marL="285750" indent="-285750">
              <a:buFont typeface="Arial" panose="020B0604020202020204" pitchFamily="34" charset="0"/>
              <a:buChar char="•"/>
            </a:pPr>
            <a:r>
              <a:rPr lang="en-US" sz="1600" b="1" dirty="0">
                <a:solidFill>
                  <a:srgbClr val="FF0000"/>
                </a:solidFill>
              </a:rPr>
              <a:t>SDG 14.1.1 </a:t>
            </a:r>
          </a:p>
          <a:p>
            <a:pPr marL="742950" lvl="1" indent="-285750">
              <a:buFont typeface="Courier New" panose="02070309020205020404" pitchFamily="49" charset="0"/>
              <a:buChar char="o"/>
            </a:pPr>
            <a:r>
              <a:rPr lang="en-US" sz="1600" dirty="0"/>
              <a:t>GEO Blue Planet currently has a task team working to </a:t>
            </a:r>
            <a:r>
              <a:rPr lang="en-US" sz="1600" b="1" dirty="0"/>
              <a:t>support the United Nations Environment </a:t>
            </a:r>
            <a:r>
              <a:rPr lang="en-US" sz="1600" b="1" dirty="0" err="1"/>
              <a:t>Programme</a:t>
            </a:r>
            <a:r>
              <a:rPr lang="en-US" sz="1600" b="1" dirty="0"/>
              <a:t> on the methodology development of SDG 14.1.1</a:t>
            </a:r>
            <a:r>
              <a:rPr lang="en-US" sz="1600" dirty="0"/>
              <a:t> (Index of coastal eutrophication and floating  plastic debris density). </a:t>
            </a:r>
            <a:endParaRPr lang="en-US" sz="1600" b="1" dirty="0"/>
          </a:p>
        </p:txBody>
      </p:sp>
      <p:pic>
        <p:nvPicPr>
          <p:cNvPr id="10" name="Picture 9">
            <a:extLst>
              <a:ext uri="{FF2B5EF4-FFF2-40B4-BE49-F238E27FC236}">
                <a16:creationId xmlns:a16="http://schemas.microsoft.com/office/drawing/2014/main" id="{4BFBE9EE-2316-4881-8D08-751B660C9A08}"/>
              </a:ext>
            </a:extLst>
          </p:cNvPr>
          <p:cNvPicPr>
            <a:picLocks noChangeAspect="1"/>
          </p:cNvPicPr>
          <p:nvPr/>
        </p:nvPicPr>
        <p:blipFill>
          <a:blip r:embed="rId4"/>
          <a:stretch>
            <a:fillRect/>
          </a:stretch>
        </p:blipFill>
        <p:spPr>
          <a:xfrm>
            <a:off x="644887" y="5350158"/>
            <a:ext cx="2403113" cy="1431642"/>
          </a:xfrm>
          <a:prstGeom prst="rect">
            <a:avLst/>
          </a:prstGeom>
        </p:spPr>
      </p:pic>
    </p:spTree>
    <p:extLst>
      <p:ext uri="{BB962C8B-B14F-4D97-AF65-F5344CB8AC3E}">
        <p14:creationId xmlns:p14="http://schemas.microsoft.com/office/powerpoint/2010/main" val="56793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27930-DB74-4C19-90F5-F632FC6496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
        <p:nvSpPr>
          <p:cNvPr id="5" name="Text Placeholder 3">
            <a:extLst>
              <a:ext uri="{FF2B5EF4-FFF2-40B4-BE49-F238E27FC236}">
                <a16:creationId xmlns:a16="http://schemas.microsoft.com/office/drawing/2014/main" id="{EDDE2FC1-2B00-4F51-933F-4FF3A0C81CD7}"/>
              </a:ext>
            </a:extLst>
          </p:cNvPr>
          <p:cNvSpPr>
            <a:spLocks noGrp="1"/>
          </p:cNvSpPr>
          <p:nvPr>
            <p:ph type="body" idx="2"/>
          </p:nvPr>
        </p:nvSpPr>
        <p:spPr>
          <a:xfrm>
            <a:off x="2438400" y="228600"/>
            <a:ext cx="4953000" cy="533400"/>
          </a:xfrm>
        </p:spPr>
        <p:txBody>
          <a:bodyPr/>
          <a:lstStyle/>
          <a:p>
            <a:r>
              <a:rPr lang="en-US" sz="3000" b="1" dirty="0">
                <a:solidFill>
                  <a:srgbClr val="FFC000"/>
                </a:solidFill>
              </a:rPr>
              <a:t>Blue Planet Initiative</a:t>
            </a:r>
          </a:p>
        </p:txBody>
      </p:sp>
      <p:sp>
        <p:nvSpPr>
          <p:cNvPr id="8" name="Content Placeholder 1">
            <a:extLst>
              <a:ext uri="{FF2B5EF4-FFF2-40B4-BE49-F238E27FC236}">
                <a16:creationId xmlns:a16="http://schemas.microsoft.com/office/drawing/2014/main" id="{C6A8D446-6E26-4364-A398-8C395CFEB954}"/>
              </a:ext>
            </a:extLst>
          </p:cNvPr>
          <p:cNvSpPr txBox="1">
            <a:spLocks/>
          </p:cNvSpPr>
          <p:nvPr/>
        </p:nvSpPr>
        <p:spPr>
          <a:xfrm>
            <a:off x="-152400" y="1828800"/>
            <a:ext cx="9372600" cy="60960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defTabSz="914400"/>
            <a:r>
              <a:rPr lang="en-AU" sz="1700" b="1" dirty="0">
                <a:solidFill>
                  <a:schemeClr val="tx1"/>
                </a:solidFill>
              </a:rPr>
              <a:t>Multi-Hazard Information and Forecasting System for the Wider Caribbean</a:t>
            </a:r>
            <a:r>
              <a:rPr lang="en-AU" sz="1700" dirty="0">
                <a:solidFill>
                  <a:schemeClr val="tx1"/>
                </a:solidFill>
              </a:rPr>
              <a:t>: monitoring and alerting the region to oil spills and floating sargassum </a:t>
            </a:r>
            <a:r>
              <a:rPr lang="en-AU" sz="1700" dirty="0" err="1">
                <a:solidFill>
                  <a:schemeClr val="tx1"/>
                </a:solidFill>
              </a:rPr>
              <a:t>beachings</a:t>
            </a:r>
            <a:r>
              <a:rPr lang="en-AU" sz="1700" dirty="0">
                <a:solidFill>
                  <a:schemeClr val="tx1"/>
                </a:solidFill>
              </a:rPr>
              <a:t>. Provide a publicly available monitoring and alert system based openly available satellite and in-situ data. </a:t>
            </a:r>
          </a:p>
          <a:p>
            <a:pPr defTabSz="914400"/>
            <a:endParaRPr lang="en-AU" sz="1700" dirty="0">
              <a:solidFill>
                <a:schemeClr val="tx1"/>
              </a:solidFill>
            </a:endParaRPr>
          </a:p>
          <a:p>
            <a:pPr defTabSz="914400"/>
            <a:r>
              <a:rPr lang="en-AU" sz="1700" b="1" dirty="0">
                <a:solidFill>
                  <a:schemeClr val="tx1"/>
                </a:solidFill>
              </a:rPr>
              <a:t>Early Warning System for Marine Flooding in Reef-lined Islands</a:t>
            </a:r>
            <a:r>
              <a:rPr lang="en-AU" sz="1700" dirty="0">
                <a:solidFill>
                  <a:schemeClr val="tx1"/>
                </a:solidFill>
              </a:rPr>
              <a:t>: to provide short-term forecasts of flooding for proper evacuation and preparedness time. Determining reef and island geography &amp; in-situ model validation (waves, water level, flooding </a:t>
            </a:r>
            <a:r>
              <a:rPr lang="en-AU" sz="1700" dirty="0" err="1">
                <a:solidFill>
                  <a:schemeClr val="tx1"/>
                </a:solidFill>
              </a:rPr>
              <a:t>obs</a:t>
            </a:r>
            <a:r>
              <a:rPr lang="en-AU" sz="1700" dirty="0">
                <a:solidFill>
                  <a:schemeClr val="tx1"/>
                </a:solidFill>
              </a:rPr>
              <a:t>) is key.</a:t>
            </a:r>
          </a:p>
          <a:p>
            <a:pPr defTabSz="914400"/>
            <a:endParaRPr lang="en-AU" sz="1700" dirty="0">
              <a:solidFill>
                <a:schemeClr val="tx1"/>
              </a:solidFill>
            </a:endParaRPr>
          </a:p>
          <a:p>
            <a:pPr defTabSz="914400"/>
            <a:r>
              <a:rPr lang="en-AU" sz="1700" b="1" dirty="0">
                <a:solidFill>
                  <a:schemeClr val="tx1"/>
                </a:solidFill>
              </a:rPr>
              <a:t>Marine Debris Working Group</a:t>
            </a:r>
            <a:r>
              <a:rPr lang="en-AU" sz="1700" dirty="0">
                <a:solidFill>
                  <a:schemeClr val="tx1"/>
                </a:solidFill>
              </a:rPr>
              <a:t>: Monitor, classify and quantify the flow of plastics into the ocean. Need to understand the impact to the health of the ocean</a:t>
            </a:r>
          </a:p>
          <a:p>
            <a:pPr defTabSz="914400"/>
            <a:endParaRPr lang="en-AU" sz="1700" dirty="0">
              <a:solidFill>
                <a:schemeClr val="tx1"/>
              </a:solidFill>
            </a:endParaRPr>
          </a:p>
          <a:p>
            <a:pPr defTabSz="914400"/>
            <a:r>
              <a:rPr lang="en-AU" sz="1700" b="1" dirty="0">
                <a:solidFill>
                  <a:schemeClr val="tx1"/>
                </a:solidFill>
              </a:rPr>
              <a:t>Library of ocean observation use cases</a:t>
            </a:r>
            <a:r>
              <a:rPr lang="en-AU" sz="1700" dirty="0">
                <a:solidFill>
                  <a:schemeClr val="tx1"/>
                </a:solidFill>
              </a:rPr>
              <a:t>: working in collaboration with U.S. IOOS to develop a map-based library of ocean observation use cases </a:t>
            </a:r>
          </a:p>
          <a:p>
            <a:pPr defTabSz="914400"/>
            <a:endParaRPr lang="en-AU" sz="1700" dirty="0">
              <a:solidFill>
                <a:schemeClr val="tx1"/>
              </a:solidFill>
            </a:endParaRPr>
          </a:p>
          <a:p>
            <a:pPr defTabSz="914400"/>
            <a:r>
              <a:rPr lang="en-AU" sz="1700" b="1" dirty="0" err="1">
                <a:solidFill>
                  <a:schemeClr val="tx1"/>
                </a:solidFill>
              </a:rPr>
              <a:t>Oceanscape</a:t>
            </a:r>
            <a:r>
              <a:rPr lang="en-AU" sz="1700" dirty="0">
                <a:solidFill>
                  <a:schemeClr val="tx1"/>
                </a:solidFill>
              </a:rPr>
              <a:t>: t</a:t>
            </a:r>
            <a:r>
              <a:rPr lang="en-US" sz="1700" dirty="0">
                <a:solidFill>
                  <a:schemeClr val="tx1"/>
                </a:solidFill>
              </a:rPr>
              <a:t>his </a:t>
            </a:r>
            <a:r>
              <a:rPr lang="en-US" sz="1700" dirty="0" err="1">
                <a:solidFill>
                  <a:schemeClr val="tx1"/>
                </a:solidFill>
              </a:rPr>
              <a:t>oceanscape</a:t>
            </a:r>
            <a:r>
              <a:rPr lang="en-US" sz="1700" dirty="0">
                <a:solidFill>
                  <a:schemeClr val="tx1"/>
                </a:solidFill>
              </a:rPr>
              <a:t> project will be an interactive web-based interface to display information about ocean observing organizations.</a:t>
            </a:r>
            <a:endParaRPr lang="en-AU" sz="1700" dirty="0">
              <a:solidFill>
                <a:schemeClr val="tx1"/>
              </a:solidFill>
            </a:endParaRPr>
          </a:p>
        </p:txBody>
      </p:sp>
      <p:sp>
        <p:nvSpPr>
          <p:cNvPr id="10" name="Title 5">
            <a:extLst>
              <a:ext uri="{FF2B5EF4-FFF2-40B4-BE49-F238E27FC236}">
                <a16:creationId xmlns:a16="http://schemas.microsoft.com/office/drawing/2014/main" id="{8276E996-60E9-419A-AB88-24D087A81F68}"/>
              </a:ext>
            </a:extLst>
          </p:cNvPr>
          <p:cNvSpPr txBox="1">
            <a:spLocks/>
          </p:cNvSpPr>
          <p:nvPr/>
        </p:nvSpPr>
        <p:spPr>
          <a:xfrm>
            <a:off x="-12970" y="1295400"/>
            <a:ext cx="6337570" cy="5334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AU" sz="2000" dirty="0">
                <a:solidFill>
                  <a:srgbClr val="FF0000"/>
                </a:solidFill>
              </a:rPr>
              <a:t>Upcoming GEO Blue Planet Projects &amp; Activities</a:t>
            </a:r>
          </a:p>
        </p:txBody>
      </p:sp>
    </p:spTree>
    <p:extLst>
      <p:ext uri="{BB962C8B-B14F-4D97-AF65-F5344CB8AC3E}">
        <p14:creationId xmlns:p14="http://schemas.microsoft.com/office/powerpoint/2010/main" val="15218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27930-DB74-4C19-90F5-F632FC6496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pic>
        <p:nvPicPr>
          <p:cNvPr id="4" name="Picture 3">
            <a:extLst>
              <a:ext uri="{FF2B5EF4-FFF2-40B4-BE49-F238E27FC236}">
                <a16:creationId xmlns:a16="http://schemas.microsoft.com/office/drawing/2014/main" id="{5B8E51AF-DDA1-40A5-80BF-36A8A0FA1583}"/>
              </a:ext>
            </a:extLst>
          </p:cNvPr>
          <p:cNvPicPr>
            <a:picLocks noChangeAspect="1"/>
          </p:cNvPicPr>
          <p:nvPr/>
        </p:nvPicPr>
        <p:blipFill>
          <a:blip r:embed="rId2"/>
          <a:stretch>
            <a:fillRect/>
          </a:stretch>
        </p:blipFill>
        <p:spPr>
          <a:xfrm>
            <a:off x="3560689" y="0"/>
            <a:ext cx="5583311" cy="6858000"/>
          </a:xfrm>
          <a:prstGeom prst="rect">
            <a:avLst/>
          </a:prstGeom>
        </p:spPr>
      </p:pic>
      <p:sp>
        <p:nvSpPr>
          <p:cNvPr id="7" name="Text Placeholder 3">
            <a:extLst>
              <a:ext uri="{FF2B5EF4-FFF2-40B4-BE49-F238E27FC236}">
                <a16:creationId xmlns:a16="http://schemas.microsoft.com/office/drawing/2014/main" id="{A9F2A591-EF4C-4346-800A-ABAFCEC0F576}"/>
              </a:ext>
            </a:extLst>
          </p:cNvPr>
          <p:cNvSpPr txBox="1">
            <a:spLocks/>
          </p:cNvSpPr>
          <p:nvPr/>
        </p:nvSpPr>
        <p:spPr>
          <a:xfrm>
            <a:off x="-304800" y="1905000"/>
            <a:ext cx="3962400" cy="8382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marL="76200" indent="0" algn="ctr" defTabSz="914400">
              <a:lnSpc>
                <a:spcPct val="90000"/>
              </a:lnSpc>
              <a:spcBef>
                <a:spcPts val="600"/>
              </a:spcBef>
              <a:buClr>
                <a:srgbClr val="002569"/>
              </a:buClr>
            </a:pPr>
            <a:r>
              <a:rPr lang="en-US" sz="2000" dirty="0">
                <a:solidFill>
                  <a:srgbClr val="FF0000"/>
                </a:solidFill>
                <a:latin typeface="Arial" panose="020B0604020202020204" pitchFamily="34" charset="0"/>
                <a:cs typeface="Arial" panose="020B0604020202020204" pitchFamily="34" charset="0"/>
              </a:rPr>
              <a:t>First International Operational Oceanography Symposium</a:t>
            </a:r>
          </a:p>
          <a:p>
            <a:pPr marL="76200" indent="0" algn="ctr" defTabSz="914400">
              <a:lnSpc>
                <a:spcPct val="90000"/>
              </a:lnSpc>
              <a:spcBef>
                <a:spcPts val="600"/>
              </a:spcBef>
              <a:buClr>
                <a:srgbClr val="002569"/>
              </a:buClr>
            </a:pPr>
            <a:endParaRPr lang="en-US" sz="2000" dirty="0">
              <a:solidFill>
                <a:schemeClr val="tx1"/>
              </a:solidFill>
              <a:latin typeface="Arial" panose="020B0604020202020204" pitchFamily="34" charset="0"/>
              <a:cs typeface="Arial" panose="020B0604020202020204" pitchFamily="34" charset="0"/>
            </a:endParaRPr>
          </a:p>
          <a:p>
            <a:pPr marL="76200" indent="0" algn="ctr" defTabSz="914400">
              <a:lnSpc>
                <a:spcPct val="90000"/>
              </a:lnSpc>
              <a:spcBef>
                <a:spcPts val="600"/>
              </a:spcBef>
              <a:buClr>
                <a:srgbClr val="002569"/>
              </a:buClr>
            </a:pPr>
            <a:r>
              <a:rPr lang="en-US" sz="2000" dirty="0">
                <a:solidFill>
                  <a:schemeClr val="tx1"/>
                </a:solidFill>
                <a:latin typeface="Arial" panose="020B0604020202020204" pitchFamily="34" charset="0"/>
                <a:cs typeface="Arial" panose="020B0604020202020204" pitchFamily="34" charset="0"/>
              </a:rPr>
              <a:t>18-20 June 2019</a:t>
            </a:r>
          </a:p>
          <a:p>
            <a:pPr marL="76200" indent="0" algn="ctr" defTabSz="914400">
              <a:lnSpc>
                <a:spcPct val="90000"/>
              </a:lnSpc>
              <a:spcBef>
                <a:spcPts val="600"/>
              </a:spcBef>
              <a:buClr>
                <a:srgbClr val="002569"/>
              </a:buClr>
            </a:pPr>
            <a:r>
              <a:rPr lang="en-US" sz="2000" dirty="0">
                <a:solidFill>
                  <a:schemeClr val="tx1"/>
                </a:solidFill>
                <a:latin typeface="Arial" panose="020B0604020202020204" pitchFamily="34" charset="0"/>
                <a:cs typeface="Arial" panose="020B0604020202020204" pitchFamily="34" charset="0"/>
              </a:rPr>
              <a:t>College Park, MD USA</a:t>
            </a:r>
          </a:p>
          <a:p>
            <a:pPr marL="76200" indent="0" algn="ctr" defTabSz="914400">
              <a:lnSpc>
                <a:spcPct val="90000"/>
              </a:lnSpc>
              <a:spcBef>
                <a:spcPts val="600"/>
              </a:spcBef>
              <a:buClr>
                <a:srgbClr val="002569"/>
              </a:buClr>
            </a:pPr>
            <a:endParaRPr lang="en-US" sz="2000" dirty="0">
              <a:solidFill>
                <a:schemeClr val="tx1"/>
              </a:solidFill>
              <a:latin typeface="Arial" panose="020B0604020202020204" pitchFamily="34" charset="0"/>
              <a:cs typeface="Arial" panose="020B0604020202020204" pitchFamily="34" charset="0"/>
            </a:endParaRPr>
          </a:p>
          <a:p>
            <a:pPr marL="76200" indent="0" algn="ctr" defTabSz="914400">
              <a:lnSpc>
                <a:spcPct val="90000"/>
              </a:lnSpc>
              <a:spcBef>
                <a:spcPts val="600"/>
              </a:spcBef>
              <a:buClr>
                <a:srgbClr val="002569"/>
              </a:buClr>
            </a:pPr>
            <a:r>
              <a:rPr lang="en-US" sz="2000" dirty="0">
                <a:solidFill>
                  <a:schemeClr val="tx1"/>
                </a:solidFill>
                <a:latin typeface="Arial" panose="020B0604020202020204" pitchFamily="34" charset="0"/>
                <a:cs typeface="Arial" panose="020B0604020202020204" pitchFamily="34" charset="0"/>
              </a:rPr>
              <a:t>Registration now open!</a:t>
            </a:r>
          </a:p>
          <a:p>
            <a:pPr marL="76200" indent="0" algn="ctr" defTabSz="914400">
              <a:lnSpc>
                <a:spcPct val="90000"/>
              </a:lnSpc>
              <a:spcBef>
                <a:spcPts val="600"/>
              </a:spcBef>
              <a:buClr>
                <a:srgbClr val="002569"/>
              </a:buClr>
            </a:pPr>
            <a:endParaRPr lang="en-US" sz="2000" dirty="0">
              <a:solidFill>
                <a:schemeClr val="tx1"/>
              </a:solidFill>
              <a:latin typeface="Arial" panose="020B0604020202020204" pitchFamily="34" charset="0"/>
              <a:cs typeface="Arial" panose="020B0604020202020204" pitchFamily="34" charset="0"/>
            </a:endParaRPr>
          </a:p>
          <a:p>
            <a:pPr marL="76200" indent="0" algn="ctr" defTabSz="914400">
              <a:lnSpc>
                <a:spcPct val="90000"/>
              </a:lnSpc>
              <a:spcBef>
                <a:spcPts val="600"/>
              </a:spcBef>
              <a:buClr>
                <a:srgbClr val="002569"/>
              </a:buClr>
            </a:pPr>
            <a:r>
              <a:rPr lang="en-US" sz="2000" dirty="0">
                <a:solidFill>
                  <a:schemeClr val="tx1"/>
                </a:solidFill>
                <a:latin typeface="Arial" panose="020B0604020202020204" pitchFamily="34" charset="0"/>
                <a:cs typeface="Arial" panose="020B0604020202020204" pitchFamily="34" charset="0"/>
              </a:rPr>
              <a:t>Go to coastwatch.noaa.gov</a:t>
            </a:r>
          </a:p>
          <a:p>
            <a:pPr marL="76200" indent="0" algn="ctr" defTabSz="914400">
              <a:lnSpc>
                <a:spcPct val="90000"/>
              </a:lnSpc>
              <a:spcBef>
                <a:spcPts val="600"/>
              </a:spcBef>
              <a:buClr>
                <a:srgbClr val="002569"/>
              </a:buClr>
            </a:pPr>
            <a:r>
              <a:rPr lang="en-US" sz="2000" dirty="0">
                <a:solidFill>
                  <a:schemeClr val="tx1"/>
                </a:solidFill>
                <a:latin typeface="Arial" panose="020B0604020202020204" pitchFamily="34" charset="0"/>
                <a:cs typeface="Arial" panose="020B0604020202020204" pitchFamily="34" charset="0"/>
              </a:rPr>
              <a:t>for further information</a:t>
            </a:r>
          </a:p>
        </p:txBody>
      </p:sp>
    </p:spTree>
    <p:extLst>
      <p:ext uri="{BB962C8B-B14F-4D97-AF65-F5344CB8AC3E}">
        <p14:creationId xmlns:p14="http://schemas.microsoft.com/office/powerpoint/2010/main" val="4078693225"/>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sri_Corporate_Template-Dark">
  <a:themeElements>
    <a:clrScheme name="Esri Branding Colors 2013_Blue Background 1">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0E8FF"/>
      </a:hlink>
      <a:folHlink>
        <a:srgbClr val="81D0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3175" cap="flat" cmpd="sng" algn="ctr">
          <a:solidFill>
            <a:srgbClr val="FF6600"/>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extLst>
    <a:ext uri="{05A4C25C-085E-4340-85A3-A5531E510DB2}">
      <thm15:themeFamily xmlns:thm15="http://schemas.microsoft.com/office/thememl/2012/main" name="Esri_Corporate_Template-Dark" id="{62A57839-816C-DD40-89BF-1C32BC75980C}" vid="{B3749CB9-E79A-FB42-8D76-A7C3AB67D11D}"/>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13474</TotalTime>
  <Words>1618</Words>
  <Application>Microsoft Office PowerPoint</Application>
  <PresentationFormat>On-screen Show (4:3)</PresentationFormat>
  <Paragraphs>153</Paragraphs>
  <Slides>10</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Arial Bold</vt:lpstr>
      <vt:lpstr>Avenir Roman</vt:lpstr>
      <vt:lpstr>Calibri</vt:lpstr>
      <vt:lpstr>Courier New</vt:lpstr>
      <vt:lpstr>Helvetica</vt:lpstr>
      <vt:lpstr>Helvetica Neue</vt:lpstr>
      <vt:lpstr>Lucida Grande</vt:lpstr>
      <vt:lpstr>Noto Sans Symbols</vt:lpstr>
      <vt:lpstr>Wingdings</vt:lpstr>
      <vt:lpstr>Default</vt:lpstr>
      <vt:lpstr>Esri_Corporate_Template-Dark</vt:lpstr>
      <vt:lpstr>Observations for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Paul M. DiGiacomo</cp:lastModifiedBy>
  <cp:revision>208</cp:revision>
  <dcterms:modified xsi:type="dcterms:W3CDTF">2019-04-01T14:21:54Z</dcterms:modified>
</cp:coreProperties>
</file>