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65" r:id="rId3"/>
    <p:sldId id="267" r:id="rId4"/>
    <p:sldId id="262" r:id="rId5"/>
    <p:sldId id="260" r:id="rId6"/>
    <p:sldId id="259" r:id="rId7"/>
    <p:sldId id="268" r:id="rId8"/>
    <p:sldId id="266" r:id="rId9"/>
    <p:sldId id="263" r:id="rId10"/>
    <p:sldId id="274" r:id="rId11"/>
    <p:sldId id="276" r:id="rId12"/>
    <p:sldId id="264" r:id="rId13"/>
    <p:sldId id="273" r:id="rId14"/>
    <p:sldId id="272" r:id="rId15"/>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Smith" initials="LS" lastIdx="2" clrIdx="0">
    <p:extLst>
      <p:ext uri="{19B8F6BF-5375-455C-9EA6-DF929625EA0E}">
        <p15:presenceInfo xmlns:p15="http://schemas.microsoft.com/office/powerpoint/2012/main" userId="88bec4dde897cd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77"/>
    <p:restoredTop sz="93308"/>
  </p:normalViewPr>
  <p:slideViewPr>
    <p:cSldViewPr>
      <p:cViewPr varScale="1">
        <p:scale>
          <a:sx n="107" d="100"/>
          <a:sy n="107" d="100"/>
        </p:scale>
        <p:origin x="1536"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29906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334000"/>
          </a:xfrm>
          <a:prstGeom prst="rect">
            <a:avLst/>
          </a:prstGeom>
        </p:spPr>
        <p:txBody>
          <a:bodyPr/>
          <a:lstStyle>
            <a:lvl1pPr>
              <a:defRPr sz="2000" b="1">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SIT-34, 3-4 April 2019</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05000" y="76200"/>
            <a:ext cx="5638800" cy="838200"/>
          </a:xfrm>
          <a:prstGeom prst="rect">
            <a:avLst/>
          </a:prstGeom>
        </p:spPr>
        <p:txBody>
          <a:bodyPr/>
          <a:lstStyle>
            <a:lvl1pPr marL="0" indent="0" algn="ctr">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george@symbioscomms.com" TargetMode="External"/><Relationship Id="rId4" Type="http://schemas.openxmlformats.org/officeDocument/2006/relationships/hyperlink" Target="mailto:Kerry.Sawyer@noa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ceos.org/meetings/sit-34/" TargetMode="External"/><Relationship Id="rId2" Type="http://schemas.openxmlformats.org/officeDocument/2006/relationships/hyperlink" Target="http://ceos.org/document_management/Meetings/SIT/SIT-33/Agenda/2018%20CEOS%20SIT%20Strategic%20Direction%20Discussion%20Paper%20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erry.sawyer@noaa.gov" TargetMode="External"/><Relationship Id="rId2" Type="http://schemas.openxmlformats.org/officeDocument/2006/relationships/hyperlink" Target="mailto:george@symbioscomm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a:solidFill>
                  <a:srgbClr val="FFFFFF"/>
                </a:solidFill>
                <a:latin typeface="+mj-lt"/>
              </a:rPr>
              <a:t>Precipitation Virtual Constellation</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a:solidFill>
                  <a:srgbClr val="FFFFFF"/>
                </a:solidFill>
                <a:ea typeface="Arial Bold"/>
                <a:cs typeface="Arial Bold"/>
                <a:sym typeface="Arial Bold"/>
              </a:rPr>
              <a:t>Gail </a:t>
            </a:r>
            <a:r>
              <a:rPr lang="en-AU" dirty="0" err="1">
                <a:solidFill>
                  <a:srgbClr val="FFFFFF"/>
                </a:solidFill>
                <a:ea typeface="Arial Bold"/>
                <a:cs typeface="Arial Bold"/>
                <a:sym typeface="Arial Bold"/>
              </a:rPr>
              <a:t>Skofronick</a:t>
            </a:r>
            <a:r>
              <a:rPr lang="en-AU" dirty="0">
                <a:solidFill>
                  <a:srgbClr val="FFFFFF"/>
                </a:solidFill>
                <a:ea typeface="Arial Bold"/>
                <a:cs typeface="Arial Bold"/>
                <a:sym typeface="Arial Bold"/>
              </a:rPr>
              <a:t>-Jackson (NASA) and  </a:t>
            </a:r>
            <a:r>
              <a:rPr lang="en-AU" dirty="0" err="1">
                <a:solidFill>
                  <a:srgbClr val="FFFFFF"/>
                </a:solidFill>
                <a:ea typeface="Arial Bold"/>
                <a:cs typeface="Arial Bold"/>
                <a:sym typeface="Arial Bold"/>
              </a:rPr>
              <a:t>Riko</a:t>
            </a:r>
            <a:r>
              <a:rPr lang="en-AU" dirty="0">
                <a:solidFill>
                  <a:srgbClr val="FFFFFF"/>
                </a:solidFill>
                <a:ea typeface="Arial Bold"/>
                <a:cs typeface="Arial Bold"/>
                <a:sym typeface="Arial Bold"/>
              </a:rPr>
              <a:t> Oki (JAXA)</a:t>
            </a:r>
          </a:p>
          <a:p>
            <a:pPr lvl="0" defTabSz="914400">
              <a:lnSpc>
                <a:spcPct val="150000"/>
              </a:lnSpc>
              <a:defRPr>
                <a:solidFill>
                  <a:srgbClr val="000000"/>
                </a:solidFill>
              </a:defRPr>
            </a:pPr>
            <a:r>
              <a:rPr lang="en-AU" dirty="0">
                <a:solidFill>
                  <a:srgbClr val="FFFFFF"/>
                </a:solidFill>
                <a:ea typeface="Arial Bold"/>
                <a:cs typeface="Arial Bold"/>
                <a:sym typeface="Arial Bold"/>
              </a:rPr>
              <a:t>CEOS SIT-34</a:t>
            </a:r>
          </a:p>
          <a:p>
            <a:pPr lvl="0" defTabSz="914400">
              <a:lnSpc>
                <a:spcPct val="150000"/>
              </a:lnSpc>
              <a:defRPr>
                <a:solidFill>
                  <a:srgbClr val="000000"/>
                </a:solidFill>
              </a:defRPr>
            </a:pPr>
            <a:r>
              <a:rPr lang="en-AU" dirty="0">
                <a:solidFill>
                  <a:srgbClr val="FFFFFF"/>
                </a:solidFill>
                <a:ea typeface="Arial Bold"/>
                <a:cs typeface="Arial Bold"/>
                <a:sym typeface="Arial Bold"/>
              </a:rPr>
              <a:t>Oceans and Water Cycle 6.10</a:t>
            </a:r>
          </a:p>
          <a:p>
            <a:pPr lvl="0" defTabSz="914400">
              <a:lnSpc>
                <a:spcPct val="150000"/>
              </a:lnSpc>
              <a:defRPr>
                <a:solidFill>
                  <a:srgbClr val="000000"/>
                </a:solidFill>
              </a:defRPr>
            </a:pPr>
            <a:r>
              <a:rPr lang="en-AU" dirty="0">
                <a:solidFill>
                  <a:srgbClr val="FFFFFF"/>
                </a:solidFill>
                <a:ea typeface="Arial Bold"/>
                <a:cs typeface="Arial Bold"/>
                <a:sym typeface="Arial Bold"/>
              </a:rPr>
              <a:t>Miami, FL, USA</a:t>
            </a:r>
          </a:p>
          <a:p>
            <a:pPr lvl="0" defTabSz="914400">
              <a:lnSpc>
                <a:spcPct val="150000"/>
              </a:lnSpc>
              <a:defRPr>
                <a:solidFill>
                  <a:srgbClr val="000000"/>
                </a:solidFill>
              </a:defRPr>
            </a:pPr>
            <a:r>
              <a:rPr lang="en-AU" dirty="0">
                <a:solidFill>
                  <a:srgbClr val="FFFFFF"/>
                </a:solidFill>
                <a:ea typeface="Arial Bold"/>
                <a:cs typeface="Arial Bold"/>
                <a:sym typeface="Arial Bold"/>
              </a:rPr>
              <a:t>3 – 4 April 2019</a:t>
            </a: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a:xfrm>
            <a:off x="1752600" y="76200"/>
            <a:ext cx="6019800" cy="533400"/>
          </a:xfrm>
        </p:spPr>
        <p:txBody>
          <a:bodyPr/>
          <a:lstStyle/>
          <a:p>
            <a:r>
              <a:rPr lang="en-US" dirty="0"/>
              <a:t>Team Achievements and Planned Outputs</a:t>
            </a:r>
          </a:p>
        </p:txBody>
      </p:sp>
      <p:graphicFrame>
        <p:nvGraphicFramePr>
          <p:cNvPr id="7" name="Shape 36">
            <a:extLst>
              <a:ext uri="{FF2B5EF4-FFF2-40B4-BE49-F238E27FC236}">
                <a16:creationId xmlns:a16="http://schemas.microsoft.com/office/drawing/2014/main" id="{FF00BFA5-0DC0-4E4D-8D8D-21CFB019317A}"/>
              </a:ext>
            </a:extLst>
          </p:cNvPr>
          <p:cNvGraphicFramePr/>
          <p:nvPr>
            <p:extLst>
              <p:ext uri="{D42A27DB-BD31-4B8C-83A1-F6EECF244321}">
                <p14:modId xmlns:p14="http://schemas.microsoft.com/office/powerpoint/2010/main" val="3968118234"/>
              </p:ext>
            </p:extLst>
          </p:nvPr>
        </p:nvGraphicFramePr>
        <p:xfrm>
          <a:off x="210888" y="1648500"/>
          <a:ext cx="8722225" cy="4756695"/>
        </p:xfrm>
        <a:graphic>
          <a:graphicData uri="http://schemas.openxmlformats.org/drawingml/2006/table">
            <a:tbl>
              <a:tblPr>
                <a:noFill/>
              </a:tblPr>
              <a:tblGrid>
                <a:gridCol w="1537025">
                  <a:extLst>
                    <a:ext uri="{9D8B030D-6E8A-4147-A177-3AD203B41FA5}">
                      <a16:colId xmlns:a16="http://schemas.microsoft.com/office/drawing/2014/main" val="20000"/>
                    </a:ext>
                  </a:extLst>
                </a:gridCol>
                <a:gridCol w="590225">
                  <a:extLst>
                    <a:ext uri="{9D8B030D-6E8A-4147-A177-3AD203B41FA5}">
                      <a16:colId xmlns:a16="http://schemas.microsoft.com/office/drawing/2014/main" val="20001"/>
                    </a:ext>
                  </a:extLst>
                </a:gridCol>
                <a:gridCol w="2780000">
                  <a:extLst>
                    <a:ext uri="{9D8B030D-6E8A-4147-A177-3AD203B41FA5}">
                      <a16:colId xmlns:a16="http://schemas.microsoft.com/office/drawing/2014/main" val="20002"/>
                    </a:ext>
                  </a:extLst>
                </a:gridCol>
                <a:gridCol w="3814975">
                  <a:extLst>
                    <a:ext uri="{9D8B030D-6E8A-4147-A177-3AD203B41FA5}">
                      <a16:colId xmlns:a16="http://schemas.microsoft.com/office/drawing/2014/main" val="20003"/>
                    </a:ext>
                  </a:extLst>
                </a:gridCol>
              </a:tblGrid>
              <a:tr h="381000">
                <a:tc>
                  <a:txBody>
                    <a:bodyPr/>
                    <a:lstStyle/>
                    <a:p>
                      <a:pPr marL="63500" marR="0" lvl="0" indent="0" algn="ctr" rtl="0">
                        <a:lnSpc>
                          <a:spcPct val="110000"/>
                        </a:lnSpc>
                        <a:spcBef>
                          <a:spcPts val="0"/>
                        </a:spcBef>
                        <a:spcAft>
                          <a:spcPts val="0"/>
                        </a:spcAft>
                        <a:buNone/>
                      </a:pPr>
                      <a:r>
                        <a:rPr lang="en-AU" sz="1200" b="1"/>
                        <a:t>CEOS 2018-2020 Work Plan Item</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a:t>Est. Date</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a:t>Background Information</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dirty="0"/>
                        <a:t>Status/</a:t>
                      </a:r>
                      <a:r>
                        <a:rPr lang="en-AU" sz="1200" b="1" dirty="0">
                          <a:solidFill>
                            <a:srgbClr val="FF0000"/>
                          </a:solidFill>
                        </a:rPr>
                        <a:t>Only newly updated listed</a:t>
                      </a:r>
                      <a:endParaRPr sz="1200" b="1" dirty="0">
                        <a:solidFill>
                          <a:srgbClr val="FF0000"/>
                        </a:solidFill>
                      </a:endParaRPr>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381000">
                <a:tc>
                  <a:txBody>
                    <a:bodyPr/>
                    <a:lstStyle/>
                    <a:p>
                      <a:pPr marL="63500" marR="0" lvl="0" indent="0" algn="ctr" rtl="0">
                        <a:lnSpc>
                          <a:spcPct val="110000"/>
                        </a:lnSpc>
                        <a:spcBef>
                          <a:spcPts val="0"/>
                        </a:spcBef>
                        <a:spcAft>
                          <a:spcPts val="0"/>
                        </a:spcAft>
                        <a:buNone/>
                      </a:pPr>
                      <a:r>
                        <a:rPr lang="en-US" sz="1200" b="1" dirty="0">
                          <a:solidFill>
                            <a:srgbClr val="FFFFFF"/>
                          </a:solidFill>
                        </a:rPr>
                        <a:t>VC-17: </a:t>
                      </a:r>
                      <a:r>
                        <a:rPr lang="en-US" sz="1200" b="0" dirty="0">
                          <a:solidFill>
                            <a:srgbClr val="FFFFFF"/>
                          </a:solidFill>
                        </a:rPr>
                        <a:t>Support to ECV</a:t>
                      </a:r>
                    </a:p>
                    <a:p>
                      <a:pPr marL="63500" marR="0" lvl="0" indent="0" algn="ctr" rtl="0">
                        <a:lnSpc>
                          <a:spcPct val="110000"/>
                        </a:lnSpc>
                        <a:spcBef>
                          <a:spcPts val="0"/>
                        </a:spcBef>
                        <a:spcAft>
                          <a:spcPts val="0"/>
                        </a:spcAft>
                        <a:buNone/>
                      </a:pPr>
                      <a:r>
                        <a:rPr lang="en-US" sz="1200" b="0" dirty="0">
                          <a:solidFill>
                            <a:srgbClr val="FFFFFF"/>
                          </a:solidFill>
                        </a:rPr>
                        <a:t>precipitation parameters</a:t>
                      </a:r>
                      <a:endParaRPr sz="1200" b="0" dirty="0">
                        <a:solidFill>
                          <a:srgbClr val="FFFFFF"/>
                        </a:solidFill>
                      </a:endParaRPr>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solidFill>
                      <a:schemeClr val="dk2"/>
                    </a:solidFill>
                  </a:tcPr>
                </a:tc>
                <a:tc>
                  <a:txBody>
                    <a:bodyPr/>
                    <a:lstStyle/>
                    <a:p>
                      <a:pPr marL="63500" marR="0" lvl="0" indent="0" algn="ctr" rtl="0">
                        <a:lnSpc>
                          <a:spcPct val="110000"/>
                        </a:lnSpc>
                        <a:spcBef>
                          <a:spcPts val="0"/>
                        </a:spcBef>
                        <a:spcAft>
                          <a:spcPts val="0"/>
                        </a:spcAft>
                        <a:buNone/>
                      </a:pPr>
                      <a:r>
                        <a:rPr lang="en-AU" sz="1200" dirty="0"/>
                        <a:t>Q4 2018</a:t>
                      </a:r>
                      <a:endParaRPr sz="1200"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US" sz="1200" dirty="0"/>
                        <a:t>Precipitation ECV support: Provide the CEOS Response to GCOS Action A-8; ensure continuity of satellite precipitation products through five deliverables. </a:t>
                      </a:r>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AU" sz="1200" b="1" dirty="0"/>
                        <a:t>2018-1: </a:t>
                      </a:r>
                      <a:r>
                        <a:rPr lang="en-AU" sz="1200" b="0" dirty="0"/>
                        <a:t>R</a:t>
                      </a:r>
                      <a:r>
                        <a:rPr lang="en-AU" sz="1200" b="0" baseline="0" dirty="0"/>
                        <a:t>eprocessing complete except for combined TRMM products.  Completion expected end of October 2018. </a:t>
                      </a:r>
                      <a:r>
                        <a:rPr lang="en-AU" sz="1200" b="0" baseline="0" dirty="0">
                          <a:solidFill>
                            <a:srgbClr val="FF0000"/>
                          </a:solidFill>
                        </a:rPr>
                        <a:t>Delayed until Summer 2019</a:t>
                      </a:r>
                    </a:p>
                    <a:p>
                      <a:pPr marL="63500" marR="0" lvl="0" indent="0" algn="l" rtl="0">
                        <a:lnSpc>
                          <a:spcPct val="110000"/>
                        </a:lnSpc>
                        <a:spcBef>
                          <a:spcPts val="0"/>
                        </a:spcBef>
                        <a:spcAft>
                          <a:spcPts val="0"/>
                        </a:spcAft>
                        <a:buNone/>
                      </a:pPr>
                      <a:endParaRPr lang="en-AU" sz="1200" b="0" baseline="0" dirty="0"/>
                    </a:p>
                    <a:p>
                      <a:pPr marL="63500" marR="0" lvl="0" indent="0" algn="l" rtl="0">
                        <a:lnSpc>
                          <a:spcPct val="110000"/>
                        </a:lnSpc>
                        <a:spcBef>
                          <a:spcPts val="0"/>
                        </a:spcBef>
                        <a:spcAft>
                          <a:spcPts val="0"/>
                        </a:spcAft>
                        <a:buNone/>
                      </a:pPr>
                      <a:r>
                        <a:rPr lang="en-AU" sz="1200" b="1" baseline="0" dirty="0"/>
                        <a:t>2018-3: </a:t>
                      </a:r>
                      <a:r>
                        <a:rPr lang="en-AU" sz="1200" b="1" dirty="0">
                          <a:solidFill>
                            <a:srgbClr val="6AA84F"/>
                          </a:solidFill>
                        </a:rPr>
                        <a:t>Complete </a:t>
                      </a:r>
                      <a:r>
                        <a:rPr lang="en-AU" sz="1200" b="0" baseline="0" dirty="0"/>
                        <a:t>Experimental production demonstrated. Operational production planned in Q4.</a:t>
                      </a:r>
                    </a:p>
                    <a:p>
                      <a:pPr marL="63500" marR="0" lvl="0" indent="0" algn="l" rtl="0">
                        <a:lnSpc>
                          <a:spcPct val="110000"/>
                        </a:lnSpc>
                        <a:spcBef>
                          <a:spcPts val="0"/>
                        </a:spcBef>
                        <a:spcAft>
                          <a:spcPts val="0"/>
                        </a:spcAft>
                        <a:buNone/>
                      </a:pPr>
                      <a:endParaRPr lang="en-AU" sz="1200" b="0" baseline="0" dirty="0"/>
                    </a:p>
                    <a:p>
                      <a:pPr marL="63500" marR="0" lvl="0" indent="0" algn="l" rtl="0">
                        <a:lnSpc>
                          <a:spcPct val="110000"/>
                        </a:lnSpc>
                        <a:spcBef>
                          <a:spcPts val="0"/>
                        </a:spcBef>
                        <a:spcAft>
                          <a:spcPts val="0"/>
                        </a:spcAft>
                        <a:buNone/>
                      </a:pPr>
                      <a:r>
                        <a:rPr lang="en-AU" sz="1200" b="1" baseline="0" dirty="0"/>
                        <a:t>2018-5: </a:t>
                      </a:r>
                      <a:r>
                        <a:rPr lang="en-AU" sz="1200" b="1" dirty="0">
                          <a:solidFill>
                            <a:srgbClr val="6AA84F"/>
                          </a:solidFill>
                        </a:rPr>
                        <a:t>Complete </a:t>
                      </a:r>
                      <a:r>
                        <a:rPr lang="en-AU" sz="1200" b="0" baseline="0" dirty="0" err="1"/>
                        <a:t>MetOp</a:t>
                      </a:r>
                      <a:r>
                        <a:rPr lang="en-AU" sz="1200" b="0" baseline="0" dirty="0"/>
                        <a:t>-C in launch campaign scheduled for November 6 launch.</a:t>
                      </a:r>
                      <a:endParaRPr sz="1200" b="0"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63500" marR="0" lvl="0" indent="0" algn="ctr" rtl="0">
                        <a:lnSpc>
                          <a:spcPct val="110000"/>
                        </a:lnSpc>
                        <a:spcBef>
                          <a:spcPts val="0"/>
                        </a:spcBef>
                        <a:spcAft>
                          <a:spcPts val="0"/>
                        </a:spcAft>
                        <a:buNone/>
                      </a:pPr>
                      <a:r>
                        <a:rPr lang="en-US" sz="1200" b="1" dirty="0">
                          <a:solidFill>
                            <a:srgbClr val="FFFFFF"/>
                          </a:solidFill>
                        </a:rPr>
                        <a:t>VC-18: </a:t>
                      </a:r>
                      <a:r>
                        <a:rPr lang="en-US" sz="1200" b="0" dirty="0">
                          <a:solidFill>
                            <a:srgbClr val="FFFFFF"/>
                          </a:solidFill>
                        </a:rPr>
                        <a:t>Programs for</a:t>
                      </a:r>
                    </a:p>
                    <a:p>
                      <a:pPr marL="63500" marR="0" lvl="0" indent="0" algn="ctr" rtl="0">
                        <a:lnSpc>
                          <a:spcPct val="110000"/>
                        </a:lnSpc>
                        <a:spcBef>
                          <a:spcPts val="0"/>
                        </a:spcBef>
                        <a:spcAft>
                          <a:spcPts val="0"/>
                        </a:spcAft>
                        <a:buNone/>
                      </a:pPr>
                      <a:r>
                        <a:rPr lang="en-US" sz="1200" b="0" dirty="0">
                          <a:solidFill>
                            <a:srgbClr val="FFFFFF"/>
                          </a:solidFill>
                        </a:rPr>
                        <a:t>improvement of global</a:t>
                      </a:r>
                    </a:p>
                    <a:p>
                      <a:pPr marL="63500" marR="0" lvl="0" indent="0" algn="ctr" rtl="0">
                        <a:lnSpc>
                          <a:spcPct val="110000"/>
                        </a:lnSpc>
                        <a:spcBef>
                          <a:spcPts val="0"/>
                        </a:spcBef>
                        <a:spcAft>
                          <a:spcPts val="0"/>
                        </a:spcAft>
                        <a:buNone/>
                      </a:pPr>
                      <a:r>
                        <a:rPr lang="en-US" sz="1200" b="0" dirty="0">
                          <a:solidFill>
                            <a:srgbClr val="FFFFFF"/>
                          </a:solidFill>
                        </a:rPr>
                        <a:t>precipitation products</a:t>
                      </a:r>
                    </a:p>
                    <a:p>
                      <a:pPr marL="63500" marR="0" lvl="0" indent="0" algn="ctr" rtl="0">
                        <a:lnSpc>
                          <a:spcPct val="110000"/>
                        </a:lnSpc>
                        <a:spcBef>
                          <a:spcPts val="0"/>
                        </a:spcBef>
                        <a:spcAft>
                          <a:spcPts val="0"/>
                        </a:spcAft>
                        <a:buNone/>
                      </a:pPr>
                      <a:endParaRPr sz="1200" b="0" dirty="0">
                        <a:solidFill>
                          <a:srgbClr val="FFFFFF"/>
                        </a:solidFill>
                      </a:endParaRPr>
                    </a:p>
                  </a:txBody>
                  <a:tcPr marL="91425" marR="91425" marT="91425" marB="91425" anchor="ctr">
                    <a:lnL w="12650" cap="flat" cmpd="sng">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chemeClr val="dk2"/>
                    </a:solidFill>
                  </a:tcPr>
                </a:tc>
                <a:tc>
                  <a:txBody>
                    <a:bodyPr/>
                    <a:lstStyle/>
                    <a:p>
                      <a:pPr marL="63500" marR="0" lvl="0" indent="0" algn="ctr" defTabSz="457200" rtl="0" eaLnBrk="1" fontAlgn="auto" latinLnBrk="0" hangingPunct="1">
                        <a:lnSpc>
                          <a:spcPct val="110000"/>
                        </a:lnSpc>
                        <a:spcBef>
                          <a:spcPts val="0"/>
                        </a:spcBef>
                        <a:spcAft>
                          <a:spcPts val="0"/>
                        </a:spcAft>
                        <a:buClrTx/>
                        <a:buSzTx/>
                        <a:buFontTx/>
                        <a:buNone/>
                        <a:tabLst/>
                        <a:defRPr/>
                      </a:pPr>
                      <a:r>
                        <a:rPr lang="en-AU" sz="1200" dirty="0"/>
                        <a:t>Q4 2018</a:t>
                      </a:r>
                    </a:p>
                    <a:p>
                      <a:pPr marL="63500" marR="0" lvl="0" indent="0" algn="ctr" rtl="0">
                        <a:lnSpc>
                          <a:spcPct val="110000"/>
                        </a:lnSpc>
                        <a:spcBef>
                          <a:spcPts val="0"/>
                        </a:spcBef>
                        <a:spcAft>
                          <a:spcPts val="0"/>
                        </a:spcAft>
                        <a:buNone/>
                      </a:pPr>
                      <a:endParaRPr sz="1200" dirty="0"/>
                    </a:p>
                  </a:txBody>
                  <a:tcPr marL="91425" marR="91425" marT="91425" marB="91425" anchor="ctr">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US" sz="1200" dirty="0">
                          <a:solidFill>
                            <a:schemeClr val="tx1"/>
                          </a:solidFill>
                          <a:latin typeface="+mn-lt"/>
                          <a:ea typeface="+mn-ea"/>
                          <a:cs typeface="+mn-cs"/>
                          <a:sym typeface="Calibri"/>
                        </a:rPr>
                        <a:t>Precipitation products (with respect to algorithm development, outputs, and user requirements) and applications using multi-satellite and multi-agency data through coordination between Precipitation Virtual Constellation (P-VC) partners. </a:t>
                      </a:r>
                      <a:endParaRPr lang="en-US" sz="1200" dirty="0"/>
                    </a:p>
                  </a:txBody>
                  <a:tcPr marL="91425" marR="91425" marT="91425" marB="91425" anchor="ctr">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AU" sz="1200" b="1" baseline="0" dirty="0"/>
                        <a:t>2018-3: </a:t>
                      </a:r>
                      <a:r>
                        <a:rPr lang="en-AU" sz="1200" b="1" dirty="0">
                          <a:solidFill>
                            <a:srgbClr val="6AA84F"/>
                          </a:solidFill>
                        </a:rPr>
                        <a:t>L1 Complete. </a:t>
                      </a:r>
                      <a:r>
                        <a:rPr lang="en-US" sz="1200" b="0" baseline="0" dirty="0"/>
                        <a:t>L1B and L1R data products released to public via the JAXA G-Portal.  L2 data products planned for release by November.</a:t>
                      </a:r>
                    </a:p>
                    <a:p>
                      <a:pPr marL="63500" marR="0" lvl="0" indent="0" algn="l" rtl="0">
                        <a:lnSpc>
                          <a:spcPct val="110000"/>
                        </a:lnSpc>
                        <a:spcBef>
                          <a:spcPts val="0"/>
                        </a:spcBef>
                        <a:spcAft>
                          <a:spcPts val="0"/>
                        </a:spcAft>
                        <a:buNone/>
                      </a:pPr>
                      <a:endParaRPr lang="en-US" sz="1200" b="0" baseline="0" dirty="0"/>
                    </a:p>
                    <a:p>
                      <a:pPr marL="63500" marR="0" lvl="0" indent="0" algn="l" rtl="0">
                        <a:lnSpc>
                          <a:spcPct val="110000"/>
                        </a:lnSpc>
                        <a:spcBef>
                          <a:spcPts val="0"/>
                        </a:spcBef>
                        <a:spcAft>
                          <a:spcPts val="0"/>
                        </a:spcAft>
                        <a:buNone/>
                      </a:pPr>
                      <a:r>
                        <a:rPr lang="en-AU" sz="1200" b="1" baseline="0" dirty="0"/>
                        <a:t>2018-4: </a:t>
                      </a:r>
                      <a:r>
                        <a:rPr lang="en-AU" sz="1200" b="1" dirty="0">
                          <a:solidFill>
                            <a:srgbClr val="6AA84F"/>
                          </a:solidFill>
                        </a:rPr>
                        <a:t>Complete. </a:t>
                      </a:r>
                      <a:r>
                        <a:rPr lang="en-US" sz="1200" b="0" baseline="0" dirty="0"/>
                        <a:t>JAXA continued work to expand the </a:t>
                      </a:r>
                      <a:r>
                        <a:rPr lang="en-US" sz="1200" b="0" baseline="0" dirty="0" err="1"/>
                        <a:t>GSMaP</a:t>
                      </a:r>
                      <a:r>
                        <a:rPr lang="en-US" sz="1200" b="0" baseline="0" dirty="0"/>
                        <a:t> NOW NRT region, including securing </a:t>
                      </a:r>
                      <a:r>
                        <a:rPr lang="en-US" sz="1200" b="0" baseline="0" dirty="0" err="1"/>
                        <a:t>Meteosat</a:t>
                      </a:r>
                      <a:r>
                        <a:rPr lang="en-US" sz="1200" b="0" baseline="0" dirty="0"/>
                        <a:t> NRT data access.</a:t>
                      </a:r>
                      <a:endParaRPr lang="en-AU" sz="1200" b="0" baseline="0" dirty="0"/>
                    </a:p>
                    <a:p>
                      <a:pPr marL="63500" marR="0" lvl="0" indent="0" algn="l" rtl="0">
                        <a:lnSpc>
                          <a:spcPct val="110000"/>
                        </a:lnSpc>
                        <a:spcBef>
                          <a:spcPts val="0"/>
                        </a:spcBef>
                        <a:spcAft>
                          <a:spcPts val="0"/>
                        </a:spcAft>
                        <a:buNone/>
                      </a:pPr>
                      <a:endParaRPr sz="1200" b="0" dirty="0"/>
                    </a:p>
                  </a:txBody>
                  <a:tcPr marL="91425" marR="91425" marT="91425" marB="91425" anchor="ctr">
                    <a:lnL w="12650" cap="flat" cmpd="sng" algn="ctr">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892553151"/>
                  </a:ext>
                </a:extLst>
              </a:tr>
            </a:tbl>
          </a:graphicData>
        </a:graphic>
      </p:graphicFrame>
      <p:sp>
        <p:nvSpPr>
          <p:cNvPr id="8" name="Shape 37">
            <a:extLst>
              <a:ext uri="{FF2B5EF4-FFF2-40B4-BE49-F238E27FC236}">
                <a16:creationId xmlns:a16="http://schemas.microsoft.com/office/drawing/2014/main" id="{4CEDDE2F-8565-7F45-9F8C-FDE5E5944458}"/>
              </a:ext>
            </a:extLst>
          </p:cNvPr>
          <p:cNvSpPr txBox="1"/>
          <p:nvPr/>
        </p:nvSpPr>
        <p:spPr>
          <a:xfrm>
            <a:off x="273275" y="1109875"/>
            <a:ext cx="8659800" cy="533400"/>
          </a:xfrm>
          <a:prstGeom prst="rect">
            <a:avLst/>
          </a:prstGeom>
          <a:no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AU" dirty="0"/>
              <a:t>P-VC CEOS 2018-2020 Work Plan Status</a:t>
            </a:r>
            <a:endParaRPr sz="1800" dirty="0"/>
          </a:p>
        </p:txBody>
      </p:sp>
    </p:spTree>
    <p:extLst>
      <p:ext uri="{BB962C8B-B14F-4D97-AF65-F5344CB8AC3E}">
        <p14:creationId xmlns:p14="http://schemas.microsoft.com/office/powerpoint/2010/main" val="356544075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a:xfrm>
            <a:off x="1752600" y="76200"/>
            <a:ext cx="6019800" cy="533400"/>
          </a:xfrm>
        </p:spPr>
        <p:txBody>
          <a:bodyPr/>
          <a:lstStyle/>
          <a:p>
            <a:r>
              <a:rPr lang="en-US" dirty="0"/>
              <a:t>Team Achievements and Planned Outputs</a:t>
            </a:r>
          </a:p>
        </p:txBody>
      </p:sp>
      <p:graphicFrame>
        <p:nvGraphicFramePr>
          <p:cNvPr id="6" name="Shape 36">
            <a:extLst>
              <a:ext uri="{FF2B5EF4-FFF2-40B4-BE49-F238E27FC236}">
                <a16:creationId xmlns:a16="http://schemas.microsoft.com/office/drawing/2014/main" id="{B47FFD98-541F-A044-81C5-5AA9DFACEF22}"/>
              </a:ext>
            </a:extLst>
          </p:cNvPr>
          <p:cNvGraphicFramePr/>
          <p:nvPr>
            <p:extLst>
              <p:ext uri="{D42A27DB-BD31-4B8C-83A1-F6EECF244321}">
                <p14:modId xmlns:p14="http://schemas.microsoft.com/office/powerpoint/2010/main" val="3135128951"/>
              </p:ext>
            </p:extLst>
          </p:nvPr>
        </p:nvGraphicFramePr>
        <p:xfrm>
          <a:off x="210888" y="1648500"/>
          <a:ext cx="8722225" cy="4947225"/>
        </p:xfrm>
        <a:graphic>
          <a:graphicData uri="http://schemas.openxmlformats.org/drawingml/2006/table">
            <a:tbl>
              <a:tblPr>
                <a:noFill/>
              </a:tblPr>
              <a:tblGrid>
                <a:gridCol w="1537025">
                  <a:extLst>
                    <a:ext uri="{9D8B030D-6E8A-4147-A177-3AD203B41FA5}">
                      <a16:colId xmlns:a16="http://schemas.microsoft.com/office/drawing/2014/main" val="20000"/>
                    </a:ext>
                  </a:extLst>
                </a:gridCol>
                <a:gridCol w="590225">
                  <a:extLst>
                    <a:ext uri="{9D8B030D-6E8A-4147-A177-3AD203B41FA5}">
                      <a16:colId xmlns:a16="http://schemas.microsoft.com/office/drawing/2014/main" val="20001"/>
                    </a:ext>
                  </a:extLst>
                </a:gridCol>
                <a:gridCol w="2780000">
                  <a:extLst>
                    <a:ext uri="{9D8B030D-6E8A-4147-A177-3AD203B41FA5}">
                      <a16:colId xmlns:a16="http://schemas.microsoft.com/office/drawing/2014/main" val="20002"/>
                    </a:ext>
                  </a:extLst>
                </a:gridCol>
                <a:gridCol w="3814975">
                  <a:extLst>
                    <a:ext uri="{9D8B030D-6E8A-4147-A177-3AD203B41FA5}">
                      <a16:colId xmlns:a16="http://schemas.microsoft.com/office/drawing/2014/main" val="20003"/>
                    </a:ext>
                  </a:extLst>
                </a:gridCol>
              </a:tblGrid>
              <a:tr h="381000">
                <a:tc>
                  <a:txBody>
                    <a:bodyPr/>
                    <a:lstStyle/>
                    <a:p>
                      <a:pPr marL="63500" marR="0" lvl="0" indent="0" algn="ctr" rtl="0">
                        <a:lnSpc>
                          <a:spcPct val="110000"/>
                        </a:lnSpc>
                        <a:spcBef>
                          <a:spcPts val="0"/>
                        </a:spcBef>
                        <a:spcAft>
                          <a:spcPts val="0"/>
                        </a:spcAft>
                        <a:buNone/>
                      </a:pPr>
                      <a:r>
                        <a:rPr lang="en-AU" sz="1200" b="1"/>
                        <a:t>CEOS 2018-2020 Work Plan Item</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a:t>Est. Date</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dirty="0"/>
                        <a:t>Background Information</a:t>
                      </a:r>
                      <a:endParaRPr sz="1200" b="1"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tc>
                  <a:txBody>
                    <a:bodyPr/>
                    <a:lstStyle/>
                    <a:p>
                      <a:pPr marL="63500" marR="0" lvl="0" indent="0" algn="ctr" rtl="0">
                        <a:lnSpc>
                          <a:spcPct val="110000"/>
                        </a:lnSpc>
                        <a:spcBef>
                          <a:spcPts val="0"/>
                        </a:spcBef>
                        <a:spcAft>
                          <a:spcPts val="0"/>
                        </a:spcAft>
                        <a:buNone/>
                      </a:pPr>
                      <a:r>
                        <a:rPr lang="en-AU" sz="1200" b="1"/>
                        <a:t>Status</a:t>
                      </a:r>
                      <a:endParaRPr sz="1200" b="1"/>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381000">
                <a:tc>
                  <a:txBody>
                    <a:bodyPr/>
                    <a:lstStyle/>
                    <a:p>
                      <a:pPr algn="ctr"/>
                      <a:r>
                        <a:rPr lang="en-US" sz="1400" b="1" dirty="0">
                          <a:solidFill>
                            <a:schemeClr val="bg1"/>
                          </a:solidFill>
                          <a:effectLst/>
                          <a:latin typeface="+mn-lt"/>
                          <a:ea typeface="+mn-ea"/>
                          <a:cs typeface="+mn-cs"/>
                          <a:sym typeface="Calibri"/>
                        </a:rPr>
                        <a:t>VC-44:</a:t>
                      </a:r>
                      <a:r>
                        <a:rPr lang="en-US" sz="1400" dirty="0">
                          <a:solidFill>
                            <a:schemeClr val="bg1"/>
                          </a:solidFill>
                          <a:effectLst/>
                          <a:latin typeface="+mn-lt"/>
                          <a:ea typeface="+mn-ea"/>
                          <a:cs typeface="+mn-cs"/>
                          <a:sym typeface="Calibri"/>
                        </a:rPr>
                        <a:t> Definition of an improved Precipitation CDR </a:t>
                      </a:r>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solidFill>
                      <a:schemeClr val="dk2"/>
                    </a:solidFill>
                  </a:tcPr>
                </a:tc>
                <a:tc>
                  <a:txBody>
                    <a:bodyPr/>
                    <a:lstStyle/>
                    <a:p>
                      <a:pPr marL="63500" marR="0" lvl="0" indent="0" algn="ctr" rtl="0">
                        <a:lnSpc>
                          <a:spcPct val="110000"/>
                        </a:lnSpc>
                        <a:spcBef>
                          <a:spcPts val="0"/>
                        </a:spcBef>
                        <a:spcAft>
                          <a:spcPts val="0"/>
                        </a:spcAft>
                        <a:buNone/>
                      </a:pPr>
                      <a:r>
                        <a:rPr lang="en-AU" sz="1200" dirty="0"/>
                        <a:t>Q4 2019</a:t>
                      </a:r>
                      <a:endParaRPr sz="1200"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US" sz="1400" dirty="0">
                          <a:effectLst/>
                        </a:rPr>
                        <a:t>Provide the CEOS Response to ECV Inventory Gap Analysis Recommendation #14. </a:t>
                      </a:r>
                      <a:endParaRPr lang="en-US" sz="1400"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63500" marR="0" lvl="0" indent="0" algn="l" rtl="0">
                        <a:lnSpc>
                          <a:spcPct val="110000"/>
                        </a:lnSpc>
                        <a:spcBef>
                          <a:spcPts val="0"/>
                        </a:spcBef>
                        <a:spcAft>
                          <a:spcPts val="0"/>
                        </a:spcAft>
                        <a:buNone/>
                      </a:pPr>
                      <a:r>
                        <a:rPr lang="en-AU" sz="1400" b="1" dirty="0"/>
                        <a:t>2019-1:</a:t>
                      </a:r>
                      <a:r>
                        <a:rPr lang="en-AU" sz="1400" b="1" dirty="0">
                          <a:solidFill>
                            <a:schemeClr val="tx1"/>
                          </a:solidFill>
                        </a:rPr>
                        <a:t> </a:t>
                      </a:r>
                      <a:r>
                        <a:rPr lang="en-US" sz="1400" b="1" dirty="0">
                          <a:solidFill>
                            <a:schemeClr val="tx1"/>
                          </a:solidFill>
                          <a:effectLst/>
                        </a:rPr>
                        <a:t>U</a:t>
                      </a:r>
                      <a:r>
                        <a:rPr lang="en-US" sz="1400" dirty="0">
                          <a:solidFill>
                            <a:schemeClr val="tx1"/>
                          </a:solidFill>
                          <a:effectLst/>
                        </a:rPr>
                        <a:t>pdate </a:t>
                      </a:r>
                      <a:r>
                        <a:rPr lang="en-US" sz="1400" dirty="0">
                          <a:effectLst/>
                        </a:rPr>
                        <a:t>precipitation ECV inventory (Q2); </a:t>
                      </a:r>
                      <a:r>
                        <a:rPr lang="en-AU" sz="1400" b="0" baseline="0" dirty="0">
                          <a:solidFill>
                            <a:schemeClr val="tx1"/>
                          </a:solidFill>
                        </a:rPr>
                        <a:t>. </a:t>
                      </a:r>
                    </a:p>
                    <a:p>
                      <a:pPr marL="63500" marR="0" lvl="0" indent="0" algn="l" rtl="0">
                        <a:lnSpc>
                          <a:spcPct val="110000"/>
                        </a:lnSpc>
                        <a:spcBef>
                          <a:spcPts val="0"/>
                        </a:spcBef>
                        <a:spcAft>
                          <a:spcPts val="0"/>
                        </a:spcAft>
                        <a:buNone/>
                      </a:pPr>
                      <a:endParaRPr lang="en-AU" sz="1400" b="0" baseline="0" dirty="0"/>
                    </a:p>
                    <a:p>
                      <a:pPr marL="63500" marR="0" lvl="0" indent="0" algn="l" rtl="0">
                        <a:lnSpc>
                          <a:spcPct val="110000"/>
                        </a:lnSpc>
                        <a:spcBef>
                          <a:spcPts val="0"/>
                        </a:spcBef>
                        <a:spcAft>
                          <a:spcPts val="0"/>
                        </a:spcAft>
                        <a:buNone/>
                      </a:pPr>
                      <a:r>
                        <a:rPr lang="en-AU" sz="1400" b="1" baseline="0" dirty="0"/>
                        <a:t>2019-2: </a:t>
                      </a:r>
                      <a:r>
                        <a:rPr lang="en-US" sz="1400" dirty="0">
                          <a:effectLst/>
                        </a:rPr>
                        <a:t>study the situation on precipitation climate data records based on the findings of the </a:t>
                      </a:r>
                      <a:r>
                        <a:rPr lang="en-US" sz="1400" dirty="0" err="1">
                          <a:effectLst/>
                        </a:rPr>
                        <a:t>WGClimate</a:t>
                      </a:r>
                      <a:r>
                        <a:rPr lang="en-US" sz="1400" dirty="0">
                          <a:effectLst/>
                        </a:rPr>
                        <a:t> gap analysis report (Q3), </a:t>
                      </a:r>
                      <a:r>
                        <a:rPr lang="en-US" sz="1400" b="0" dirty="0">
                          <a:solidFill>
                            <a:schemeClr val="tx1"/>
                          </a:solidFill>
                        </a:rPr>
                        <a:t> </a:t>
                      </a:r>
                    </a:p>
                    <a:p>
                      <a:pPr marL="63500" marR="0" lvl="0" indent="0" algn="l" rtl="0">
                        <a:lnSpc>
                          <a:spcPct val="110000"/>
                        </a:lnSpc>
                        <a:spcBef>
                          <a:spcPts val="0"/>
                        </a:spcBef>
                        <a:spcAft>
                          <a:spcPts val="0"/>
                        </a:spcAft>
                        <a:buNone/>
                      </a:pPr>
                      <a:endParaRPr lang="en-AU" sz="1400" b="0" baseline="0" dirty="0">
                        <a:solidFill>
                          <a:schemeClr val="tx1"/>
                        </a:solidFill>
                      </a:endParaRPr>
                    </a:p>
                    <a:p>
                      <a:pPr marL="63500" marR="0" lvl="0" indent="0" algn="l" rtl="0">
                        <a:lnSpc>
                          <a:spcPct val="110000"/>
                        </a:lnSpc>
                        <a:spcBef>
                          <a:spcPts val="0"/>
                        </a:spcBef>
                        <a:spcAft>
                          <a:spcPts val="0"/>
                        </a:spcAft>
                        <a:buNone/>
                      </a:pPr>
                      <a:r>
                        <a:rPr lang="en-AU" sz="1400" b="1" baseline="0" dirty="0"/>
                        <a:t>2019-3: </a:t>
                      </a:r>
                      <a:r>
                        <a:rPr lang="en-US" sz="1400" dirty="0">
                          <a:effectLst/>
                        </a:rPr>
                        <a:t>to identify ways forward to stimulate the production of an improved precipitation CDR (Q4)</a:t>
                      </a:r>
                    </a:p>
                    <a:p>
                      <a:pPr marL="63500" marR="0" lvl="0" indent="0" algn="l" rtl="0">
                        <a:lnSpc>
                          <a:spcPct val="110000"/>
                        </a:lnSpc>
                        <a:spcBef>
                          <a:spcPts val="0"/>
                        </a:spcBef>
                        <a:spcAft>
                          <a:spcPts val="0"/>
                        </a:spcAft>
                        <a:buNone/>
                      </a:pPr>
                      <a:endParaRPr lang="en-US" sz="1400" b="0" baseline="0" dirty="0"/>
                    </a:p>
                    <a:p>
                      <a:pPr marL="63500" marR="0" lvl="0" indent="0" algn="l" rtl="0">
                        <a:lnSpc>
                          <a:spcPct val="110000"/>
                        </a:lnSpc>
                        <a:spcBef>
                          <a:spcPts val="0"/>
                        </a:spcBef>
                        <a:spcAft>
                          <a:spcPts val="0"/>
                        </a:spcAft>
                        <a:buNone/>
                      </a:pPr>
                      <a:r>
                        <a:rPr lang="en-AU" sz="1400" b="1" baseline="0" dirty="0"/>
                        <a:t>2019-4: </a:t>
                      </a:r>
                      <a:r>
                        <a:rPr lang="en-US" sz="1400" dirty="0">
                          <a:effectLst/>
                        </a:rPr>
                        <a:t>Engage with the CGMS-IPWG and WMO SCOPE-CM communities for best practices and current activities for the establishment of international collaborations for developing and producing such a CDR (Q3).</a:t>
                      </a:r>
                      <a:endParaRPr lang="en-AU" sz="1400" b="0" baseline="0" dirty="0"/>
                    </a:p>
                  </a:txBody>
                  <a:tcPr marL="91425" marR="91425" marT="91425" marB="91425" anchor="ctr">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 name="Shape 37">
            <a:extLst>
              <a:ext uri="{FF2B5EF4-FFF2-40B4-BE49-F238E27FC236}">
                <a16:creationId xmlns:a16="http://schemas.microsoft.com/office/drawing/2014/main" id="{22A87491-C31F-DB4B-9744-1A8DE254D410}"/>
              </a:ext>
            </a:extLst>
          </p:cNvPr>
          <p:cNvSpPr txBox="1"/>
          <p:nvPr/>
        </p:nvSpPr>
        <p:spPr>
          <a:xfrm>
            <a:off x="273275" y="1109875"/>
            <a:ext cx="8659800" cy="533400"/>
          </a:xfrm>
          <a:prstGeom prst="rect">
            <a:avLst/>
          </a:prstGeom>
          <a:no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AU" dirty="0"/>
              <a:t>P-VC CEOS 2018-2020 Work Plan Status – </a:t>
            </a:r>
            <a:r>
              <a:rPr lang="en-AU" b="1" dirty="0">
                <a:solidFill>
                  <a:srgbClr val="0070C0"/>
                </a:solidFill>
              </a:rPr>
              <a:t>New Additions</a:t>
            </a:r>
            <a:endParaRPr sz="1800" b="1" dirty="0">
              <a:solidFill>
                <a:srgbClr val="0070C0"/>
              </a:solidFill>
            </a:endParaRPr>
          </a:p>
        </p:txBody>
      </p:sp>
    </p:spTree>
    <p:extLst>
      <p:ext uri="{BB962C8B-B14F-4D97-AF65-F5344CB8AC3E}">
        <p14:creationId xmlns:p14="http://schemas.microsoft.com/office/powerpoint/2010/main" val="391718686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a:xfrm>
            <a:off x="24580" y="1219200"/>
            <a:ext cx="9043219" cy="5257800"/>
          </a:xfrm>
        </p:spPr>
        <p:txBody>
          <a:bodyPr/>
          <a:lstStyle/>
          <a:p>
            <a:r>
              <a:rPr lang="en-AU" dirty="0"/>
              <a:t>Identify the active agencies in your team and whether this implies a viable team for your objectives</a:t>
            </a:r>
          </a:p>
          <a:p>
            <a:pPr lvl="1"/>
            <a:r>
              <a:rPr lang="en-AU" dirty="0">
                <a:solidFill>
                  <a:schemeClr val="tx1"/>
                </a:solidFill>
              </a:rPr>
              <a:t>NASA, JAXA, NOAA, EUMETSAT, CNES, ISRO, INPE</a:t>
            </a:r>
          </a:p>
          <a:p>
            <a:r>
              <a:rPr lang="en-AU" dirty="0"/>
              <a:t>How frequently does your team physically meet?</a:t>
            </a:r>
          </a:p>
          <a:p>
            <a:pPr lvl="1"/>
            <a:r>
              <a:rPr lang="en-AU" dirty="0">
                <a:solidFill>
                  <a:schemeClr val="tx1"/>
                </a:solidFill>
              </a:rPr>
              <a:t>The team met physically once a year in the past.</a:t>
            </a:r>
          </a:p>
          <a:p>
            <a:r>
              <a:rPr lang="en-AU" dirty="0"/>
              <a:t>Are their any obstacles to the future viability of your team meeting its objectives?</a:t>
            </a:r>
          </a:p>
          <a:p>
            <a:pPr lvl="1"/>
            <a:r>
              <a:rPr lang="en-AU" dirty="0">
                <a:solidFill>
                  <a:schemeClr val="tx1"/>
                </a:solidFill>
              </a:rPr>
              <a:t>No major obstacles exist unless current satellite precipitation sensors fail and new ones aren’t launched</a:t>
            </a:r>
          </a:p>
          <a:p>
            <a:r>
              <a:rPr lang="en-US" dirty="0"/>
              <a:t>Proposal for document approach to VC leadership that includes leadership rotation cycle</a:t>
            </a:r>
          </a:p>
          <a:p>
            <a:pPr lvl="1"/>
            <a:r>
              <a:rPr lang="en-US" dirty="0">
                <a:solidFill>
                  <a:schemeClr val="tx1"/>
                </a:solidFill>
              </a:rPr>
              <a:t>See next slide</a:t>
            </a:r>
            <a:endParaRPr lang="en-AU" dirty="0">
              <a:solidFill>
                <a:schemeClr val="tx1"/>
              </a:solidFill>
            </a:endParaRPr>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76200"/>
            <a:ext cx="5562600" cy="914400"/>
          </a:xfrm>
        </p:spPr>
        <p:txBody>
          <a:bodyPr/>
          <a:lstStyle/>
          <a:p>
            <a:r>
              <a:rPr lang="en-US" dirty="0"/>
              <a:t>Plenary Action CEOS-32-12 Sustainable Commitment</a:t>
            </a:r>
          </a:p>
        </p:txBody>
      </p:sp>
    </p:spTree>
    <p:extLst>
      <p:ext uri="{BB962C8B-B14F-4D97-AF65-F5344CB8AC3E}">
        <p14:creationId xmlns:p14="http://schemas.microsoft.com/office/powerpoint/2010/main" val="116914090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5" name="Content Placeholder 2"/>
          <p:cNvSpPr>
            <a:spLocks noGrp="1"/>
          </p:cNvSpPr>
          <p:nvPr>
            <p:ph sz="quarter" idx="11"/>
          </p:nvPr>
        </p:nvSpPr>
        <p:spPr>
          <a:xfrm>
            <a:off x="1752600" y="0"/>
            <a:ext cx="5638800" cy="838200"/>
          </a:xfrm>
        </p:spPr>
        <p:txBody>
          <a:bodyPr/>
          <a:lstStyle/>
          <a:p>
            <a:r>
              <a:rPr lang="en-US" dirty="0"/>
              <a:t>Virtual Constellation – </a:t>
            </a:r>
          </a:p>
          <a:p>
            <a:r>
              <a:rPr lang="en-US" dirty="0"/>
              <a:t>Plenary Action</a:t>
            </a:r>
          </a:p>
          <a:p>
            <a:endParaRPr lang="en-US" dirty="0"/>
          </a:p>
        </p:txBody>
      </p:sp>
      <p:pic>
        <p:nvPicPr>
          <p:cNvPr id="6" name="Content Placeholder 6" descr="A screenshot of a cell phone&#10;&#10;Description automatically generated">
            <a:extLst>
              <a:ext uri="{FF2B5EF4-FFF2-40B4-BE49-F238E27FC236}">
                <a16:creationId xmlns:a16="http://schemas.microsoft.com/office/drawing/2014/main" id="{529401D0-343A-3943-94C2-47A653AB7D0F}"/>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127819" y="1600200"/>
            <a:ext cx="8991600" cy="1378711"/>
          </a:xfrm>
        </p:spPr>
      </p:pic>
      <p:sp>
        <p:nvSpPr>
          <p:cNvPr id="7" name="Content Placeholder 2">
            <a:extLst>
              <a:ext uri="{FF2B5EF4-FFF2-40B4-BE49-F238E27FC236}">
                <a16:creationId xmlns:a16="http://schemas.microsoft.com/office/drawing/2014/main" id="{0FEBC0A1-9393-B342-8EEB-E665C5D7B72D}"/>
              </a:ext>
            </a:extLst>
          </p:cNvPr>
          <p:cNvSpPr txBox="1">
            <a:spLocks/>
          </p:cNvSpPr>
          <p:nvPr/>
        </p:nvSpPr>
        <p:spPr>
          <a:xfrm>
            <a:off x="24580" y="3124200"/>
            <a:ext cx="9043219" cy="3352800"/>
          </a:xfrm>
          <a:prstGeom prst="rect">
            <a:avLst/>
          </a:prstGeom>
        </p:spPr>
        <p:txBody>
          <a:bodyPr/>
          <a:lstStyle>
            <a:lvl1pPr marL="342900" indent="-342900">
              <a:spcBef>
                <a:spcPts val="500"/>
              </a:spcBef>
              <a:buSzPct val="100000"/>
              <a:buFont typeface="Arial"/>
              <a:buChar char="•"/>
              <a:defRPr sz="2000" b="1">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a:t>Co-Leads Steve </a:t>
            </a:r>
            <a:r>
              <a:rPr lang="en-AU" dirty="0" err="1"/>
              <a:t>Neeck</a:t>
            </a:r>
            <a:r>
              <a:rPr lang="en-AU" dirty="0"/>
              <a:t>/NASA and </a:t>
            </a:r>
            <a:r>
              <a:rPr lang="en-AU" dirty="0" err="1"/>
              <a:t>Riko</a:t>
            </a:r>
            <a:r>
              <a:rPr lang="en-AU" dirty="0"/>
              <a:t> Oki/JAXA were the original co-leads from 2007. Gail </a:t>
            </a:r>
            <a:r>
              <a:rPr lang="en-AU" dirty="0" err="1"/>
              <a:t>Skofronick</a:t>
            </a:r>
            <a:r>
              <a:rPr lang="en-AU" dirty="0"/>
              <a:t>-Jackson/NASA replaced Steve </a:t>
            </a:r>
            <a:r>
              <a:rPr lang="en-AU" dirty="0" err="1"/>
              <a:t>Neeck</a:t>
            </a:r>
            <a:r>
              <a:rPr lang="en-AU" dirty="0"/>
              <a:t> in 2019.</a:t>
            </a:r>
          </a:p>
          <a:p>
            <a:pPr lvl="1" defTabSz="914400"/>
            <a:r>
              <a:rPr lang="en-AU" dirty="0">
                <a:solidFill>
                  <a:schemeClr val="tx1"/>
                </a:solidFill>
              </a:rPr>
              <a:t>Discussions are underway to include a third co-lead from EUMETSAT</a:t>
            </a:r>
          </a:p>
          <a:p>
            <a:pPr defTabSz="914400"/>
            <a:r>
              <a:rPr lang="en-AU" dirty="0"/>
              <a:t>Our leads had a brief discussion on leadership rotation, thoughts include:</a:t>
            </a:r>
          </a:p>
          <a:p>
            <a:pPr lvl="1" defTabSz="914400"/>
            <a:r>
              <a:rPr lang="en-AU" dirty="0">
                <a:solidFill>
                  <a:schemeClr val="tx1"/>
                </a:solidFill>
              </a:rPr>
              <a:t>Co-leads from precipitation satellite agencies</a:t>
            </a:r>
          </a:p>
          <a:p>
            <a:pPr lvl="1" defTabSz="914400"/>
            <a:r>
              <a:rPr lang="en-AU" dirty="0">
                <a:solidFill>
                  <a:schemeClr val="tx1"/>
                </a:solidFill>
              </a:rPr>
              <a:t>Extended terms (in line with satellite mission lifetimes)</a:t>
            </a:r>
          </a:p>
          <a:p>
            <a:pPr lvl="1" defTabSz="914400"/>
            <a:r>
              <a:rPr lang="en-AU" dirty="0">
                <a:solidFill>
                  <a:schemeClr val="tx1"/>
                </a:solidFill>
              </a:rPr>
              <a:t>Documented approach to be determined </a:t>
            </a:r>
          </a:p>
        </p:txBody>
      </p:sp>
    </p:spTree>
    <p:extLst>
      <p:ext uri="{BB962C8B-B14F-4D97-AF65-F5344CB8AC3E}">
        <p14:creationId xmlns:p14="http://schemas.microsoft.com/office/powerpoint/2010/main" val="325850742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water, person, nature, riding&#10;&#10;Description automatically generated">
            <a:extLst>
              <a:ext uri="{FF2B5EF4-FFF2-40B4-BE49-F238E27FC236}">
                <a16:creationId xmlns:a16="http://schemas.microsoft.com/office/drawing/2014/main" id="{79966108-F653-7E4E-BF75-616FD6416CEB}"/>
              </a:ext>
            </a:extLst>
          </p:cNvPr>
          <p:cNvPicPr>
            <a:picLocks noChangeAspect="1"/>
          </p:cNvPicPr>
          <p:nvPr/>
        </p:nvPicPr>
        <p:blipFill rotWithShape="1">
          <a:blip r:embed="rId3">
            <a:extLst>
              <a:ext uri="{28A0092B-C50C-407E-A947-70E740481C1C}">
                <a14:useLocalDpi xmlns:a14="http://schemas.microsoft.com/office/drawing/2010/main" val="0"/>
              </a:ext>
            </a:extLst>
          </a:blip>
          <a:srcRect r="17706"/>
          <a:stretch/>
        </p:blipFill>
        <p:spPr>
          <a:xfrm>
            <a:off x="0" y="1031626"/>
            <a:ext cx="9144000" cy="5826374"/>
          </a:xfrm>
          <a:prstGeom prst="rect">
            <a:avLst/>
          </a:prstGeom>
        </p:spPr>
      </p:pic>
      <p:sp>
        <p:nvSpPr>
          <p:cNvPr id="2" name="Slide Number Placeholder 1">
            <a:extLst>
              <a:ext uri="{FF2B5EF4-FFF2-40B4-BE49-F238E27FC236}">
                <a16:creationId xmlns:a16="http://schemas.microsoft.com/office/drawing/2014/main" id="{95E9F7D9-A126-C84D-9FA4-8038D0B76387}"/>
              </a:ext>
            </a:extLst>
          </p:cNvPr>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4" name="Content Placeholder 3">
            <a:extLst>
              <a:ext uri="{FF2B5EF4-FFF2-40B4-BE49-F238E27FC236}">
                <a16:creationId xmlns:a16="http://schemas.microsoft.com/office/drawing/2014/main" id="{02CFFC54-E118-584D-BE90-5BFB7E818684}"/>
              </a:ext>
            </a:extLst>
          </p:cNvPr>
          <p:cNvSpPr>
            <a:spLocks noGrp="1"/>
          </p:cNvSpPr>
          <p:nvPr>
            <p:ph sz="quarter" idx="11"/>
          </p:nvPr>
        </p:nvSpPr>
        <p:spPr/>
        <p:txBody>
          <a:bodyPr/>
          <a:lstStyle/>
          <a:p>
            <a:r>
              <a:rPr lang="en-US" dirty="0"/>
              <a:t>Thanks! See you in Miami!</a:t>
            </a:r>
          </a:p>
        </p:txBody>
      </p:sp>
      <p:sp>
        <p:nvSpPr>
          <p:cNvPr id="7" name="Rounded Rectangle 6">
            <a:extLst>
              <a:ext uri="{FF2B5EF4-FFF2-40B4-BE49-F238E27FC236}">
                <a16:creationId xmlns:a16="http://schemas.microsoft.com/office/drawing/2014/main" id="{039C41C9-627C-7C44-97E5-E7458A7B2DF4}"/>
              </a:ext>
            </a:extLst>
          </p:cNvPr>
          <p:cNvSpPr/>
          <p:nvPr/>
        </p:nvSpPr>
        <p:spPr>
          <a:xfrm>
            <a:off x="4572000" y="2819400"/>
            <a:ext cx="4267200" cy="1634488"/>
          </a:xfrm>
          <a:prstGeom prst="roundRect">
            <a:avLst/>
          </a:prstGeom>
          <a:solidFill>
            <a:schemeClr val="accent5">
              <a:lumMod val="75000"/>
              <a:alpha val="84000"/>
            </a:schemeClr>
          </a:solidFill>
          <a:ln w="25400" cap="flat">
            <a:solidFill>
              <a:schemeClr val="accent5"/>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solidFill>
                  <a:schemeClr val="bg1"/>
                </a:solidFill>
              </a:rPr>
              <a:t>Questions?</a:t>
            </a:r>
          </a:p>
          <a:p>
            <a:endParaRPr lang="en-US" dirty="0">
              <a:solidFill>
                <a:schemeClr val="bg1"/>
              </a:solidFill>
            </a:endParaRPr>
          </a:p>
          <a:p>
            <a:pPr lvl="1"/>
            <a:r>
              <a:rPr lang="en-US" dirty="0">
                <a:solidFill>
                  <a:schemeClr val="bg1"/>
                </a:solidFill>
                <a:hlinkClick r:id="rId4">
                  <a:extLst>
                    <a:ext uri="{A12FA001-AC4F-418D-AE19-62706E023703}">
                      <ahyp:hlinkClr xmlns:ahyp="http://schemas.microsoft.com/office/drawing/2018/hyperlinkcolor" val="tx"/>
                    </a:ext>
                  </a:extLst>
                </a:hlinkClick>
              </a:rPr>
              <a:t>Kerry.Sawyer@noaa.gov</a:t>
            </a:r>
            <a:endParaRPr lang="en-US" dirty="0">
              <a:solidFill>
                <a:schemeClr val="bg1"/>
              </a:solidFill>
            </a:endParaRPr>
          </a:p>
          <a:p>
            <a:pPr lvl="1"/>
            <a:r>
              <a:rPr lang="en-US" dirty="0">
                <a:solidFill>
                  <a:schemeClr val="bg1"/>
                </a:solidFill>
                <a:hlinkClick r:id="rId5">
                  <a:extLst>
                    <a:ext uri="{A12FA001-AC4F-418D-AE19-62706E023703}">
                      <ahyp:hlinkClr xmlns:ahyp="http://schemas.microsoft.com/office/drawing/2018/hyperlinkcolor" val="tx"/>
                    </a:ext>
                  </a:extLst>
                </a:hlinkClick>
              </a:rPr>
              <a:t>george@symbioscomms.com</a:t>
            </a:r>
            <a:endParaRPr lang="en-US" dirty="0">
              <a:solidFill>
                <a:schemeClr val="bg1"/>
              </a:solidFill>
            </a:endParaRPr>
          </a:p>
          <a:p>
            <a:pPr lvl="1"/>
            <a:endParaRPr lang="en-US" dirty="0">
              <a:solidFill>
                <a:schemeClr val="bg1"/>
              </a:solidFill>
            </a:endParaRPr>
          </a:p>
        </p:txBody>
      </p:sp>
    </p:spTree>
    <p:extLst>
      <p:ext uri="{BB962C8B-B14F-4D97-AF65-F5344CB8AC3E}">
        <p14:creationId xmlns:p14="http://schemas.microsoft.com/office/powerpoint/2010/main" val="320065550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28600" y="1295400"/>
            <a:ext cx="8534400" cy="5105400"/>
          </a:xfrm>
        </p:spPr>
        <p:txBody>
          <a:bodyPr/>
          <a:lstStyle/>
          <a:p>
            <a:pPr marL="0" indent="0">
              <a:buNone/>
            </a:pPr>
            <a:r>
              <a:rPr lang="en-US" b="1" dirty="0"/>
              <a:t>Slides 3 – 6: Background and Context</a:t>
            </a:r>
          </a:p>
          <a:p>
            <a:r>
              <a:rPr lang="en-US" dirty="0"/>
              <a:t>SIT-34 background reading, context, and process</a:t>
            </a:r>
          </a:p>
          <a:p>
            <a:r>
              <a:rPr lang="en-US" dirty="0"/>
              <a:t>Information only - remove these from your final PPT</a:t>
            </a:r>
          </a:p>
          <a:p>
            <a:endParaRPr lang="en-US" dirty="0"/>
          </a:p>
          <a:p>
            <a:pPr marL="0" indent="0">
              <a:buNone/>
            </a:pPr>
            <a:r>
              <a:rPr lang="en-US" b="1" dirty="0"/>
              <a:t>Slides 7 – 11: Content Requested</a:t>
            </a:r>
          </a:p>
          <a:p>
            <a:r>
              <a:rPr lang="en-US" dirty="0"/>
              <a:t>Reflect on progress since SIT-33, discussion at SIT TW 2018</a:t>
            </a:r>
          </a:p>
          <a:p>
            <a:r>
              <a:rPr lang="en-US" dirty="0"/>
              <a:t>Specific content and inputs to provide</a:t>
            </a:r>
          </a:p>
          <a:p>
            <a:r>
              <a:rPr lang="en-US" dirty="0"/>
              <a:t>Provide </a:t>
            </a:r>
            <a:r>
              <a:rPr lang="en-US" b="1" i="1" dirty="0"/>
              <a:t>max total of five slides </a:t>
            </a:r>
            <a:r>
              <a:rPr lang="en-US" dirty="0"/>
              <a:t>to address these points in your final presentation</a:t>
            </a:r>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Structure of Template</a:t>
            </a:r>
          </a:p>
        </p:txBody>
      </p:sp>
    </p:spTree>
    <p:extLst>
      <p:ext uri="{BB962C8B-B14F-4D97-AF65-F5344CB8AC3E}">
        <p14:creationId xmlns:p14="http://schemas.microsoft.com/office/powerpoint/2010/main" val="21143424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133600" y="2590800"/>
            <a:ext cx="5170644"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3600" dirty="0">
                <a:solidFill>
                  <a:schemeClr val="bg1"/>
                </a:solidFill>
              </a:rPr>
              <a:t>Background and Context</a:t>
            </a:r>
            <a:endParaRPr kumimoji="0" lang="en-US" sz="3600" b="0" i="0" u="none" strike="noStrike" cap="none" spc="0" normalizeH="0" baseline="0" dirty="0">
              <a:ln>
                <a:noFill/>
              </a:ln>
              <a:solidFill>
                <a:schemeClr val="bg1"/>
              </a:solidFill>
              <a:effectLst/>
              <a:uFillTx/>
            </a:endParaRPr>
          </a:p>
        </p:txBody>
      </p:sp>
    </p:spTree>
    <p:extLst>
      <p:ext uri="{BB962C8B-B14F-4D97-AF65-F5344CB8AC3E}">
        <p14:creationId xmlns:p14="http://schemas.microsoft.com/office/powerpoint/2010/main" val="296373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a:xfrm>
            <a:off x="304800" y="1371600"/>
            <a:ext cx="8763000" cy="4953000"/>
          </a:xfrm>
        </p:spPr>
        <p:txBody>
          <a:bodyPr/>
          <a:lstStyle/>
          <a:p>
            <a:r>
              <a:rPr lang="en-US" dirty="0"/>
              <a:t>Please review and reference v2.0 the </a:t>
            </a:r>
            <a:r>
              <a:rPr lang="en-AU" i="1" dirty="0"/>
              <a:t>STRATEGIC DIRECTIONS AND PARTNERSHIPS FOR CEOS DISCUSSION PAPER </a:t>
            </a:r>
            <a:r>
              <a:rPr lang="en-AU" dirty="0"/>
              <a:t>prepared by the NOAA SIT Chair Team</a:t>
            </a:r>
          </a:p>
          <a:p>
            <a:endParaRPr lang="en-AU" dirty="0"/>
          </a:p>
          <a:p>
            <a:r>
              <a:rPr lang="en-AU" dirty="0"/>
              <a:t>2018 paper v1.0 </a:t>
            </a:r>
            <a:r>
              <a:rPr lang="en-AU" dirty="0">
                <a:hlinkClick r:id="rId2"/>
              </a:rPr>
              <a:t>here</a:t>
            </a:r>
            <a:endParaRPr lang="en-AU" dirty="0"/>
          </a:p>
          <a:p>
            <a:endParaRPr lang="en-AU" dirty="0"/>
          </a:p>
          <a:p>
            <a:r>
              <a:rPr lang="en-AU" dirty="0"/>
              <a:t>2019 updated v2.0 will be circulated with the SIT Agenda materials and available at </a:t>
            </a:r>
            <a:r>
              <a:rPr lang="en-AU" dirty="0">
                <a:hlinkClick r:id="rId3"/>
              </a:rPr>
              <a:t>ceos.org/meetings/sit-34</a:t>
            </a:r>
            <a:endParaRPr lang="en-AU" dirty="0"/>
          </a:p>
        </p:txBody>
      </p:sp>
      <p:sp>
        <p:nvSpPr>
          <p:cNvPr id="5" name="Content Placeholder 4"/>
          <p:cNvSpPr>
            <a:spLocks noGrp="1"/>
          </p:cNvSpPr>
          <p:nvPr>
            <p:ph sz="quarter" idx="11"/>
          </p:nvPr>
        </p:nvSpPr>
        <p:spPr/>
        <p:txBody>
          <a:bodyPr/>
          <a:lstStyle/>
          <a:p>
            <a:r>
              <a:rPr lang="en-US" dirty="0"/>
              <a:t>Background Reading</a:t>
            </a:r>
          </a:p>
          <a:p>
            <a:endParaRPr lang="en-US" dirty="0"/>
          </a:p>
        </p:txBody>
      </p:sp>
    </p:spTree>
    <p:extLst>
      <p:ext uri="{BB962C8B-B14F-4D97-AF65-F5344CB8AC3E}">
        <p14:creationId xmlns:p14="http://schemas.microsoft.com/office/powerpoint/2010/main" val="12227708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06469F9-C71A-F640-A85B-79D69AE55B76}"/>
              </a:ext>
            </a:extLst>
          </p:cNvPr>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a:extLst>
              <a:ext uri="{FF2B5EF4-FFF2-40B4-BE49-F238E27FC236}">
                <a16:creationId xmlns:a16="http://schemas.microsoft.com/office/drawing/2014/main" id="{7A43C8FF-1ABE-614E-81BE-F0F3D7CFE38D}"/>
              </a:ext>
            </a:extLst>
          </p:cNvPr>
          <p:cNvSpPr>
            <a:spLocks noGrp="1"/>
          </p:cNvSpPr>
          <p:nvPr>
            <p:ph sz="quarter" idx="10"/>
          </p:nvPr>
        </p:nvSpPr>
        <p:spPr/>
        <p:txBody>
          <a:bodyPr/>
          <a:lstStyle/>
          <a:p>
            <a:r>
              <a:rPr lang="en-AU" sz="1800" dirty="0"/>
              <a:t>Ensuring </a:t>
            </a:r>
            <a:r>
              <a:rPr lang="en-AU" sz="1800" b="1" i="1" dirty="0"/>
              <a:t>tangible outcomes </a:t>
            </a:r>
            <a:r>
              <a:rPr lang="en-AU" sz="1800" dirty="0"/>
              <a:t>from and </a:t>
            </a:r>
            <a:r>
              <a:rPr lang="en-AU" sz="1800" b="1" i="1" dirty="0"/>
              <a:t>sustainable commitment </a:t>
            </a:r>
            <a:r>
              <a:rPr lang="en-AU" sz="1800" dirty="0"/>
              <a:t>to our Virtual Constellations and Working Groups (VCs and WGs). NOAA will place emphasis on ensuring the necessary support is in place for our existing thematic teams to flourish and to deliver, and to provide </a:t>
            </a:r>
            <a:r>
              <a:rPr lang="en-AU" sz="1800" b="1" i="1" dirty="0"/>
              <a:t>productive opportunities for VC-VC and VC-WG interactions </a:t>
            </a:r>
            <a:r>
              <a:rPr lang="en-AU" sz="1800" dirty="0"/>
              <a:t>at SIT technical meetings and other ad hoc gatherings. NOAA SIT will bring attention of the VCs and WGs to the </a:t>
            </a:r>
            <a:r>
              <a:rPr lang="en-AU" sz="1800" b="1" i="1" dirty="0"/>
              <a:t>ongoing national EO program planning processes</a:t>
            </a:r>
            <a:r>
              <a:rPr lang="en-AU" sz="1800" dirty="0"/>
              <a:t>, including the Copernicus Next Generation planning, the US National Academies Earth Science Decadal Survey, NOAA’s space architecture studies, and Japan’s future EO frameworks, among others, and in </a:t>
            </a:r>
            <a:r>
              <a:rPr lang="en-AU" sz="1800" b="1" i="1" dirty="0"/>
              <a:t>support of CEOS commitments </a:t>
            </a:r>
            <a:r>
              <a:rPr lang="en-AU" sz="1800" dirty="0"/>
              <a:t>in relation to the </a:t>
            </a:r>
            <a:r>
              <a:rPr lang="en-AU" sz="1800" b="1" i="1" dirty="0"/>
              <a:t>ECV inventory </a:t>
            </a:r>
            <a:r>
              <a:rPr lang="en-AU" sz="1800" dirty="0"/>
              <a:t>and </a:t>
            </a:r>
            <a:r>
              <a:rPr lang="en-AU" sz="1800" b="1" i="1" dirty="0"/>
              <a:t>Sustainable Development Goals</a:t>
            </a:r>
            <a:r>
              <a:rPr lang="en-AU" sz="1800" dirty="0"/>
              <a:t>.</a:t>
            </a:r>
          </a:p>
        </p:txBody>
      </p:sp>
      <p:sp>
        <p:nvSpPr>
          <p:cNvPr id="5" name="Content Placeholder 4"/>
          <p:cNvSpPr>
            <a:spLocks noGrp="1"/>
          </p:cNvSpPr>
          <p:nvPr>
            <p:ph sz="quarter" idx="11"/>
          </p:nvPr>
        </p:nvSpPr>
        <p:spPr/>
        <p:txBody>
          <a:bodyPr/>
          <a:lstStyle/>
          <a:p>
            <a:r>
              <a:rPr lang="en-US" dirty="0"/>
              <a:t>Context: SIT Chair Objectives (2018)</a:t>
            </a:r>
          </a:p>
          <a:p>
            <a:endParaRPr lang="en-US" dirty="0"/>
          </a:p>
        </p:txBody>
      </p:sp>
    </p:spTree>
    <p:extLst>
      <p:ext uri="{BB962C8B-B14F-4D97-AF65-F5344CB8AC3E}">
        <p14:creationId xmlns:p14="http://schemas.microsoft.com/office/powerpoint/2010/main" val="12592627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95400"/>
            <a:ext cx="8839200" cy="5181600"/>
          </a:xfrm>
        </p:spPr>
        <p:txBody>
          <a:bodyPr/>
          <a:lstStyle/>
          <a:p>
            <a:pPr>
              <a:spcBef>
                <a:spcPts val="600"/>
              </a:spcBef>
              <a:spcAft>
                <a:spcPts val="600"/>
              </a:spcAft>
            </a:pPr>
            <a:r>
              <a:rPr lang="en-US" sz="1600" dirty="0"/>
              <a:t>Presenters should name their files using the following convention:</a:t>
            </a:r>
          </a:p>
          <a:p>
            <a:pPr lvl="1">
              <a:spcBef>
                <a:spcPts val="600"/>
              </a:spcBef>
              <a:spcAft>
                <a:spcPts val="600"/>
              </a:spcAft>
            </a:pPr>
            <a:r>
              <a:rPr lang="en-US" sz="1600" dirty="0"/>
              <a:t>AgendaItemNumber_LastName_Subject_Version.pptx </a:t>
            </a:r>
            <a:r>
              <a:rPr lang="en-US" sz="1600" i="1" dirty="0"/>
              <a:t>(e.g., 1.5_Holloway_Communications_v2.pptx)</a:t>
            </a:r>
          </a:p>
          <a:p>
            <a:pPr>
              <a:spcBef>
                <a:spcPts val="600"/>
              </a:spcBef>
              <a:spcAft>
                <a:spcPts val="600"/>
              </a:spcAft>
            </a:pPr>
            <a:r>
              <a:rPr lang="en-US" sz="1600" b="1" i="1" dirty="0"/>
              <a:t>Reporting to support discussion or decision is encouraged</a:t>
            </a:r>
            <a:r>
              <a:rPr lang="en-US" sz="1600" dirty="0"/>
              <a:t>, but historical context and detailed reporting should be provided as pre-meeting reading material or in background slides.</a:t>
            </a:r>
          </a:p>
          <a:p>
            <a:pPr>
              <a:spcBef>
                <a:spcPts val="600"/>
              </a:spcBef>
              <a:spcAft>
                <a:spcPts val="600"/>
              </a:spcAft>
            </a:pPr>
            <a:r>
              <a:rPr lang="en-US" sz="1600" dirty="0"/>
              <a:t>Materials should explicitly highlight the decisions, outcomes, or actions you are seeking</a:t>
            </a:r>
          </a:p>
          <a:p>
            <a:pPr>
              <a:spcBef>
                <a:spcPts val="600"/>
              </a:spcBef>
              <a:spcAft>
                <a:spcPts val="600"/>
              </a:spcAft>
            </a:pPr>
            <a:r>
              <a:rPr lang="en-US" sz="1600" dirty="0"/>
              <a:t>Feel free to propose draft action text for consideration – it may be revised, but will help with the efficient preparation of the actions record.</a:t>
            </a:r>
          </a:p>
          <a:p>
            <a:pPr>
              <a:spcBef>
                <a:spcPts val="600"/>
              </a:spcBef>
              <a:spcAft>
                <a:spcPts val="600"/>
              </a:spcAft>
            </a:pPr>
            <a:r>
              <a:rPr lang="en-US" sz="1600" dirty="0"/>
              <a:t>Materials should be sent to </a:t>
            </a:r>
            <a:r>
              <a:rPr lang="en-US" sz="1600" dirty="0">
                <a:hlinkClick r:id="rId2"/>
              </a:rPr>
              <a:t>george@symbioscomms.com</a:t>
            </a:r>
            <a:r>
              <a:rPr lang="en-US" sz="1600" dirty="0"/>
              <a:t> and </a:t>
            </a:r>
            <a:r>
              <a:rPr lang="en-US" sz="1600" dirty="0">
                <a:hlinkClick r:id="rId3"/>
              </a:rPr>
              <a:t>kerry.sawyer@noaa.gov</a:t>
            </a:r>
            <a:r>
              <a:rPr lang="en-US" sz="1600" dirty="0"/>
              <a:t> </a:t>
            </a:r>
          </a:p>
          <a:p>
            <a:pPr lvl="1">
              <a:spcBef>
                <a:spcPts val="600"/>
              </a:spcBef>
              <a:spcAft>
                <a:spcPts val="600"/>
              </a:spcAft>
            </a:pPr>
            <a:r>
              <a:rPr lang="en-US" sz="1600" b="1" dirty="0">
                <a:solidFill>
                  <a:srgbClr val="FF0000"/>
                </a:solidFill>
              </a:rPr>
              <a:t>Documents for endorsement: </a:t>
            </a:r>
            <a:r>
              <a:rPr lang="en-US" sz="1600" dirty="0">
                <a:solidFill>
                  <a:srgbClr val="FF0000"/>
                </a:solidFill>
              </a:rPr>
              <a:t>no later than Wednesday March 20</a:t>
            </a:r>
            <a:r>
              <a:rPr lang="en-US" sz="1600" baseline="30000" dirty="0">
                <a:solidFill>
                  <a:srgbClr val="FF0000"/>
                </a:solidFill>
              </a:rPr>
              <a:t>th</a:t>
            </a:r>
            <a:endParaRPr lang="en-US" sz="1600" dirty="0">
              <a:solidFill>
                <a:srgbClr val="FF0000"/>
              </a:solidFill>
            </a:endParaRPr>
          </a:p>
          <a:p>
            <a:pPr lvl="1">
              <a:spcBef>
                <a:spcPts val="600"/>
              </a:spcBef>
              <a:spcAft>
                <a:spcPts val="600"/>
              </a:spcAft>
            </a:pPr>
            <a:r>
              <a:rPr lang="en-US" sz="1600" b="1" dirty="0">
                <a:solidFill>
                  <a:srgbClr val="FF0000"/>
                </a:solidFill>
              </a:rPr>
              <a:t>Presentations: </a:t>
            </a:r>
            <a:r>
              <a:rPr lang="en-US" sz="1600" dirty="0">
                <a:solidFill>
                  <a:srgbClr val="FF0000"/>
                </a:solidFill>
              </a:rPr>
              <a:t>no later than </a:t>
            </a:r>
            <a:r>
              <a:rPr lang="en-AU" sz="1600" dirty="0">
                <a:solidFill>
                  <a:srgbClr val="FF0000"/>
                </a:solidFill>
              </a:rPr>
              <a:t>Tuesday March 26</a:t>
            </a:r>
            <a:r>
              <a:rPr lang="en-AU" sz="1600" baseline="30000" dirty="0">
                <a:solidFill>
                  <a:srgbClr val="FF0000"/>
                </a:solidFill>
              </a:rPr>
              <a:t>th</a:t>
            </a:r>
            <a:endParaRPr lang="en-US" sz="1600" dirty="0">
              <a:solidFill>
                <a:srgbClr val="FF0000"/>
              </a:solidFill>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5" name="Content Placeholder 4"/>
          <p:cNvSpPr>
            <a:spLocks noGrp="1"/>
          </p:cNvSpPr>
          <p:nvPr>
            <p:ph sz="quarter" idx="11"/>
          </p:nvPr>
        </p:nvSpPr>
        <p:spPr/>
        <p:txBody>
          <a:bodyPr/>
          <a:lstStyle/>
          <a:p>
            <a:r>
              <a:rPr lang="en-US" dirty="0"/>
              <a:t>Presenter Submission Guidance</a:t>
            </a:r>
          </a:p>
          <a:p>
            <a:endParaRPr lang="en-US" dirty="0"/>
          </a:p>
        </p:txBody>
      </p:sp>
    </p:spTree>
    <p:extLst>
      <p:ext uri="{BB962C8B-B14F-4D97-AF65-F5344CB8AC3E}">
        <p14:creationId xmlns:p14="http://schemas.microsoft.com/office/powerpoint/2010/main" val="19743237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438400" y="2590800"/>
            <a:ext cx="4067778"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rPr>
              <a:t>Content Requested</a:t>
            </a:r>
          </a:p>
        </p:txBody>
      </p:sp>
    </p:spTree>
    <p:extLst>
      <p:ext uri="{BB962C8B-B14F-4D97-AF65-F5344CB8AC3E}">
        <p14:creationId xmlns:p14="http://schemas.microsoft.com/office/powerpoint/2010/main" val="161620106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0" y="1219200"/>
            <a:ext cx="9067800" cy="5257800"/>
          </a:xfrm>
        </p:spPr>
        <p:txBody>
          <a:bodyPr/>
          <a:lstStyle/>
          <a:p>
            <a:r>
              <a:rPr lang="en-US" dirty="0"/>
              <a:t>Provide </a:t>
            </a:r>
            <a:r>
              <a:rPr lang="en-US" b="1" i="1" dirty="0"/>
              <a:t>max total of five slides </a:t>
            </a:r>
            <a:r>
              <a:rPr lang="en-US" dirty="0"/>
              <a:t>to address these points in your final presentation</a:t>
            </a:r>
          </a:p>
          <a:p>
            <a:r>
              <a:rPr lang="en-US" dirty="0"/>
              <a:t>Suggestion - 1 slide each to address</a:t>
            </a:r>
          </a:p>
          <a:p>
            <a:pPr lvl="1"/>
            <a:r>
              <a:rPr lang="en-US" dirty="0"/>
              <a:t>Linkages to CEOS Work Plan (e.g., action numbers), open SIT and Plenary actions</a:t>
            </a:r>
          </a:p>
          <a:p>
            <a:pPr lvl="2"/>
            <a:r>
              <a:rPr lang="en-US" dirty="0"/>
              <a:t>Indication of required decisions and discussion points</a:t>
            </a:r>
          </a:p>
          <a:p>
            <a:pPr lvl="1"/>
            <a:r>
              <a:rPr lang="en-US" dirty="0"/>
              <a:t>Team Achievements and Planned Outcomes </a:t>
            </a:r>
            <a:r>
              <a:rPr lang="en-US" i="1" dirty="0"/>
              <a:t>[See slide 9]</a:t>
            </a:r>
            <a:endParaRPr lang="en-US" dirty="0"/>
          </a:p>
          <a:p>
            <a:pPr lvl="1"/>
            <a:r>
              <a:rPr lang="en-US" dirty="0"/>
              <a:t>Synergies amongst teams (e.g. VC-VC, VC-WG, WG-VC, WG-WG, other) </a:t>
            </a:r>
            <a:r>
              <a:rPr lang="en-US" i="1" dirty="0"/>
              <a:t>[See slide 10]</a:t>
            </a:r>
            <a:endParaRPr lang="en-US" dirty="0"/>
          </a:p>
          <a:p>
            <a:pPr lvl="1"/>
            <a:r>
              <a:rPr lang="en-US" b="1" dirty="0">
                <a:solidFill>
                  <a:srgbClr val="FF0000"/>
                </a:solidFill>
              </a:rPr>
              <a:t>Plenary Action 32-12/Sustainable commitment </a:t>
            </a:r>
            <a:r>
              <a:rPr lang="en-US" b="1" i="1" dirty="0">
                <a:solidFill>
                  <a:srgbClr val="FF0000"/>
                </a:solidFill>
              </a:rPr>
              <a:t>[See slides 11 &amp; 12]</a:t>
            </a:r>
          </a:p>
          <a:p>
            <a:pPr lvl="2"/>
            <a:r>
              <a:rPr lang="en-US" b="1" i="1" dirty="0">
                <a:solidFill>
                  <a:srgbClr val="FF0000"/>
                </a:solidFill>
              </a:rPr>
              <a:t>Most important information to provide at SIT-34</a:t>
            </a:r>
          </a:p>
          <a:p>
            <a:pPr lvl="1"/>
            <a:r>
              <a:rPr lang="en-AU" dirty="0"/>
              <a:t>Proactive consideration of SIT TW and Plenary deliverables and discussion items</a:t>
            </a:r>
          </a:p>
          <a:p>
            <a:pPr lvl="2"/>
            <a:r>
              <a:rPr lang="en-AU" dirty="0"/>
              <a:t>Plan/way forward to achieve between now and October Plenary</a:t>
            </a:r>
            <a:endParaRPr lang="en-US"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Content Requested</a:t>
            </a:r>
          </a:p>
        </p:txBody>
      </p:sp>
    </p:spTree>
    <p:extLst>
      <p:ext uri="{BB962C8B-B14F-4D97-AF65-F5344CB8AC3E}">
        <p14:creationId xmlns:p14="http://schemas.microsoft.com/office/powerpoint/2010/main" val="253144169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a:xfrm>
            <a:off x="152400" y="1219200"/>
            <a:ext cx="8915400" cy="5410200"/>
          </a:xfrm>
        </p:spPr>
        <p:txBody>
          <a:bodyPr/>
          <a:lstStyle/>
          <a:p>
            <a:pPr>
              <a:spcBef>
                <a:spcPct val="0"/>
              </a:spcBef>
              <a:buFontTx/>
              <a:buNone/>
            </a:pPr>
            <a:r>
              <a:rPr lang="en-US" altLang="en-US" dirty="0">
                <a:solidFill>
                  <a:schemeClr val="tx1"/>
                </a:solidFill>
              </a:rPr>
              <a:t>Background</a:t>
            </a:r>
            <a:r>
              <a:rPr lang="en-US" altLang="en-US" b="0" dirty="0">
                <a:solidFill>
                  <a:schemeClr val="tx1"/>
                </a:solidFill>
              </a:rPr>
              <a:t>: The CEOS Precipitation Virtual Constellation was established in 2007 with the participation of seven CEOS members as one of the four prototype CEOS Constellations.  </a:t>
            </a:r>
            <a:endParaRPr lang="en-US" altLang="en-US" dirty="0">
              <a:solidFill>
                <a:schemeClr val="tx1"/>
              </a:solidFill>
            </a:endParaRPr>
          </a:p>
          <a:p>
            <a:pPr>
              <a:spcBef>
                <a:spcPct val="0"/>
              </a:spcBef>
              <a:buFontTx/>
              <a:buNone/>
            </a:pPr>
            <a:r>
              <a:rPr lang="en-US" altLang="en-US" dirty="0">
                <a:solidFill>
                  <a:schemeClr val="tx1"/>
                </a:solidFill>
              </a:rPr>
              <a:t>Purpose:</a:t>
            </a:r>
            <a:r>
              <a:rPr lang="en-US" altLang="en-US" b="0" dirty="0">
                <a:solidFill>
                  <a:schemeClr val="tx1"/>
                </a:solidFill>
              </a:rPr>
              <a:t> Its primary role is to establish an international framework to guide, facilitate, and coordinate the continued advancement of multi-satellite global precipitation measurement. </a:t>
            </a:r>
          </a:p>
          <a:p>
            <a:pPr>
              <a:spcBef>
                <a:spcPct val="0"/>
              </a:spcBef>
              <a:buFontTx/>
              <a:buNone/>
            </a:pPr>
            <a:endParaRPr lang="en-US" altLang="en-US" sz="800" b="0" dirty="0">
              <a:solidFill>
                <a:schemeClr val="tx1"/>
              </a:solidFill>
            </a:endParaRPr>
          </a:p>
          <a:p>
            <a:r>
              <a:rPr lang="en-AU" dirty="0"/>
              <a:t>Leadership Changes: Gail </a:t>
            </a:r>
            <a:r>
              <a:rPr lang="en-AU" dirty="0" err="1"/>
              <a:t>Skofronick</a:t>
            </a:r>
            <a:r>
              <a:rPr lang="en-AU" dirty="0"/>
              <a:t>-Jackson/NASA became co-lead, replacing Steve </a:t>
            </a:r>
            <a:r>
              <a:rPr lang="en-AU" dirty="0" err="1"/>
              <a:t>Neeck</a:t>
            </a:r>
            <a:r>
              <a:rPr lang="en-AU" dirty="0"/>
              <a:t>/NASA.</a:t>
            </a:r>
          </a:p>
          <a:p>
            <a:endParaRPr lang="en-AU" sz="800" dirty="0"/>
          </a:p>
          <a:p>
            <a:r>
              <a:rPr lang="en-AU" dirty="0"/>
              <a:t>VC and WG synergies: </a:t>
            </a:r>
          </a:p>
          <a:p>
            <a:pPr lvl="1"/>
            <a:r>
              <a:rPr lang="en-AU" dirty="0"/>
              <a:t>Precipitation is a key Earth system component and is cross-cutting to several VCs and WGs including: </a:t>
            </a:r>
            <a:r>
              <a:rPr lang="en-US" dirty="0"/>
              <a:t>Atmospheric Composition-VC; Disasters WG; Agriculture WG; and Freshwater activities</a:t>
            </a:r>
            <a:r>
              <a:rPr lang="en-AU" dirty="0"/>
              <a:t>. Currently there are no formal relationships with these CEOS teams.</a:t>
            </a:r>
          </a:p>
          <a:p>
            <a:pPr lvl="1">
              <a:buFont typeface=".AppleSystemUIFont" charset="-120"/>
              <a:buChar char="-"/>
            </a:pPr>
            <a:r>
              <a:rPr lang="en-AU" dirty="0"/>
              <a:t>Barriers to these relationships include time, resources, and determining priorities among these VCs and WGs.</a:t>
            </a:r>
          </a:p>
          <a:p>
            <a:pPr marL="457200" lvl="1" indent="0">
              <a:buNone/>
            </a:pPr>
            <a:endParaRPr lang="en-AU" dirty="0"/>
          </a:p>
          <a:p>
            <a:pPr>
              <a:spcBef>
                <a:spcPct val="0"/>
              </a:spcBef>
              <a:buFontTx/>
              <a:buNone/>
            </a:pPr>
            <a:endParaRPr lang="en-US" altLang="en-US" b="0" dirty="0">
              <a:solidFill>
                <a:schemeClr val="tx1"/>
              </a:solidFill>
            </a:endParaRPr>
          </a:p>
          <a:p>
            <a:pPr>
              <a:spcBef>
                <a:spcPct val="0"/>
              </a:spcBef>
              <a:buFontTx/>
              <a:buNone/>
            </a:pPr>
            <a:endParaRPr lang="en-US" b="0" dirty="0">
              <a:solidFill>
                <a:schemeClr val="tx1"/>
              </a:solidFill>
            </a:endParaRPr>
          </a:p>
          <a:p>
            <a:pPr>
              <a:spcBef>
                <a:spcPct val="0"/>
              </a:spcBef>
              <a:buFontTx/>
              <a:buNone/>
            </a:pPr>
            <a:r>
              <a:rPr lang="en-US" dirty="0"/>
              <a:t>Focus on activities, outcomes and lessons learned since SIT-33, reflecting 2018 SIT TW discussion</a:t>
            </a:r>
          </a:p>
          <a:p>
            <a:endParaRPr lang="en-US" sz="1200" dirty="0"/>
          </a:p>
          <a:p>
            <a:r>
              <a:rPr lang="en-US" dirty="0"/>
              <a:t>For clarity on the team contribution to the global observing architecture and national planning purposes, please summarize major past achievements and planned future outputs in terms of:</a:t>
            </a:r>
          </a:p>
          <a:p>
            <a:pPr lvl="1"/>
            <a:r>
              <a:rPr lang="en-US" dirty="0"/>
              <a:t>Specific</a:t>
            </a:r>
            <a:r>
              <a:rPr lang="en-AU" dirty="0"/>
              <a:t> datasets, products, or standards</a:t>
            </a:r>
          </a:p>
          <a:p>
            <a:pPr lvl="1"/>
            <a:r>
              <a:rPr lang="en-AU" dirty="0"/>
              <a:t>ECVs</a:t>
            </a:r>
          </a:p>
          <a:p>
            <a:pPr lvl="1"/>
            <a:r>
              <a:rPr lang="en-AU" dirty="0"/>
              <a:t>Architecture studies</a:t>
            </a:r>
          </a:p>
          <a:p>
            <a:pPr lvl="1"/>
            <a:r>
              <a:rPr lang="en-AU" dirty="0"/>
              <a:t>Gap analyses / advocacy</a:t>
            </a:r>
          </a:p>
          <a:p>
            <a:pPr lvl="1"/>
            <a:endParaRPr lang="en-AU" sz="1200" dirty="0"/>
          </a:p>
          <a:p>
            <a:r>
              <a:rPr lang="en-AU" dirty="0"/>
              <a:t>Comment on the availability of these to contribute to future coordination efforts by CEOS or Agency mission planning activities</a:t>
            </a:r>
          </a:p>
          <a:p>
            <a:endParaRPr lang="en-AU" sz="1100" dirty="0"/>
          </a:p>
          <a:p>
            <a:r>
              <a:rPr lang="en-AU" dirty="0"/>
              <a:t>Identify items that can be followed-up in the six months</a:t>
            </a:r>
          </a:p>
        </p:txBody>
      </p:sp>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a:xfrm>
            <a:off x="1752600" y="76200"/>
            <a:ext cx="6019800" cy="533400"/>
          </a:xfrm>
        </p:spPr>
        <p:txBody>
          <a:bodyPr/>
          <a:lstStyle/>
          <a:p>
            <a:r>
              <a:rPr lang="en-US" dirty="0"/>
              <a:t>Background, Purpose, Changes, VC and WG Synergies</a:t>
            </a:r>
          </a:p>
        </p:txBody>
      </p:sp>
    </p:spTree>
    <p:extLst>
      <p:ext uri="{BB962C8B-B14F-4D97-AF65-F5344CB8AC3E}">
        <p14:creationId xmlns:p14="http://schemas.microsoft.com/office/powerpoint/2010/main" val="43430940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10421</TotalTime>
  <Words>1323</Words>
  <Application>Microsoft Macintosh PowerPoint</Application>
  <PresentationFormat>On-screen Show (4:3)</PresentationFormat>
  <Paragraphs>141</Paragraphs>
  <Slides>14</Slides>
  <Notes>2</Notes>
  <HiddenSlides>7</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.AppleSystemUIFont</vt:lpstr>
      <vt:lpstr>Arial</vt:lpstr>
      <vt:lpstr>Arial Bold</vt:lpstr>
      <vt:lpstr>Avenir Roman</vt:lpstr>
      <vt:lpstr>Calibri</vt:lpstr>
      <vt:lpstr>Courier New</vt:lpstr>
      <vt:lpstr>Droid Serif</vt:lpstr>
      <vt:lpstr>Helvetica</vt:lpstr>
      <vt:lpstr>Proxima Nova Regular</vt:lpstr>
      <vt:lpstr>Wingdings</vt:lpstr>
      <vt:lpstr>Default</vt:lpstr>
      <vt:lpstr>Precipitation Virtual Constellation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Jackson, Gail Skofronick (HQ-DK000)</cp:lastModifiedBy>
  <cp:revision>245</cp:revision>
  <dcterms:modified xsi:type="dcterms:W3CDTF">2019-03-28T08:32:58Z</dcterms:modified>
</cp:coreProperties>
</file>