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5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embeddedFontLst>
    <p:embeddedFont>
      <p:font typeface="Helvetica Neue" panose="02000503000000020004" pitchFamily="2"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82"/>
    <p:restoredTop sz="94631"/>
  </p:normalViewPr>
  <p:slideViewPr>
    <p:cSldViewPr snapToGrid="0">
      <p:cViewPr varScale="1">
        <p:scale>
          <a:sx n="120" d="100"/>
          <a:sy n="120" d="100"/>
        </p:scale>
        <p:origin x="1400"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lstStyle>
            <a:lvl1pPr marL="457200" marR="0" lvl="0"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1pPr>
            <a:lvl2pPr marL="914400" marR="0" lvl="1"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2pPr>
            <a:lvl3pPr marL="1371600" marR="0" lvl="2"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3pPr>
            <a:lvl4pPr marL="1828800" marR="0" lvl="3"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4pPr>
            <a:lvl5pPr marL="2286000" marR="0" lvl="4"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5pPr>
            <a:lvl6pPr marL="2743200" marR="0" lvl="5"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6pPr>
            <a:lvl7pPr marL="3200400" marR="0" lvl="6"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7pPr>
            <a:lvl8pPr marL="3657600" marR="0" lvl="7"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8pPr>
            <a:lvl9pPr marL="4114800" marR="0" lvl="8"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
        <p:cNvGrpSpPr/>
        <p:nvPr/>
      </p:nvGrpSpPr>
      <p:grpSpPr>
        <a:xfrm>
          <a:off x="0" y="0"/>
          <a:ext cx="0" cy="0"/>
          <a:chOff x="0" y="0"/>
          <a:chExt cx="0" cy="0"/>
        </a:xfrm>
      </p:grpSpPr>
      <p:sp>
        <p:nvSpPr>
          <p:cNvPr id="14" name="Google Shape;14;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 name="Google Shape;1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g5279f79ef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 name="Google Shape;23;g5279f79ef1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g528597a8b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 name="Google Shape;30;g528597a8b3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g5279f79ef1_0_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 name="Google Shape;37;g5279f79ef1_0_5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5279f79ef1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g5279f79ef1_0_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5279f79ef1_0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g5279f79ef1_0_6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279f79ef1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279f79ef1_0_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5279f79ef1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5279f79ef1_0_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x">
  <p:cSld name="TITLE_AND_BODY">
    <p:bg>
      <p:bgPr>
        <a:blipFill>
          <a:blip r:embed="rId2">
            <a:alphaModFix/>
          </a:blip>
          <a:stretch>
            <a:fillRect/>
          </a:stretch>
        </a:blipFill>
        <a:effectLst/>
      </p:bgPr>
    </p:bg>
    <p:spTree>
      <p:nvGrpSpPr>
        <p:cNvPr id="1" name="Shape 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8"/>
        <p:cNvGrpSpPr/>
        <p:nvPr/>
      </p:nvGrpSpPr>
      <p:grpSpPr>
        <a:xfrm>
          <a:off x="0" y="0"/>
          <a:ext cx="0" cy="0"/>
          <a:chOff x="0" y="0"/>
          <a:chExt cx="0" cy="0"/>
        </a:xfrm>
      </p:grpSpPr>
      <p:sp>
        <p:nvSpPr>
          <p:cNvPr id="9" name="Google Shape;9;p3"/>
          <p:cNvSpPr>
            <a:spLocks noGrp="1"/>
          </p:cNvSpPr>
          <p:nvPr>
            <p:ph type="sldNum" idx="12"/>
          </p:nvPr>
        </p:nvSpPr>
        <p:spPr>
          <a:xfrm>
            <a:off x="8763000" y="6629400"/>
            <a:ext cx="3048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a:spcBef>
                <a:spcPts val="0"/>
              </a:spcBef>
              <a:buNone/>
              <a:defRPr sz="1100" b="0" i="1" u="none" strike="noStrike" cap="none">
                <a:solidFill>
                  <a:schemeClr val="dk2"/>
                </a:solidFill>
                <a:latin typeface="Helvetica Neue"/>
                <a:ea typeface="Helvetica Neue"/>
                <a:cs typeface="Helvetica Neue"/>
                <a:sym typeface="Helvetica Neue"/>
              </a:defRPr>
            </a:lvl1pPr>
            <a:lvl2pPr marL="0" marR="0" lvl="1" indent="0" algn="ctr">
              <a:spcBef>
                <a:spcPts val="0"/>
              </a:spcBef>
              <a:buNone/>
              <a:defRPr sz="1100" b="0" i="1" u="none" strike="noStrike" cap="none">
                <a:solidFill>
                  <a:schemeClr val="dk2"/>
                </a:solidFill>
                <a:latin typeface="Helvetica Neue"/>
                <a:ea typeface="Helvetica Neue"/>
                <a:cs typeface="Helvetica Neue"/>
                <a:sym typeface="Helvetica Neue"/>
              </a:defRPr>
            </a:lvl2pPr>
            <a:lvl3pPr marL="0" marR="0" lvl="2" indent="0" algn="ctr">
              <a:spcBef>
                <a:spcPts val="0"/>
              </a:spcBef>
              <a:buNone/>
              <a:defRPr sz="1100" b="0" i="1" u="none" strike="noStrike" cap="none">
                <a:solidFill>
                  <a:schemeClr val="dk2"/>
                </a:solidFill>
                <a:latin typeface="Helvetica Neue"/>
                <a:ea typeface="Helvetica Neue"/>
                <a:cs typeface="Helvetica Neue"/>
                <a:sym typeface="Helvetica Neue"/>
              </a:defRPr>
            </a:lvl3pPr>
            <a:lvl4pPr marL="0" marR="0" lvl="3" indent="0" algn="ctr">
              <a:spcBef>
                <a:spcPts val="0"/>
              </a:spcBef>
              <a:buNone/>
              <a:defRPr sz="1100" b="0" i="1" u="none" strike="noStrike" cap="none">
                <a:solidFill>
                  <a:schemeClr val="dk2"/>
                </a:solidFill>
                <a:latin typeface="Helvetica Neue"/>
                <a:ea typeface="Helvetica Neue"/>
                <a:cs typeface="Helvetica Neue"/>
                <a:sym typeface="Helvetica Neue"/>
              </a:defRPr>
            </a:lvl4pPr>
            <a:lvl5pPr marL="0" marR="0" lvl="4" indent="0" algn="ctr">
              <a:spcBef>
                <a:spcPts val="0"/>
              </a:spcBef>
              <a:buNone/>
              <a:defRPr sz="1100" b="0" i="1" u="none" strike="noStrike" cap="none">
                <a:solidFill>
                  <a:schemeClr val="dk2"/>
                </a:solidFill>
                <a:latin typeface="Helvetica Neue"/>
                <a:ea typeface="Helvetica Neue"/>
                <a:cs typeface="Helvetica Neue"/>
                <a:sym typeface="Helvetica Neue"/>
              </a:defRPr>
            </a:lvl5pPr>
            <a:lvl6pPr marL="0" marR="0" lvl="5" indent="0" algn="ctr">
              <a:spcBef>
                <a:spcPts val="0"/>
              </a:spcBef>
              <a:buNone/>
              <a:defRPr sz="1100" b="0" i="1" u="none" strike="noStrike" cap="none">
                <a:solidFill>
                  <a:schemeClr val="dk2"/>
                </a:solidFill>
                <a:latin typeface="Helvetica Neue"/>
                <a:ea typeface="Helvetica Neue"/>
                <a:cs typeface="Helvetica Neue"/>
                <a:sym typeface="Helvetica Neue"/>
              </a:defRPr>
            </a:lvl6pPr>
            <a:lvl7pPr marL="0" marR="0" lvl="6" indent="0" algn="ctr">
              <a:spcBef>
                <a:spcPts val="0"/>
              </a:spcBef>
              <a:buNone/>
              <a:defRPr sz="1100" b="0" i="1" u="none" strike="noStrike" cap="none">
                <a:solidFill>
                  <a:schemeClr val="dk2"/>
                </a:solidFill>
                <a:latin typeface="Helvetica Neue"/>
                <a:ea typeface="Helvetica Neue"/>
                <a:cs typeface="Helvetica Neue"/>
                <a:sym typeface="Helvetica Neue"/>
              </a:defRPr>
            </a:lvl7pPr>
            <a:lvl8pPr marL="0" marR="0" lvl="7" indent="0" algn="ctr">
              <a:spcBef>
                <a:spcPts val="0"/>
              </a:spcBef>
              <a:buNone/>
              <a:defRPr sz="1100" b="0" i="1" u="none" strike="noStrike" cap="none">
                <a:solidFill>
                  <a:schemeClr val="dk2"/>
                </a:solidFill>
                <a:latin typeface="Helvetica Neue"/>
                <a:ea typeface="Helvetica Neue"/>
                <a:cs typeface="Helvetica Neue"/>
                <a:sym typeface="Helvetica Neue"/>
              </a:defRPr>
            </a:lvl8pPr>
            <a:lvl9pPr marL="0" marR="0" lvl="8" indent="0" algn="ctr">
              <a:spcBef>
                <a:spcPts val="0"/>
              </a:spcBef>
              <a:buNone/>
              <a:defRPr sz="1100" b="0" i="1" u="none" strike="noStrike" cap="none">
                <a:solidFill>
                  <a:schemeClr val="dk2"/>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10" name="Google Shape;10;p3"/>
          <p:cNvSpPr txBox="1">
            <a:spLocks noGrp="1"/>
          </p:cNvSpPr>
          <p:nvPr>
            <p:ph type="body" idx="1"/>
          </p:nvPr>
        </p:nvSpPr>
        <p:spPr>
          <a:xfrm>
            <a:off x="76200" y="1219200"/>
            <a:ext cx="8991600" cy="5257800"/>
          </a:xfrm>
          <a:prstGeom prst="rect">
            <a:avLst/>
          </a:prstGeom>
          <a:noFill/>
          <a:ln>
            <a:noFill/>
          </a:ln>
        </p:spPr>
        <p:txBody>
          <a:bodyPr spcFirstLastPara="1" wrap="square" lIns="91425" tIns="45700" rIns="91425" bIns="45700" anchor="t" anchorCtr="0"/>
          <a:lstStyle>
            <a:lvl1pPr marL="457200" marR="0" lvl="0" indent="-355600" algn="l" rtl="0">
              <a:spcBef>
                <a:spcPts val="500"/>
              </a:spcBef>
              <a:spcAft>
                <a:spcPts val="0"/>
              </a:spcAft>
              <a:buClr>
                <a:srgbClr val="002569"/>
              </a:buClr>
              <a:buSzPts val="2000"/>
              <a:buFont typeface="Arial"/>
              <a:buChar char="•"/>
              <a:defRPr sz="2000" b="1" i="0" u="none" strike="noStrike" cap="none">
                <a:solidFill>
                  <a:srgbClr val="002569"/>
                </a:solidFill>
                <a:latin typeface="Helvetica Neue"/>
                <a:ea typeface="Helvetica Neue"/>
                <a:cs typeface="Helvetica Neue"/>
                <a:sym typeface="Helvetica Neue"/>
              </a:defRPr>
            </a:lvl1pPr>
            <a:lvl2pPr marL="914400" marR="0" lvl="1" indent="-355600" algn="l" rtl="0">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
        <p:nvSpPr>
          <p:cNvPr id="11" name="Google Shape;11;p3"/>
          <p:cNvSpPr/>
          <p:nvPr/>
        </p:nvSpPr>
        <p:spPr>
          <a:xfrm>
            <a:off x="76200" y="6629400"/>
            <a:ext cx="23622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US" sz="1100" b="0" i="1" u="none" strike="noStrike" cap="none">
                <a:solidFill>
                  <a:schemeClr val="dk2"/>
                </a:solidFill>
                <a:latin typeface="Helvetica Neue"/>
                <a:ea typeface="Helvetica Neue"/>
                <a:cs typeface="Helvetica Neue"/>
                <a:sym typeface="Helvetica Neue"/>
              </a:rPr>
              <a:t>SIT-34, 3-4 April 2019</a:t>
            </a:r>
            <a:endParaRPr sz="1100" b="0" i="1" u="none" strike="noStrike" cap="none">
              <a:solidFill>
                <a:schemeClr val="dk2"/>
              </a:solidFill>
              <a:latin typeface="Helvetica Neue"/>
              <a:ea typeface="Helvetica Neue"/>
              <a:cs typeface="Helvetica Neue"/>
              <a:sym typeface="Helvetica Neue"/>
            </a:endParaRPr>
          </a:p>
        </p:txBody>
      </p:sp>
      <p:sp>
        <p:nvSpPr>
          <p:cNvPr id="12" name="Google Shape;12;p3"/>
          <p:cNvSpPr txBox="1">
            <a:spLocks noGrp="1"/>
          </p:cNvSpPr>
          <p:nvPr>
            <p:ph type="body" idx="2"/>
          </p:nvPr>
        </p:nvSpPr>
        <p:spPr>
          <a:xfrm>
            <a:off x="1981200" y="76200"/>
            <a:ext cx="4953000" cy="914400"/>
          </a:xfrm>
          <a:prstGeom prst="rect">
            <a:avLst/>
          </a:prstGeom>
          <a:noFill/>
          <a:ln>
            <a:noFill/>
          </a:ln>
        </p:spPr>
        <p:txBody>
          <a:bodyPr spcFirstLastPara="1" wrap="square" lIns="91425" tIns="45700" rIns="91425" bIns="45700" anchor="t" anchorCtr="0"/>
          <a:lstStyle>
            <a:lvl1pPr marL="457200" marR="0" lvl="0" indent="-228600" algn="ctr" rtl="0">
              <a:spcBef>
                <a:spcPts val="50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7239000" y="6546850"/>
            <a:ext cx="1905000" cy="256540"/>
          </a:xfrm>
          <a:prstGeom prst="rect">
            <a:avLst/>
          </a:prstGeom>
          <a:noFill/>
          <a:ln>
            <a:noFill/>
          </a:ln>
        </p:spPr>
        <p:txBody>
          <a:bodyPr spcFirstLastPara="1" wrap="square" lIns="45700" tIns="45700" rIns="45700" bIns="45700" anchor="t" anchorCtr="0">
            <a:noAutofit/>
          </a:bodyPr>
          <a:lstStyle>
            <a:lvl1pPr marL="0" marR="0" lvl="0" indent="0" algn="r" rtl="0">
              <a:spcBef>
                <a:spcPts val="0"/>
              </a:spcBef>
              <a:buNone/>
              <a:defRPr sz="1000" b="0" i="0" u="none" strike="noStrike" cap="none">
                <a:solidFill>
                  <a:srgbClr val="002569"/>
                </a:solidFill>
                <a:latin typeface="Calibri"/>
                <a:ea typeface="Calibri"/>
                <a:cs typeface="Calibri"/>
                <a:sym typeface="Calibri"/>
              </a:defRPr>
            </a:lvl1pPr>
            <a:lvl2pPr marL="0" marR="0" lvl="1" indent="0" algn="r" rtl="0">
              <a:spcBef>
                <a:spcPts val="0"/>
              </a:spcBef>
              <a:buNone/>
              <a:defRPr sz="1000" b="0" i="0" u="none" strike="noStrike" cap="none">
                <a:solidFill>
                  <a:srgbClr val="002569"/>
                </a:solidFill>
                <a:latin typeface="Calibri"/>
                <a:ea typeface="Calibri"/>
                <a:cs typeface="Calibri"/>
                <a:sym typeface="Calibri"/>
              </a:defRPr>
            </a:lvl2pPr>
            <a:lvl3pPr marL="0" marR="0" lvl="2" indent="0" algn="r" rtl="0">
              <a:spcBef>
                <a:spcPts val="0"/>
              </a:spcBef>
              <a:buNone/>
              <a:defRPr sz="1000" b="0" i="0" u="none" strike="noStrike" cap="none">
                <a:solidFill>
                  <a:srgbClr val="002569"/>
                </a:solidFill>
                <a:latin typeface="Calibri"/>
                <a:ea typeface="Calibri"/>
                <a:cs typeface="Calibri"/>
                <a:sym typeface="Calibri"/>
              </a:defRPr>
            </a:lvl3pPr>
            <a:lvl4pPr marL="0" marR="0" lvl="3" indent="0" algn="r" rtl="0">
              <a:spcBef>
                <a:spcPts val="0"/>
              </a:spcBef>
              <a:buNone/>
              <a:defRPr sz="1000" b="0" i="0" u="none" strike="noStrike" cap="none">
                <a:solidFill>
                  <a:srgbClr val="002569"/>
                </a:solidFill>
                <a:latin typeface="Calibri"/>
                <a:ea typeface="Calibri"/>
                <a:cs typeface="Calibri"/>
                <a:sym typeface="Calibri"/>
              </a:defRPr>
            </a:lvl4pPr>
            <a:lvl5pPr marL="0" marR="0" lvl="4" indent="0" algn="r" rtl="0">
              <a:spcBef>
                <a:spcPts val="0"/>
              </a:spcBef>
              <a:buNone/>
              <a:defRPr sz="1000" b="0" i="0" u="none" strike="noStrike" cap="none">
                <a:solidFill>
                  <a:srgbClr val="002569"/>
                </a:solidFill>
                <a:latin typeface="Calibri"/>
                <a:ea typeface="Calibri"/>
                <a:cs typeface="Calibri"/>
                <a:sym typeface="Calibri"/>
              </a:defRPr>
            </a:lvl5pPr>
            <a:lvl6pPr marL="0" marR="0" lvl="5" indent="0" algn="r" rtl="0">
              <a:spcBef>
                <a:spcPts val="0"/>
              </a:spcBef>
              <a:buNone/>
              <a:defRPr sz="1000" b="0" i="0" u="none" strike="noStrike" cap="none">
                <a:solidFill>
                  <a:srgbClr val="002569"/>
                </a:solidFill>
                <a:latin typeface="Calibri"/>
                <a:ea typeface="Calibri"/>
                <a:cs typeface="Calibri"/>
                <a:sym typeface="Calibri"/>
              </a:defRPr>
            </a:lvl6pPr>
            <a:lvl7pPr marL="0" marR="0" lvl="6" indent="0" algn="r" rtl="0">
              <a:spcBef>
                <a:spcPts val="0"/>
              </a:spcBef>
              <a:buNone/>
              <a:defRPr sz="1000" b="0" i="0" u="none" strike="noStrike" cap="none">
                <a:solidFill>
                  <a:srgbClr val="002569"/>
                </a:solidFill>
                <a:latin typeface="Calibri"/>
                <a:ea typeface="Calibri"/>
                <a:cs typeface="Calibri"/>
                <a:sym typeface="Calibri"/>
              </a:defRPr>
            </a:lvl7pPr>
            <a:lvl8pPr marL="0" marR="0" lvl="7" indent="0" algn="r" rtl="0">
              <a:spcBef>
                <a:spcPts val="0"/>
              </a:spcBef>
              <a:buNone/>
              <a:defRPr sz="1000" b="0" i="0" u="none" strike="noStrike" cap="none">
                <a:solidFill>
                  <a:srgbClr val="002569"/>
                </a:solidFill>
                <a:latin typeface="Calibri"/>
                <a:ea typeface="Calibri"/>
                <a:cs typeface="Calibri"/>
                <a:sym typeface="Calibri"/>
              </a:defRPr>
            </a:lvl8pPr>
            <a:lvl9pPr marL="0" marR="0" lvl="8" indent="0" algn="r" rtl="0">
              <a:spcBef>
                <a:spcPts val="0"/>
              </a:spcBef>
              <a:buNone/>
              <a:defRPr sz="1000" b="0" i="0" u="none" strike="noStrike" cap="none">
                <a:solidFill>
                  <a:srgbClr val="00256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622789" y="2514600"/>
            <a:ext cx="5746243" cy="99313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4200" b="1" dirty="0">
                <a:solidFill>
                  <a:srgbClr val="FFFFFF"/>
                </a:solidFill>
                <a:latin typeface="Helvetica Neue"/>
                <a:ea typeface="Helvetica Neue"/>
                <a:cs typeface="Helvetica Neue"/>
                <a:sym typeface="Helvetica Neue"/>
              </a:rPr>
              <a:t>Analysis Ready Data</a:t>
            </a:r>
            <a:br>
              <a:rPr lang="en-US" sz="4200" b="1" dirty="0">
                <a:solidFill>
                  <a:srgbClr val="FFFFFF"/>
                </a:solidFill>
                <a:latin typeface="Helvetica Neue"/>
                <a:ea typeface="Helvetica Neue"/>
                <a:cs typeface="Helvetica Neue"/>
                <a:sym typeface="Helvetica Neue"/>
              </a:rPr>
            </a:br>
            <a:r>
              <a:rPr lang="en-US" sz="4200" b="1" dirty="0">
                <a:solidFill>
                  <a:srgbClr val="FFFFFF"/>
                </a:solidFill>
                <a:latin typeface="Helvetica Neue"/>
                <a:ea typeface="Helvetica Neue"/>
                <a:cs typeface="Helvetica Neue"/>
                <a:sym typeface="Helvetica Neue"/>
              </a:rPr>
              <a:t>Strategy for CEOS</a:t>
            </a:r>
            <a:endParaRPr dirty="0"/>
          </a:p>
        </p:txBody>
      </p:sp>
      <p:sp>
        <p:nvSpPr>
          <p:cNvPr id="18" name="Google Shape;18;p4"/>
          <p:cNvSpPr/>
          <p:nvPr/>
        </p:nvSpPr>
        <p:spPr>
          <a:xfrm>
            <a:off x="622789" y="3759200"/>
            <a:ext cx="4810858" cy="2541589"/>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r>
              <a:rPr lang="en-US" sz="1800">
                <a:solidFill>
                  <a:srgbClr val="FFFFFF"/>
                </a:solidFill>
              </a:rPr>
              <a:t>Adam Lewis</a:t>
            </a:r>
            <a:r>
              <a:rPr lang="en-US" sz="1800" b="0" i="0" u="none" strike="noStrike" cap="none">
                <a:solidFill>
                  <a:srgbClr val="FFFFFF"/>
                </a:solidFill>
              </a:rPr>
              <a:t>, </a:t>
            </a:r>
            <a:r>
              <a:rPr lang="en-US" sz="1800">
                <a:solidFill>
                  <a:srgbClr val="FFFFFF"/>
                </a:solidFill>
              </a:rPr>
              <a:t>Geoscience Australia</a:t>
            </a:r>
            <a:r>
              <a:rPr lang="en-US" sz="1800" b="0" i="0" u="none" strike="noStrike" cap="none">
                <a:solidFill>
                  <a:srgbClr val="FFFFFF"/>
                </a:solidFill>
              </a:rPr>
              <a:t> </a:t>
            </a:r>
            <a:br>
              <a:rPr lang="en-US" sz="1800" b="0" i="0" u="none" strike="noStrike" cap="none">
                <a:solidFill>
                  <a:srgbClr val="FFFFFF"/>
                </a:solidFill>
              </a:rPr>
            </a:br>
            <a:r>
              <a:rPr lang="en-US" sz="1800">
                <a:solidFill>
                  <a:srgbClr val="FFFFFF"/>
                </a:solidFill>
              </a:rPr>
              <a:t>SIT Vice Chair Team, LSI-VC Co-Lead</a:t>
            </a:r>
            <a:endParaRPr/>
          </a:p>
          <a:p>
            <a:pPr marL="0" marR="0" lvl="0" indent="0" algn="l" rtl="0">
              <a:lnSpc>
                <a:spcPct val="150000"/>
              </a:lnSpc>
              <a:spcBef>
                <a:spcPts val="0"/>
              </a:spcBef>
              <a:spcAft>
                <a:spcPts val="0"/>
              </a:spcAft>
              <a:buNone/>
            </a:pPr>
            <a:r>
              <a:rPr lang="en-US" sz="1800" b="0" i="0" u="none" strike="noStrike" cap="none">
                <a:solidFill>
                  <a:srgbClr val="FFFFFF"/>
                </a:solidFill>
              </a:rPr>
              <a:t>CEOS SIT-34</a:t>
            </a:r>
            <a:endParaRPr sz="1800" b="0" i="0" u="none" strike="noStrike" cap="none">
              <a:solidFill>
                <a:srgbClr val="FFFFFF"/>
              </a:solidFill>
            </a:endParaRPr>
          </a:p>
          <a:p>
            <a:pPr marL="0" marR="0" lvl="0" indent="0" algn="l" rtl="0">
              <a:lnSpc>
                <a:spcPct val="150000"/>
              </a:lnSpc>
              <a:spcBef>
                <a:spcPts val="0"/>
              </a:spcBef>
              <a:spcAft>
                <a:spcPts val="0"/>
              </a:spcAft>
              <a:buNone/>
            </a:pPr>
            <a:r>
              <a:rPr lang="en-US"/>
              <a:t> </a:t>
            </a:r>
            <a:r>
              <a:rPr lang="en-US" sz="1800">
                <a:solidFill>
                  <a:srgbClr val="FFFFFF"/>
                </a:solidFill>
              </a:rPr>
              <a:t>Session 5.4</a:t>
            </a:r>
            <a:endParaRPr/>
          </a:p>
          <a:p>
            <a:pPr marL="0" marR="0" lvl="0" indent="0" algn="l" rtl="0">
              <a:lnSpc>
                <a:spcPct val="150000"/>
              </a:lnSpc>
              <a:spcBef>
                <a:spcPts val="0"/>
              </a:spcBef>
              <a:spcAft>
                <a:spcPts val="0"/>
              </a:spcAft>
              <a:buNone/>
            </a:pPr>
            <a:r>
              <a:rPr lang="en-US" sz="1800" b="0" i="0" u="none" strike="noStrike" cap="none">
                <a:solidFill>
                  <a:srgbClr val="FFFFFF"/>
                </a:solidFill>
              </a:rPr>
              <a:t>Miami, FL, USA</a:t>
            </a:r>
            <a:endParaRPr/>
          </a:p>
          <a:p>
            <a:pPr marL="0" marR="0" lvl="0" indent="0" algn="l" rtl="0">
              <a:lnSpc>
                <a:spcPct val="150000"/>
              </a:lnSpc>
              <a:spcBef>
                <a:spcPts val="0"/>
              </a:spcBef>
              <a:spcAft>
                <a:spcPts val="0"/>
              </a:spcAft>
              <a:buNone/>
            </a:pPr>
            <a:r>
              <a:rPr lang="en-US" sz="1800" b="0" i="0" u="none" strike="noStrike" cap="none">
                <a:solidFill>
                  <a:srgbClr val="FFFFFF"/>
                </a:solidFill>
              </a:rPr>
              <a:t>3 – 4 April 2019</a:t>
            </a:r>
            <a:endParaRPr/>
          </a:p>
        </p:txBody>
      </p:sp>
      <p:pic>
        <p:nvPicPr>
          <p:cNvPr id="19" name="Google Shape;19;p4"/>
          <p:cNvPicPr preferRelativeResize="0"/>
          <p:nvPr/>
        </p:nvPicPr>
        <p:blipFill rotWithShape="1">
          <a:blip r:embed="rId3">
            <a:alphaModFix/>
          </a:blip>
          <a:srcRect/>
          <a:stretch/>
        </p:blipFill>
        <p:spPr>
          <a:xfrm>
            <a:off x="622789" y="1217405"/>
            <a:ext cx="2507906" cy="993132"/>
          </a:xfrm>
          <a:prstGeom prst="rect">
            <a:avLst/>
          </a:prstGeom>
          <a:noFill/>
          <a:ln>
            <a:noFill/>
          </a:ln>
        </p:spPr>
      </p:pic>
      <p:sp>
        <p:nvSpPr>
          <p:cNvPr id="20" name="Google Shape;20;p4"/>
          <p:cNvSpPr txBox="1"/>
          <p:nvPr/>
        </p:nvSpPr>
        <p:spPr>
          <a:xfrm>
            <a:off x="622789" y="2246634"/>
            <a:ext cx="2806211" cy="2101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b="1" i="0" u="none" strike="noStrike" cap="none">
                <a:solidFill>
                  <a:schemeClr val="lt1"/>
                </a:solidFill>
                <a:latin typeface="Helvetica Neue"/>
                <a:ea typeface="Helvetica Neue"/>
                <a:cs typeface="Helvetica Neue"/>
                <a:sym typeface="Helvetica Neue"/>
              </a:rPr>
              <a:t>Committee on Earth Observation Satellites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5" name="Google Shape;25;p5"/>
          <p:cNvSpPr>
            <a:spLocks noGrp="1"/>
          </p:cNvSpPr>
          <p:nvPr>
            <p:ph type="sldNum" idx="12"/>
          </p:nvPr>
        </p:nvSpPr>
        <p:spPr>
          <a:xfrm>
            <a:off x="8763000" y="6629400"/>
            <a:ext cx="304800" cy="187200"/>
          </a:xfrm>
          <a:prstGeom prst="roundRect">
            <a:avLst>
              <a:gd name="adj" fmla="val 16667"/>
            </a:avLst>
          </a:prstGeom>
        </p:spPr>
        <p:txBody>
          <a:bodyPr spcFirstLastPara="1" wrap="square" lIns="0" tIns="0" rIns="0" bIns="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US"/>
              <a:t>2</a:t>
            </a:fld>
            <a:endParaRPr/>
          </a:p>
        </p:txBody>
      </p:sp>
      <p:sp>
        <p:nvSpPr>
          <p:cNvPr id="26" name="Google Shape;26;p5"/>
          <p:cNvSpPr txBox="1">
            <a:spLocks noGrp="1"/>
          </p:cNvSpPr>
          <p:nvPr>
            <p:ph type="body" idx="1"/>
          </p:nvPr>
        </p:nvSpPr>
        <p:spPr>
          <a:xfrm>
            <a:off x="121050" y="1494800"/>
            <a:ext cx="8991600" cy="5257800"/>
          </a:xfrm>
          <a:prstGeom prst="rect">
            <a:avLst/>
          </a:prstGeom>
        </p:spPr>
        <p:txBody>
          <a:bodyPr spcFirstLastPara="1" wrap="square" lIns="91425" tIns="45700" rIns="91425" bIns="45700" anchor="t" anchorCtr="0">
            <a:noAutofit/>
          </a:bodyPr>
          <a:lstStyle/>
          <a:p>
            <a:pPr marL="457200" lvl="0" indent="-342900" algn="l" rtl="0">
              <a:spcBef>
                <a:spcPts val="500"/>
              </a:spcBef>
              <a:spcAft>
                <a:spcPts val="0"/>
              </a:spcAft>
              <a:buClr>
                <a:schemeClr val="dk1"/>
              </a:buClr>
              <a:buSzPts val="1800"/>
              <a:buFont typeface="Calibri"/>
              <a:buChar char="❏"/>
            </a:pPr>
            <a:r>
              <a:rPr lang="en-US" sz="1800" b="0">
                <a:solidFill>
                  <a:schemeClr val="dk1"/>
                </a:solidFill>
                <a:latin typeface="Calibri"/>
                <a:ea typeface="Calibri"/>
                <a:cs typeface="Calibri"/>
                <a:sym typeface="Calibri"/>
              </a:rPr>
              <a:t>The CEOS Future Data Architectures report included an excellent review of the changing landscape and context for CEOS agency EO programmes and the way in which they service their user communities</a:t>
            </a:r>
            <a:endParaRPr sz="1800" b="0">
              <a:solidFill>
                <a:schemeClr val="dk1"/>
              </a:solidFill>
              <a:latin typeface="Calibri"/>
              <a:ea typeface="Calibri"/>
              <a:cs typeface="Calibri"/>
              <a:sym typeface="Calibri"/>
            </a:endParaRPr>
          </a:p>
          <a:p>
            <a:pPr marL="457200" lvl="0" indent="0" algn="l" rtl="0">
              <a:spcBef>
                <a:spcPts val="500"/>
              </a:spcBef>
              <a:spcAft>
                <a:spcPts val="0"/>
              </a:spcAft>
              <a:buNone/>
            </a:pPr>
            <a:endParaRPr sz="1800" b="0">
              <a:solidFill>
                <a:schemeClr val="dk1"/>
              </a:solidFill>
              <a:latin typeface="Calibri"/>
              <a:ea typeface="Calibri"/>
              <a:cs typeface="Calibri"/>
              <a:sym typeface="Calibri"/>
            </a:endParaRPr>
          </a:p>
          <a:p>
            <a:pPr marL="457200" lvl="0" indent="-342900" algn="l" rtl="0">
              <a:spcBef>
                <a:spcPts val="500"/>
              </a:spcBef>
              <a:spcAft>
                <a:spcPts val="0"/>
              </a:spcAft>
              <a:buClr>
                <a:schemeClr val="dk1"/>
              </a:buClr>
              <a:buSzPts val="1800"/>
              <a:buFont typeface="Calibri"/>
              <a:buChar char="❏"/>
            </a:pPr>
            <a:r>
              <a:rPr lang="en-US" sz="1800" b="0">
                <a:solidFill>
                  <a:schemeClr val="dk1"/>
                </a:solidFill>
                <a:latin typeface="Calibri"/>
                <a:ea typeface="Calibri"/>
                <a:cs typeface="Calibri"/>
                <a:sym typeface="Calibri"/>
              </a:rPr>
              <a:t>Common concerns highlighted by the FDA team report:</a:t>
            </a:r>
            <a:endParaRPr sz="1800" b="0">
              <a:solidFill>
                <a:schemeClr val="dk1"/>
              </a:solidFill>
              <a:latin typeface="Calibri"/>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Need for significant simplification of data handling and uptake by users</a:t>
            </a:r>
            <a:endParaRPr sz="1800">
              <a:solidFill>
                <a:schemeClr val="dk1"/>
              </a:solidFill>
              <a:latin typeface="Calibri"/>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Changing expectations around Big Data systems and cloud storage and computing</a:t>
            </a:r>
            <a:endParaRPr sz="1800">
              <a:solidFill>
                <a:schemeClr val="dk1"/>
              </a:solidFill>
              <a:latin typeface="Calibri"/>
              <a:ea typeface="Calibri"/>
              <a:cs typeface="Calibri"/>
              <a:sym typeface="Calibri"/>
            </a:endParaRPr>
          </a:p>
          <a:p>
            <a:pPr marL="0" lvl="0" indent="0" algn="l" rtl="0">
              <a:spcBef>
                <a:spcPts val="500"/>
              </a:spcBef>
              <a:spcAft>
                <a:spcPts val="0"/>
              </a:spcAft>
              <a:buNone/>
            </a:pPr>
            <a:endParaRPr sz="1800" b="0">
              <a:solidFill>
                <a:schemeClr val="dk1"/>
              </a:solidFill>
              <a:latin typeface="Calibri"/>
              <a:ea typeface="Calibri"/>
              <a:cs typeface="Calibri"/>
              <a:sym typeface="Calibri"/>
            </a:endParaRPr>
          </a:p>
          <a:p>
            <a:pPr marL="457200" lvl="0" indent="-342900" algn="l" rtl="0">
              <a:spcBef>
                <a:spcPts val="500"/>
              </a:spcBef>
              <a:spcAft>
                <a:spcPts val="0"/>
              </a:spcAft>
              <a:buClr>
                <a:schemeClr val="dk1"/>
              </a:buClr>
              <a:buSzPts val="1800"/>
              <a:buFont typeface="Calibri"/>
              <a:buChar char="❏"/>
            </a:pPr>
            <a:r>
              <a:rPr lang="en-US" sz="1800" b="0">
                <a:solidFill>
                  <a:schemeClr val="dk1"/>
                </a:solidFill>
                <a:latin typeface="Calibri"/>
                <a:ea typeface="Calibri"/>
                <a:cs typeface="Calibri"/>
                <a:sym typeface="Calibri"/>
              </a:rPr>
              <a:t>The pursuit of CEOS standards for Analysis Ready Data can address these concerns</a:t>
            </a:r>
            <a:endParaRPr sz="1800" b="0">
              <a:solidFill>
                <a:schemeClr val="dk1"/>
              </a:solidFill>
              <a:latin typeface="Calibri"/>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Data suppliers can remove many of the fundamental data correction and processing tasks from the users, so that more users and more uses of the data are possible</a:t>
            </a:r>
            <a:endParaRPr sz="1800">
              <a:solidFill>
                <a:schemeClr val="dk1"/>
              </a:solidFill>
              <a:latin typeface="Calibri"/>
              <a:ea typeface="Calibri"/>
              <a:cs typeface="Calibri"/>
              <a:sym typeface="Calibri"/>
            </a:endParaRPr>
          </a:p>
          <a:p>
            <a:pPr marL="0" lvl="0" indent="0" algn="l" rtl="0">
              <a:spcBef>
                <a:spcPts val="500"/>
              </a:spcBef>
              <a:spcAft>
                <a:spcPts val="0"/>
              </a:spcAft>
              <a:buNone/>
            </a:pPr>
            <a:endParaRPr sz="1800" b="0">
              <a:solidFill>
                <a:schemeClr val="dk1"/>
              </a:solidFill>
              <a:latin typeface="Calibri"/>
              <a:ea typeface="Calibri"/>
              <a:cs typeface="Calibri"/>
              <a:sym typeface="Calibri"/>
            </a:endParaRPr>
          </a:p>
          <a:p>
            <a:pPr marL="457200" lvl="0" indent="-342900" algn="l" rtl="0">
              <a:spcBef>
                <a:spcPts val="50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LSI-VC has taken on the responsibility for the first CEOS coordination in this area through the development of the Product Family Specifications (PFS) for the CEOS Analysis Ready Data for Land (CARD4L) set of products.</a:t>
            </a:r>
            <a:endParaRPr sz="1800">
              <a:solidFill>
                <a:schemeClr val="dk1"/>
              </a:solidFill>
              <a:latin typeface="Calibri"/>
              <a:ea typeface="Calibri"/>
              <a:cs typeface="Calibri"/>
              <a:sym typeface="Calibri"/>
            </a:endParaRPr>
          </a:p>
          <a:p>
            <a:pPr marL="0" lvl="0" indent="0" algn="l" rtl="0">
              <a:spcBef>
                <a:spcPts val="500"/>
              </a:spcBef>
              <a:spcAft>
                <a:spcPts val="0"/>
              </a:spcAft>
              <a:buNone/>
            </a:pPr>
            <a:endParaRPr sz="1800" b="0">
              <a:solidFill>
                <a:schemeClr val="dk1"/>
              </a:solidFill>
              <a:latin typeface="Calibri"/>
              <a:ea typeface="Calibri"/>
              <a:cs typeface="Calibri"/>
              <a:sym typeface="Calibri"/>
            </a:endParaRPr>
          </a:p>
        </p:txBody>
      </p:sp>
      <p:sp>
        <p:nvSpPr>
          <p:cNvPr id="27" name="Google Shape;27;p5"/>
          <p:cNvSpPr txBox="1">
            <a:spLocks noGrp="1"/>
          </p:cNvSpPr>
          <p:nvPr>
            <p:ph type="body" idx="2"/>
          </p:nvPr>
        </p:nvSpPr>
        <p:spPr>
          <a:xfrm>
            <a:off x="1981200" y="76200"/>
            <a:ext cx="4953000" cy="914400"/>
          </a:xfrm>
          <a:prstGeom prst="rect">
            <a:avLst/>
          </a:prstGeom>
        </p:spPr>
        <p:txBody>
          <a:bodyPr spcFirstLastPara="1" wrap="square" lIns="91425" tIns="45700" rIns="91425" bIns="45700" anchor="t" anchorCtr="0">
            <a:noAutofit/>
          </a:bodyPr>
          <a:lstStyle/>
          <a:p>
            <a:pPr marL="0" lvl="0" indent="0" algn="ctr" rtl="0">
              <a:spcBef>
                <a:spcPts val="500"/>
              </a:spcBef>
              <a:spcAft>
                <a:spcPts val="0"/>
              </a:spcAft>
              <a:buNone/>
            </a:pPr>
            <a:r>
              <a:rPr lang="en-US"/>
              <a:t>Introduction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6"/>
          <p:cNvSpPr>
            <a:spLocks noGrp="1"/>
          </p:cNvSpPr>
          <p:nvPr>
            <p:ph type="sldNum" idx="12"/>
          </p:nvPr>
        </p:nvSpPr>
        <p:spPr>
          <a:xfrm>
            <a:off x="8763000" y="6629400"/>
            <a:ext cx="304800" cy="187200"/>
          </a:xfrm>
          <a:prstGeom prst="roundRect">
            <a:avLst>
              <a:gd name="adj" fmla="val 16667"/>
            </a:avLst>
          </a:prstGeom>
        </p:spPr>
        <p:txBody>
          <a:bodyPr spcFirstLastPara="1" wrap="square" lIns="0" tIns="0" rIns="0" bIns="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US"/>
              <a:t>3</a:t>
            </a:fld>
            <a:endParaRPr/>
          </a:p>
        </p:txBody>
      </p:sp>
      <p:sp>
        <p:nvSpPr>
          <p:cNvPr id="33" name="Google Shape;33;p6"/>
          <p:cNvSpPr txBox="1">
            <a:spLocks noGrp="1"/>
          </p:cNvSpPr>
          <p:nvPr>
            <p:ph type="body" idx="2"/>
          </p:nvPr>
        </p:nvSpPr>
        <p:spPr>
          <a:xfrm>
            <a:off x="1981200" y="76200"/>
            <a:ext cx="4953000" cy="914400"/>
          </a:xfrm>
          <a:prstGeom prst="rect">
            <a:avLst/>
          </a:prstGeom>
        </p:spPr>
        <p:txBody>
          <a:bodyPr spcFirstLastPara="1" wrap="square" lIns="91425" tIns="45700" rIns="91425" bIns="45700" anchor="t" anchorCtr="0">
            <a:noAutofit/>
          </a:bodyPr>
          <a:lstStyle/>
          <a:p>
            <a:pPr marL="0" lvl="0" indent="0" algn="ctr" rtl="0">
              <a:spcBef>
                <a:spcPts val="500"/>
              </a:spcBef>
              <a:spcAft>
                <a:spcPts val="0"/>
              </a:spcAft>
              <a:buNone/>
            </a:pPr>
            <a:r>
              <a:rPr lang="en-US"/>
              <a:t>Context</a:t>
            </a:r>
            <a:endParaRPr/>
          </a:p>
        </p:txBody>
      </p:sp>
      <p:pic>
        <p:nvPicPr>
          <p:cNvPr id="34" name="Google Shape;34;p6"/>
          <p:cNvPicPr preferRelativeResize="0"/>
          <p:nvPr/>
        </p:nvPicPr>
        <p:blipFill>
          <a:blip r:embed="rId3">
            <a:alphaModFix/>
          </a:blip>
          <a:stretch>
            <a:fillRect/>
          </a:stretch>
        </p:blipFill>
        <p:spPr>
          <a:xfrm>
            <a:off x="859200" y="1294675"/>
            <a:ext cx="7620001" cy="52226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7"/>
          <p:cNvSpPr>
            <a:spLocks noGrp="1"/>
          </p:cNvSpPr>
          <p:nvPr>
            <p:ph type="sldNum" idx="12"/>
          </p:nvPr>
        </p:nvSpPr>
        <p:spPr>
          <a:xfrm>
            <a:off x="8763000" y="6629400"/>
            <a:ext cx="304800" cy="187200"/>
          </a:xfrm>
          <a:prstGeom prst="roundRect">
            <a:avLst>
              <a:gd name="adj" fmla="val 16667"/>
            </a:avLst>
          </a:prstGeom>
        </p:spPr>
        <p:txBody>
          <a:bodyPr spcFirstLastPara="1" wrap="square" lIns="0" tIns="0" rIns="0" bIns="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US"/>
              <a:t>4</a:t>
            </a:fld>
            <a:endParaRPr/>
          </a:p>
        </p:txBody>
      </p:sp>
      <p:sp>
        <p:nvSpPr>
          <p:cNvPr id="40" name="Google Shape;40;p7"/>
          <p:cNvSpPr txBox="1">
            <a:spLocks noGrp="1"/>
          </p:cNvSpPr>
          <p:nvPr>
            <p:ph type="body" idx="2"/>
          </p:nvPr>
        </p:nvSpPr>
        <p:spPr>
          <a:xfrm>
            <a:off x="1981200" y="76200"/>
            <a:ext cx="4953000" cy="914400"/>
          </a:xfrm>
          <a:prstGeom prst="rect">
            <a:avLst/>
          </a:prstGeom>
        </p:spPr>
        <p:txBody>
          <a:bodyPr spcFirstLastPara="1" wrap="square" lIns="91425" tIns="45700" rIns="91425" bIns="45700" anchor="t" anchorCtr="0">
            <a:noAutofit/>
          </a:bodyPr>
          <a:lstStyle/>
          <a:p>
            <a:pPr marL="0" lvl="0" indent="0" algn="ctr" rtl="0">
              <a:spcBef>
                <a:spcPts val="500"/>
              </a:spcBef>
              <a:spcAft>
                <a:spcPts val="0"/>
              </a:spcAft>
              <a:buNone/>
            </a:pPr>
            <a:r>
              <a:rPr lang="en-US"/>
              <a:t>Context &amp; Trends</a:t>
            </a:r>
            <a:endParaRPr/>
          </a:p>
        </p:txBody>
      </p:sp>
      <p:sp>
        <p:nvSpPr>
          <p:cNvPr id="41" name="Google Shape;41;p7"/>
          <p:cNvSpPr txBox="1">
            <a:spLocks noGrp="1"/>
          </p:cNvSpPr>
          <p:nvPr>
            <p:ph type="body" idx="1"/>
          </p:nvPr>
        </p:nvSpPr>
        <p:spPr>
          <a:xfrm>
            <a:off x="121050" y="1494800"/>
            <a:ext cx="8991600" cy="5257800"/>
          </a:xfrm>
          <a:prstGeom prst="rect">
            <a:avLst/>
          </a:prstGeom>
        </p:spPr>
        <p:txBody>
          <a:bodyPr spcFirstLastPara="1" wrap="square" lIns="91425" tIns="45700" rIns="91425" bIns="45700" anchor="t" anchorCtr="0">
            <a:noAutofit/>
          </a:bodyPr>
          <a:lstStyle/>
          <a:p>
            <a:pPr marL="457200" lvl="0" indent="-342900" algn="l" rtl="0">
              <a:spcBef>
                <a:spcPts val="500"/>
              </a:spcBef>
              <a:spcAft>
                <a:spcPts val="0"/>
              </a:spcAft>
              <a:buClr>
                <a:schemeClr val="dk1"/>
              </a:buClr>
              <a:buSzPts val="1800"/>
              <a:buFont typeface="Calibri"/>
              <a:buChar char="❏"/>
            </a:pPr>
            <a:r>
              <a:rPr lang="en-US" sz="1800" b="0">
                <a:solidFill>
                  <a:schemeClr val="dk1"/>
                </a:solidFill>
                <a:latin typeface="Calibri"/>
                <a:ea typeface="Calibri"/>
                <a:cs typeface="Calibri"/>
                <a:sym typeface="Calibri"/>
              </a:rPr>
              <a:t>Many short life smallsats with relatively poor geometric and radiometric quality and limited calibration - huge volumes of data</a:t>
            </a:r>
            <a:endParaRPr sz="1800" b="0">
              <a:solidFill>
                <a:schemeClr val="dk1"/>
              </a:solidFill>
              <a:latin typeface="Calibri"/>
              <a:ea typeface="Calibri"/>
              <a:cs typeface="Calibri"/>
              <a:sym typeface="Calibri"/>
            </a:endParaRPr>
          </a:p>
          <a:p>
            <a:pPr marL="0" marR="0" lvl="0" indent="0" algn="l" rtl="0">
              <a:lnSpc>
                <a:spcPct val="100000"/>
              </a:lnSpc>
              <a:spcBef>
                <a:spcPts val="500"/>
              </a:spcBef>
              <a:spcAft>
                <a:spcPts val="0"/>
              </a:spcAft>
              <a:buNone/>
            </a:pPr>
            <a:endParaRPr sz="1800" b="0">
              <a:solidFill>
                <a:schemeClr val="dk1"/>
              </a:solidFill>
              <a:latin typeface="Calibri"/>
              <a:ea typeface="Calibri"/>
              <a:cs typeface="Calibri"/>
              <a:sym typeface="Calibri"/>
            </a:endParaRPr>
          </a:p>
          <a:p>
            <a:pPr marL="457200" marR="0" lvl="0" indent="-342900" algn="l" rtl="0">
              <a:lnSpc>
                <a:spcPct val="100000"/>
              </a:lnSpc>
              <a:spcBef>
                <a:spcPts val="500"/>
              </a:spcBef>
              <a:spcAft>
                <a:spcPts val="0"/>
              </a:spcAft>
              <a:buClr>
                <a:schemeClr val="dk1"/>
              </a:buClr>
              <a:buSzPts val="1800"/>
              <a:buFont typeface="Calibri"/>
              <a:buChar char="❏"/>
            </a:pPr>
            <a:r>
              <a:rPr lang="en-US" sz="1800" b="0">
                <a:solidFill>
                  <a:schemeClr val="dk1"/>
                </a:solidFill>
                <a:latin typeface="Calibri"/>
                <a:ea typeface="Calibri"/>
                <a:cs typeface="Calibri"/>
                <a:sym typeface="Calibri"/>
              </a:rPr>
              <a:t>AI, on-board and on ground</a:t>
            </a:r>
            <a:endParaRPr sz="1800" b="0">
              <a:solidFill>
                <a:schemeClr val="dk1"/>
              </a:solidFill>
              <a:latin typeface="Calibri"/>
              <a:ea typeface="Calibri"/>
              <a:cs typeface="Calibri"/>
              <a:sym typeface="Calibri"/>
            </a:endParaRPr>
          </a:p>
          <a:p>
            <a:pPr marL="0" marR="0" lvl="0" indent="0" algn="l" rtl="0">
              <a:lnSpc>
                <a:spcPct val="100000"/>
              </a:lnSpc>
              <a:spcBef>
                <a:spcPts val="500"/>
              </a:spcBef>
              <a:spcAft>
                <a:spcPts val="0"/>
              </a:spcAft>
              <a:buNone/>
            </a:pPr>
            <a:endParaRPr sz="1800" b="0">
              <a:solidFill>
                <a:schemeClr val="dk1"/>
              </a:solidFill>
              <a:latin typeface="Calibri"/>
              <a:ea typeface="Calibri"/>
              <a:cs typeface="Calibri"/>
              <a:sym typeface="Calibri"/>
            </a:endParaRPr>
          </a:p>
          <a:p>
            <a:pPr marL="457200" marR="0" lvl="0" indent="-342900" algn="l" rtl="0">
              <a:lnSpc>
                <a:spcPct val="100000"/>
              </a:lnSpc>
              <a:spcBef>
                <a:spcPts val="500"/>
              </a:spcBef>
              <a:spcAft>
                <a:spcPts val="0"/>
              </a:spcAft>
              <a:buClr>
                <a:schemeClr val="dk1"/>
              </a:buClr>
              <a:buSzPts val="1800"/>
              <a:buFont typeface="Calibri"/>
              <a:buChar char="❏"/>
            </a:pPr>
            <a:r>
              <a:rPr lang="en-US" sz="1800" b="0">
                <a:solidFill>
                  <a:schemeClr val="dk1"/>
                </a:solidFill>
                <a:latin typeface="Calibri"/>
                <a:ea typeface="Calibri"/>
                <a:cs typeface="Calibri"/>
                <a:sym typeface="Calibri"/>
              </a:rPr>
              <a:t>Machine learning - with easy access to and operation with EO data</a:t>
            </a:r>
            <a:endParaRPr sz="1800" b="0">
              <a:solidFill>
                <a:schemeClr val="dk1"/>
              </a:solidFill>
              <a:latin typeface="Calibri"/>
              <a:ea typeface="Calibri"/>
              <a:cs typeface="Calibri"/>
              <a:sym typeface="Calibri"/>
            </a:endParaRPr>
          </a:p>
          <a:p>
            <a:pPr marL="0" marR="0" lvl="0" indent="0" algn="l" rtl="0">
              <a:lnSpc>
                <a:spcPct val="100000"/>
              </a:lnSpc>
              <a:spcBef>
                <a:spcPts val="500"/>
              </a:spcBef>
              <a:spcAft>
                <a:spcPts val="0"/>
              </a:spcAft>
              <a:buNone/>
            </a:pPr>
            <a:endParaRPr sz="1800" b="0">
              <a:solidFill>
                <a:schemeClr val="dk1"/>
              </a:solidFill>
              <a:latin typeface="Calibri"/>
              <a:ea typeface="Calibri"/>
              <a:cs typeface="Calibri"/>
              <a:sym typeface="Calibri"/>
            </a:endParaRPr>
          </a:p>
          <a:p>
            <a:pPr marL="457200" marR="0" lvl="0" indent="-342900" algn="l" rtl="0">
              <a:lnSpc>
                <a:spcPct val="100000"/>
              </a:lnSpc>
              <a:spcBef>
                <a:spcPts val="500"/>
              </a:spcBef>
              <a:spcAft>
                <a:spcPts val="0"/>
              </a:spcAft>
              <a:buClr>
                <a:schemeClr val="dk1"/>
              </a:buClr>
              <a:buSzPts val="1800"/>
              <a:buFont typeface="Calibri"/>
              <a:buChar char="❏"/>
            </a:pPr>
            <a:r>
              <a:rPr lang="en-US" sz="1800" b="0">
                <a:solidFill>
                  <a:schemeClr val="dk1"/>
                </a:solidFill>
                <a:latin typeface="Calibri"/>
                <a:ea typeface="Calibri"/>
                <a:cs typeface="Calibri"/>
                <a:sym typeface="Calibri"/>
              </a:rPr>
              <a:t>Still a role for the large and long-lived reference platforms</a:t>
            </a:r>
            <a:endParaRPr sz="1800" b="0">
              <a:solidFill>
                <a:schemeClr val="dk1"/>
              </a:solidFill>
              <a:latin typeface="Calibri"/>
              <a:ea typeface="Calibri"/>
              <a:cs typeface="Calibri"/>
              <a:sym typeface="Calibri"/>
            </a:endParaRPr>
          </a:p>
          <a:p>
            <a:pPr marL="0" marR="0" lvl="0" indent="0" algn="l" rtl="0">
              <a:lnSpc>
                <a:spcPct val="100000"/>
              </a:lnSpc>
              <a:spcBef>
                <a:spcPts val="500"/>
              </a:spcBef>
              <a:spcAft>
                <a:spcPts val="0"/>
              </a:spcAft>
              <a:buNone/>
            </a:pPr>
            <a:endParaRPr sz="1800" b="0">
              <a:solidFill>
                <a:schemeClr val="dk1"/>
              </a:solidFill>
              <a:latin typeface="Calibri"/>
              <a:ea typeface="Calibri"/>
              <a:cs typeface="Calibri"/>
              <a:sym typeface="Calibri"/>
            </a:endParaRPr>
          </a:p>
          <a:p>
            <a:pPr marL="457200" marR="0" lvl="0" indent="-342900" algn="l" rtl="0">
              <a:lnSpc>
                <a:spcPct val="100000"/>
              </a:lnSpc>
              <a:spcBef>
                <a:spcPts val="500"/>
              </a:spcBef>
              <a:spcAft>
                <a:spcPts val="0"/>
              </a:spcAft>
              <a:buClr>
                <a:schemeClr val="dk1"/>
              </a:buClr>
              <a:buSzPts val="1800"/>
              <a:buFont typeface="Calibri"/>
              <a:buChar char="❏"/>
            </a:pPr>
            <a:r>
              <a:rPr lang="en-US" sz="1800" b="0">
                <a:solidFill>
                  <a:schemeClr val="dk1"/>
                </a:solidFill>
                <a:latin typeface="Calibri"/>
                <a:ea typeface="Calibri"/>
                <a:cs typeface="Calibri"/>
                <a:sym typeface="Calibri"/>
              </a:rPr>
              <a:t>Standardisation and ARD an essential part of managing data volumes, data interoperability, the interaction with machines, and the mainstreaming of EO data into society</a:t>
            </a:r>
            <a:endParaRPr sz="1800" b="0">
              <a:solidFill>
                <a:schemeClr val="dk1"/>
              </a:solidFill>
              <a:latin typeface="Calibri"/>
              <a:ea typeface="Calibri"/>
              <a:cs typeface="Calibri"/>
              <a:sym typeface="Calibri"/>
            </a:endParaRPr>
          </a:p>
          <a:p>
            <a:pPr marL="914400" marR="0" lvl="1" indent="-342900" algn="l" rtl="0">
              <a:lnSpc>
                <a:spcPct val="100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competitiveness measure for public EO programmes</a:t>
            </a:r>
            <a:endParaRPr sz="1800" b="0">
              <a:solidFill>
                <a:schemeClr val="dk1"/>
              </a:solidFill>
              <a:latin typeface="Calibri"/>
              <a:ea typeface="Calibri"/>
              <a:cs typeface="Calibri"/>
              <a:sym typeface="Calibri"/>
            </a:endParaRPr>
          </a:p>
          <a:p>
            <a:pPr marL="0" lvl="0" indent="0" algn="l" rtl="0">
              <a:spcBef>
                <a:spcPts val="500"/>
              </a:spcBef>
              <a:spcAft>
                <a:spcPts val="0"/>
              </a:spcAft>
              <a:buNone/>
            </a:pPr>
            <a:endParaRPr sz="1800" b="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8"/>
          <p:cNvSpPr>
            <a:spLocks noGrp="1"/>
          </p:cNvSpPr>
          <p:nvPr>
            <p:ph type="sldNum" idx="12"/>
          </p:nvPr>
        </p:nvSpPr>
        <p:spPr>
          <a:xfrm>
            <a:off x="8763000" y="6629400"/>
            <a:ext cx="304800" cy="187200"/>
          </a:xfrm>
          <a:prstGeom prst="roundRect">
            <a:avLst>
              <a:gd name="adj" fmla="val 16667"/>
            </a:avLst>
          </a:prstGeom>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t>5</a:t>
            </a:fld>
            <a:endParaRPr/>
          </a:p>
        </p:txBody>
      </p:sp>
      <p:sp>
        <p:nvSpPr>
          <p:cNvPr id="47" name="Google Shape;47;p8"/>
          <p:cNvSpPr txBox="1">
            <a:spLocks noGrp="1"/>
          </p:cNvSpPr>
          <p:nvPr>
            <p:ph type="body" idx="1"/>
          </p:nvPr>
        </p:nvSpPr>
        <p:spPr>
          <a:xfrm>
            <a:off x="76200" y="1424300"/>
            <a:ext cx="8991600" cy="5257800"/>
          </a:xfrm>
          <a:prstGeom prst="rect">
            <a:avLst/>
          </a:prstGeom>
        </p:spPr>
        <p:txBody>
          <a:bodyPr spcFirstLastPara="1" wrap="square" lIns="91425" tIns="45700" rIns="91425" bIns="45700" anchor="t" anchorCtr="0">
            <a:noAutofit/>
          </a:bodyPr>
          <a:lstStyle/>
          <a:p>
            <a:pPr marL="457200" lvl="0" indent="-317500" algn="just" rtl="0">
              <a:lnSpc>
                <a:spcPct val="115000"/>
              </a:lnSpc>
              <a:spcBef>
                <a:spcPts val="0"/>
              </a:spcBef>
              <a:spcAft>
                <a:spcPts val="0"/>
              </a:spcAft>
              <a:buClr>
                <a:schemeClr val="dk1"/>
              </a:buClr>
              <a:buSzPts val="1400"/>
              <a:buFont typeface="Cambria"/>
              <a:buAutoNum type="alphaUcPeriod"/>
            </a:pPr>
            <a:r>
              <a:rPr lang="en-US" sz="1400" b="0">
                <a:solidFill>
                  <a:schemeClr val="dk1"/>
                </a:solidFill>
                <a:latin typeface="Calibri"/>
                <a:ea typeface="Calibri"/>
                <a:cs typeface="Calibri"/>
                <a:sym typeface="Calibri"/>
              </a:rPr>
              <a:t>to </a:t>
            </a:r>
            <a:r>
              <a:rPr lang="en-US" sz="1400">
                <a:solidFill>
                  <a:schemeClr val="dk1"/>
                </a:solidFill>
                <a:latin typeface="Calibri"/>
                <a:ea typeface="Calibri"/>
                <a:cs typeface="Calibri"/>
                <a:sym typeface="Calibri"/>
              </a:rPr>
              <a:t>ensure continued competitive performance of public EO programme data and information</a:t>
            </a:r>
            <a:r>
              <a:rPr lang="en-US" sz="1400" b="0">
                <a:solidFill>
                  <a:schemeClr val="dk1"/>
                </a:solidFill>
                <a:latin typeface="Calibri"/>
                <a:ea typeface="Calibri"/>
                <a:cs typeface="Calibri"/>
                <a:sym typeface="Calibri"/>
              </a:rPr>
              <a:t>, leveraging the availability of all relevant CEOS agency missions to meet user needs for information, amidst an explosion in provision of commercial smallsat constellations providing EO data;</a:t>
            </a:r>
            <a:endParaRPr sz="1400" b="0">
              <a:solidFill>
                <a:schemeClr val="dk1"/>
              </a:solidFill>
              <a:latin typeface="Calibri"/>
              <a:ea typeface="Calibri"/>
              <a:cs typeface="Calibri"/>
              <a:sym typeface="Calibri"/>
            </a:endParaRPr>
          </a:p>
          <a:p>
            <a:pPr marL="457200" lvl="0" indent="0" algn="just" rtl="0">
              <a:lnSpc>
                <a:spcPct val="115000"/>
              </a:lnSpc>
              <a:spcBef>
                <a:spcPts val="600"/>
              </a:spcBef>
              <a:spcAft>
                <a:spcPts val="0"/>
              </a:spcAft>
              <a:buNone/>
            </a:pPr>
            <a:endParaRPr sz="1400" b="0">
              <a:solidFill>
                <a:schemeClr val="dk1"/>
              </a:solidFill>
              <a:latin typeface="Calibri"/>
              <a:ea typeface="Calibri"/>
              <a:cs typeface="Calibri"/>
              <a:sym typeface="Calibri"/>
            </a:endParaRPr>
          </a:p>
          <a:p>
            <a:pPr marL="457200" lvl="0" indent="-317500" algn="just" rtl="0">
              <a:lnSpc>
                <a:spcPct val="115000"/>
              </a:lnSpc>
              <a:spcBef>
                <a:spcPts val="600"/>
              </a:spcBef>
              <a:spcAft>
                <a:spcPts val="0"/>
              </a:spcAft>
              <a:buClr>
                <a:schemeClr val="dk1"/>
              </a:buClr>
              <a:buSzPts val="1400"/>
              <a:buFont typeface="Cambria"/>
              <a:buAutoNum type="alphaUcPeriod"/>
            </a:pPr>
            <a:r>
              <a:rPr lang="en-US" sz="1400" b="0">
                <a:solidFill>
                  <a:schemeClr val="dk1"/>
                </a:solidFill>
                <a:latin typeface="Calibri"/>
                <a:ea typeface="Calibri"/>
                <a:cs typeface="Calibri"/>
                <a:sym typeface="Calibri"/>
              </a:rPr>
              <a:t>to </a:t>
            </a:r>
            <a:r>
              <a:rPr lang="en-US" sz="1400">
                <a:solidFill>
                  <a:schemeClr val="dk1"/>
                </a:solidFill>
                <a:latin typeface="Calibri"/>
                <a:ea typeface="Calibri"/>
                <a:cs typeface="Calibri"/>
                <a:sym typeface="Calibri"/>
              </a:rPr>
              <a:t>meet the changing expectations of the user base</a:t>
            </a:r>
            <a:r>
              <a:rPr lang="en-US" sz="1400" b="0">
                <a:solidFill>
                  <a:schemeClr val="dk1"/>
                </a:solidFill>
                <a:latin typeface="Calibri"/>
                <a:ea typeface="Calibri"/>
                <a:cs typeface="Calibri"/>
                <a:sym typeface="Calibri"/>
              </a:rPr>
              <a:t>, which is increasingly non-technical and more accustomed to simplicity in geospatial data sourcing, integration and application; thus to support the mainstreaming of EO data in society through removal of user burden and data complexity;</a:t>
            </a:r>
            <a:endParaRPr sz="1400" b="0">
              <a:solidFill>
                <a:schemeClr val="dk1"/>
              </a:solidFill>
              <a:latin typeface="Calibri"/>
              <a:ea typeface="Calibri"/>
              <a:cs typeface="Calibri"/>
              <a:sym typeface="Calibri"/>
            </a:endParaRPr>
          </a:p>
          <a:p>
            <a:pPr marL="457200" lvl="0" indent="0" algn="just" rtl="0">
              <a:lnSpc>
                <a:spcPct val="115000"/>
              </a:lnSpc>
              <a:spcBef>
                <a:spcPts val="600"/>
              </a:spcBef>
              <a:spcAft>
                <a:spcPts val="0"/>
              </a:spcAft>
              <a:buNone/>
            </a:pPr>
            <a:endParaRPr sz="1400" b="0">
              <a:solidFill>
                <a:schemeClr val="dk1"/>
              </a:solidFill>
              <a:latin typeface="Calibri"/>
              <a:ea typeface="Calibri"/>
              <a:cs typeface="Calibri"/>
              <a:sym typeface="Calibri"/>
            </a:endParaRPr>
          </a:p>
          <a:p>
            <a:pPr marL="457200" lvl="0" indent="-317500" algn="just" rtl="0">
              <a:lnSpc>
                <a:spcPct val="115000"/>
              </a:lnSpc>
              <a:spcBef>
                <a:spcPts val="600"/>
              </a:spcBef>
              <a:spcAft>
                <a:spcPts val="0"/>
              </a:spcAft>
              <a:buClr>
                <a:schemeClr val="dk1"/>
              </a:buClr>
              <a:buSzPts val="1400"/>
              <a:buFont typeface="Cambria"/>
              <a:buAutoNum type="alphaUcPeriod"/>
            </a:pPr>
            <a:r>
              <a:rPr lang="en-US" sz="1400" b="0">
                <a:solidFill>
                  <a:schemeClr val="dk1"/>
                </a:solidFill>
                <a:latin typeface="Calibri"/>
                <a:ea typeface="Calibri"/>
                <a:cs typeface="Calibri"/>
                <a:sym typeface="Calibri"/>
              </a:rPr>
              <a:t>to </a:t>
            </a:r>
            <a:r>
              <a:rPr lang="en-US" sz="1400">
                <a:solidFill>
                  <a:schemeClr val="dk1"/>
                </a:solidFill>
                <a:latin typeface="Calibri"/>
                <a:ea typeface="Calibri"/>
                <a:cs typeface="Calibri"/>
                <a:sym typeface="Calibri"/>
              </a:rPr>
              <a:t>allow CEOS agency data to benefit from the increasing interaction with machines</a:t>
            </a:r>
            <a:r>
              <a:rPr lang="en-US" sz="1400" b="0">
                <a:solidFill>
                  <a:schemeClr val="dk1"/>
                </a:solidFill>
                <a:latin typeface="Calibri"/>
                <a:ea typeface="Calibri"/>
                <a:cs typeface="Calibri"/>
                <a:sym typeface="Calibri"/>
              </a:rPr>
              <a:t> – through machine learning and artificial intelligence methods – which can handle large amounts of data, and allow these data to be integrated and interoperable with minimal intervention;</a:t>
            </a:r>
            <a:endParaRPr sz="1400" b="0">
              <a:solidFill>
                <a:schemeClr val="dk1"/>
              </a:solidFill>
              <a:latin typeface="Calibri"/>
              <a:ea typeface="Calibri"/>
              <a:cs typeface="Calibri"/>
              <a:sym typeface="Calibri"/>
            </a:endParaRPr>
          </a:p>
          <a:p>
            <a:pPr marL="0" lvl="0" indent="0" algn="just" rtl="0">
              <a:lnSpc>
                <a:spcPct val="115000"/>
              </a:lnSpc>
              <a:spcBef>
                <a:spcPts val="600"/>
              </a:spcBef>
              <a:spcAft>
                <a:spcPts val="0"/>
              </a:spcAft>
              <a:buNone/>
            </a:pPr>
            <a:endParaRPr sz="1400" b="0">
              <a:solidFill>
                <a:schemeClr val="dk1"/>
              </a:solidFill>
              <a:latin typeface="Calibri"/>
              <a:ea typeface="Calibri"/>
              <a:cs typeface="Calibri"/>
              <a:sym typeface="Calibri"/>
            </a:endParaRPr>
          </a:p>
          <a:p>
            <a:pPr marL="457200" lvl="0" indent="-317500" algn="just" rtl="0">
              <a:lnSpc>
                <a:spcPct val="115000"/>
              </a:lnSpc>
              <a:spcBef>
                <a:spcPts val="600"/>
              </a:spcBef>
              <a:spcAft>
                <a:spcPts val="0"/>
              </a:spcAft>
              <a:buClr>
                <a:schemeClr val="dk1"/>
              </a:buClr>
              <a:buSzPts val="1400"/>
              <a:buFont typeface="Cambria"/>
              <a:buAutoNum type="alphaUcPeriod"/>
            </a:pPr>
            <a:r>
              <a:rPr lang="en-US" sz="1400" b="0">
                <a:solidFill>
                  <a:schemeClr val="dk1"/>
                </a:solidFill>
                <a:latin typeface="Calibri"/>
                <a:ea typeface="Calibri"/>
                <a:cs typeface="Calibri"/>
                <a:sym typeface="Calibri"/>
              </a:rPr>
              <a:t>to establish a broad understanding of, and participation in, CEOS efforts to </a:t>
            </a:r>
            <a:r>
              <a:rPr lang="en-US" sz="1400">
                <a:solidFill>
                  <a:schemeClr val="dk1"/>
                </a:solidFill>
                <a:latin typeface="Calibri"/>
                <a:ea typeface="Calibri"/>
                <a:cs typeface="Calibri"/>
                <a:sym typeface="Calibri"/>
              </a:rPr>
              <a:t>define, produce, apply, and promote ARD in support of societal needs</a:t>
            </a:r>
            <a:r>
              <a:rPr lang="en-US" sz="1400" b="0">
                <a:solidFill>
                  <a:schemeClr val="dk1"/>
                </a:solidFill>
                <a:latin typeface="Calibri"/>
                <a:ea typeface="Calibri"/>
                <a:cs typeface="Calibri"/>
                <a:sym typeface="Calibri"/>
              </a:rPr>
              <a:t>;</a:t>
            </a:r>
            <a:endParaRPr sz="1400" b="0">
              <a:solidFill>
                <a:schemeClr val="dk1"/>
              </a:solidFill>
              <a:latin typeface="Calibri"/>
              <a:ea typeface="Calibri"/>
              <a:cs typeface="Calibri"/>
              <a:sym typeface="Calibri"/>
            </a:endParaRPr>
          </a:p>
          <a:p>
            <a:pPr marL="0" lvl="0" indent="0" algn="l" rtl="0">
              <a:spcBef>
                <a:spcPts val="600"/>
              </a:spcBef>
              <a:spcAft>
                <a:spcPts val="0"/>
              </a:spcAft>
              <a:buNone/>
            </a:pPr>
            <a:endParaRPr>
              <a:latin typeface="Calibri"/>
              <a:ea typeface="Calibri"/>
              <a:cs typeface="Calibri"/>
              <a:sym typeface="Calibri"/>
            </a:endParaRPr>
          </a:p>
        </p:txBody>
      </p:sp>
      <p:sp>
        <p:nvSpPr>
          <p:cNvPr id="48" name="Google Shape;48;p8"/>
          <p:cNvSpPr txBox="1">
            <a:spLocks noGrp="1"/>
          </p:cNvSpPr>
          <p:nvPr>
            <p:ph type="body" idx="2"/>
          </p:nvPr>
        </p:nvSpPr>
        <p:spPr>
          <a:xfrm>
            <a:off x="1981200" y="76200"/>
            <a:ext cx="4953000" cy="914400"/>
          </a:xfrm>
          <a:prstGeom prst="rect">
            <a:avLst/>
          </a:prstGeom>
        </p:spPr>
        <p:txBody>
          <a:bodyPr spcFirstLastPara="1" wrap="square" lIns="91425" tIns="45700" rIns="91425" bIns="45700" anchor="t" anchorCtr="0">
            <a:noAutofit/>
          </a:bodyPr>
          <a:lstStyle/>
          <a:p>
            <a:pPr marL="0" lvl="0" indent="0" algn="ctr" rtl="0">
              <a:spcBef>
                <a:spcPts val="500"/>
              </a:spcBef>
              <a:spcAft>
                <a:spcPts val="0"/>
              </a:spcAft>
              <a:buNone/>
            </a:pPr>
            <a:r>
              <a:rPr lang="en-US"/>
              <a:t>CEOS ARD Strategy Objectives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9"/>
          <p:cNvSpPr>
            <a:spLocks noGrp="1"/>
          </p:cNvSpPr>
          <p:nvPr>
            <p:ph type="sldNum" idx="12"/>
          </p:nvPr>
        </p:nvSpPr>
        <p:spPr>
          <a:xfrm>
            <a:off x="8763000" y="6629400"/>
            <a:ext cx="304800" cy="187200"/>
          </a:xfrm>
          <a:prstGeom prst="roundRect">
            <a:avLst>
              <a:gd name="adj" fmla="val 16667"/>
            </a:avLst>
          </a:prstGeom>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t>6</a:t>
            </a:fld>
            <a:endParaRPr/>
          </a:p>
        </p:txBody>
      </p:sp>
      <p:sp>
        <p:nvSpPr>
          <p:cNvPr id="54" name="Google Shape;54;p9"/>
          <p:cNvSpPr txBox="1">
            <a:spLocks noGrp="1"/>
          </p:cNvSpPr>
          <p:nvPr>
            <p:ph type="body" idx="1"/>
          </p:nvPr>
        </p:nvSpPr>
        <p:spPr>
          <a:xfrm>
            <a:off x="76200" y="1371600"/>
            <a:ext cx="8991600" cy="5257800"/>
          </a:xfrm>
          <a:prstGeom prst="rect">
            <a:avLst/>
          </a:prstGeom>
        </p:spPr>
        <p:txBody>
          <a:bodyPr spcFirstLastPara="1" wrap="square" lIns="91425" tIns="45700" rIns="91425" bIns="45700" anchor="t" anchorCtr="0">
            <a:noAutofit/>
          </a:bodyPr>
          <a:lstStyle/>
          <a:p>
            <a:pPr marL="457200" lvl="0" indent="-234950" algn="just" rtl="0">
              <a:lnSpc>
                <a:spcPct val="115000"/>
              </a:lnSpc>
              <a:spcBef>
                <a:spcPts val="0"/>
              </a:spcBef>
              <a:spcAft>
                <a:spcPts val="0"/>
              </a:spcAft>
              <a:buClr>
                <a:srgbClr val="FFFFFF"/>
              </a:buClr>
              <a:buSzPts val="100"/>
              <a:buFont typeface="Calibri"/>
              <a:buAutoNum type="alphaUcPeriod"/>
            </a:pPr>
            <a:r>
              <a:rPr lang="en-US" sz="100" b="0">
                <a:solidFill>
                  <a:srgbClr val="FFFFFF"/>
                </a:solidFill>
                <a:latin typeface="Calibri"/>
                <a:ea typeface="Calibri"/>
                <a:cs typeface="Calibri"/>
                <a:sym typeface="Calibri"/>
              </a:rPr>
              <a:t> </a:t>
            </a:r>
            <a:endParaRPr sz="100" b="0">
              <a:solidFill>
                <a:srgbClr val="FFFFFF"/>
              </a:solidFill>
              <a:latin typeface="Calibri"/>
              <a:ea typeface="Calibri"/>
              <a:cs typeface="Calibri"/>
              <a:sym typeface="Calibri"/>
            </a:endParaRPr>
          </a:p>
          <a:p>
            <a:pPr marL="457200" lvl="0" indent="-234950" algn="just" rtl="0">
              <a:lnSpc>
                <a:spcPct val="115000"/>
              </a:lnSpc>
              <a:spcBef>
                <a:spcPts val="0"/>
              </a:spcBef>
              <a:spcAft>
                <a:spcPts val="0"/>
              </a:spcAft>
              <a:buClr>
                <a:srgbClr val="FFFFFF"/>
              </a:buClr>
              <a:buSzPts val="100"/>
              <a:buFont typeface="Calibri"/>
              <a:buAutoNum type="alphaUcPeriod"/>
            </a:pPr>
            <a:r>
              <a:rPr lang="en-US" sz="100" b="0">
                <a:solidFill>
                  <a:srgbClr val="FFFFFF"/>
                </a:solidFill>
                <a:latin typeface="Calibri"/>
                <a:ea typeface="Calibri"/>
                <a:cs typeface="Calibri"/>
                <a:sym typeface="Calibri"/>
              </a:rPr>
              <a:t> </a:t>
            </a:r>
            <a:endParaRPr sz="100" b="0">
              <a:solidFill>
                <a:srgbClr val="FFFFFF"/>
              </a:solidFill>
              <a:latin typeface="Calibri"/>
              <a:ea typeface="Calibri"/>
              <a:cs typeface="Calibri"/>
              <a:sym typeface="Calibri"/>
            </a:endParaRPr>
          </a:p>
          <a:p>
            <a:pPr marL="457200" lvl="0" indent="-234950" algn="just" rtl="0">
              <a:lnSpc>
                <a:spcPct val="115000"/>
              </a:lnSpc>
              <a:spcBef>
                <a:spcPts val="0"/>
              </a:spcBef>
              <a:spcAft>
                <a:spcPts val="0"/>
              </a:spcAft>
              <a:buClr>
                <a:srgbClr val="FFFFFF"/>
              </a:buClr>
              <a:buSzPts val="100"/>
              <a:buFont typeface="Calibri"/>
              <a:buAutoNum type="alphaUcPeriod"/>
            </a:pPr>
            <a:r>
              <a:rPr lang="en-US" sz="100" b="0">
                <a:solidFill>
                  <a:srgbClr val="FFFFFF"/>
                </a:solidFill>
                <a:latin typeface="Calibri"/>
                <a:ea typeface="Calibri"/>
                <a:cs typeface="Calibri"/>
                <a:sym typeface="Calibri"/>
              </a:rPr>
              <a:t> </a:t>
            </a:r>
            <a:endParaRPr sz="100" b="0">
              <a:solidFill>
                <a:srgbClr val="FFFFFF"/>
              </a:solidFill>
              <a:latin typeface="Calibri"/>
              <a:ea typeface="Calibri"/>
              <a:cs typeface="Calibri"/>
              <a:sym typeface="Calibri"/>
            </a:endParaRPr>
          </a:p>
          <a:p>
            <a:pPr marL="457200" lvl="0" indent="-234950" algn="just" rtl="0">
              <a:lnSpc>
                <a:spcPct val="115000"/>
              </a:lnSpc>
              <a:spcBef>
                <a:spcPts val="0"/>
              </a:spcBef>
              <a:spcAft>
                <a:spcPts val="0"/>
              </a:spcAft>
              <a:buClr>
                <a:srgbClr val="FFFFFF"/>
              </a:buClr>
              <a:buSzPts val="100"/>
              <a:buFont typeface="Calibri"/>
              <a:buAutoNum type="alphaUcPeriod"/>
            </a:pPr>
            <a:endParaRPr sz="100" b="0">
              <a:solidFill>
                <a:srgbClr val="FFFFFF"/>
              </a:solidFill>
              <a:latin typeface="Calibri"/>
              <a:ea typeface="Calibri"/>
              <a:cs typeface="Calibri"/>
              <a:sym typeface="Calibri"/>
            </a:endParaRPr>
          </a:p>
          <a:p>
            <a:pPr marL="457200" lvl="0" indent="-317500" algn="just" rtl="0">
              <a:lnSpc>
                <a:spcPct val="115000"/>
              </a:lnSpc>
              <a:spcBef>
                <a:spcPts val="0"/>
              </a:spcBef>
              <a:spcAft>
                <a:spcPts val="0"/>
              </a:spcAft>
              <a:buClr>
                <a:schemeClr val="dk1"/>
              </a:buClr>
              <a:buSzPts val="1400"/>
              <a:buFont typeface="Cambria"/>
              <a:buAutoNum type="alphaUcPeriod"/>
            </a:pPr>
            <a:r>
              <a:rPr lang="en-US" sz="1400" b="0">
                <a:solidFill>
                  <a:schemeClr val="dk1"/>
                </a:solidFill>
                <a:latin typeface="Calibri"/>
                <a:ea typeface="Calibri"/>
                <a:cs typeface="Calibri"/>
                <a:sym typeface="Calibri"/>
              </a:rPr>
              <a:t>to </a:t>
            </a:r>
            <a:r>
              <a:rPr lang="en-US" sz="1400">
                <a:solidFill>
                  <a:schemeClr val="dk1"/>
                </a:solidFill>
                <a:latin typeface="Calibri"/>
                <a:ea typeface="Calibri"/>
                <a:cs typeface="Calibri"/>
                <a:sym typeface="Calibri"/>
              </a:rPr>
              <a:t>ensure effective engagement of the three key stakeholder groups</a:t>
            </a:r>
            <a:r>
              <a:rPr lang="en-US" sz="1400" b="0">
                <a:solidFill>
                  <a:schemeClr val="dk1"/>
                </a:solidFill>
                <a:latin typeface="Calibri"/>
                <a:ea typeface="Calibri"/>
                <a:cs typeface="Calibri"/>
                <a:sym typeface="Calibri"/>
              </a:rPr>
              <a:t>: EO data providers (both public and private); Big Data hosters and aggregators who stage increasing amounts of CEOS agency free and open data; and data users;</a:t>
            </a:r>
            <a:endParaRPr sz="1400" b="0">
              <a:solidFill>
                <a:schemeClr val="dk1"/>
              </a:solidFill>
              <a:latin typeface="Calibri"/>
              <a:ea typeface="Calibri"/>
              <a:cs typeface="Calibri"/>
              <a:sym typeface="Calibri"/>
            </a:endParaRPr>
          </a:p>
          <a:p>
            <a:pPr marL="457200" lvl="0" indent="0" algn="just" rtl="0">
              <a:lnSpc>
                <a:spcPct val="115000"/>
              </a:lnSpc>
              <a:spcBef>
                <a:spcPts val="600"/>
              </a:spcBef>
              <a:spcAft>
                <a:spcPts val="0"/>
              </a:spcAft>
              <a:buNone/>
            </a:pPr>
            <a:endParaRPr sz="1400" b="0">
              <a:solidFill>
                <a:schemeClr val="dk1"/>
              </a:solidFill>
              <a:latin typeface="Calibri"/>
              <a:ea typeface="Calibri"/>
              <a:cs typeface="Calibri"/>
              <a:sym typeface="Calibri"/>
            </a:endParaRPr>
          </a:p>
          <a:p>
            <a:pPr marL="457200" lvl="0" indent="-317500" algn="just" rtl="0">
              <a:lnSpc>
                <a:spcPct val="115000"/>
              </a:lnSpc>
              <a:spcBef>
                <a:spcPts val="600"/>
              </a:spcBef>
              <a:spcAft>
                <a:spcPts val="0"/>
              </a:spcAft>
              <a:buClr>
                <a:schemeClr val="dk1"/>
              </a:buClr>
              <a:buSzPts val="1400"/>
              <a:buFont typeface="Cambria"/>
              <a:buAutoNum type="alphaUcPeriod"/>
            </a:pPr>
            <a:r>
              <a:rPr lang="en-US" sz="1400" b="0">
                <a:solidFill>
                  <a:schemeClr val="dk1"/>
                </a:solidFill>
                <a:latin typeface="Calibri"/>
                <a:ea typeface="Calibri"/>
                <a:cs typeface="Calibri"/>
                <a:sym typeface="Calibri"/>
              </a:rPr>
              <a:t>to </a:t>
            </a:r>
            <a:r>
              <a:rPr lang="en-US" sz="1400">
                <a:solidFill>
                  <a:schemeClr val="dk1"/>
                </a:solidFill>
                <a:latin typeface="Calibri"/>
                <a:ea typeface="Calibri"/>
                <a:cs typeface="Calibri"/>
                <a:sym typeface="Calibri"/>
              </a:rPr>
              <a:t>manage expectations of all stakeholders</a:t>
            </a:r>
            <a:r>
              <a:rPr lang="en-US" sz="1400" b="0">
                <a:solidFill>
                  <a:schemeClr val="dk1"/>
                </a:solidFill>
                <a:latin typeface="Calibri"/>
                <a:ea typeface="Calibri"/>
                <a:cs typeface="Calibri"/>
                <a:sym typeface="Calibri"/>
              </a:rPr>
              <a:t> as to the status and outlook for ARD availability – so that all might plan and invest with confidence in capabilities to best exploit the CEOS agency ARD;</a:t>
            </a:r>
            <a:endParaRPr sz="1400" b="0">
              <a:solidFill>
                <a:schemeClr val="dk1"/>
              </a:solidFill>
              <a:latin typeface="Calibri"/>
              <a:ea typeface="Calibri"/>
              <a:cs typeface="Calibri"/>
              <a:sym typeface="Calibri"/>
            </a:endParaRPr>
          </a:p>
          <a:p>
            <a:pPr marL="457200" lvl="0" indent="0" algn="just" rtl="0">
              <a:lnSpc>
                <a:spcPct val="115000"/>
              </a:lnSpc>
              <a:spcBef>
                <a:spcPts val="600"/>
              </a:spcBef>
              <a:spcAft>
                <a:spcPts val="0"/>
              </a:spcAft>
              <a:buNone/>
            </a:pPr>
            <a:endParaRPr sz="1400" b="0">
              <a:solidFill>
                <a:schemeClr val="dk1"/>
              </a:solidFill>
              <a:latin typeface="Calibri"/>
              <a:ea typeface="Calibri"/>
              <a:cs typeface="Calibri"/>
              <a:sym typeface="Calibri"/>
            </a:endParaRPr>
          </a:p>
          <a:p>
            <a:pPr marL="457200" lvl="0" indent="-317500" algn="just" rtl="0">
              <a:lnSpc>
                <a:spcPct val="115000"/>
              </a:lnSpc>
              <a:spcBef>
                <a:spcPts val="600"/>
              </a:spcBef>
              <a:spcAft>
                <a:spcPts val="0"/>
              </a:spcAft>
              <a:buClr>
                <a:schemeClr val="dk1"/>
              </a:buClr>
              <a:buSzPts val="1400"/>
              <a:buFont typeface="Cambria"/>
              <a:buAutoNum type="alphaUcPeriod"/>
            </a:pPr>
            <a:r>
              <a:rPr lang="en-US" sz="1400" b="0">
                <a:solidFill>
                  <a:schemeClr val="dk1"/>
                </a:solidFill>
                <a:latin typeface="Calibri"/>
                <a:ea typeface="Calibri"/>
                <a:cs typeface="Calibri"/>
                <a:sym typeface="Calibri"/>
              </a:rPr>
              <a:t>to </a:t>
            </a:r>
            <a:r>
              <a:rPr lang="en-US" sz="1400">
                <a:solidFill>
                  <a:schemeClr val="dk1"/>
                </a:solidFill>
                <a:latin typeface="Calibri"/>
                <a:ea typeface="Calibri"/>
                <a:cs typeface="Calibri"/>
                <a:sym typeface="Calibri"/>
              </a:rPr>
              <a:t>establish priorities for which products and applications might follow on</a:t>
            </a:r>
            <a:r>
              <a:rPr lang="en-US" sz="1400" b="0">
                <a:solidFill>
                  <a:schemeClr val="dk1"/>
                </a:solidFill>
                <a:latin typeface="Calibri"/>
                <a:ea typeface="Calibri"/>
                <a:cs typeface="Calibri"/>
                <a:sym typeface="Calibri"/>
              </a:rPr>
              <a:t> from the current CARD4L PFS – forming a rational and orderly queue for future efforts;</a:t>
            </a:r>
            <a:endParaRPr sz="1400" b="0">
              <a:solidFill>
                <a:schemeClr val="dk1"/>
              </a:solidFill>
              <a:latin typeface="Calibri"/>
              <a:ea typeface="Calibri"/>
              <a:cs typeface="Calibri"/>
              <a:sym typeface="Calibri"/>
            </a:endParaRPr>
          </a:p>
          <a:p>
            <a:pPr marL="457200" lvl="0" indent="0" algn="just" rtl="0">
              <a:lnSpc>
                <a:spcPct val="115000"/>
              </a:lnSpc>
              <a:spcBef>
                <a:spcPts val="600"/>
              </a:spcBef>
              <a:spcAft>
                <a:spcPts val="0"/>
              </a:spcAft>
              <a:buNone/>
            </a:pPr>
            <a:endParaRPr sz="1400" b="0">
              <a:solidFill>
                <a:schemeClr val="dk1"/>
              </a:solidFill>
              <a:latin typeface="Calibri"/>
              <a:ea typeface="Calibri"/>
              <a:cs typeface="Calibri"/>
              <a:sym typeface="Calibri"/>
            </a:endParaRPr>
          </a:p>
          <a:p>
            <a:pPr marL="457200" lvl="0" indent="-317500" algn="just" rtl="0">
              <a:lnSpc>
                <a:spcPct val="115000"/>
              </a:lnSpc>
              <a:spcBef>
                <a:spcPts val="600"/>
              </a:spcBef>
              <a:spcAft>
                <a:spcPts val="0"/>
              </a:spcAft>
              <a:buClr>
                <a:schemeClr val="dk1"/>
              </a:buClr>
              <a:buSzPts val="1400"/>
              <a:buFont typeface="Cambria"/>
              <a:buAutoNum type="alphaUcPeriod"/>
            </a:pPr>
            <a:r>
              <a:rPr lang="en-US" sz="1400" b="0">
                <a:solidFill>
                  <a:schemeClr val="dk1"/>
                </a:solidFill>
                <a:latin typeface="Calibri"/>
                <a:ea typeface="Calibri"/>
                <a:cs typeface="Calibri"/>
                <a:sym typeface="Calibri"/>
              </a:rPr>
              <a:t>to </a:t>
            </a:r>
            <a:r>
              <a:rPr lang="en-US" sz="1400">
                <a:solidFill>
                  <a:schemeClr val="dk1"/>
                </a:solidFill>
                <a:latin typeface="Calibri"/>
                <a:ea typeface="Calibri"/>
                <a:cs typeface="Calibri"/>
                <a:sym typeface="Calibri"/>
              </a:rPr>
              <a:t>ensure appropriate organisational responsibilities across the CEOS structure</a:t>
            </a:r>
            <a:r>
              <a:rPr lang="en-US" sz="1400" b="0">
                <a:solidFill>
                  <a:schemeClr val="dk1"/>
                </a:solidFill>
                <a:latin typeface="Calibri"/>
                <a:ea typeface="Calibri"/>
                <a:cs typeface="Calibri"/>
                <a:sym typeface="Calibri"/>
              </a:rPr>
              <a:t> for the definition and execution of the way forward on ARD; the </a:t>
            </a:r>
            <a:r>
              <a:rPr lang="en-US" sz="1400" b="0" i="1">
                <a:solidFill>
                  <a:schemeClr val="dk1"/>
                </a:solidFill>
                <a:latin typeface="Calibri"/>
                <a:ea typeface="Calibri"/>
                <a:cs typeface="Calibri"/>
                <a:sym typeface="Calibri"/>
              </a:rPr>
              <a:t>Strategy</a:t>
            </a:r>
            <a:r>
              <a:rPr lang="en-US" sz="1400" b="0">
                <a:solidFill>
                  <a:schemeClr val="dk1"/>
                </a:solidFill>
                <a:latin typeface="Calibri"/>
                <a:ea typeface="Calibri"/>
                <a:cs typeface="Calibri"/>
                <a:sym typeface="Calibri"/>
              </a:rPr>
              <a:t> is seen as a fairly informal grouping of relevant CEOS activities which SIT Vice Chair proposes to oversee and promote during their coming SIT Chair term – with new tasks identified as needed.</a:t>
            </a:r>
            <a:endParaRPr sz="1400" b="0">
              <a:solidFill>
                <a:schemeClr val="dk1"/>
              </a:solidFill>
              <a:latin typeface="Calibri"/>
              <a:ea typeface="Calibri"/>
              <a:cs typeface="Calibri"/>
              <a:sym typeface="Calibri"/>
            </a:endParaRPr>
          </a:p>
          <a:p>
            <a:pPr marL="0" lvl="0" indent="0" algn="l" rtl="0">
              <a:spcBef>
                <a:spcPts val="600"/>
              </a:spcBef>
              <a:spcAft>
                <a:spcPts val="0"/>
              </a:spcAft>
              <a:buNone/>
            </a:pPr>
            <a:endParaRPr>
              <a:latin typeface="Calibri"/>
              <a:ea typeface="Calibri"/>
              <a:cs typeface="Calibri"/>
              <a:sym typeface="Calibri"/>
            </a:endParaRPr>
          </a:p>
        </p:txBody>
      </p:sp>
      <p:sp>
        <p:nvSpPr>
          <p:cNvPr id="55" name="Google Shape;55;p9"/>
          <p:cNvSpPr txBox="1">
            <a:spLocks noGrp="1"/>
          </p:cNvSpPr>
          <p:nvPr>
            <p:ph type="body" idx="2"/>
          </p:nvPr>
        </p:nvSpPr>
        <p:spPr>
          <a:xfrm>
            <a:off x="1981200" y="76200"/>
            <a:ext cx="4953000" cy="914400"/>
          </a:xfrm>
          <a:prstGeom prst="rect">
            <a:avLst/>
          </a:prstGeom>
        </p:spPr>
        <p:txBody>
          <a:bodyPr spcFirstLastPara="1" wrap="square" lIns="91425" tIns="45700" rIns="91425" bIns="45700" anchor="t" anchorCtr="0">
            <a:noAutofit/>
          </a:bodyPr>
          <a:lstStyle/>
          <a:p>
            <a:pPr marL="0" lvl="0" indent="0" algn="ctr" rtl="0">
              <a:spcBef>
                <a:spcPts val="500"/>
              </a:spcBef>
              <a:spcAft>
                <a:spcPts val="0"/>
              </a:spcAft>
              <a:buNone/>
            </a:pPr>
            <a:r>
              <a:rPr lang="en-US"/>
              <a:t>CEOS ARD Strategy  Objectives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0"/>
          <p:cNvSpPr>
            <a:spLocks noGrp="1"/>
          </p:cNvSpPr>
          <p:nvPr>
            <p:ph type="sldNum" idx="12"/>
          </p:nvPr>
        </p:nvSpPr>
        <p:spPr>
          <a:xfrm>
            <a:off x="8763000" y="6629400"/>
            <a:ext cx="304800" cy="187200"/>
          </a:xfrm>
          <a:prstGeom prst="roundRect">
            <a:avLst>
              <a:gd name="adj" fmla="val 16667"/>
            </a:avLst>
          </a:prstGeom>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t>7</a:t>
            </a:fld>
            <a:endParaRPr/>
          </a:p>
        </p:txBody>
      </p:sp>
      <p:sp>
        <p:nvSpPr>
          <p:cNvPr id="61" name="Google Shape;61;p10"/>
          <p:cNvSpPr txBox="1">
            <a:spLocks noGrp="1"/>
          </p:cNvSpPr>
          <p:nvPr>
            <p:ph type="body" idx="1"/>
          </p:nvPr>
        </p:nvSpPr>
        <p:spPr>
          <a:xfrm>
            <a:off x="76200" y="1449950"/>
            <a:ext cx="8991600" cy="5257800"/>
          </a:xfrm>
          <a:prstGeom prst="rect">
            <a:avLst/>
          </a:prstGeom>
        </p:spPr>
        <p:txBody>
          <a:bodyPr spcFirstLastPara="1" wrap="square" lIns="91425" tIns="45700" rIns="91425" bIns="45700" anchor="t" anchorCtr="0">
            <a:noAutofit/>
          </a:bodyPr>
          <a:lstStyle/>
          <a:p>
            <a:pPr marL="457200" lvl="0" indent="-317500" algn="just" rtl="0">
              <a:lnSpc>
                <a:spcPct val="115000"/>
              </a:lnSpc>
              <a:spcBef>
                <a:spcPts val="0"/>
              </a:spcBef>
              <a:spcAft>
                <a:spcPts val="0"/>
              </a:spcAft>
              <a:buClr>
                <a:schemeClr val="dk1"/>
              </a:buClr>
              <a:buSzPts val="1400"/>
              <a:buFont typeface="Calibri"/>
              <a:buAutoNum type="arabicPeriod"/>
            </a:pPr>
            <a:r>
              <a:rPr lang="en-US" sz="1400">
                <a:solidFill>
                  <a:schemeClr val="dk1"/>
                </a:solidFill>
                <a:latin typeface="Calibri"/>
                <a:ea typeface="Calibri"/>
                <a:cs typeface="Calibri"/>
                <a:sym typeface="Calibri"/>
              </a:rPr>
              <a:t>CEOS Analysis Ready Data for Land (CARD4L)</a:t>
            </a:r>
            <a:endParaRPr sz="1400">
              <a:solidFill>
                <a:schemeClr val="dk1"/>
              </a:solidFill>
              <a:latin typeface="Calibri"/>
              <a:ea typeface="Calibri"/>
              <a:cs typeface="Calibri"/>
              <a:sym typeface="Calibri"/>
            </a:endParaRPr>
          </a:p>
          <a:p>
            <a:pPr marL="914400" lvl="1" indent="-317500" algn="just" rtl="0">
              <a:lnSpc>
                <a:spcPct val="115000"/>
              </a:lnSpc>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CARD4L will include: technical specifications; trial production of data; pilot programmes for stakeholder engagement and feedback; and continued refinement of the standards</a:t>
            </a:r>
            <a:endParaRPr sz="1400">
              <a:solidFill>
                <a:schemeClr val="dk1"/>
              </a:solidFill>
              <a:latin typeface="Calibri"/>
              <a:ea typeface="Calibri"/>
              <a:cs typeface="Calibri"/>
              <a:sym typeface="Calibri"/>
            </a:endParaRPr>
          </a:p>
          <a:p>
            <a:pPr marL="457200" lvl="0" indent="-317500" algn="just" rtl="0">
              <a:lnSpc>
                <a:spcPct val="115000"/>
              </a:lnSpc>
              <a:spcBef>
                <a:spcPts val="0"/>
              </a:spcBef>
              <a:spcAft>
                <a:spcPts val="0"/>
              </a:spcAft>
              <a:buClr>
                <a:schemeClr val="dk1"/>
              </a:buClr>
              <a:buSzPts val="1400"/>
              <a:buFont typeface="Calibri"/>
              <a:buAutoNum type="arabicPeriod"/>
            </a:pPr>
            <a:r>
              <a:rPr lang="en-US" sz="1400">
                <a:solidFill>
                  <a:schemeClr val="dk1"/>
                </a:solidFill>
                <a:latin typeface="Calibri"/>
                <a:ea typeface="Calibri"/>
                <a:cs typeface="Calibri"/>
                <a:sym typeface="Calibri"/>
              </a:rPr>
              <a:t>ARD Stocktake and outlook</a:t>
            </a:r>
            <a:endParaRPr sz="1400">
              <a:solidFill>
                <a:schemeClr val="dk1"/>
              </a:solidFill>
              <a:latin typeface="Calibri"/>
              <a:ea typeface="Calibri"/>
              <a:cs typeface="Calibri"/>
              <a:sym typeface="Calibri"/>
            </a:endParaRPr>
          </a:p>
          <a:p>
            <a:pPr marL="914400" lvl="1" indent="-317500" algn="just" rtl="0">
              <a:lnSpc>
                <a:spcPct val="115000"/>
              </a:lnSpc>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CEOS should define and maintain a clear statement as to the current and future availability of the different datasets produced to its ARD standards, and how to access them. This should include a current snapshot and forecast for 1, 2, and 3 years hence</a:t>
            </a:r>
            <a:endParaRPr sz="1400">
              <a:solidFill>
                <a:schemeClr val="dk1"/>
              </a:solidFill>
              <a:latin typeface="Calibri"/>
              <a:ea typeface="Calibri"/>
              <a:cs typeface="Calibri"/>
              <a:sym typeface="Calibri"/>
            </a:endParaRPr>
          </a:p>
          <a:p>
            <a:pPr marL="457200" lvl="0" indent="-317500" algn="just" rtl="0">
              <a:lnSpc>
                <a:spcPct val="115000"/>
              </a:lnSpc>
              <a:spcBef>
                <a:spcPts val="0"/>
              </a:spcBef>
              <a:spcAft>
                <a:spcPts val="0"/>
              </a:spcAft>
              <a:buClr>
                <a:schemeClr val="dk1"/>
              </a:buClr>
              <a:buSzPts val="1400"/>
              <a:buFont typeface="Calibri"/>
              <a:buAutoNum type="arabicPeriod"/>
            </a:pPr>
            <a:r>
              <a:rPr lang="en-US" sz="1400">
                <a:solidFill>
                  <a:schemeClr val="dk1"/>
                </a:solidFill>
                <a:latin typeface="Calibri"/>
                <a:ea typeface="Calibri"/>
                <a:cs typeface="Calibri"/>
                <a:sym typeface="Calibri"/>
              </a:rPr>
              <a:t>Technical Specification Development and Maintenance</a:t>
            </a:r>
            <a:endParaRPr sz="1400">
              <a:solidFill>
                <a:schemeClr val="dk1"/>
              </a:solidFill>
              <a:latin typeface="Calibri"/>
              <a:ea typeface="Calibri"/>
              <a:cs typeface="Calibri"/>
              <a:sym typeface="Calibri"/>
            </a:endParaRPr>
          </a:p>
          <a:p>
            <a:pPr marL="914400" lvl="1" indent="-317500" algn="just" rtl="0">
              <a:lnSpc>
                <a:spcPct val="115000"/>
              </a:lnSpc>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The first steps for any new ARD standards across CEOS will be the development of the Product Family Specification </a:t>
            </a:r>
            <a:endParaRPr sz="1400">
              <a:solidFill>
                <a:schemeClr val="dk1"/>
              </a:solidFill>
              <a:latin typeface="Calibri"/>
              <a:ea typeface="Calibri"/>
              <a:cs typeface="Calibri"/>
              <a:sym typeface="Calibri"/>
            </a:endParaRPr>
          </a:p>
          <a:p>
            <a:pPr marL="914400" lvl="1" indent="-317500" algn="just" rtl="0">
              <a:lnSpc>
                <a:spcPct val="115000"/>
              </a:lnSpc>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A systematic and effective process will be required to ensure consistency and performance across the relevant standards and datasets</a:t>
            </a:r>
            <a:endParaRPr sz="1400">
              <a:solidFill>
                <a:schemeClr val="dk1"/>
              </a:solidFill>
              <a:latin typeface="Calibri"/>
              <a:ea typeface="Calibri"/>
              <a:cs typeface="Calibri"/>
              <a:sym typeface="Calibri"/>
            </a:endParaRPr>
          </a:p>
          <a:p>
            <a:pPr marL="914400" lvl="1" indent="-317500" algn="just" rtl="0">
              <a:lnSpc>
                <a:spcPct val="115000"/>
              </a:lnSpc>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Priorities driven by user demand (eg oceans or atmosphere or forests or machine learning….)</a:t>
            </a:r>
            <a:endParaRPr sz="1400">
              <a:solidFill>
                <a:schemeClr val="dk1"/>
              </a:solidFill>
              <a:latin typeface="Calibri"/>
              <a:ea typeface="Calibri"/>
              <a:cs typeface="Calibri"/>
              <a:sym typeface="Calibri"/>
            </a:endParaRPr>
          </a:p>
          <a:p>
            <a:pPr marL="457200" lvl="0" indent="-317500" algn="just" rtl="0">
              <a:lnSpc>
                <a:spcPct val="115000"/>
              </a:lnSpc>
              <a:spcBef>
                <a:spcPts val="0"/>
              </a:spcBef>
              <a:spcAft>
                <a:spcPts val="0"/>
              </a:spcAft>
              <a:buClr>
                <a:schemeClr val="dk1"/>
              </a:buClr>
              <a:buSzPts val="1400"/>
              <a:buFont typeface="Calibri"/>
              <a:buAutoNum type="arabicPeriod"/>
            </a:pPr>
            <a:r>
              <a:rPr lang="en-US" sz="1400">
                <a:solidFill>
                  <a:schemeClr val="dk1"/>
                </a:solidFill>
                <a:latin typeface="Calibri"/>
                <a:ea typeface="Calibri"/>
                <a:cs typeface="Calibri"/>
                <a:sym typeface="Calibri"/>
              </a:rPr>
              <a:t>Pilots and feedback</a:t>
            </a:r>
            <a:endParaRPr sz="1400">
              <a:solidFill>
                <a:schemeClr val="dk1"/>
              </a:solidFill>
              <a:latin typeface="Calibri"/>
              <a:ea typeface="Calibri"/>
              <a:cs typeface="Calibri"/>
              <a:sym typeface="Calibri"/>
            </a:endParaRPr>
          </a:p>
          <a:p>
            <a:pPr marL="914400" lvl="1" indent="-317500" algn="just" rtl="0">
              <a:lnSpc>
                <a:spcPct val="115000"/>
              </a:lnSpc>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Practical experience in the production, provision and application of CEOS ARD will be essential</a:t>
            </a:r>
            <a:endParaRPr sz="1400">
              <a:solidFill>
                <a:schemeClr val="dk1"/>
              </a:solidFill>
              <a:latin typeface="Calibri"/>
              <a:ea typeface="Calibri"/>
              <a:cs typeface="Calibri"/>
              <a:sym typeface="Calibri"/>
            </a:endParaRPr>
          </a:p>
          <a:p>
            <a:pPr marL="914400" lvl="1" indent="-317500" algn="just" rtl="0">
              <a:lnSpc>
                <a:spcPct val="115000"/>
              </a:lnSpc>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An important driver in these trials will be </a:t>
            </a:r>
            <a:r>
              <a:rPr lang="en-US" sz="1400" u="sng">
                <a:solidFill>
                  <a:schemeClr val="dk1"/>
                </a:solidFill>
                <a:latin typeface="Calibri"/>
                <a:ea typeface="Calibri"/>
                <a:cs typeface="Calibri"/>
                <a:sym typeface="Calibri"/>
              </a:rPr>
              <a:t>to ensure data discovery, access and integration is optimal</a:t>
            </a:r>
            <a:endParaRPr sz="1400">
              <a:solidFill>
                <a:schemeClr val="dk1"/>
              </a:solidFill>
              <a:latin typeface="Calibri"/>
              <a:ea typeface="Calibri"/>
              <a:cs typeface="Calibri"/>
              <a:sym typeface="Calibri"/>
            </a:endParaRPr>
          </a:p>
          <a:p>
            <a:pPr marL="457200" lvl="0" indent="-317500" algn="just" rtl="0">
              <a:lnSpc>
                <a:spcPct val="115000"/>
              </a:lnSpc>
              <a:spcBef>
                <a:spcPts val="0"/>
              </a:spcBef>
              <a:spcAft>
                <a:spcPts val="0"/>
              </a:spcAft>
              <a:buClr>
                <a:schemeClr val="dk1"/>
              </a:buClr>
              <a:buSzPts val="1400"/>
              <a:buFont typeface="Calibri"/>
              <a:buAutoNum type="arabicPeriod"/>
            </a:pPr>
            <a:r>
              <a:rPr lang="en-US" sz="1400">
                <a:solidFill>
                  <a:schemeClr val="dk1"/>
                </a:solidFill>
                <a:latin typeface="Calibri"/>
                <a:ea typeface="Calibri"/>
                <a:cs typeface="Calibri"/>
                <a:sym typeface="Calibri"/>
              </a:rPr>
              <a:t>Promotion</a:t>
            </a:r>
            <a:endParaRPr sz="1400">
              <a:solidFill>
                <a:schemeClr val="dk1"/>
              </a:solidFill>
              <a:latin typeface="Calibri"/>
              <a:ea typeface="Calibri"/>
              <a:cs typeface="Calibri"/>
              <a:sym typeface="Calibri"/>
            </a:endParaRPr>
          </a:p>
          <a:p>
            <a:pPr marL="914400" lvl="1" indent="-317500" algn="just" rtl="0">
              <a:lnSpc>
                <a:spcPct val="115000"/>
              </a:lnSpc>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Active promotion of the benefits of ARD will be an essential part of achieving that critical mass for the standards to succeed - to data providers, data hosters and aggregators, and data users</a:t>
            </a:r>
            <a:endParaRPr sz="1400">
              <a:solidFill>
                <a:schemeClr val="dk1"/>
              </a:solidFill>
              <a:latin typeface="Calibri"/>
              <a:ea typeface="Calibri"/>
              <a:cs typeface="Calibri"/>
              <a:sym typeface="Calibri"/>
            </a:endParaRPr>
          </a:p>
          <a:p>
            <a:pPr marL="228600" lvl="0" indent="-228600" algn="just" rtl="0">
              <a:lnSpc>
                <a:spcPct val="115000"/>
              </a:lnSpc>
              <a:spcBef>
                <a:spcPts val="600"/>
              </a:spcBef>
              <a:spcAft>
                <a:spcPts val="0"/>
              </a:spcAft>
              <a:buNone/>
            </a:pPr>
            <a:endParaRPr sz="1100">
              <a:solidFill>
                <a:schemeClr val="dk1"/>
              </a:solidFill>
              <a:latin typeface="Calibri"/>
              <a:ea typeface="Calibri"/>
              <a:cs typeface="Calibri"/>
              <a:sym typeface="Calibri"/>
            </a:endParaRPr>
          </a:p>
          <a:p>
            <a:pPr marL="228600" lvl="0" indent="-228600" algn="just" rtl="0">
              <a:lnSpc>
                <a:spcPct val="115000"/>
              </a:lnSpc>
              <a:spcBef>
                <a:spcPts val="600"/>
              </a:spcBef>
              <a:spcAft>
                <a:spcPts val="0"/>
              </a:spcAft>
              <a:buNone/>
            </a:pPr>
            <a:endParaRPr sz="1100">
              <a:solidFill>
                <a:schemeClr val="dk1"/>
              </a:solidFill>
              <a:latin typeface="Calibri"/>
              <a:ea typeface="Calibri"/>
              <a:cs typeface="Calibri"/>
              <a:sym typeface="Calibri"/>
            </a:endParaRPr>
          </a:p>
          <a:p>
            <a:pPr marL="228600" lvl="0" indent="-228600" algn="just" rtl="0">
              <a:lnSpc>
                <a:spcPct val="115000"/>
              </a:lnSpc>
              <a:spcBef>
                <a:spcPts val="60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a:p>
            <a:pPr marL="0" lvl="0" indent="0" algn="l" rtl="0">
              <a:lnSpc>
                <a:spcPct val="115000"/>
              </a:lnSpc>
              <a:spcBef>
                <a:spcPts val="600"/>
              </a:spcBef>
              <a:spcAft>
                <a:spcPts val="0"/>
              </a:spcAft>
              <a:buNone/>
            </a:pPr>
            <a:endParaRPr sz="1100" b="0">
              <a:solidFill>
                <a:schemeClr val="dk1"/>
              </a:solidFill>
              <a:latin typeface="Calibri"/>
              <a:ea typeface="Calibri"/>
              <a:cs typeface="Calibri"/>
              <a:sym typeface="Calibri"/>
            </a:endParaRPr>
          </a:p>
          <a:p>
            <a:pPr marL="0" lvl="0" indent="0" algn="l" rtl="0">
              <a:spcBef>
                <a:spcPts val="500"/>
              </a:spcBef>
              <a:spcAft>
                <a:spcPts val="0"/>
              </a:spcAft>
              <a:buNone/>
            </a:pPr>
            <a:endParaRPr>
              <a:latin typeface="Calibri"/>
              <a:ea typeface="Calibri"/>
              <a:cs typeface="Calibri"/>
              <a:sym typeface="Calibri"/>
            </a:endParaRPr>
          </a:p>
        </p:txBody>
      </p:sp>
      <p:sp>
        <p:nvSpPr>
          <p:cNvPr id="62" name="Google Shape;62;p10"/>
          <p:cNvSpPr txBox="1">
            <a:spLocks noGrp="1"/>
          </p:cNvSpPr>
          <p:nvPr>
            <p:ph type="body" idx="2"/>
          </p:nvPr>
        </p:nvSpPr>
        <p:spPr>
          <a:xfrm>
            <a:off x="1981200" y="76200"/>
            <a:ext cx="4953000" cy="914400"/>
          </a:xfrm>
          <a:prstGeom prst="rect">
            <a:avLst/>
          </a:prstGeom>
        </p:spPr>
        <p:txBody>
          <a:bodyPr spcFirstLastPara="1" wrap="square" lIns="91425" tIns="45700" rIns="91425" bIns="45700" anchor="t" anchorCtr="0">
            <a:noAutofit/>
          </a:bodyPr>
          <a:lstStyle/>
          <a:p>
            <a:pPr marL="0" lvl="0" indent="0" algn="ctr" rtl="0">
              <a:spcBef>
                <a:spcPts val="500"/>
              </a:spcBef>
              <a:spcAft>
                <a:spcPts val="0"/>
              </a:spcAft>
              <a:buNone/>
            </a:pPr>
            <a:r>
              <a:rPr lang="en-US"/>
              <a:t>CEOS ARD Strategy Components</a:t>
            </a:r>
            <a:endParaRPr/>
          </a:p>
        </p:txBody>
      </p:sp>
      <p:pic>
        <p:nvPicPr>
          <p:cNvPr id="63" name="Google Shape;63;p10"/>
          <p:cNvPicPr preferRelativeResize="0"/>
          <p:nvPr/>
        </p:nvPicPr>
        <p:blipFill>
          <a:blip r:embed="rId3">
            <a:alphaModFix/>
          </a:blip>
          <a:stretch>
            <a:fillRect/>
          </a:stretch>
        </p:blipFill>
        <p:spPr>
          <a:xfrm>
            <a:off x="6246225" y="2409900"/>
            <a:ext cx="2853625" cy="2461199"/>
          </a:xfrm>
          <a:prstGeom prst="rect">
            <a:avLst/>
          </a:prstGeom>
          <a:noFill/>
          <a:ln>
            <a:noFill/>
          </a:ln>
        </p:spPr>
      </p:pic>
      <p:pic>
        <p:nvPicPr>
          <p:cNvPr id="64" name="Google Shape;64;p10"/>
          <p:cNvPicPr preferRelativeResize="0"/>
          <p:nvPr/>
        </p:nvPicPr>
        <p:blipFill>
          <a:blip r:embed="rId4">
            <a:alphaModFix/>
          </a:blip>
          <a:stretch>
            <a:fillRect/>
          </a:stretch>
        </p:blipFill>
        <p:spPr>
          <a:xfrm>
            <a:off x="4267452" y="5194892"/>
            <a:ext cx="1181851" cy="1663634"/>
          </a:xfrm>
          <a:prstGeom prst="rect">
            <a:avLst/>
          </a:prstGeom>
          <a:noFill/>
          <a:ln>
            <a:noFill/>
          </a:ln>
        </p:spPr>
      </p:pic>
      <p:pic>
        <p:nvPicPr>
          <p:cNvPr id="65" name="Google Shape;65;p10"/>
          <p:cNvPicPr preferRelativeResize="0"/>
          <p:nvPr/>
        </p:nvPicPr>
        <p:blipFill>
          <a:blip r:embed="rId5">
            <a:alphaModFix/>
          </a:blip>
          <a:stretch>
            <a:fillRect/>
          </a:stretch>
        </p:blipFill>
        <p:spPr>
          <a:xfrm>
            <a:off x="4927900" y="5193950"/>
            <a:ext cx="1181850" cy="1664049"/>
          </a:xfrm>
          <a:prstGeom prst="rect">
            <a:avLst/>
          </a:prstGeom>
          <a:noFill/>
          <a:ln>
            <a:noFill/>
          </a:ln>
        </p:spPr>
      </p:pic>
      <p:pic>
        <p:nvPicPr>
          <p:cNvPr id="66" name="Google Shape;66;p10"/>
          <p:cNvPicPr preferRelativeResize="0"/>
          <p:nvPr/>
        </p:nvPicPr>
        <p:blipFill>
          <a:blip r:embed="rId6">
            <a:alphaModFix/>
          </a:blip>
          <a:stretch>
            <a:fillRect/>
          </a:stretch>
        </p:blipFill>
        <p:spPr>
          <a:xfrm>
            <a:off x="5880900" y="5193428"/>
            <a:ext cx="1181851" cy="166509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10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10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1"/>
          <p:cNvSpPr>
            <a:spLocks noGrp="1"/>
          </p:cNvSpPr>
          <p:nvPr>
            <p:ph type="sldNum" idx="12"/>
          </p:nvPr>
        </p:nvSpPr>
        <p:spPr>
          <a:xfrm>
            <a:off x="8763000" y="6629400"/>
            <a:ext cx="304800" cy="187200"/>
          </a:xfrm>
          <a:prstGeom prst="roundRect">
            <a:avLst>
              <a:gd name="adj" fmla="val 16667"/>
            </a:avLst>
          </a:prstGeom>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t>8</a:t>
            </a:fld>
            <a:endParaRPr/>
          </a:p>
        </p:txBody>
      </p:sp>
      <p:sp>
        <p:nvSpPr>
          <p:cNvPr id="72" name="Google Shape;72;p11"/>
          <p:cNvSpPr txBox="1">
            <a:spLocks noGrp="1"/>
          </p:cNvSpPr>
          <p:nvPr>
            <p:ph type="body" idx="1"/>
          </p:nvPr>
        </p:nvSpPr>
        <p:spPr>
          <a:xfrm>
            <a:off x="76200" y="1481975"/>
            <a:ext cx="8991600" cy="5257800"/>
          </a:xfrm>
          <a:prstGeom prst="rect">
            <a:avLst/>
          </a:prstGeom>
        </p:spPr>
        <p:txBody>
          <a:bodyPr spcFirstLastPara="1" wrap="square" lIns="91425" tIns="45700" rIns="91425" bIns="45700" anchor="t" anchorCtr="0">
            <a:noAutofit/>
          </a:bodyPr>
          <a:lstStyle/>
          <a:p>
            <a:pPr marL="457200" lvl="0" indent="-342900" algn="l" rtl="0">
              <a:spcBef>
                <a:spcPts val="0"/>
              </a:spcBef>
              <a:spcAft>
                <a:spcPts val="0"/>
              </a:spcAft>
              <a:buClr>
                <a:schemeClr val="dk1"/>
              </a:buClr>
              <a:buSzPts val="1800"/>
              <a:buFont typeface="Cambria"/>
              <a:buChar char="❏"/>
            </a:pPr>
            <a:r>
              <a:rPr lang="en-US" sz="1800">
                <a:solidFill>
                  <a:schemeClr val="dk1"/>
                </a:solidFill>
                <a:latin typeface="Calibri"/>
                <a:ea typeface="Calibri"/>
                <a:cs typeface="Calibri"/>
                <a:sym typeface="Calibri"/>
              </a:rPr>
              <a:t>SIT Vice Chair Team</a:t>
            </a:r>
            <a:r>
              <a:rPr lang="en-US" sz="1800" b="0">
                <a:solidFill>
                  <a:schemeClr val="dk1"/>
                </a:solidFill>
                <a:latin typeface="Calibri"/>
                <a:ea typeface="Calibri"/>
                <a:cs typeface="Calibri"/>
                <a:sym typeface="Calibri"/>
              </a:rPr>
              <a:t> will bring a fleshed-out </a:t>
            </a:r>
            <a:r>
              <a:rPr lang="en-US" sz="1800" b="0" i="1">
                <a:solidFill>
                  <a:schemeClr val="dk1"/>
                </a:solidFill>
                <a:latin typeface="Calibri"/>
                <a:ea typeface="Calibri"/>
                <a:cs typeface="Calibri"/>
                <a:sym typeface="Calibri"/>
              </a:rPr>
              <a:t>Strategy</a:t>
            </a:r>
            <a:r>
              <a:rPr lang="en-US" sz="1800" b="0">
                <a:solidFill>
                  <a:schemeClr val="dk1"/>
                </a:solidFill>
                <a:latin typeface="Calibri"/>
                <a:ea typeface="Calibri"/>
                <a:cs typeface="Calibri"/>
                <a:sym typeface="Calibri"/>
              </a:rPr>
              <a:t> and tasks to the </a:t>
            </a:r>
            <a:r>
              <a:rPr lang="en-US" sz="1800">
                <a:solidFill>
                  <a:schemeClr val="dk1"/>
                </a:solidFill>
                <a:latin typeface="Calibri"/>
                <a:ea typeface="Calibri"/>
                <a:cs typeface="Calibri"/>
                <a:sym typeface="Calibri"/>
              </a:rPr>
              <a:t>SIT TW</a:t>
            </a:r>
            <a:r>
              <a:rPr lang="en-US" sz="1800" b="0">
                <a:solidFill>
                  <a:schemeClr val="dk1"/>
                </a:solidFill>
                <a:latin typeface="Calibri"/>
                <a:ea typeface="Calibri"/>
                <a:cs typeface="Calibri"/>
                <a:sym typeface="Calibri"/>
              </a:rPr>
              <a:t> in September</a:t>
            </a:r>
            <a:endParaRPr sz="1800" b="0">
              <a:solidFill>
                <a:schemeClr val="dk1"/>
              </a:solidFill>
              <a:latin typeface="Calibri"/>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Strategy is informal, with light oversight and direction by SIT Chair of related tasks across the CEOS WP - and identification of new tasks as needed</a:t>
            </a:r>
            <a:endParaRPr sz="1800" b="0">
              <a:solidFill>
                <a:schemeClr val="dk1"/>
              </a:solidFill>
              <a:latin typeface="Calibri"/>
              <a:ea typeface="Calibri"/>
              <a:cs typeface="Calibri"/>
              <a:sym typeface="Calibri"/>
            </a:endParaRPr>
          </a:p>
          <a:p>
            <a:pPr marL="457200" lvl="0" indent="0" algn="l" rtl="0">
              <a:spcBef>
                <a:spcPts val="0"/>
              </a:spcBef>
              <a:spcAft>
                <a:spcPts val="0"/>
              </a:spcAft>
              <a:buNone/>
            </a:pPr>
            <a:endParaRPr sz="1800" b="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mbria"/>
              <a:buChar char="❏"/>
            </a:pPr>
            <a:r>
              <a:rPr lang="en-US" sz="1800">
                <a:solidFill>
                  <a:schemeClr val="dk1"/>
                </a:solidFill>
                <a:latin typeface="Calibri"/>
                <a:ea typeface="Calibri"/>
                <a:cs typeface="Calibri"/>
                <a:sym typeface="Calibri"/>
              </a:rPr>
              <a:t>SIT Vice Chair Team</a:t>
            </a:r>
            <a:r>
              <a:rPr lang="en-US" sz="1800" b="0">
                <a:solidFill>
                  <a:schemeClr val="dk1"/>
                </a:solidFill>
                <a:latin typeface="Calibri"/>
                <a:ea typeface="Calibri"/>
                <a:cs typeface="Calibri"/>
                <a:sym typeface="Calibri"/>
              </a:rPr>
              <a:t> will bring a refined version to the </a:t>
            </a:r>
            <a:r>
              <a:rPr lang="en-US" sz="1800">
                <a:solidFill>
                  <a:schemeClr val="dk1"/>
                </a:solidFill>
                <a:latin typeface="Calibri"/>
                <a:ea typeface="Calibri"/>
                <a:cs typeface="Calibri"/>
                <a:sym typeface="Calibri"/>
              </a:rPr>
              <a:t>CEOS Plenary</a:t>
            </a:r>
            <a:r>
              <a:rPr lang="en-US" sz="1800" b="0">
                <a:solidFill>
                  <a:schemeClr val="dk1"/>
                </a:solidFill>
                <a:latin typeface="Calibri"/>
                <a:ea typeface="Calibri"/>
                <a:cs typeface="Calibri"/>
                <a:sym typeface="Calibri"/>
              </a:rPr>
              <a:t> in Vietnam in October - where CSIRO/GA will assume the SIT Chair role</a:t>
            </a:r>
            <a:endParaRPr sz="1800" b="0">
              <a:solidFill>
                <a:schemeClr val="dk1"/>
              </a:solidFill>
              <a:latin typeface="Calibri"/>
              <a:ea typeface="Calibri"/>
              <a:cs typeface="Calibri"/>
              <a:sym typeface="Calibri"/>
            </a:endParaRPr>
          </a:p>
          <a:p>
            <a:pPr marL="0" lvl="0" indent="0" algn="l" rtl="0">
              <a:spcBef>
                <a:spcPts val="0"/>
              </a:spcBef>
              <a:spcAft>
                <a:spcPts val="0"/>
              </a:spcAft>
              <a:buNone/>
            </a:pPr>
            <a:endParaRPr sz="1800" b="0">
              <a:solidFill>
                <a:schemeClr val="dk1"/>
              </a:solidFill>
              <a:latin typeface="Calibri"/>
              <a:ea typeface="Calibri"/>
              <a:cs typeface="Calibri"/>
              <a:sym typeface="Calibri"/>
            </a:endParaRPr>
          </a:p>
          <a:p>
            <a:pPr marL="457200" lvl="0" indent="-342900" algn="just" rtl="0">
              <a:lnSpc>
                <a:spcPct val="115000"/>
              </a:lnSpc>
              <a:spcBef>
                <a:spcPts val="0"/>
              </a:spcBef>
              <a:spcAft>
                <a:spcPts val="0"/>
              </a:spcAft>
              <a:buClr>
                <a:schemeClr val="dk1"/>
              </a:buClr>
              <a:buSzPts val="1800"/>
              <a:buFont typeface="Cambria"/>
              <a:buChar char="❏"/>
            </a:pPr>
            <a:r>
              <a:rPr lang="en-US" sz="1800">
                <a:solidFill>
                  <a:schemeClr val="dk1"/>
                </a:solidFill>
                <a:latin typeface="Calibri"/>
                <a:ea typeface="Calibri"/>
                <a:cs typeface="Calibri"/>
                <a:sym typeface="Calibri"/>
              </a:rPr>
              <a:t>VCs, WGs, and AHTs</a:t>
            </a:r>
            <a:r>
              <a:rPr lang="en-US" sz="1800" b="0">
                <a:solidFill>
                  <a:schemeClr val="dk1"/>
                </a:solidFill>
                <a:latin typeface="Calibri"/>
                <a:ea typeface="Calibri"/>
                <a:cs typeface="Calibri"/>
                <a:sym typeface="Calibri"/>
              </a:rPr>
              <a:t> and all are encouraged to provide a </a:t>
            </a:r>
            <a:r>
              <a:rPr lang="en-US" sz="1800" b="0" u="sng">
                <a:solidFill>
                  <a:schemeClr val="dk1"/>
                </a:solidFill>
                <a:latin typeface="Calibri"/>
                <a:ea typeface="Calibri"/>
                <a:cs typeface="Calibri"/>
                <a:sym typeface="Calibri"/>
              </a:rPr>
              <a:t>reply to the short questionnaire</a:t>
            </a:r>
            <a:r>
              <a:rPr lang="en-US" sz="1800" b="0">
                <a:solidFill>
                  <a:schemeClr val="dk1"/>
                </a:solidFill>
                <a:latin typeface="Calibri"/>
                <a:ea typeface="Calibri"/>
                <a:cs typeface="Calibri"/>
                <a:sym typeface="Calibri"/>
              </a:rPr>
              <a:t> that has already been provided to if they have not already. Thanks to SST-VC, AC-VC, WGDisasters for initial responses!</a:t>
            </a:r>
            <a:endParaRPr sz="1800" b="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1800" b="0">
              <a:solidFill>
                <a:schemeClr val="dk1"/>
              </a:solidFill>
              <a:latin typeface="Calibri"/>
              <a:ea typeface="Calibri"/>
              <a:cs typeface="Calibri"/>
              <a:sym typeface="Calibri"/>
            </a:endParaRPr>
          </a:p>
          <a:p>
            <a:pPr marL="457200" lvl="0" indent="-342900" algn="just" rtl="0">
              <a:lnSpc>
                <a:spcPct val="115000"/>
              </a:lnSpc>
              <a:spcBef>
                <a:spcPts val="0"/>
              </a:spcBef>
              <a:spcAft>
                <a:spcPts val="0"/>
              </a:spcAft>
              <a:buClr>
                <a:schemeClr val="dk1"/>
              </a:buClr>
              <a:buSzPts val="1800"/>
              <a:buFont typeface="Calibri"/>
              <a:buChar char="❏"/>
            </a:pPr>
            <a:r>
              <a:rPr lang="en-US" sz="1800" b="0">
                <a:solidFill>
                  <a:schemeClr val="dk1"/>
                </a:solidFill>
                <a:latin typeface="Calibri"/>
                <a:ea typeface="Calibri"/>
                <a:cs typeface="Calibri"/>
                <a:sym typeface="Calibri"/>
              </a:rPr>
              <a:t>Feedback is welcome at any stage</a:t>
            </a:r>
            <a:endParaRPr sz="1800" b="0">
              <a:solidFill>
                <a:schemeClr val="dk1"/>
              </a:solidFill>
              <a:latin typeface="Calibri"/>
              <a:ea typeface="Calibri"/>
              <a:cs typeface="Calibri"/>
              <a:sym typeface="Calibri"/>
            </a:endParaRPr>
          </a:p>
          <a:p>
            <a:pPr marL="0" lvl="0" indent="0" algn="l" rtl="0">
              <a:spcBef>
                <a:spcPts val="500"/>
              </a:spcBef>
              <a:spcAft>
                <a:spcPts val="0"/>
              </a:spcAft>
              <a:buNone/>
            </a:pPr>
            <a:endParaRPr sz="1800" b="0">
              <a:solidFill>
                <a:schemeClr val="dk1"/>
              </a:solidFill>
              <a:latin typeface="Calibri"/>
              <a:ea typeface="Calibri"/>
              <a:cs typeface="Calibri"/>
              <a:sym typeface="Calibri"/>
            </a:endParaRPr>
          </a:p>
        </p:txBody>
      </p:sp>
      <p:sp>
        <p:nvSpPr>
          <p:cNvPr id="73" name="Google Shape;73;p11"/>
          <p:cNvSpPr txBox="1">
            <a:spLocks noGrp="1"/>
          </p:cNvSpPr>
          <p:nvPr>
            <p:ph type="body" idx="2"/>
          </p:nvPr>
        </p:nvSpPr>
        <p:spPr>
          <a:xfrm>
            <a:off x="1981200" y="76200"/>
            <a:ext cx="4953000" cy="914400"/>
          </a:xfrm>
          <a:prstGeom prst="rect">
            <a:avLst/>
          </a:prstGeom>
        </p:spPr>
        <p:txBody>
          <a:bodyPr spcFirstLastPara="1" wrap="square" lIns="91425" tIns="45700" rIns="91425" bIns="45700" anchor="t" anchorCtr="0">
            <a:noAutofit/>
          </a:bodyPr>
          <a:lstStyle/>
          <a:p>
            <a:pPr marL="0" lvl="0" indent="0" algn="ctr" rtl="0">
              <a:spcBef>
                <a:spcPts val="500"/>
              </a:spcBef>
              <a:spcAft>
                <a:spcPts val="0"/>
              </a:spcAft>
              <a:buNone/>
            </a:pPr>
            <a:r>
              <a:rPr lang="en-US"/>
              <a:t>Next Steps</a:t>
            </a:r>
            <a:endParaRPr/>
          </a:p>
        </p:txBody>
      </p:sp>
    </p:spTree>
  </p:cSld>
  <p:clrMapOvr>
    <a:masterClrMapping/>
  </p:clrMapOvr>
</p:sld>
</file>

<file path=ppt/theme/theme1.xml><?xml version="1.0" encoding="utf-8"?>
<a:theme xmlns:a="http://schemas.openxmlformats.org/drawingml/2006/main" name="Defaul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1235</TotalTime>
  <Words>924</Words>
  <Application>Microsoft Macintosh PowerPoint</Application>
  <PresentationFormat>On-screen Show (4:3)</PresentationFormat>
  <Paragraphs>83</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Calibri</vt:lpstr>
      <vt:lpstr>Arial</vt:lpstr>
      <vt:lpstr>Avenir</vt:lpstr>
      <vt:lpstr>Helvetica Neue</vt:lpstr>
      <vt:lpstr>Courier New</vt:lpstr>
      <vt:lpstr>Cambria</vt:lpstr>
      <vt:lpstr>Noto Sans Symbols</vt:lpstr>
      <vt:lpstr>Default</vt:lpstr>
      <vt:lpstr>Analysis Ready Data Strategy for CEOS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Ready Data Strategy for CEOS</dc:title>
  <cp:lastModifiedBy>Microsoft Office User</cp:lastModifiedBy>
  <cp:revision>1</cp:revision>
  <dcterms:modified xsi:type="dcterms:W3CDTF">2019-03-28T12:19:30Z</dcterms:modified>
</cp:coreProperties>
</file>