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75" r:id="rId4"/>
    <p:sldId id="276" r:id="rId5"/>
    <p:sldId id="279" r:id="rId6"/>
    <p:sldId id="278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386F6-4174-46D5-91A9-0CD5E6FD66D7}" v="1" dt="2019-02-20T23:25:17.5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/>
    <p:restoredTop sz="93301"/>
  </p:normalViewPr>
  <p:slideViewPr>
    <p:cSldViewPr>
      <p:cViewPr varScale="1">
        <p:scale>
          <a:sx n="95" d="100"/>
          <a:sy n="95" d="100"/>
        </p:scale>
        <p:origin x="110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833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International associates include intergovernmental groups like GCOS, GEO, UN systems</a:t>
            </a:r>
          </a:p>
          <a:p>
            <a:endParaRPr lang="en-US" altLang="en-US">
              <a:ea typeface="ＭＳ Ｐゴシック" pitchFamily="34" charset="-128"/>
            </a:endParaRPr>
          </a:p>
          <a:p>
            <a:r>
              <a:rPr lang="en-US" altLang="en-US">
                <a:ea typeface="ＭＳ Ｐゴシック" pitchFamily="34" charset="-128"/>
              </a:rPr>
              <a:t>WGCV subgroups  Terrain Mapping, IR Visible Optical Sensors, SAR, Microwave, Atmospheric Composition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3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2013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67E771-16FC-4560-AF22-3DE41D098C2A}" type="slidenum">
              <a:rPr lang="de-CH" altLang="en-US" sz="1100" smtClean="0">
                <a:cs typeface="Arial" charset="0"/>
              </a:rPr>
              <a:pPr/>
              <a:t>3</a:t>
            </a:fld>
            <a:endParaRPr lang="de-CH" altLang="en-US" sz="11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3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152400"/>
            <a:ext cx="49530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533400" y="76200"/>
            <a:ext cx="84582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16" descr="top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75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IVOS, Pasadena, 04-06 June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381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73ED-3CA8-486F-9949-DD3997A21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96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WG Calibration and Validation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Ong, CSIRO, Akihiko Kuze, JAXA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5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and Agenda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Item 5.3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Biomass Validation Protocol</a:t>
            </a:r>
            <a:endParaRPr lang="en-AU" dirty="0"/>
          </a:p>
        </p:txBody>
      </p:sp>
      <p:grpSp>
        <p:nvGrpSpPr>
          <p:cNvPr id="7" name="Group 10">
            <a:extLst>
              <a:ext uri="{FF2B5EF4-FFF2-40B4-BE49-F238E27FC236}">
                <a16:creationId xmlns="" xmlns:a16="http://schemas.microsoft.com/office/drawing/2014/main" id="{BD7B3E89-6801-470E-B170-63CAB8487605}"/>
              </a:ext>
            </a:extLst>
          </p:cNvPr>
          <p:cNvGrpSpPr/>
          <p:nvPr/>
        </p:nvGrpSpPr>
        <p:grpSpPr>
          <a:xfrm>
            <a:off x="990599" y="1351329"/>
            <a:ext cx="6934201" cy="2115677"/>
            <a:chOff x="-2" y="1080533"/>
            <a:chExt cx="12181170" cy="4987627"/>
          </a:xfrm>
          <a:solidFill>
            <a:schemeClr val="bg1"/>
          </a:solidFill>
        </p:grpSpPr>
        <p:grpSp>
          <p:nvGrpSpPr>
            <p:cNvPr id="8" name="Group 2">
              <a:extLst>
                <a:ext uri="{FF2B5EF4-FFF2-40B4-BE49-F238E27FC236}">
                  <a16:creationId xmlns="" xmlns:a16="http://schemas.microsoft.com/office/drawing/2014/main" id="{7C871827-00B8-4E3B-A92E-2AAC243DBC87}"/>
                </a:ext>
              </a:extLst>
            </p:cNvPr>
            <p:cNvGrpSpPr/>
            <p:nvPr/>
          </p:nvGrpSpPr>
          <p:grpSpPr>
            <a:xfrm>
              <a:off x="-2" y="1080533"/>
              <a:ext cx="12181169" cy="4987627"/>
              <a:chOff x="-2" y="1080533"/>
              <a:chExt cx="12181169" cy="4987627"/>
            </a:xfrm>
            <a:grpFill/>
          </p:grpSpPr>
          <p:grpSp>
            <p:nvGrpSpPr>
              <p:cNvPr id="13" name="Group 6">
                <a:extLst>
                  <a:ext uri="{FF2B5EF4-FFF2-40B4-BE49-F238E27FC236}">
                    <a16:creationId xmlns="" xmlns:a16="http://schemas.microsoft.com/office/drawing/2014/main" id="{404B6670-DDA2-44B4-B636-DA02EEE9777E}"/>
                  </a:ext>
                </a:extLst>
              </p:cNvPr>
              <p:cNvGrpSpPr/>
              <p:nvPr/>
            </p:nvGrpSpPr>
            <p:grpSpPr>
              <a:xfrm>
                <a:off x="-2" y="2051166"/>
                <a:ext cx="3873741" cy="2876121"/>
                <a:chOff x="32795" y="1421326"/>
                <a:chExt cx="3873741" cy="2876121"/>
              </a:xfrm>
              <a:grpFill/>
            </p:grpSpPr>
            <p:pic>
              <p:nvPicPr>
                <p:cNvPr id="22" name="Picture 9" descr="D:\2_Novel Uses CBL\Data\UT.png">
                  <a:extLst>
                    <a:ext uri="{FF2B5EF4-FFF2-40B4-BE49-F238E27FC236}">
                      <a16:creationId xmlns="" xmlns:a16="http://schemas.microsoft.com/office/drawing/2014/main" id="{AF73223A-A3A7-4B9D-9036-3E6EB507A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3628"/>
                <a:stretch/>
              </p:blipFill>
              <p:spPr bwMode="auto">
                <a:xfrm>
                  <a:off x="197435" y="2426064"/>
                  <a:ext cx="1778856" cy="18713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3" name="TextBox 4">
                  <a:extLst>
                    <a:ext uri="{FF2B5EF4-FFF2-40B4-BE49-F238E27FC236}">
                      <a16:creationId xmlns="" xmlns:a16="http://schemas.microsoft.com/office/drawing/2014/main" id="{8358C51B-A827-4B75-9104-371A6ADEC7A8}"/>
                    </a:ext>
                  </a:extLst>
                </p:cNvPr>
                <p:cNvSpPr txBox="1"/>
                <p:nvPr/>
              </p:nvSpPr>
              <p:spPr>
                <a:xfrm>
                  <a:off x="32795" y="1421326"/>
                  <a:ext cx="3873741" cy="8706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/>
                    <a:t>1. TLS and Field Data  for plot biomass estimates</a:t>
                  </a: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="" xmlns:a16="http://schemas.microsoft.com/office/drawing/2014/main" id="{534FB967-0628-4A01-AF8D-67E3650B3A29}"/>
                  </a:ext>
                </a:extLst>
              </p:cNvPr>
              <p:cNvGrpSpPr/>
              <p:nvPr/>
            </p:nvGrpSpPr>
            <p:grpSpPr>
              <a:xfrm>
                <a:off x="2028036" y="3169851"/>
                <a:ext cx="3529392" cy="2874112"/>
                <a:chOff x="2060833" y="2540011"/>
                <a:chExt cx="3529392" cy="2874112"/>
              </a:xfrm>
              <a:grpFill/>
            </p:grpSpPr>
            <p:pic>
              <p:nvPicPr>
                <p:cNvPr id="20" name="Picture 4" descr="als_points.jpg">
                  <a:extLst>
                    <a:ext uri="{FF2B5EF4-FFF2-40B4-BE49-F238E27FC236}">
                      <a16:creationId xmlns="" xmlns:a16="http://schemas.microsoft.com/office/drawing/2014/main" id="{1510AA65-1C35-4E9F-B9BC-B5F031180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344" y="2540011"/>
                  <a:ext cx="2882348" cy="18158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15">
                  <a:extLst>
                    <a:ext uri="{FF2B5EF4-FFF2-40B4-BE49-F238E27FC236}">
                      <a16:creationId xmlns="" xmlns:a16="http://schemas.microsoft.com/office/drawing/2014/main" id="{B4445593-8A03-413C-8AC8-F6A60DCDC011}"/>
                    </a:ext>
                  </a:extLst>
                </p:cNvPr>
                <p:cNvSpPr txBox="1"/>
                <p:nvPr/>
              </p:nvSpPr>
              <p:spPr>
                <a:xfrm>
                  <a:off x="2060833" y="4543437"/>
                  <a:ext cx="3529392" cy="8706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257175" indent="-257175" algn="ctr">
                    <a:buAutoNum type="arabicPeriod" startAt="2"/>
                  </a:pPr>
                  <a:r>
                    <a:rPr lang="en-US" sz="900" b="1" dirty="0"/>
                    <a:t>Calibrate Airborne lidar with </a:t>
                  </a:r>
                </a:p>
                <a:p>
                  <a:pPr algn="ctr"/>
                  <a:r>
                    <a:rPr lang="en-US" sz="900" b="1" i="1" dirty="0"/>
                    <a:t>in situ </a:t>
                  </a:r>
                  <a:r>
                    <a:rPr lang="en-US" sz="900" b="1" dirty="0"/>
                    <a:t>data</a:t>
                  </a:r>
                </a:p>
              </p:txBody>
            </p:sp>
          </p:grpSp>
          <p:sp>
            <p:nvSpPr>
              <p:cNvPr id="15" name="TextBox 16">
                <a:extLst>
                  <a:ext uri="{FF2B5EF4-FFF2-40B4-BE49-F238E27FC236}">
                    <a16:creationId xmlns="" xmlns:a16="http://schemas.microsoft.com/office/drawing/2014/main" id="{2A22BAF6-F07B-48E6-B4F3-61C3C549A02D}"/>
                  </a:ext>
                </a:extLst>
              </p:cNvPr>
              <p:cNvSpPr txBox="1"/>
              <p:nvPr/>
            </p:nvSpPr>
            <p:spPr>
              <a:xfrm>
                <a:off x="4463818" y="1977816"/>
                <a:ext cx="4504733" cy="9069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3. Generate local biomass maps at desired (spaceborne product) </a:t>
                </a:r>
                <a:r>
                  <a:rPr lang="en-US" sz="1000" b="1" dirty="0"/>
                  <a:t>resolution</a:t>
                </a:r>
              </a:p>
            </p:txBody>
          </p:sp>
          <p:sp>
            <p:nvSpPr>
              <p:cNvPr id="16" name="TextBox 17">
                <a:extLst>
                  <a:ext uri="{FF2B5EF4-FFF2-40B4-BE49-F238E27FC236}">
                    <a16:creationId xmlns="" xmlns:a16="http://schemas.microsoft.com/office/drawing/2014/main" id="{6DE7A6A1-AF86-4FB7-BB9B-7E74C04E4A2E}"/>
                  </a:ext>
                </a:extLst>
              </p:cNvPr>
              <p:cNvSpPr txBox="1"/>
              <p:nvPr/>
            </p:nvSpPr>
            <p:spPr>
              <a:xfrm rot="10800000" flipV="1">
                <a:off x="8138832" y="5197474"/>
                <a:ext cx="4042335" cy="8706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/>
                  <a:t>4. Report accuracy over geographic domain of interest given available data</a:t>
                </a:r>
              </a:p>
            </p:txBody>
          </p:sp>
          <p:grpSp>
            <p:nvGrpSpPr>
              <p:cNvPr id="17" name="Group 26">
                <a:extLst>
                  <a:ext uri="{FF2B5EF4-FFF2-40B4-BE49-F238E27FC236}">
                    <a16:creationId xmlns="" xmlns:a16="http://schemas.microsoft.com/office/drawing/2014/main" id="{E9378471-81E6-4191-818B-B56FA58C56B5}"/>
                  </a:ext>
                </a:extLst>
              </p:cNvPr>
              <p:cNvGrpSpPr/>
              <p:nvPr/>
            </p:nvGrpSpPr>
            <p:grpSpPr>
              <a:xfrm>
                <a:off x="941294" y="1080533"/>
                <a:ext cx="9789459" cy="914293"/>
                <a:chOff x="941294" y="1080533"/>
                <a:chExt cx="9789459" cy="914293"/>
              </a:xfrm>
              <a:grpFill/>
            </p:grpSpPr>
            <p:sp>
              <p:nvSpPr>
                <p:cNvPr id="18" name="Right Arrow 24">
                  <a:extLst>
                    <a:ext uri="{FF2B5EF4-FFF2-40B4-BE49-F238E27FC236}">
                      <a16:creationId xmlns="" xmlns:a16="http://schemas.microsoft.com/office/drawing/2014/main" id="{038DBFF6-64FF-4FD1-BD9D-030FAE071E94}"/>
                    </a:ext>
                  </a:extLst>
                </p:cNvPr>
                <p:cNvSpPr/>
                <p:nvPr/>
              </p:nvSpPr>
              <p:spPr>
                <a:xfrm>
                  <a:off x="941294" y="1728001"/>
                  <a:ext cx="9789459" cy="266825"/>
                </a:xfrm>
                <a:prstGeom prst="rightArrow">
                  <a:avLst/>
                </a:prstGeom>
                <a:grp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75"/>
                </a:p>
              </p:txBody>
            </p:sp>
            <p:sp>
              <p:nvSpPr>
                <p:cNvPr id="19" name="TextBox 25">
                  <a:extLst>
                    <a:ext uri="{FF2B5EF4-FFF2-40B4-BE49-F238E27FC236}">
                      <a16:creationId xmlns="" xmlns:a16="http://schemas.microsoft.com/office/drawing/2014/main" id="{305F64B9-A9FD-4307-A5A8-F6D6D4F41CEE}"/>
                    </a:ext>
                  </a:extLst>
                </p:cNvPr>
                <p:cNvSpPr txBox="1"/>
                <p:nvPr/>
              </p:nvSpPr>
              <p:spPr>
                <a:xfrm>
                  <a:off x="4459072" y="1080533"/>
                  <a:ext cx="2639120" cy="65301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Error Propagation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80A3EA04-8682-4D35-B25A-E11B976CBF77}"/>
                </a:ext>
              </a:extLst>
            </p:cNvPr>
            <p:cNvGrpSpPr/>
            <p:nvPr/>
          </p:nvGrpSpPr>
          <p:grpSpPr>
            <a:xfrm>
              <a:off x="5351024" y="2753837"/>
              <a:ext cx="6830144" cy="2266429"/>
              <a:chOff x="5351024" y="2753837"/>
              <a:chExt cx="6830144" cy="2266429"/>
            </a:xfrm>
            <a:grpFill/>
          </p:grpSpPr>
          <p:pic>
            <p:nvPicPr>
              <p:cNvPr id="10" name="image13.png">
                <a:extLst>
                  <a:ext uri="{FF2B5EF4-FFF2-40B4-BE49-F238E27FC236}">
                    <a16:creationId xmlns="" xmlns:a16="http://schemas.microsoft.com/office/drawing/2014/main" id="{66882AD0-D158-4029-B3F3-85EECA4E06FB}"/>
                  </a:ext>
                </a:extLst>
              </p:cNvPr>
              <p:cNvPicPr/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51024" y="3037788"/>
                <a:ext cx="2323859" cy="1982478"/>
              </a:xfrm>
              <a:prstGeom prst="rect">
                <a:avLst/>
              </a:prstGeom>
              <a:grpFill/>
              <a:ln/>
            </p:spPr>
          </p:pic>
          <p:sp>
            <p:nvSpPr>
              <p:cNvPr id="11" name="Rectangle 3">
                <a:extLst>
                  <a:ext uri="{FF2B5EF4-FFF2-40B4-BE49-F238E27FC236}">
                    <a16:creationId xmlns="" xmlns:a16="http://schemas.microsoft.com/office/drawing/2014/main" id="{CB33A9BF-D0A9-4B57-81CF-49BCD66EEBCE}"/>
                  </a:ext>
                </a:extLst>
              </p:cNvPr>
              <p:cNvSpPr/>
              <p:nvPr/>
            </p:nvSpPr>
            <p:spPr>
              <a:xfrm>
                <a:off x="5682604" y="2753837"/>
                <a:ext cx="514996" cy="416014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75"/>
              </a:p>
            </p:txBody>
          </p:sp>
          <p:pic>
            <p:nvPicPr>
              <p:cNvPr id="12" name="Picture 7">
                <a:extLst>
                  <a:ext uri="{FF2B5EF4-FFF2-40B4-BE49-F238E27FC236}">
                    <a16:creationId xmlns="" xmlns:a16="http://schemas.microsoft.com/office/drawing/2014/main" id="{C917E1EC-A82D-404A-9069-B5CE0112C1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84447" y="2960361"/>
                <a:ext cx="4196721" cy="1982477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  <p:sp>
        <p:nvSpPr>
          <p:cNvPr id="24" name="Rectángulo 7">
            <a:extLst>
              <a:ext uri="{FF2B5EF4-FFF2-40B4-BE49-F238E27FC236}">
                <a16:creationId xmlns="" xmlns:a16="http://schemas.microsoft.com/office/drawing/2014/main" id="{C8D7656C-D3A7-4193-836D-7BCFC530A084}"/>
              </a:ext>
            </a:extLst>
          </p:cNvPr>
          <p:cNvSpPr/>
          <p:nvPr/>
        </p:nvSpPr>
        <p:spPr>
          <a:xfrm>
            <a:off x="63009" y="1112360"/>
            <a:ext cx="878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1"/>
            <a:r>
              <a:rPr lang="en-US" sz="1400" b="1" dirty="0" smtClean="0"/>
              <a:t>Achievement: </a:t>
            </a:r>
            <a:r>
              <a:rPr lang="en-US" sz="1400" b="1" dirty="0"/>
              <a:t>Review paper on the Importance of Biomass Product Validation. Accepted in Surveys in Geophysics</a:t>
            </a:r>
            <a:endParaRPr lang="es-ES" sz="1400" b="1" dirty="0"/>
          </a:p>
        </p:txBody>
      </p:sp>
      <p:pic>
        <p:nvPicPr>
          <p:cNvPr id="25" name="Imagen 1">
            <a:extLst>
              <a:ext uri="{FF2B5EF4-FFF2-40B4-BE49-F238E27FC236}">
                <a16:creationId xmlns="" xmlns:a16="http://schemas.microsoft.com/office/drawing/2014/main" id="{527C7234-0ECE-4D66-AF18-C75759F2A9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81" t="39671" r="30749" b="18102"/>
          <a:stretch/>
        </p:blipFill>
        <p:spPr>
          <a:xfrm>
            <a:off x="5492595" y="3906508"/>
            <a:ext cx="2209800" cy="1631624"/>
          </a:xfrm>
          <a:prstGeom prst="rect">
            <a:avLst/>
          </a:prstGeom>
        </p:spPr>
      </p:pic>
      <p:sp>
        <p:nvSpPr>
          <p:cNvPr id="26" name="Rectángulo 2">
            <a:extLst>
              <a:ext uri="{FF2B5EF4-FFF2-40B4-BE49-F238E27FC236}">
                <a16:creationId xmlns="" xmlns:a16="http://schemas.microsoft.com/office/drawing/2014/main" id="{762062B0-FC47-4A6D-ACDC-D08B8124C890}"/>
              </a:ext>
            </a:extLst>
          </p:cNvPr>
          <p:cNvSpPr/>
          <p:nvPr/>
        </p:nvSpPr>
        <p:spPr>
          <a:xfrm>
            <a:off x="187682" y="3753028"/>
            <a:ext cx="53049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</a:pPr>
            <a:endParaRPr lang="en-US" sz="1000" dirty="0"/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000" b="1" dirty="0"/>
              <a:t>Chapters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Good practices for biomass estimation in the field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Linking remote sensing observations to field estimates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Error Propagation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>
                <a:solidFill>
                  <a:schemeClr val="tx2"/>
                </a:solidFill>
              </a:rPr>
              <a:t>Using existing in situ data for map validation 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Independent Validation and Reporting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Utility of Protocol for Other Communities</a:t>
            </a:r>
          </a:p>
          <a:p>
            <a:pPr marL="285750" indent="-285750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1000" dirty="0"/>
              <a:t>Knowledge Gaps 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endParaRPr lang="en-US" sz="1000" dirty="0"/>
          </a:p>
        </p:txBody>
      </p:sp>
      <p:sp>
        <p:nvSpPr>
          <p:cNvPr id="27" name="Rectángulo 7">
            <a:extLst>
              <a:ext uri="{FF2B5EF4-FFF2-40B4-BE49-F238E27FC236}">
                <a16:creationId xmlns="" xmlns:a16="http://schemas.microsoft.com/office/drawing/2014/main" id="{C8D7656C-D3A7-4193-836D-7BCFC530A084}"/>
              </a:ext>
            </a:extLst>
          </p:cNvPr>
          <p:cNvSpPr/>
          <p:nvPr/>
        </p:nvSpPr>
        <p:spPr>
          <a:xfrm>
            <a:off x="49053" y="3412524"/>
            <a:ext cx="878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1400" b="1" dirty="0" smtClean="0"/>
              <a:t>Expected outcome: A</a:t>
            </a:r>
            <a:r>
              <a:rPr lang="en-AU" sz="1400" b="1" dirty="0" smtClean="0"/>
              <a:t> </a:t>
            </a:r>
            <a:r>
              <a:rPr lang="en-AU" sz="1400" b="1" dirty="0"/>
              <a:t>community-driven good practices guidebook for EO biomass product </a:t>
            </a:r>
            <a:r>
              <a:rPr lang="en-AU" sz="1400" b="1" dirty="0" smtClean="0"/>
              <a:t>validation. External </a:t>
            </a:r>
            <a:r>
              <a:rPr lang="en-AU" sz="1400" b="1" dirty="0"/>
              <a:t>review expected in summer 2019</a:t>
            </a:r>
            <a:r>
              <a:rPr lang="en-US" sz="1400" b="1" dirty="0" smtClean="0"/>
              <a:t> </a:t>
            </a:r>
            <a:endParaRPr lang="es-ES" sz="1400" dirty="0"/>
          </a:p>
        </p:txBody>
      </p:sp>
      <p:sp>
        <p:nvSpPr>
          <p:cNvPr id="29" name="Rectangle 28"/>
          <p:cNvSpPr/>
          <p:nvPr/>
        </p:nvSpPr>
        <p:spPr>
          <a:xfrm>
            <a:off x="77313" y="5285136"/>
            <a:ext cx="8990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CV19: contributing towards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1400" b="1" i="1" spc="-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spc="-1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rv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b="1" i="1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400" b="1" i="1" spc="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b="1" i="1" spc="-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b="1" i="1" spc="-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b="1" i="1" spc="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CARB16: </a:t>
            </a:r>
            <a:r>
              <a:rPr lang="en-AU" sz="1400" b="1" i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Cal/Val </a:t>
            </a:r>
            <a:r>
              <a:rPr lang="en-AU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production </a:t>
            </a:r>
            <a:r>
              <a:rPr lang="en-AU" sz="1400" b="1" i="1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biomass products from CEOS </a:t>
            </a:r>
            <a:r>
              <a:rPr lang="en-AU" sz="1400" b="1" i="1" spc="25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 smtClean="0">
                <a:latin typeface="Calibri" panose="020F0502020204030204" pitchFamily="34" charset="0"/>
              </a:rPr>
              <a:t>CARB-23</a:t>
            </a:r>
            <a:r>
              <a:rPr lang="en-AU" sz="1400" b="1" i="1" dirty="0">
                <a:latin typeface="Calibri" panose="020F0502020204030204" pitchFamily="34" charset="0"/>
              </a:rPr>
              <a:t>: Forest Biomass measurements for GFOI </a:t>
            </a:r>
            <a:r>
              <a:rPr lang="en-AU" sz="1400" b="1" i="1" dirty="0" smtClean="0">
                <a:latin typeface="Calibri" panose="020F0502020204030204" pitchFamily="34" charset="0"/>
              </a:rPr>
              <a:t>countries;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b="1" i="1" dirty="0">
                <a:latin typeface="Calibri" panose="020F0502020204030204" pitchFamily="34" charset="0"/>
              </a:rPr>
              <a:t>AGRI-13:  Iteratively respond to GEOGLAM EO Data Coordination team’s definitions of “Applications Ready Data” (ARD+) and “Essential Agricultural Variables for GEOGLAM</a:t>
            </a:r>
            <a:r>
              <a:rPr lang="en-AU" sz="1400" b="1" i="1" dirty="0" smtClean="0">
                <a:latin typeface="Calibri" panose="020F0502020204030204" pitchFamily="34" charset="0"/>
              </a:rPr>
              <a:t>”</a:t>
            </a:r>
            <a:endParaRPr lang="en-AU" sz="14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463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539973ED-3CA8-486F-9949-DD3997A21E3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Surface Albedo Validation Protocol </a:t>
            </a:r>
            <a:endParaRPr lang="es-ES" dirty="0"/>
          </a:p>
          <a:p>
            <a:endParaRPr lang="en-AU" dirty="0"/>
          </a:p>
        </p:txBody>
      </p:sp>
      <p:pic>
        <p:nvPicPr>
          <p:cNvPr id="8" name="Picture 13">
            <a:extLst>
              <a:ext uri="{FF2B5EF4-FFF2-40B4-BE49-F238E27FC236}">
                <a16:creationId xmlns="" xmlns:a16="http://schemas.microsoft.com/office/drawing/2014/main" id="{56AAE530-F573-4396-A72F-1D3C5CE26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042143"/>
            <a:ext cx="3612660" cy="4551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FD5FC10-E43E-4F08-9C93-D00E8CED2CA1}"/>
              </a:ext>
            </a:extLst>
          </p:cNvPr>
          <p:cNvSpPr txBox="1"/>
          <p:nvPr/>
        </p:nvSpPr>
        <p:spPr>
          <a:xfrm>
            <a:off x="-43467" y="1143000"/>
            <a:ext cx="911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Achievement</a:t>
            </a:r>
            <a:r>
              <a:rPr lang="es-ES" b="1" dirty="0" smtClean="0"/>
              <a:t>: Global Surface </a:t>
            </a:r>
            <a:r>
              <a:rPr lang="es-ES" b="1" dirty="0"/>
              <a:t>Albedo </a:t>
            </a:r>
            <a:r>
              <a:rPr lang="es-ES" b="1" dirty="0" err="1" smtClean="0"/>
              <a:t>Product</a:t>
            </a:r>
            <a:r>
              <a:rPr lang="es-ES" b="1" dirty="0" smtClean="0"/>
              <a:t> </a:t>
            </a:r>
            <a:r>
              <a:rPr lang="es-ES" b="1" dirty="0" err="1" smtClean="0"/>
              <a:t>Validation</a:t>
            </a:r>
            <a:r>
              <a:rPr lang="es-ES" b="1" dirty="0" smtClean="0"/>
              <a:t> </a:t>
            </a:r>
            <a:r>
              <a:rPr lang="es-ES" b="1" dirty="0" err="1" smtClean="0"/>
              <a:t>Best</a:t>
            </a:r>
            <a:r>
              <a:rPr lang="es-ES" b="1" dirty="0" smtClean="0"/>
              <a:t> </a:t>
            </a:r>
            <a:r>
              <a:rPr lang="es-ES" b="1" dirty="0" err="1" smtClean="0"/>
              <a:t>Practices</a:t>
            </a:r>
            <a:r>
              <a:rPr lang="es-ES" b="1" dirty="0" smtClean="0"/>
              <a:t> </a:t>
            </a:r>
            <a:r>
              <a:rPr lang="es-ES" b="1" dirty="0" err="1" smtClean="0"/>
              <a:t>Protocol</a:t>
            </a:r>
            <a:r>
              <a:rPr lang="es-ES" b="1" dirty="0" smtClean="0"/>
              <a:t> </a:t>
            </a:r>
            <a:r>
              <a:rPr lang="es-ES" b="1" dirty="0" err="1" smtClean="0"/>
              <a:t>completed</a:t>
            </a:r>
            <a:r>
              <a:rPr lang="es-ES" b="1" dirty="0" smtClean="0"/>
              <a:t>, </a:t>
            </a:r>
            <a:r>
              <a:rPr lang="es-ES" b="1" dirty="0" err="1"/>
              <a:t>ready</a:t>
            </a:r>
            <a:r>
              <a:rPr lang="es-ES" b="1" dirty="0"/>
              <a:t> to be </a:t>
            </a:r>
            <a:r>
              <a:rPr lang="es-ES" b="1" dirty="0" err="1"/>
              <a:t>endorsed</a:t>
            </a:r>
            <a:r>
              <a:rPr lang="es-ES" b="1" dirty="0"/>
              <a:t> at </a:t>
            </a:r>
            <a:r>
              <a:rPr lang="es-ES" b="1" dirty="0" err="1"/>
              <a:t>the</a:t>
            </a:r>
            <a:r>
              <a:rPr lang="es-ES" b="1" dirty="0"/>
              <a:t> WGCV-45 in </a:t>
            </a:r>
            <a:r>
              <a:rPr lang="es-ES" b="1" dirty="0" err="1" smtClean="0"/>
              <a:t>July</a:t>
            </a:r>
            <a:r>
              <a:rPr lang="es-ES" b="1" dirty="0"/>
              <a:t> </a:t>
            </a:r>
            <a:r>
              <a:rPr lang="es-ES" b="1" dirty="0" smtClean="0"/>
              <a:t>in Perth</a:t>
            </a:r>
            <a:r>
              <a:rPr lang="es-ES" b="1" dirty="0"/>
              <a:t>, </a:t>
            </a:r>
            <a:r>
              <a:rPr lang="es-ES" b="1" dirty="0" smtClean="0"/>
              <a:t>Australia; LPV </a:t>
            </a:r>
            <a:r>
              <a:rPr lang="es-ES" b="1" dirty="0" err="1" smtClean="0"/>
              <a:t>Super</a:t>
            </a:r>
            <a:r>
              <a:rPr lang="es-ES" b="1" dirty="0" smtClean="0"/>
              <a:t> </a:t>
            </a:r>
            <a:r>
              <a:rPr lang="es-ES" b="1" dirty="0" err="1" smtClean="0"/>
              <a:t>Sites</a:t>
            </a:r>
            <a:endParaRPr lang="es-ES" b="1" dirty="0"/>
          </a:p>
        </p:txBody>
      </p:sp>
      <p:sp>
        <p:nvSpPr>
          <p:cNvPr id="10" name="Rectangle 9"/>
          <p:cNvSpPr/>
          <p:nvPr/>
        </p:nvSpPr>
        <p:spPr>
          <a:xfrm>
            <a:off x="4191000" y="184616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Contributing to global products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ECVs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from a variety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of satellite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sensors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per Action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Items outlined in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the 2010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GCOS Implementation Plan in Support of the UNFCCC (GCOS-138, 2010, aka IP-10) </a:t>
            </a:r>
            <a:r>
              <a:rPr lang="en-AU" sz="1400" b="1" i="1" dirty="0" smtClean="0">
                <a:solidFill>
                  <a:srgbClr val="002060"/>
                </a:solidFill>
                <a:latin typeface="Times-Roman"/>
              </a:rPr>
              <a:t>and the 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2011 update [</a:t>
            </a:r>
            <a:r>
              <a:rPr lang="en-AU" sz="1400" b="1" i="1" dirty="0">
                <a:solidFill>
                  <a:srgbClr val="002060"/>
                </a:solidFill>
                <a:latin typeface="Times-Italic"/>
              </a:rPr>
              <a:t>GCOS-154</a:t>
            </a:r>
            <a:r>
              <a:rPr lang="en-AU" sz="1400" b="1" i="1" dirty="0">
                <a:solidFill>
                  <a:srgbClr val="002060"/>
                </a:solidFill>
                <a:latin typeface="Times-Roman"/>
              </a:rPr>
              <a:t>, 2011]</a:t>
            </a:r>
            <a:endParaRPr lang="en-AU" sz="1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72540"/>
            <a:ext cx="3917460" cy="37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21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 smtClean="0"/>
              <a:t>Expected </a:t>
            </a:r>
            <a:r>
              <a:rPr lang="en-AU" sz="1800" dirty="0"/>
              <a:t>Outcome: </a:t>
            </a:r>
            <a:r>
              <a:rPr lang="en-AU" sz="1800" dirty="0" smtClean="0"/>
              <a:t>A list </a:t>
            </a:r>
            <a:r>
              <a:rPr lang="en-AU" sz="1800" dirty="0"/>
              <a:t>of reference standards for </a:t>
            </a:r>
            <a:r>
              <a:rPr lang="en-AU" sz="1800" dirty="0" smtClean="0"/>
              <a:t>the validation of CO</a:t>
            </a:r>
            <a:r>
              <a:rPr lang="en-AU" sz="1800" baseline="-25000" dirty="0" smtClean="0"/>
              <a:t>2</a:t>
            </a:r>
            <a:r>
              <a:rPr lang="en-AU" sz="1800" dirty="0" smtClean="0"/>
              <a:t> </a:t>
            </a:r>
            <a:r>
              <a:rPr lang="en-AU" sz="1800" dirty="0"/>
              <a:t>and CH</a:t>
            </a:r>
            <a:r>
              <a:rPr lang="en-AU" sz="1800" baseline="-25000" dirty="0"/>
              <a:t>4</a:t>
            </a:r>
            <a:r>
              <a:rPr lang="en-AU" sz="1800" dirty="0"/>
              <a:t> (and CO, N</a:t>
            </a:r>
            <a:r>
              <a:rPr lang="en-AU" sz="1800" baseline="-25000" dirty="0"/>
              <a:t>2</a:t>
            </a:r>
            <a:r>
              <a:rPr lang="en-AU" sz="1800" dirty="0"/>
              <a:t>O) products suitable for use in </a:t>
            </a:r>
            <a:r>
              <a:rPr lang="en-AU" sz="1800" dirty="0" smtClean="0"/>
              <a:t>inter-comparison </a:t>
            </a:r>
            <a:r>
              <a:rPr lang="en-AU" sz="1800" dirty="0"/>
              <a:t>of multiple </a:t>
            </a:r>
            <a:r>
              <a:rPr lang="en-AU" sz="1800" dirty="0" smtClean="0"/>
              <a:t>GHG missions</a:t>
            </a:r>
          </a:p>
          <a:p>
            <a:pPr lvl="1"/>
            <a:r>
              <a:rPr lang="en-AU" sz="1600" dirty="0"/>
              <a:t>Identify the current shortcomings/gaps/sustainability in GHG Cal/Val, </a:t>
            </a:r>
            <a:r>
              <a:rPr lang="en-AU" sz="1600" dirty="0" smtClean="0"/>
              <a:t>and, </a:t>
            </a:r>
            <a:r>
              <a:rPr lang="en-AU" sz="1600" dirty="0"/>
              <a:t>formulate recommendations on the medium- to long-term way </a:t>
            </a:r>
            <a:r>
              <a:rPr lang="en-AU" sz="1600" dirty="0" smtClean="0"/>
              <a:t>forward, that is, </a:t>
            </a:r>
            <a:r>
              <a:rPr lang="en-AU" sz="1600" dirty="0"/>
              <a:t>specific focus on GHG Fiducial Reference Measurement (FRM</a:t>
            </a:r>
            <a:r>
              <a:rPr lang="en-AU" sz="1600" dirty="0" smtClean="0"/>
              <a:t>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1800" dirty="0" smtClean="0"/>
              <a:t>CV-18: Drivers/contributing to </a:t>
            </a:r>
          </a:p>
          <a:p>
            <a:r>
              <a:rPr lang="en-AU" sz="1800" dirty="0"/>
              <a:t>CEOS AC-VC GHG Whitepaper </a:t>
            </a:r>
            <a:r>
              <a:rPr lang="en-AU" sz="1800" dirty="0" smtClean="0"/>
              <a:t>“A Constellation Architecture For Monitoring Carbon Dioxide And Methane From Space”;</a:t>
            </a:r>
          </a:p>
          <a:p>
            <a:r>
              <a:rPr lang="en-AU" sz="1800" dirty="0" smtClean="0"/>
              <a:t>Past CEOS </a:t>
            </a:r>
            <a:r>
              <a:rPr lang="en-AU" sz="1800" dirty="0"/>
              <a:t>chair initiative on “an international coordinated Greenhouse Gases monitoring </a:t>
            </a:r>
            <a:r>
              <a:rPr lang="en-AU" sz="1800" dirty="0" smtClean="0"/>
              <a:t>system”;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Greenhouse </a:t>
            </a:r>
            <a:r>
              <a:rPr lang="en-AU" dirty="0" smtClean="0"/>
              <a:t>Gas Reference </a:t>
            </a:r>
            <a:r>
              <a:rPr lang="en-AU" dirty="0"/>
              <a:t>S</a:t>
            </a:r>
            <a:r>
              <a:rPr lang="en-AU" dirty="0" smtClean="0"/>
              <a:t>tandards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830093"/>
            <a:ext cx="3957782" cy="2011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31" y="4572000"/>
            <a:ext cx="1274269" cy="762000"/>
          </a:xfrm>
          <a:prstGeom prst="rect">
            <a:avLst/>
          </a:prstGeom>
        </p:spPr>
      </p:pic>
      <p:sp>
        <p:nvSpPr>
          <p:cNvPr id="7" name="AutoShape 2" descr="Image result for NDACC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Image result for NDACC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608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015023-8A5D-C94E-9FDE-F5FA630CC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95" y="2969960"/>
            <a:ext cx="3717403" cy="192259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76199" y="1219200"/>
            <a:ext cx="9067799" cy="5257800"/>
          </a:xfrm>
        </p:spPr>
        <p:txBody>
          <a:bodyPr/>
          <a:lstStyle/>
          <a:p>
            <a:r>
              <a:rPr lang="en-GB" sz="1850" b="1" dirty="0" smtClean="0">
                <a:solidFill>
                  <a:srgbClr val="002060"/>
                </a:solidFill>
              </a:rPr>
              <a:t>In-situ </a:t>
            </a:r>
            <a:r>
              <a:rPr lang="en-GB" sz="1800" b="1" dirty="0">
                <a:solidFill>
                  <a:srgbClr val="002060"/>
                </a:solidFill>
              </a:rPr>
              <a:t>/ EO Data Discovery, Visualization and Pixel Access</a:t>
            </a:r>
          </a:p>
          <a:p>
            <a:pPr marL="717550" lvl="1"/>
            <a:r>
              <a:rPr lang="en-GB" sz="1600" b="1" dirty="0" smtClean="0">
                <a:solidFill>
                  <a:srgbClr val="002060"/>
                </a:solidFill>
              </a:rPr>
              <a:t>Atmospheric </a:t>
            </a:r>
            <a:r>
              <a:rPr lang="en-GB" sz="1600" b="1" dirty="0">
                <a:solidFill>
                  <a:srgbClr val="002060"/>
                </a:solidFill>
              </a:rPr>
              <a:t>Correction Inter-Comparison Exercise (ACIX</a:t>
            </a:r>
            <a:r>
              <a:rPr lang="en-GB" sz="1600" b="1" dirty="0" smtClean="0">
                <a:solidFill>
                  <a:srgbClr val="002060"/>
                </a:solidFill>
              </a:rPr>
              <a:t>) (CV-14)</a:t>
            </a:r>
          </a:p>
          <a:p>
            <a:pPr marL="1137342" lvl="2"/>
            <a:r>
              <a:rPr lang="en-AU" sz="1200" b="1" dirty="0">
                <a:solidFill>
                  <a:srgbClr val="002060"/>
                </a:solidFill>
              </a:rPr>
              <a:t>ACIX II-land, 115 sites were selected based on AERONET stations’ location and measurements availability for one-year period starting from October 2017. A total of around 7000 image scenes acquired by Sentinel-2A, -2B and </a:t>
            </a:r>
            <a:r>
              <a:rPr lang="en-AU" sz="1200" b="1" dirty="0" smtClean="0">
                <a:solidFill>
                  <a:srgbClr val="002060"/>
                </a:solidFill>
              </a:rPr>
              <a:t>Landsat-8;</a:t>
            </a:r>
          </a:p>
          <a:p>
            <a:pPr marL="1137342" lvl="2"/>
            <a:r>
              <a:rPr lang="en-AU" sz="1200" b="1" dirty="0">
                <a:solidFill>
                  <a:srgbClr val="002060"/>
                </a:solidFill>
              </a:rPr>
              <a:t>ACIX-Aqua, the exercise is split into phases: Phase I, processors over coastal waters (20 AERONET-OC sites) and Phase II, processors over inland waters (15 sites with in-situ measurements)</a:t>
            </a:r>
            <a:endParaRPr lang="en-GB" sz="1200" b="1" dirty="0" smtClean="0">
              <a:solidFill>
                <a:srgbClr val="002060"/>
              </a:solidFill>
            </a:endParaRPr>
          </a:p>
          <a:p>
            <a:pPr marL="717550" lvl="1"/>
            <a:r>
              <a:rPr lang="en-GB" sz="1600" b="1" dirty="0">
                <a:solidFill>
                  <a:srgbClr val="002060"/>
                </a:solidFill>
              </a:rPr>
              <a:t>Radiometric Calibration Network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marL="405823" lvl="1" indent="0"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(</a:t>
            </a:r>
            <a:r>
              <a:rPr lang="en-GB" sz="1600" b="1" dirty="0" err="1" smtClean="0">
                <a:solidFill>
                  <a:srgbClr val="002060"/>
                </a:solidFill>
              </a:rPr>
              <a:t>RadCalNet</a:t>
            </a:r>
            <a:r>
              <a:rPr lang="en-GB" sz="1600" b="1" dirty="0" smtClean="0">
                <a:solidFill>
                  <a:srgbClr val="002060"/>
                </a:solidFill>
              </a:rPr>
              <a:t>) (CV-09)</a:t>
            </a:r>
          </a:p>
          <a:p>
            <a:pPr marL="1111365" lvl="2" indent="-285750"/>
            <a:r>
              <a:rPr lang="en-GB" sz="1200" b="1" dirty="0" smtClean="0">
                <a:solidFill>
                  <a:srgbClr val="002060"/>
                </a:solidFill>
              </a:rPr>
              <a:t>108 users since portal </a:t>
            </a:r>
          </a:p>
          <a:p>
            <a:pPr marL="825615" lvl="2" indent="0">
              <a:buNone/>
            </a:pPr>
            <a:r>
              <a:rPr lang="en-GB" sz="1200" b="1" dirty="0" smtClean="0">
                <a:solidFill>
                  <a:srgbClr val="002060"/>
                </a:solidFill>
              </a:rPr>
              <a:t>opening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1600200" y="188704"/>
            <a:ext cx="6248400" cy="533400"/>
          </a:xfrm>
        </p:spPr>
        <p:txBody>
          <a:bodyPr/>
          <a:lstStyle/>
          <a:p>
            <a:r>
              <a:rPr lang="en-AU" sz="2400" dirty="0"/>
              <a:t>Joint WGISS/WGCV CEOS Data Cubes and CEOS Test Sites Data Access </a:t>
            </a:r>
            <a:endParaRPr lang="en-AU" sz="2400" dirty="0" smtClean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A053131-9112-974F-ACDF-5A2A2B09C67F}"/>
              </a:ext>
            </a:extLst>
          </p:cNvPr>
          <p:cNvGrpSpPr/>
          <p:nvPr/>
        </p:nvGrpSpPr>
        <p:grpSpPr>
          <a:xfrm>
            <a:off x="3056803" y="3063431"/>
            <a:ext cx="5116128" cy="594914"/>
            <a:chOff x="1074351" y="1812361"/>
            <a:chExt cx="5116128" cy="59491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49ECB513-B50D-5540-9943-AEC868FC16C1}"/>
                </a:ext>
              </a:extLst>
            </p:cNvPr>
            <p:cNvCxnSpPr/>
            <p:nvPr/>
          </p:nvCxnSpPr>
          <p:spPr>
            <a:xfrm flipV="1">
              <a:off x="3294968" y="1812361"/>
              <a:ext cx="536260" cy="3191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0FDC38D-DE4A-A343-9995-99238C41AEF5}"/>
                </a:ext>
              </a:extLst>
            </p:cNvPr>
            <p:cNvSpPr txBox="1"/>
            <p:nvPr/>
          </p:nvSpPr>
          <p:spPr>
            <a:xfrm>
              <a:off x="1074351" y="1945610"/>
              <a:ext cx="5116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>
                  <a:solidFill>
                    <a:srgbClr val="FF0000"/>
                  </a:solidFill>
                </a:rPr>
                <a:t>Pre-configured list of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sites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 smtClean="0">
                  <a:solidFill>
                    <a:srgbClr val="FF0000"/>
                  </a:solidFill>
                </a:rPr>
                <a:t>Data Discovery</a:t>
              </a:r>
              <a:endParaRPr lang="it-IT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BF82DB-8A52-E141-BE02-DF60CE0DA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95" y="4930786"/>
            <a:ext cx="3717404" cy="19225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A407C27-602E-CD4D-992E-661A58493508}"/>
              </a:ext>
            </a:extLst>
          </p:cNvPr>
          <p:cNvGrpSpPr/>
          <p:nvPr/>
        </p:nvGrpSpPr>
        <p:grpSpPr>
          <a:xfrm>
            <a:off x="2951784" y="4971371"/>
            <a:ext cx="2663083" cy="1029593"/>
            <a:chOff x="3351816" y="2011590"/>
            <a:chExt cx="2663083" cy="102959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5452700C-0109-C143-8434-EBABB16BA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3661" y="2011590"/>
              <a:ext cx="751238" cy="308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57DE3F7-06C6-D34A-8FCE-85A5EE5AECF1}"/>
                </a:ext>
              </a:extLst>
            </p:cNvPr>
            <p:cNvSpPr txBox="1"/>
            <p:nvPr/>
          </p:nvSpPr>
          <p:spPr>
            <a:xfrm>
              <a:off x="3351816" y="2210186"/>
              <a:ext cx="2474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200" b="1" dirty="0">
                  <a:solidFill>
                    <a:srgbClr val="FF0000"/>
                  </a:solidFill>
                </a:rPr>
                <a:t>Direct access to the selected </a:t>
              </a:r>
              <a:r>
                <a:rPr lang="en-AU" sz="1200" b="1" dirty="0" smtClean="0">
                  <a:solidFill>
                    <a:srgbClr val="FF0000"/>
                  </a:solidFill>
                </a:rPr>
                <a:t>site</a:t>
              </a:r>
              <a:endParaRPr lang="it-IT" sz="1200" b="1" dirty="0" smtClean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b="1" dirty="0" smtClean="0">
                  <a:solidFill>
                    <a:srgbClr val="FF0000"/>
                  </a:solidFill>
                </a:rPr>
                <a:t>In-situ Data </a:t>
              </a:r>
              <a:r>
                <a:rPr lang="it-IT" sz="1200" b="1" dirty="0">
                  <a:solidFill>
                    <a:srgbClr val="FF0000"/>
                  </a:solidFill>
                </a:rPr>
                <a:t>Visualization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and </a:t>
              </a:r>
              <a:r>
                <a:rPr lang="it-IT" sz="1200" b="1" dirty="0">
                  <a:solidFill>
                    <a:srgbClr val="FF0000"/>
                  </a:solidFill>
                </a:rPr>
                <a:t>pixel </a:t>
              </a:r>
              <a:r>
                <a:rPr lang="it-IT" sz="1200" b="1" dirty="0" smtClean="0">
                  <a:solidFill>
                    <a:srgbClr val="FF0000"/>
                  </a:solidFill>
                </a:rPr>
                <a:t>access;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003" y="3690880"/>
            <a:ext cx="2349045" cy="11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86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600" dirty="0"/>
              <a:t>Support LSI-VC </a:t>
            </a:r>
            <a:r>
              <a:rPr lang="en-AU" sz="1600" dirty="0" smtClean="0"/>
              <a:t>on the </a:t>
            </a:r>
            <a:r>
              <a:rPr lang="en-AU" sz="1600" dirty="0"/>
              <a:t>CARD4L Product Alignment Assessment Process through peer-review of products generated by data providers adopting these </a:t>
            </a:r>
            <a:r>
              <a:rPr lang="en-AU" sz="1600" dirty="0" smtClean="0"/>
              <a:t>standards; </a:t>
            </a:r>
          </a:p>
          <a:p>
            <a:r>
              <a:rPr lang="en-AU" sz="1600" dirty="0" smtClean="0"/>
              <a:t>Contributed </a:t>
            </a:r>
            <a:r>
              <a:rPr lang="en-AU" sz="1600" dirty="0"/>
              <a:t>paper </a:t>
            </a:r>
            <a:r>
              <a:rPr lang="en-AU" sz="1600" dirty="0" smtClean="0"/>
              <a:t>“Role </a:t>
            </a:r>
            <a:r>
              <a:rPr lang="en-AU" sz="1600" smtClean="0"/>
              <a:t>Of </a:t>
            </a:r>
            <a:r>
              <a:rPr lang="en-AU" sz="1600" smtClean="0"/>
              <a:t>CEOS</a:t>
            </a:r>
            <a:r>
              <a:rPr lang="en-AU" sz="1600" smtClean="0"/>
              <a:t> </a:t>
            </a:r>
            <a:r>
              <a:rPr lang="en-AU" sz="1600" dirty="0" smtClean="0"/>
              <a:t>Working Group On Calibration And Validation In Analysis Ready Data Products”.  IGARSS </a:t>
            </a:r>
            <a:r>
              <a:rPr lang="en-AU" sz="1600" dirty="0"/>
              <a:t>invited session organised by </a:t>
            </a:r>
            <a:r>
              <a:rPr lang="en-AU" sz="1600" dirty="0" smtClean="0"/>
              <a:t>LSI-VC;</a:t>
            </a:r>
          </a:p>
          <a:p>
            <a:endParaRPr lang="en-AU" sz="1600" dirty="0"/>
          </a:p>
          <a:p>
            <a:r>
              <a:rPr lang="en-AU" sz="1600" dirty="0" smtClean="0"/>
              <a:t>Proposed new CV</a:t>
            </a:r>
          </a:p>
          <a:p>
            <a:pPr lvl="1"/>
            <a:r>
              <a:rPr lang="en-AU" sz="1400" dirty="0" smtClean="0"/>
              <a:t>CV-20: </a:t>
            </a:r>
            <a:r>
              <a:rPr lang="en-AU" sz="1400" dirty="0"/>
              <a:t>Support CARD4L SAR PFS </a:t>
            </a:r>
            <a:r>
              <a:rPr lang="en-AU" sz="1400" dirty="0" smtClean="0"/>
              <a:t>Development </a:t>
            </a:r>
            <a:r>
              <a:rPr lang="en-AU" sz="1400" dirty="0"/>
              <a:t>and </a:t>
            </a:r>
            <a:r>
              <a:rPr lang="en-AU" sz="1400" dirty="0" smtClean="0"/>
              <a:t>Product Assessment</a:t>
            </a:r>
            <a:r>
              <a:rPr lang="en-AU" sz="1400" dirty="0"/>
              <a:t>.  </a:t>
            </a:r>
            <a:endParaRPr lang="en-AU" sz="1400" dirty="0" smtClean="0"/>
          </a:p>
          <a:p>
            <a:pPr lvl="2"/>
            <a:r>
              <a:rPr lang="en-AU" sz="1400" dirty="0"/>
              <a:t>S</a:t>
            </a:r>
            <a:r>
              <a:rPr lang="en-AU" sz="1400" dirty="0" smtClean="0"/>
              <a:t>upport </a:t>
            </a:r>
            <a:r>
              <a:rPr lang="en-AU" sz="1400" dirty="0"/>
              <a:t>LSI-VC with the development of CARD4L SAR Product Family Specifications and support of the CARD4L Product Alignment Assessment Process through peer-review of products generated by data providers adopting these </a:t>
            </a:r>
            <a:r>
              <a:rPr lang="en-AU" sz="1400" dirty="0" smtClean="0"/>
              <a:t>standards</a:t>
            </a:r>
            <a:r>
              <a:rPr lang="en-AU" sz="1400" dirty="0"/>
              <a:t>;</a:t>
            </a:r>
          </a:p>
          <a:p>
            <a:pPr lvl="1"/>
            <a:r>
              <a:rPr lang="en-AU" sz="1400" dirty="0" smtClean="0"/>
              <a:t>CV-21: SAR Radiometric </a:t>
            </a:r>
            <a:r>
              <a:rPr lang="en-AU" sz="1400" dirty="0"/>
              <a:t>Calibration and Geolocation </a:t>
            </a:r>
            <a:r>
              <a:rPr lang="en-AU" sz="1400" dirty="0" smtClean="0"/>
              <a:t>Supersites</a:t>
            </a:r>
            <a:r>
              <a:rPr lang="en-AU" sz="1400" dirty="0"/>
              <a:t>.  </a:t>
            </a:r>
          </a:p>
          <a:p>
            <a:pPr lvl="2"/>
            <a:r>
              <a:rPr lang="en-AU" sz="1400" dirty="0"/>
              <a:t>U</a:t>
            </a:r>
            <a:r>
              <a:rPr lang="en-AU" sz="1400" dirty="0" smtClean="0"/>
              <a:t>pdate </a:t>
            </a:r>
            <a:r>
              <a:rPr lang="en-AU" sz="1400" dirty="0"/>
              <a:t>the calibration target and sites database and augment where </a:t>
            </a:r>
            <a:r>
              <a:rPr lang="en-AU" sz="1400" dirty="0" smtClean="0"/>
              <a:t>needed;</a:t>
            </a:r>
          </a:p>
          <a:p>
            <a:pPr lvl="2"/>
            <a:r>
              <a:rPr lang="en-AU" sz="1400" dirty="0" smtClean="0"/>
              <a:t>Produce </a:t>
            </a:r>
            <a:r>
              <a:rPr lang="en-AU" sz="1400" dirty="0"/>
              <a:t>a standards and requirements document for a multi-mission SAR image Cal/Val supersite including the characterization of targets and sites.  This Cal/Val supersite may include a virtual array of active radar and passive calibration devices. </a:t>
            </a:r>
            <a:endParaRPr lang="en-AU" sz="1400" dirty="0" smtClean="0"/>
          </a:p>
          <a:p>
            <a:pPr lvl="2"/>
            <a:endParaRPr lang="en-AU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Analysis Ready Data</a:t>
            </a:r>
            <a:endParaRPr lang="en-AU" dirty="0"/>
          </a:p>
        </p:txBody>
      </p:sp>
      <p:pic>
        <p:nvPicPr>
          <p:cNvPr id="3074" name="Picture 2" descr="https://lh4.googleusercontent.com/0r8oy6q7Gh0ItxXWF-3CwFhslT8hM77twwJCHTsGZEQBkOKq8UsFwv1yiKi1gZ7xZIJCZkQNSeWfBDhodXwQUqNUwbHF9pUoiuP6dCiNeW2Bxqb5o9tKl7v8UgCkZE8HUXSzhJ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38" y="5181600"/>
            <a:ext cx="437321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09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9574</TotalTime>
  <Words>722</Words>
  <Application>Microsoft Office PowerPoint</Application>
  <PresentationFormat>On-screen Show (4:3)</PresentationFormat>
  <Paragraphs>71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ＭＳ Ｐゴシック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Times-Italic</vt:lpstr>
      <vt:lpstr>Times-Roman</vt:lpstr>
      <vt:lpstr>Wingdings</vt:lpstr>
      <vt:lpstr>Default</vt:lpstr>
      <vt:lpstr>WG Calibration and Validation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Ong, Cindy (Energy, Kensington WA)</cp:lastModifiedBy>
  <cp:revision>258</cp:revision>
  <dcterms:modified xsi:type="dcterms:W3CDTF">2019-03-26T08:32:50Z</dcterms:modified>
</cp:coreProperties>
</file>