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77" r:id="rId3"/>
    <p:sldId id="281" r:id="rId4"/>
    <p:sldId id="282" r:id="rId5"/>
    <p:sldId id="283" r:id="rId6"/>
    <p:sldId id="284" r:id="rId7"/>
    <p:sldId id="286" r:id="rId8"/>
    <p:sldId id="275" r:id="rId9"/>
    <p:sldId id="287" r:id="rId10"/>
    <p:sldId id="288" r:id="rId11"/>
    <p:sldId id="291" r:id="rId12"/>
    <p:sldId id="296" r:id="rId13"/>
    <p:sldId id="295" r:id="rId14"/>
    <p:sldId id="290" r:id="rId15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e Smith" initials="L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0386F6-4174-46D5-91A9-0CD5E6FD66D7}" v="1" dt="2019-02-20T23:25:17.54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5"/>
    <p:restoredTop sz="75039" autoAdjust="0"/>
  </p:normalViewPr>
  <p:slideViewPr>
    <p:cSldViewPr>
      <p:cViewPr varScale="1">
        <p:scale>
          <a:sx n="84" d="100"/>
          <a:sy n="84" d="100"/>
        </p:scale>
        <p:origin x="-20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70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57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33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57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WGISS promotes collaboration in the development of systems and services that manage and supply Earth Observation data;</a:t>
            </a:r>
          </a:p>
          <a:p>
            <a:r>
              <a:rPr lang="en-US" sz="2400" dirty="0" smtClean="0"/>
              <a:t>The activities and expertise of WGISS </a:t>
            </a:r>
            <a:r>
              <a:rPr lang="en-US" sz="2400" b="1" dirty="0" smtClean="0"/>
              <a:t>span the full range of the information life cycle </a:t>
            </a:r>
            <a:r>
              <a:rPr lang="en-US" sz="2400" dirty="0" smtClean="0"/>
              <a:t>from the </a:t>
            </a:r>
            <a:r>
              <a:rPr lang="en-US" sz="2400" i="1" dirty="0" smtClean="0"/>
              <a:t>requirements and metadata definition for the initial ingestion of satellite data into archives through to the incorporation of derived information into end-user applications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WGISS Structured around four interest groups plus</a:t>
            </a:r>
            <a:r>
              <a:rPr lang="en-US" sz="2400" baseline="0" dirty="0" smtClean="0"/>
              <a:t> WISP project.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86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877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4197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1926472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36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57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71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</p:spPr>
        <p:txBody>
          <a:bodyPr/>
          <a:lstStyle>
            <a:lvl1pPr>
              <a:defRPr sz="2000" b="1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SIT-34, 3-4 April 2019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981200" y="152400"/>
            <a:ext cx="49530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2748CEA-2573-439B-8ADB-B1D3E9BE0BFF}" type="datetimeFigureOut">
              <a:rPr lang="en-US" kern="0" smtClean="0">
                <a:solidFill>
                  <a:srgbClr val="002569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01/04/19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71DD-B2CE-4CF7-92F0-F691A3034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9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xmlns:p14="http://schemas.microsoft.com/office/powerpoint/2010/main"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hyperlink" Target="http://ceos.org/ourwork/workinggroups/wgis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6.gif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6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6.gif"/><Relationship Id="rId5" Type="http://schemas.openxmlformats.org/officeDocument/2006/relationships/image" Target="../media/image18.pn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71496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b="1" dirty="0" smtClean="0">
                <a:solidFill>
                  <a:srgbClr val="FFFFFF"/>
                </a:solidFill>
                <a:latin typeface="+mj-lt"/>
              </a:rPr>
              <a:t>Working Group on Information Systems and Services (WGISS)</a:t>
            </a:r>
            <a:endParaRPr sz="36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Mirko Albani, ESA, WGISS Chair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CEOS </a:t>
            </a: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SIT-34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Session 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5: Data, Agenda </a:t>
            </a: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Item 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#5.2</a:t>
            </a:r>
            <a:endParaRPr lang="en-AU" dirty="0">
              <a:solidFill>
                <a:srgbClr val="FFFFFF"/>
              </a:solidFill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Miami, FL, USA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3 – 4 April 2019</a:t>
            </a:r>
          </a:p>
        </p:txBody>
      </p:sp>
      <p:pic>
        <p:nvPicPr>
          <p:cNvPr id="12" name="ceos_logo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48593" y="1264504"/>
            <a:ext cx="8872261" cy="5441096"/>
          </a:xfrm>
        </p:spPr>
        <p:txBody>
          <a:bodyPr/>
          <a:lstStyle/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US" u="sng" dirty="0"/>
              <a:t>GSICS</a:t>
            </a:r>
            <a:r>
              <a:rPr lang="en-US" b="0" dirty="0"/>
              <a:t> </a:t>
            </a:r>
            <a:r>
              <a:rPr lang="en-US" b="0" dirty="0" smtClean="0"/>
              <a:t>- </a:t>
            </a:r>
            <a:r>
              <a:rPr lang="en-US" b="0" dirty="0"/>
              <a:t>WGISS presented at GSICS annual meetings, </a:t>
            </a:r>
            <a:r>
              <a:rPr lang="en-US" b="0" dirty="0" smtClean="0"/>
              <a:t>cooperation areas with Data and Research WG identified</a:t>
            </a:r>
            <a:endParaRPr lang="en-US" sz="1050" b="1" dirty="0"/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b="1" u="sng" dirty="0"/>
              <a:t>ESIP</a:t>
            </a:r>
            <a:r>
              <a:rPr lang="en-US" b="1" dirty="0"/>
              <a:t> - </a:t>
            </a:r>
            <a:r>
              <a:rPr lang="en-US" b="0" dirty="0" smtClean="0"/>
              <a:t>exchange </a:t>
            </a:r>
            <a:r>
              <a:rPr lang="en-US" b="0" dirty="0"/>
              <a:t>of information and best practices on data </a:t>
            </a:r>
            <a:r>
              <a:rPr lang="en-US" b="0" dirty="0" smtClean="0"/>
              <a:t>stewardship</a:t>
            </a:r>
            <a:endParaRPr lang="en-US" u="sng" dirty="0" smtClean="0"/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u="sng" dirty="0" smtClean="0"/>
              <a:t>GEO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/>
              <a:t>GEOSS Platform accessing </a:t>
            </a:r>
            <a:r>
              <a:rPr lang="en-US" dirty="0" smtClean="0"/>
              <a:t>CEOS agencies data via WGISS </a:t>
            </a:r>
            <a:r>
              <a:rPr lang="en-US" dirty="0"/>
              <a:t>CDA </a:t>
            </a:r>
            <a:endParaRPr lang="en-US" dirty="0" smtClean="0"/>
          </a:p>
          <a:p>
            <a:pPr lvl="1">
              <a:spcBef>
                <a:spcPts val="600"/>
              </a:spcBef>
            </a:pPr>
            <a:r>
              <a:rPr lang="en-US" dirty="0" smtClean="0"/>
              <a:t>WGISS </a:t>
            </a:r>
            <a:r>
              <a:rPr lang="en-US" dirty="0"/>
              <a:t>contributing to GEOSS-EVOLVE initiative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WGISS participation </a:t>
            </a:r>
            <a:r>
              <a:rPr lang="en-US" dirty="0"/>
              <a:t>&amp; support to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GEO Technology Workshop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WGISS membership in GEO Expert Advisory Group (EAG)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WGISS </a:t>
            </a:r>
            <a:r>
              <a:rPr lang="en-US" dirty="0"/>
              <a:t>represented in </a:t>
            </a:r>
            <a:r>
              <a:rPr lang="en-US" dirty="0" err="1"/>
              <a:t>NextGEOSS</a:t>
            </a:r>
            <a:r>
              <a:rPr lang="en-US" dirty="0"/>
              <a:t> Advisory </a:t>
            </a:r>
            <a:r>
              <a:rPr lang="en-US" dirty="0" smtClean="0"/>
              <a:t>Board and working </a:t>
            </a:r>
            <a:r>
              <a:rPr lang="en-US" dirty="0"/>
              <a:t>with </a:t>
            </a:r>
            <a:r>
              <a:rPr lang="en-US" dirty="0" err="1"/>
              <a:t>NextGEOSS</a:t>
            </a:r>
            <a:r>
              <a:rPr lang="en-US" dirty="0"/>
              <a:t> on federated </a:t>
            </a:r>
            <a:r>
              <a:rPr lang="en-US" dirty="0" smtClean="0"/>
              <a:t>authentication </a:t>
            </a:r>
            <a:r>
              <a:rPr lang="en-US" dirty="0"/>
              <a:t>technology solutions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Joint Workshop on GEOSS-WGISS </a:t>
            </a:r>
            <a:r>
              <a:rPr lang="en-US" dirty="0" smtClean="0"/>
              <a:t>interoperability </a:t>
            </a:r>
            <a:r>
              <a:rPr lang="en-US" dirty="0"/>
              <a:t>and FDA </a:t>
            </a:r>
            <a:r>
              <a:rPr lang="en-US" dirty="0" smtClean="0"/>
              <a:t>held at </a:t>
            </a:r>
            <a:r>
              <a:rPr lang="en-US" dirty="0"/>
              <a:t>WGISIS#</a:t>
            </a:r>
            <a:r>
              <a:rPr lang="en-US" dirty="0" smtClean="0"/>
              <a:t>43 and WGISS</a:t>
            </a:r>
            <a:r>
              <a:rPr lang="en-US" dirty="0"/>
              <a:t>#</a:t>
            </a:r>
            <a:r>
              <a:rPr lang="en-US" dirty="0" smtClean="0"/>
              <a:t>46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981200" y="221708"/>
            <a:ext cx="5444152" cy="533400"/>
          </a:xfrm>
        </p:spPr>
        <p:txBody>
          <a:bodyPr/>
          <a:lstStyle/>
          <a:p>
            <a:pPr algn="ctr"/>
            <a:r>
              <a:rPr lang="en-US" b="1" dirty="0" smtClean="0"/>
              <a:t>Cooperation with other </a:t>
            </a:r>
            <a:r>
              <a:rPr lang="en-US" b="1" dirty="0"/>
              <a:t>g</a:t>
            </a:r>
            <a:r>
              <a:rPr lang="en-US" b="1" dirty="0" smtClean="0"/>
              <a:t>roups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005704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" y="1219200"/>
            <a:ext cx="8915400" cy="5257800"/>
          </a:xfrm>
        </p:spPr>
        <p:txBody>
          <a:bodyPr/>
          <a:lstStyle/>
          <a:p>
            <a:pPr lvl="0"/>
            <a:r>
              <a:rPr lang="en-US" dirty="0"/>
              <a:t>Interagency coordination working well, </a:t>
            </a:r>
            <a:r>
              <a:rPr lang="en-US" dirty="0" smtClean="0"/>
              <a:t>very good </a:t>
            </a:r>
            <a:r>
              <a:rPr lang="en-US" dirty="0"/>
              <a:t>cooperation spirit</a:t>
            </a: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dirty="0" smtClean="0"/>
              <a:t>Healthy </a:t>
            </a:r>
            <a:r>
              <a:rPr lang="en-US" dirty="0"/>
              <a:t>p</a:t>
            </a:r>
            <a:r>
              <a:rPr lang="en-US" dirty="0" smtClean="0"/>
              <a:t>articipation </a:t>
            </a:r>
            <a:r>
              <a:rPr lang="en-US" dirty="0"/>
              <a:t>to </a:t>
            </a:r>
            <a:r>
              <a:rPr lang="en-US" dirty="0" smtClean="0"/>
              <a:t>meetings </a:t>
            </a:r>
            <a:r>
              <a:rPr lang="en-US" dirty="0" smtClean="0"/>
              <a:t>(average </a:t>
            </a:r>
            <a:r>
              <a:rPr lang="en-US" dirty="0" smtClean="0"/>
              <a:t>20 people)</a:t>
            </a:r>
          </a:p>
          <a:p>
            <a:pPr lvl="1"/>
            <a:r>
              <a:rPr lang="en-US" sz="1800" dirty="0"/>
              <a:t>Some members attending all meetings (e.g. NASA, NOAA, USGS, CNES, ESA, </a:t>
            </a:r>
            <a:r>
              <a:rPr lang="en-US" sz="1800" dirty="0" smtClean="0"/>
              <a:t>CSIRO</a:t>
            </a:r>
            <a:r>
              <a:rPr lang="en-US" sz="1800" dirty="0"/>
              <a:t>, JAXA, RADI, AOE </a:t>
            </a:r>
            <a:r>
              <a:rPr lang="en-US" sz="1800" dirty="0" smtClean="0"/>
              <a:t>CAS, RSCC, HSO) </a:t>
            </a:r>
            <a:endParaRPr lang="en-US" sz="1800" dirty="0" smtClean="0"/>
          </a:p>
          <a:p>
            <a:pPr lvl="1"/>
            <a:r>
              <a:rPr lang="en-US" sz="1800" dirty="0"/>
              <a:t>O</a:t>
            </a:r>
            <a:r>
              <a:rPr lang="en-US" sz="1800" dirty="0" smtClean="0"/>
              <a:t>thers </a:t>
            </a:r>
            <a:r>
              <a:rPr lang="en-US" sz="1800" dirty="0"/>
              <a:t>attending </a:t>
            </a:r>
            <a:r>
              <a:rPr lang="en-US" sz="1800" dirty="0" smtClean="0"/>
              <a:t>only some meetings depending </a:t>
            </a:r>
            <a:r>
              <a:rPr lang="en-US" sz="1800" dirty="0"/>
              <a:t>on </a:t>
            </a:r>
            <a:r>
              <a:rPr lang="en-US" sz="1800" dirty="0" smtClean="0"/>
              <a:t>location </a:t>
            </a:r>
            <a:r>
              <a:rPr lang="en-US" sz="1800" dirty="0"/>
              <a:t>and </a:t>
            </a:r>
            <a:r>
              <a:rPr lang="en-US" sz="1800" dirty="0" smtClean="0"/>
              <a:t>discussed topics (e.g. EUMETSAT, ROSCOSMOS, INPE, CONAE, DLR, UKSA, ISRO)</a:t>
            </a:r>
          </a:p>
          <a:p>
            <a:pPr lvl="1"/>
            <a:r>
              <a:rPr lang="en-US" sz="1800" dirty="0" smtClean="0"/>
              <a:t>Additional agencies </a:t>
            </a:r>
            <a:r>
              <a:rPr lang="en-US" sz="1800" dirty="0"/>
              <a:t>contacted </a:t>
            </a:r>
            <a:r>
              <a:rPr lang="en-US" sz="1800" dirty="0" smtClean="0"/>
              <a:t>expressed interest </a:t>
            </a:r>
            <a:r>
              <a:rPr lang="en-US" sz="1800" dirty="0"/>
              <a:t>in </a:t>
            </a:r>
            <a:r>
              <a:rPr lang="en-US" sz="1800" dirty="0" smtClean="0"/>
              <a:t>WGISS activities with potential future participation (</a:t>
            </a:r>
            <a:r>
              <a:rPr lang="en-US" sz="1800" dirty="0"/>
              <a:t>e.g. </a:t>
            </a:r>
            <a:r>
              <a:rPr lang="en-US" sz="1800" dirty="0" smtClean="0"/>
              <a:t>GISTDA</a:t>
            </a:r>
            <a:r>
              <a:rPr lang="en-US" sz="1800" dirty="0"/>
              <a:t>, </a:t>
            </a:r>
            <a:r>
              <a:rPr lang="en-US" sz="1800" dirty="0" smtClean="0"/>
              <a:t>VNSC/VAST, ASI, CSA, CCMEO)</a:t>
            </a:r>
            <a:endParaRPr lang="en-US" sz="1800" dirty="0"/>
          </a:p>
          <a:p>
            <a:pPr marL="0" indent="0">
              <a:buNone/>
            </a:pPr>
            <a:endParaRPr lang="en-US" sz="1100" dirty="0"/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Stable </a:t>
            </a:r>
            <a:r>
              <a:rPr lang="en-US" dirty="0"/>
              <a:t>participation from </a:t>
            </a:r>
            <a:r>
              <a:rPr lang="en-US" dirty="0" smtClean="0"/>
              <a:t>more agencies </a:t>
            </a:r>
            <a:r>
              <a:rPr lang="en-US" dirty="0" smtClean="0"/>
              <a:t>would increase WGISS activities impact and capability to respond to CEOS </a:t>
            </a:r>
            <a:r>
              <a:rPr lang="en-US" dirty="0" smtClean="0"/>
              <a:t>2019-21 </a:t>
            </a:r>
            <a:r>
              <a:rPr lang="en-US" dirty="0" smtClean="0"/>
              <a:t>Work </a:t>
            </a:r>
            <a:r>
              <a:rPr lang="en-US" dirty="0" smtClean="0"/>
              <a:t>Plan</a:t>
            </a:r>
            <a:endParaRPr lang="en-US" dirty="0"/>
          </a:p>
          <a:p>
            <a:pPr lvl="1"/>
            <a:r>
              <a:rPr lang="en-US" sz="1800" dirty="0" smtClean="0"/>
              <a:t>Targeted </a:t>
            </a:r>
            <a:r>
              <a:rPr lang="en-US" sz="1800" dirty="0"/>
              <a:t>events during WGISS weeks </a:t>
            </a:r>
            <a:r>
              <a:rPr lang="en-US" sz="1800" dirty="0" smtClean="0"/>
              <a:t>attracted </a:t>
            </a:r>
            <a:r>
              <a:rPr lang="en-US" sz="1800" dirty="0"/>
              <a:t>more </a:t>
            </a:r>
            <a:r>
              <a:rPr lang="en-US" sz="1800" dirty="0" smtClean="0"/>
              <a:t>participants</a:t>
            </a:r>
            <a:r>
              <a:rPr lang="en-US" sz="1800" dirty="0"/>
              <a:t> </a:t>
            </a:r>
            <a:endParaRPr lang="en-US" sz="1800" dirty="0" smtClean="0"/>
          </a:p>
          <a:p>
            <a:pPr lvl="1"/>
            <a:r>
              <a:rPr lang="en-US" sz="1800" dirty="0" smtClean="0"/>
              <a:t>Promotional </a:t>
            </a:r>
            <a:r>
              <a:rPr lang="en-US" sz="1800" dirty="0" smtClean="0"/>
              <a:t>material </a:t>
            </a:r>
            <a:r>
              <a:rPr lang="en-US" sz="1800" dirty="0" smtClean="0"/>
              <a:t>developed &amp; </a:t>
            </a:r>
            <a:r>
              <a:rPr lang="en-US" sz="1800" dirty="0" smtClean="0"/>
              <a:t>actions </a:t>
            </a:r>
            <a:r>
              <a:rPr lang="en-US" sz="1800" dirty="0" smtClean="0"/>
              <a:t>undertaken </a:t>
            </a:r>
            <a:r>
              <a:rPr lang="en-US" sz="1800" dirty="0" smtClean="0"/>
              <a:t>to enlarge </a:t>
            </a:r>
            <a:r>
              <a:rPr lang="en-US" sz="1800" dirty="0" smtClean="0"/>
              <a:t>engagement</a:t>
            </a:r>
          </a:p>
          <a:p>
            <a:pPr marL="0" indent="0" algn="l">
              <a:buNone/>
            </a:pPr>
            <a:endParaRPr lang="en-US" sz="1000" dirty="0" smtClean="0"/>
          </a:p>
          <a:p>
            <a:pPr marL="0" indent="0" algn="l">
              <a:buNone/>
            </a:pPr>
            <a:r>
              <a:rPr lang="en-US" dirty="0"/>
              <a:t>	</a:t>
            </a:r>
            <a:r>
              <a:rPr lang="en-US" dirty="0" smtClean="0"/>
              <a:t>	WGISS </a:t>
            </a:r>
            <a:r>
              <a:rPr lang="en-US" dirty="0"/>
              <a:t>Vice Chair Nomination</a:t>
            </a:r>
          </a:p>
          <a:p>
            <a:pPr marL="0" indent="0" algn="l">
              <a:buNone/>
            </a:pPr>
            <a:r>
              <a:rPr lang="en-US" dirty="0"/>
              <a:t>         </a:t>
            </a:r>
            <a:r>
              <a:rPr lang="en-US" dirty="0" smtClean="0"/>
              <a:t>		</a:t>
            </a:r>
            <a:r>
              <a:rPr lang="en-US" dirty="0"/>
              <a:t> </a:t>
            </a:r>
            <a:r>
              <a:rPr lang="en-US" dirty="0" smtClean="0"/>
              <a:t>   October </a:t>
            </a:r>
            <a:r>
              <a:rPr lang="en-US" dirty="0"/>
              <a:t>2019 </a:t>
            </a:r>
            <a:r>
              <a:rPr lang="mr-IN" dirty="0"/>
              <a:t>–</a:t>
            </a:r>
            <a:r>
              <a:rPr lang="en-US" dirty="0"/>
              <a:t> October 21 </a:t>
            </a:r>
            <a:endParaRPr lang="en-US" sz="1800" dirty="0" smtClean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algn="ctr"/>
            <a:r>
              <a:rPr lang="en-US" b="1" dirty="0"/>
              <a:t>WGISS </a:t>
            </a:r>
            <a:r>
              <a:rPr lang="en-US" b="1" dirty="0" smtClean="0"/>
              <a:t>Health Status </a:t>
            </a:r>
            <a:endParaRPr lang="en-US" b="1" dirty="0"/>
          </a:p>
        </p:txBody>
      </p:sp>
      <p:pic>
        <p:nvPicPr>
          <p:cNvPr id="6" name="Picture 2" descr="Image result for hiring 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867400"/>
            <a:ext cx="3048000" cy="68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3022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WGISS </a:t>
            </a:r>
            <a:r>
              <a:rPr lang="en-US" dirty="0" smtClean="0"/>
              <a:t>Brochure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02" y="1344951"/>
            <a:ext cx="3663573" cy="51129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493" y="1344951"/>
            <a:ext cx="3637507" cy="513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24899"/>
      </p:ext>
    </p:extLst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1295400"/>
            <a:ext cx="3429000" cy="2819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Hosted by NOAA - Silver Spring, USA (29 April- 2 May 2019)</a:t>
            </a:r>
          </a:p>
          <a:p>
            <a:r>
              <a:rPr lang="en-US" b="0" dirty="0"/>
              <a:t>Full-day </a:t>
            </a:r>
            <a:r>
              <a:rPr lang="en-US" b="0" i="1" dirty="0"/>
              <a:t>“FDA Elements Demo &amp; Interoperability Workshop”</a:t>
            </a:r>
          </a:p>
          <a:p>
            <a:r>
              <a:rPr kumimoji="1" lang="en-US" b="0" dirty="0"/>
              <a:t>Data Services in the Cloud Session</a:t>
            </a:r>
          </a:p>
          <a:p>
            <a:r>
              <a:rPr kumimoji="1" lang="en-US" b="0" dirty="0"/>
              <a:t>AI &amp; ML Technology Sessions</a:t>
            </a:r>
            <a:endParaRPr kumimoji="1"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r>
              <a:rPr lang="en-US" b="1" dirty="0" smtClean="0"/>
              <a:t>WGISS-47 meeting</a:t>
            </a:r>
            <a:endParaRPr lang="en-US" b="1" dirty="0"/>
          </a:p>
        </p:txBody>
      </p:sp>
      <p:pic>
        <p:nvPicPr>
          <p:cNvPr id="21" name="Google Shape;60;p11">
            <a:extLst>
              <a:ext uri="{FF2B5EF4-FFF2-40B4-BE49-F238E27FC236}">
                <a16:creationId xmlns="" xmlns:a16="http://schemas.microsoft.com/office/drawing/2014/main" id="{0613641F-A6D5-4891-ADD8-9B595743063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79975"/>
            <a:ext cx="9144000" cy="154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27;p19">
            <a:extLst>
              <a:ext uri="{FF2B5EF4-FFF2-40B4-BE49-F238E27FC236}">
                <a16:creationId xmlns="" xmlns:a16="http://schemas.microsoft.com/office/drawing/2014/main" id="{E2888A61-854C-42B0-8178-139CC748329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1400" y="1219200"/>
            <a:ext cx="5455804" cy="3112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75481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 b="1" dirty="0"/>
              <a:t>WGISS </a:t>
            </a:r>
            <a:r>
              <a:rPr lang="en-US" b="1" dirty="0" smtClean="0"/>
              <a:t>Information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9144000" cy="47159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571500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  <a:hlinkClick r:id="rId4"/>
              </a:rPr>
              <a:t>http://ceos.org/ourwork/workinggroups/wgiss</a:t>
            </a:r>
            <a:r>
              <a:rPr lang="en-US" sz="2400" dirty="0" smtClean="0">
                <a:latin typeface="+mj-lt"/>
                <a:hlinkClick r:id="rId4"/>
              </a:rPr>
              <a:t>/</a:t>
            </a:r>
            <a:endParaRPr lang="en-US" sz="2400" dirty="0" smtClean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6400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1" indent="0" rtl="0">
              <a:buNone/>
            </a:pPr>
            <a:r>
              <a:rPr lang="en-US" b="1" dirty="0">
                <a:hlinkClick r:id=""/>
              </a:rPr>
              <a:t>Contact: </a:t>
            </a:r>
            <a:r>
              <a:rPr lang="en-US" b="1" dirty="0" smtClean="0">
                <a:hlinkClick r:id=""/>
              </a:rPr>
              <a:t> Mirko.Albani</a:t>
            </a:r>
            <a:r>
              <a:rPr lang="en-US" b="1" dirty="0">
                <a:hlinkClick r:id=""/>
              </a:rPr>
              <a:t>@esa.int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46853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207471"/>
            <a:ext cx="3200400" cy="54168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WGISS</a:t>
            </a:r>
          </a:p>
          <a:p>
            <a:pPr algn="ctr"/>
            <a:r>
              <a:rPr lang="en-US" sz="1400" dirty="0" smtClean="0"/>
              <a:t>Chair, </a:t>
            </a:r>
            <a:r>
              <a:rPr lang="en-US" sz="1400" dirty="0"/>
              <a:t>Mirko Albani, ESA</a:t>
            </a:r>
          </a:p>
          <a:p>
            <a:pPr algn="ctr"/>
            <a:r>
              <a:rPr lang="en-US" sz="1400" dirty="0" smtClean="0"/>
              <a:t>Vice-Chair, Robert Woodcock, CSIRO</a:t>
            </a:r>
          </a:p>
          <a:p>
            <a:pPr algn="ctr"/>
            <a:endParaRPr lang="en-US" sz="1400" b="1" dirty="0"/>
          </a:p>
          <a:p>
            <a:pPr algn="l"/>
            <a:r>
              <a:rPr lang="en-US" sz="1600" b="1" dirty="0" smtClean="0">
                <a:solidFill>
                  <a:srgbClr val="6666FF"/>
                </a:solidFill>
              </a:rPr>
              <a:t>WGISS Principals</a:t>
            </a:r>
          </a:p>
          <a:p>
            <a:pPr lvl="1" algn="l"/>
            <a:r>
              <a:rPr lang="en-US" sz="1200" dirty="0" smtClean="0"/>
              <a:t>AOE/CAS:  Guangyu Liu</a:t>
            </a:r>
          </a:p>
          <a:p>
            <a:pPr lvl="1" algn="l"/>
            <a:r>
              <a:rPr lang="en-US" sz="1200" dirty="0" smtClean="0"/>
              <a:t>CCMEO:  Patrick King</a:t>
            </a:r>
          </a:p>
          <a:p>
            <a:pPr lvl="1" algn="l"/>
            <a:r>
              <a:rPr lang="en-US" sz="1200" dirty="0" smtClean="0"/>
              <a:t>CNES:  Richard Moreno</a:t>
            </a:r>
          </a:p>
          <a:p>
            <a:pPr lvl="1" algn="l"/>
            <a:r>
              <a:rPr lang="en-US" sz="1200" dirty="0" smtClean="0"/>
              <a:t>CONAE:  Homero Lozza</a:t>
            </a:r>
          </a:p>
          <a:p>
            <a:pPr lvl="1" algn="l"/>
            <a:r>
              <a:rPr lang="en-US" sz="1200" dirty="0" smtClean="0"/>
              <a:t>CSIRO:  Robert Woodcock</a:t>
            </a:r>
          </a:p>
          <a:p>
            <a:pPr lvl="1" algn="l"/>
            <a:r>
              <a:rPr lang="en-US" sz="1200" dirty="0" smtClean="0"/>
              <a:t>DLR:  Katrin Molch</a:t>
            </a:r>
          </a:p>
          <a:p>
            <a:pPr lvl="1" algn="l"/>
            <a:r>
              <a:rPr lang="en-US" sz="1200" dirty="0" smtClean="0"/>
              <a:t>EC:  Astrid Koch</a:t>
            </a:r>
          </a:p>
          <a:p>
            <a:pPr lvl="1" algn="l"/>
            <a:r>
              <a:rPr lang="en-US" sz="1200" dirty="0" smtClean="0"/>
              <a:t>ESA:  Mirko Albani</a:t>
            </a:r>
          </a:p>
          <a:p>
            <a:pPr lvl="1" algn="l"/>
            <a:r>
              <a:rPr lang="en-US" sz="1200" dirty="0"/>
              <a:t>EUMETSAT:  Michael Schick</a:t>
            </a:r>
          </a:p>
          <a:p>
            <a:pPr lvl="1" algn="l"/>
            <a:r>
              <a:rPr lang="en-US" sz="1200" dirty="0" smtClean="0"/>
              <a:t>GA:  Simon Oliver</a:t>
            </a:r>
          </a:p>
          <a:p>
            <a:pPr lvl="1" algn="l"/>
            <a:r>
              <a:rPr lang="en-GB" sz="1200" dirty="0" smtClean="0"/>
              <a:t>HSO:  </a:t>
            </a:r>
            <a:r>
              <a:rPr lang="en-GB" sz="1200" dirty="0" smtClean="0"/>
              <a:t>Gabor Remetey</a:t>
            </a:r>
            <a:endParaRPr lang="en-US" sz="1200" dirty="0" smtClean="0"/>
          </a:p>
          <a:p>
            <a:pPr lvl="1" algn="l"/>
            <a:r>
              <a:rPr lang="en-US" sz="1200" dirty="0" smtClean="0"/>
              <a:t>INPE:  Lubia Vinhas</a:t>
            </a:r>
          </a:p>
          <a:p>
            <a:pPr lvl="1" algn="l"/>
            <a:r>
              <a:rPr lang="en-US" sz="1200" dirty="0" smtClean="0"/>
              <a:t>ISRO:  Nitant Dube</a:t>
            </a:r>
          </a:p>
          <a:p>
            <a:pPr lvl="1" algn="l"/>
            <a:r>
              <a:rPr lang="en-US" sz="1200" dirty="0" smtClean="0"/>
              <a:t>JAXA:  Yosuke </a:t>
            </a:r>
            <a:r>
              <a:rPr lang="en-US" sz="1200" dirty="0"/>
              <a:t>Ikehata</a:t>
            </a:r>
            <a:endParaRPr lang="en-US" sz="1200" dirty="0" smtClean="0"/>
          </a:p>
          <a:p>
            <a:pPr lvl="1" algn="l"/>
            <a:r>
              <a:rPr lang="en-US" sz="1200" dirty="0" smtClean="0"/>
              <a:t>NASA:  Andrew Mitchell</a:t>
            </a:r>
          </a:p>
          <a:p>
            <a:pPr lvl="1" algn="l"/>
            <a:r>
              <a:rPr lang="en-US" sz="1200" dirty="0" smtClean="0"/>
              <a:t>NOAA:  </a:t>
            </a:r>
            <a:r>
              <a:rPr lang="en-US" sz="1200" dirty="0" smtClean="0"/>
              <a:t>Kenneth Casey</a:t>
            </a:r>
            <a:endParaRPr lang="en-US" sz="1200" dirty="0" smtClean="0"/>
          </a:p>
          <a:p>
            <a:pPr lvl="1" algn="l"/>
            <a:r>
              <a:rPr lang="en-US" sz="1200" dirty="0" smtClean="0"/>
              <a:t>NRSCC:  Chuang Liu</a:t>
            </a:r>
          </a:p>
          <a:p>
            <a:pPr lvl="1" algn="l"/>
            <a:r>
              <a:rPr lang="en-US" sz="1200" dirty="0" smtClean="0"/>
              <a:t>RADI:  Lizhe Wang</a:t>
            </a:r>
          </a:p>
          <a:p>
            <a:pPr lvl="1" algn="l"/>
            <a:r>
              <a:rPr lang="en-US" sz="1200" dirty="0" smtClean="0"/>
              <a:t>ROSCOSMOS:  </a:t>
            </a:r>
            <a:r>
              <a:rPr lang="en-GB" sz="1200" dirty="0"/>
              <a:t>Pavel Tischenko</a:t>
            </a:r>
            <a:endParaRPr lang="en-US" sz="1200" dirty="0" smtClean="0"/>
          </a:p>
          <a:p>
            <a:pPr lvl="1" algn="l"/>
            <a:r>
              <a:rPr lang="en-US" sz="1200" dirty="0" smtClean="0"/>
              <a:t>USGS:  Kristi Kline</a:t>
            </a:r>
          </a:p>
          <a:p>
            <a:pPr lvl="1" algn="l"/>
            <a:r>
              <a:rPr lang="en-US" sz="1200" dirty="0" smtClean="0"/>
              <a:t>UKSA:  </a:t>
            </a:r>
            <a:r>
              <a:rPr lang="en-US" sz="1200" dirty="0" smtClean="0"/>
              <a:t>Bertie Archer</a:t>
            </a:r>
            <a:endParaRPr lang="en-US" sz="1200" dirty="0" smtClean="0"/>
          </a:p>
          <a:p>
            <a:pPr lvl="2"/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585623" y="1824335"/>
            <a:ext cx="5469519" cy="49244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6666FF"/>
                </a:solidFill>
              </a:rPr>
              <a:t>WGISS Infrastructure Services Project</a:t>
            </a:r>
          </a:p>
          <a:p>
            <a:pPr algn="ctr"/>
            <a:r>
              <a:rPr lang="en-US" sz="1200" dirty="0" smtClean="0"/>
              <a:t>Martin Yapur, </a:t>
            </a:r>
            <a:r>
              <a:rPr lang="en-US" sz="1200" dirty="0" smtClean="0"/>
              <a:t>NOAA </a:t>
            </a:r>
            <a:r>
              <a:rPr lang="mr-IN" sz="1200" dirty="0" smtClean="0"/>
              <a:t>–</a:t>
            </a:r>
            <a:r>
              <a:rPr lang="en-US" sz="1200" dirty="0" smtClean="0"/>
              <a:t> until end April 2019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578351" y="1207471"/>
            <a:ext cx="5486400" cy="52322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6666FF"/>
                </a:solidFill>
              </a:rPr>
              <a:t>WGISS Secretariat</a:t>
            </a:r>
          </a:p>
          <a:p>
            <a:pPr algn="ctr"/>
            <a:r>
              <a:rPr lang="en-US" sz="1200" dirty="0" smtClean="0"/>
              <a:t>Michelle Piepgrass, ESA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2438400"/>
            <a:ext cx="5486400" cy="52322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6666FF"/>
                </a:solidFill>
              </a:rPr>
              <a:t>Data Preservation </a:t>
            </a:r>
            <a:r>
              <a:rPr lang="en-US" sz="1600" b="1" dirty="0" smtClean="0">
                <a:solidFill>
                  <a:srgbClr val="6666FF"/>
                </a:solidFill>
              </a:rPr>
              <a:t>and </a:t>
            </a:r>
            <a:r>
              <a:rPr lang="en-US" sz="1600" b="1" dirty="0" smtClean="0">
                <a:solidFill>
                  <a:srgbClr val="6666FF"/>
                </a:solidFill>
              </a:rPr>
              <a:t>Stewardship </a:t>
            </a:r>
            <a:r>
              <a:rPr lang="en-US" sz="1600" b="1" dirty="0" smtClean="0">
                <a:solidFill>
                  <a:srgbClr val="6666FF"/>
                </a:solidFill>
              </a:rPr>
              <a:t>In</a:t>
            </a:r>
            <a:r>
              <a:rPr lang="en-US" sz="1600" b="1" dirty="0" smtClean="0">
                <a:solidFill>
                  <a:srgbClr val="6666FF"/>
                </a:solidFill>
              </a:rPr>
              <a:t>terest Group</a:t>
            </a:r>
            <a:r>
              <a:rPr lang="en-US" sz="1600" b="1" dirty="0">
                <a:solidFill>
                  <a:srgbClr val="6666FF"/>
                </a:solidFill>
              </a:rPr>
              <a:t> </a:t>
            </a:r>
            <a:endParaRPr lang="en-US" sz="1600" b="1" dirty="0" smtClean="0">
              <a:solidFill>
                <a:srgbClr val="6666FF"/>
              </a:solidFill>
            </a:endParaRPr>
          </a:p>
          <a:p>
            <a:r>
              <a:rPr lang="en-US" sz="1200" dirty="0" smtClean="0"/>
              <a:t>(</a:t>
            </a:r>
            <a:r>
              <a:rPr lang="en-US" sz="1200" dirty="0" smtClean="0"/>
              <a:t>Mirko </a:t>
            </a:r>
            <a:r>
              <a:rPr lang="en-US" sz="1200" dirty="0"/>
              <a:t>Albani, ESA)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1400" y="3076307"/>
            <a:ext cx="5486400" cy="144655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6666FF"/>
                </a:solidFill>
              </a:rPr>
              <a:t>Discovery and </a:t>
            </a:r>
            <a:r>
              <a:rPr lang="en-US" sz="1600" b="1" dirty="0" smtClean="0">
                <a:solidFill>
                  <a:srgbClr val="6666FF"/>
                </a:solidFill>
              </a:rPr>
              <a:t>Access - </a:t>
            </a:r>
            <a:r>
              <a:rPr lang="en-US" sz="1600" b="1" dirty="0" smtClean="0">
                <a:solidFill>
                  <a:srgbClr val="6666FF"/>
                </a:solidFill>
              </a:rPr>
              <a:t>WGISS </a:t>
            </a:r>
            <a:r>
              <a:rPr lang="en-US" sz="1600" b="1" dirty="0">
                <a:solidFill>
                  <a:srgbClr val="6666FF"/>
                </a:solidFill>
              </a:rPr>
              <a:t>Connected Assets System Level Team </a:t>
            </a:r>
            <a:r>
              <a:rPr lang="en-US" sz="1200" dirty="0" smtClean="0"/>
              <a:t>(</a:t>
            </a:r>
            <a:r>
              <a:rPr lang="en-US" sz="1200" dirty="0"/>
              <a:t>Yonsook Enloe, </a:t>
            </a:r>
            <a:r>
              <a:rPr lang="en-US" sz="1200" dirty="0" smtClean="0"/>
              <a:t>NASA)</a:t>
            </a:r>
          </a:p>
          <a:p>
            <a:r>
              <a:rPr lang="en-US" sz="1400" b="1" dirty="0"/>
              <a:t> </a:t>
            </a:r>
            <a:r>
              <a:rPr lang="en-US" sz="1400" b="1" dirty="0" smtClean="0"/>
              <a:t>   - </a:t>
            </a:r>
            <a:r>
              <a:rPr lang="en-US" sz="1400" b="1" dirty="0"/>
              <a:t>IDN</a:t>
            </a:r>
            <a:r>
              <a:rPr lang="en-US" sz="1400" dirty="0" smtClean="0"/>
              <a:t> </a:t>
            </a:r>
            <a:r>
              <a:rPr lang="en-US" sz="1200" dirty="0" smtClean="0"/>
              <a:t>(Michael Morahan, NASA)</a:t>
            </a:r>
          </a:p>
          <a:p>
            <a:r>
              <a:rPr lang="en-US" sz="1400" b="1" dirty="0" smtClean="0"/>
              <a:t>    </a:t>
            </a:r>
            <a:r>
              <a:rPr lang="en-US" sz="1400" b="1" dirty="0"/>
              <a:t>- FedEO</a:t>
            </a:r>
            <a:r>
              <a:rPr lang="en-US" sz="1400" dirty="0" smtClean="0"/>
              <a:t> </a:t>
            </a:r>
            <a:r>
              <a:rPr lang="en-US" sz="1200" dirty="0" smtClean="0"/>
              <a:t>(</a:t>
            </a:r>
            <a:r>
              <a:rPr lang="it-IT" sz="1200" dirty="0"/>
              <a:t>Andrea Della </a:t>
            </a:r>
            <a:r>
              <a:rPr lang="it-IT" sz="1200" dirty="0" smtClean="0"/>
              <a:t>Vecchia, </a:t>
            </a:r>
            <a:r>
              <a:rPr lang="en-US" sz="1200" dirty="0" smtClean="0"/>
              <a:t>ESA ; Yves Coene, ESA)</a:t>
            </a:r>
            <a:endParaRPr lang="en-US" sz="1400" dirty="0" smtClean="0"/>
          </a:p>
          <a:p>
            <a:r>
              <a:rPr lang="en-US" sz="1400" b="1" dirty="0"/>
              <a:t> </a:t>
            </a:r>
            <a:r>
              <a:rPr lang="en-US" sz="1400" b="1" dirty="0" smtClean="0"/>
              <a:t>   - </a:t>
            </a:r>
            <a:r>
              <a:rPr lang="en-US" sz="1400" b="1" dirty="0"/>
              <a:t>CWIC</a:t>
            </a:r>
            <a:r>
              <a:rPr lang="en-US" sz="1400" dirty="0" smtClean="0"/>
              <a:t> </a:t>
            </a:r>
            <a:r>
              <a:rPr lang="en-US" sz="1200" dirty="0"/>
              <a:t>(Yonsook Enloe, </a:t>
            </a:r>
            <a:r>
              <a:rPr lang="en-US" sz="1200" dirty="0" smtClean="0"/>
              <a:t>NASA)</a:t>
            </a:r>
            <a:endParaRPr lang="en-US" sz="1400" dirty="0"/>
          </a:p>
          <a:p>
            <a:r>
              <a:rPr lang="en-US" sz="1400" b="1" dirty="0" smtClean="0"/>
              <a:t>    </a:t>
            </a:r>
            <a:r>
              <a:rPr lang="en-US" sz="1400" b="1" dirty="0"/>
              <a:t>- OpenSearch </a:t>
            </a:r>
            <a:r>
              <a:rPr lang="en-US" sz="1400" b="1" dirty="0" smtClean="0"/>
              <a:t>II </a:t>
            </a:r>
            <a:r>
              <a:rPr lang="en-US" sz="1200" dirty="0" smtClean="0"/>
              <a:t>(</a:t>
            </a:r>
            <a:r>
              <a:rPr lang="it-IT" sz="1200" dirty="0" smtClean="0"/>
              <a:t>Andrea </a:t>
            </a:r>
            <a:r>
              <a:rPr lang="it-IT" sz="1200" dirty="0"/>
              <a:t>Della </a:t>
            </a:r>
            <a:r>
              <a:rPr lang="it-IT" sz="1200" dirty="0" smtClean="0"/>
              <a:t>Vecchia, ESA; Olivier Barois, ESA</a:t>
            </a:r>
            <a:r>
              <a:rPr lang="en-US" sz="1200" dirty="0" smtClean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1400" y="4648200"/>
            <a:ext cx="5486400" cy="135421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6666FF"/>
                </a:solidFill>
              </a:rPr>
              <a:t>Interoperability and </a:t>
            </a:r>
            <a:r>
              <a:rPr lang="en-US" sz="1600" b="1" dirty="0" smtClean="0">
                <a:solidFill>
                  <a:srgbClr val="6666FF"/>
                </a:solidFill>
              </a:rPr>
              <a:t>Use Interest Group </a:t>
            </a:r>
          </a:p>
          <a:p>
            <a:r>
              <a:rPr lang="en-US" sz="1200" dirty="0" smtClean="0"/>
              <a:t>(</a:t>
            </a:r>
            <a:r>
              <a:rPr lang="en-US" sz="1200" dirty="0"/>
              <a:t>Robert Woodcock, CSIRO; </a:t>
            </a:r>
            <a:r>
              <a:rPr lang="en-US" sz="1200" dirty="0" smtClean="0"/>
              <a:t>Richard </a:t>
            </a:r>
            <a:r>
              <a:rPr lang="en-US" sz="1200" dirty="0"/>
              <a:t>Moreno, CNES)</a:t>
            </a:r>
          </a:p>
          <a:p>
            <a:r>
              <a:rPr lang="en-US" sz="1400" b="1" dirty="0"/>
              <a:t>    - Future Data Architectures </a:t>
            </a:r>
            <a:r>
              <a:rPr lang="en-US" sz="1200" dirty="0"/>
              <a:t>(Robert Woodcock, CSIRO; </a:t>
            </a:r>
            <a:r>
              <a:rPr lang="en-US" sz="1200" dirty="0" smtClean="0"/>
              <a:t>               	Richard </a:t>
            </a:r>
            <a:r>
              <a:rPr lang="en-US" sz="1200" dirty="0"/>
              <a:t>Moreno, CNES; Kristi Kline, USGS)</a:t>
            </a:r>
          </a:p>
          <a:p>
            <a:r>
              <a:rPr lang="en-US" sz="1400" b="1" dirty="0" smtClean="0"/>
              <a:t>    - </a:t>
            </a:r>
            <a:r>
              <a:rPr lang="en-US" sz="1400" b="1" dirty="0"/>
              <a:t>Carbon </a:t>
            </a:r>
            <a:r>
              <a:rPr lang="en-US" sz="1400" b="1" dirty="0" smtClean="0"/>
              <a:t>Portal </a:t>
            </a:r>
            <a:r>
              <a:rPr lang="en-US" sz="1200" dirty="0" smtClean="0"/>
              <a:t>(Kenneth Casey, NOAA, </a:t>
            </a:r>
            <a:r>
              <a:rPr lang="en-US" sz="1200" dirty="0" err="1" smtClean="0"/>
              <a:t>Liping</a:t>
            </a:r>
            <a:r>
              <a:rPr lang="en-US" sz="1200" dirty="0" smtClean="0"/>
              <a:t> Di, NOAA)</a:t>
            </a:r>
            <a:endParaRPr lang="en-US" sz="1200" dirty="0"/>
          </a:p>
          <a:p>
            <a:r>
              <a:rPr lang="en-US" sz="1400" b="1" dirty="0"/>
              <a:t>    - Open Source SW and Tools </a:t>
            </a:r>
            <a:r>
              <a:rPr lang="en-US" sz="1200" dirty="0" smtClean="0"/>
              <a:t>(Iolanda Maggio, ESA)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6136957"/>
            <a:ext cx="5486400" cy="49244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666FF"/>
                </a:solidFill>
              </a:rPr>
              <a:t>Technology Exploration Interest Group</a:t>
            </a:r>
            <a:r>
              <a:rPr lang="nn-NO" sz="1400" dirty="0" smtClean="0">
                <a:solidFill>
                  <a:srgbClr val="6666FF"/>
                </a:solidFill>
              </a:rPr>
              <a:t> </a:t>
            </a:r>
          </a:p>
          <a:p>
            <a:r>
              <a:rPr lang="nn-NO" sz="1200" dirty="0" smtClean="0"/>
              <a:t>(Chris Lynnes, </a:t>
            </a:r>
            <a:r>
              <a:rPr lang="nn-NO" sz="1200" dirty="0"/>
              <a:t>NASA; Yosuke Ikehata, </a:t>
            </a:r>
            <a:r>
              <a:rPr lang="nn-NO" sz="1200" dirty="0" smtClean="0"/>
              <a:t>JAXA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algn="ctr"/>
            <a:r>
              <a:rPr lang="en-US" b="1" dirty="0"/>
              <a:t>WGISS Structure</a:t>
            </a:r>
          </a:p>
        </p:txBody>
      </p:sp>
    </p:spTree>
    <p:extLst>
      <p:ext uri="{BB962C8B-B14F-4D97-AF65-F5344CB8AC3E}">
        <p14:creationId xmlns:p14="http://schemas.microsoft.com/office/powerpoint/2010/main" val="21631228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828800" y="76200"/>
            <a:ext cx="5867400" cy="533400"/>
          </a:xfrm>
        </p:spPr>
        <p:txBody>
          <a:bodyPr/>
          <a:lstStyle/>
          <a:p>
            <a:pPr algn="ctr"/>
            <a:r>
              <a:rPr lang="en-US" sz="2400" b="1" dirty="0" smtClean="0"/>
              <a:t>Discovery and Access</a:t>
            </a:r>
          </a:p>
          <a:p>
            <a:pPr algn="ctr"/>
            <a:r>
              <a:rPr lang="en-US" sz="2400" b="1" dirty="0" smtClean="0"/>
              <a:t>WGISS Connected Data Assets (CDA)</a:t>
            </a:r>
            <a:endParaRPr lang="en-US" sz="2400" b="1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5252269" cy="37131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1143000"/>
            <a:ext cx="891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2000" dirty="0" smtClean="0">
                <a:latin typeface="+mj-lt"/>
                <a:sym typeface="Avenir Roman"/>
              </a:rPr>
              <a:t>Single </a:t>
            </a:r>
            <a:r>
              <a:rPr lang="en-US" sz="2000" dirty="0">
                <a:latin typeface="+mj-lt"/>
                <a:sym typeface="Avenir Roman"/>
              </a:rPr>
              <a:t>entry point for external clients to </a:t>
            </a:r>
            <a:r>
              <a:rPr lang="en-US" sz="2000" dirty="0" smtClean="0">
                <a:latin typeface="+mj-lt"/>
                <a:sym typeface="Avenir Roman"/>
              </a:rPr>
              <a:t>discover/access </a:t>
            </a:r>
            <a:r>
              <a:rPr lang="en-US" sz="2000" dirty="0">
                <a:latin typeface="+mj-lt"/>
                <a:sym typeface="Avenir Roman"/>
              </a:rPr>
              <a:t>CEOS agencies </a:t>
            </a:r>
            <a:r>
              <a:rPr lang="en-US" sz="2000" dirty="0" smtClean="0">
                <a:latin typeface="+mj-lt"/>
                <a:sym typeface="Avenir Roman"/>
              </a:rPr>
              <a:t>data</a:t>
            </a:r>
            <a:endParaRPr lang="en-US" sz="2800" dirty="0">
              <a:latin typeface="+mj-lt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4"/>
          <a:srcRect l="12310" t="10915" r="12072"/>
          <a:stretch/>
        </p:blipFill>
        <p:spPr>
          <a:xfrm>
            <a:off x="5867400" y="3352800"/>
            <a:ext cx="2916195" cy="1828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62600" y="1600200"/>
            <a:ext cx="3505200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ym typeface="Avenir Roman"/>
              </a:rPr>
              <a:t>Search</a:t>
            </a:r>
            <a:r>
              <a:rPr lang="en-US" dirty="0" smtClean="0">
                <a:sym typeface="Avenir Roman"/>
              </a:rPr>
              <a:t> </a:t>
            </a:r>
            <a:r>
              <a:rPr lang="en-US" dirty="0">
                <a:sym typeface="Avenir Roman"/>
              </a:rPr>
              <a:t>over 32,000 collections in the </a:t>
            </a:r>
            <a:r>
              <a:rPr lang="en-US" dirty="0" smtClean="0">
                <a:sym typeface="Avenir Roman"/>
              </a:rPr>
              <a:t>IDN (collection search)</a:t>
            </a:r>
            <a:endParaRPr lang="en-US" dirty="0" smtClean="0">
              <a:sym typeface="Avenir Roman"/>
            </a:endParaRPr>
          </a:p>
          <a:p>
            <a:endParaRPr lang="en-US" sz="1100" i="1" dirty="0" smtClean="0">
              <a:sym typeface="Avenir Roman"/>
            </a:endParaRPr>
          </a:p>
          <a:p>
            <a:r>
              <a:rPr lang="en-US" i="1" dirty="0" smtClean="0">
                <a:sym typeface="Avenir Roman"/>
              </a:rPr>
              <a:t>Access</a:t>
            </a:r>
            <a:r>
              <a:rPr lang="en-US" dirty="0" smtClean="0">
                <a:sym typeface="Avenir Roman"/>
              </a:rPr>
              <a:t> </a:t>
            </a:r>
            <a:r>
              <a:rPr lang="en-US" dirty="0">
                <a:sym typeface="Avenir Roman"/>
              </a:rPr>
              <a:t>over 5000 collections with associated over 300+ million granules (granule search)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5486400"/>
            <a:ext cx="88392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2" indent="0">
              <a:spcAft>
                <a:spcPts val="600"/>
              </a:spcAft>
            </a:pPr>
            <a:r>
              <a:rPr lang="en-US" sz="1400" b="1" dirty="0" smtClean="0">
                <a:latin typeface="+mj-lt"/>
              </a:rPr>
              <a:t>	</a:t>
            </a:r>
            <a:r>
              <a:rPr lang="en-US" sz="1400" b="1" dirty="0" smtClean="0">
                <a:latin typeface="+mj-lt"/>
              </a:rPr>
              <a:t>DATA</a:t>
            </a:r>
            <a:r>
              <a:rPr lang="en-US" sz="1400" b="1" dirty="0">
                <a:latin typeface="+mj-lt"/>
              </a:rPr>
              <a:t>-2</a:t>
            </a:r>
            <a:r>
              <a:rPr lang="en-US" sz="1400" dirty="0">
                <a:latin typeface="+mj-lt"/>
              </a:rPr>
              <a:t>: </a:t>
            </a:r>
            <a:r>
              <a:rPr lang="en-US" sz="1400" dirty="0">
                <a:latin typeface="+mj-lt"/>
              </a:rPr>
              <a:t>Full representation and accessibility of CEOS Agency datasets through WGISS Standards and </a:t>
            </a:r>
            <a:r>
              <a:rPr lang="en-US" sz="1400" dirty="0" smtClean="0">
                <a:latin typeface="+mj-lt"/>
              </a:rPr>
              <a:t>	Connected </a:t>
            </a:r>
            <a:r>
              <a:rPr lang="en-US" sz="1400" dirty="0">
                <a:latin typeface="+mj-lt"/>
              </a:rPr>
              <a:t>Data Assets Infrastructure (i.e. IDN, CWIC, FEDEO</a:t>
            </a:r>
            <a:r>
              <a:rPr lang="en-US" sz="1400" dirty="0" smtClean="0">
                <a:latin typeface="+mj-lt"/>
              </a:rPr>
              <a:t>).</a:t>
            </a:r>
          </a:p>
          <a:p>
            <a:pPr lvl="2" indent="0">
              <a:spcAft>
                <a:spcPts val="600"/>
              </a:spcAft>
            </a:pPr>
            <a:r>
              <a:rPr lang="en-US" sz="1400" b="1" dirty="0" smtClean="0">
                <a:latin typeface="+mj-lt"/>
              </a:rPr>
              <a:t>	DATA</a:t>
            </a:r>
            <a:r>
              <a:rPr lang="en-US" sz="1400" b="1" dirty="0">
                <a:latin typeface="+mj-lt"/>
              </a:rPr>
              <a:t>-9: </a:t>
            </a:r>
            <a:r>
              <a:rPr lang="en-US" sz="1400" dirty="0">
                <a:latin typeface="+mj-lt"/>
              </a:rPr>
              <a:t>ECVs/CDRs Discovery and Access through WGISS Systems</a:t>
            </a:r>
            <a:r>
              <a:rPr lang="en-US" sz="1400" dirty="0" smtClean="0">
                <a:latin typeface="+mj-lt"/>
              </a:rPr>
              <a:t>.</a:t>
            </a:r>
          </a:p>
          <a:p>
            <a:pPr lvl="2" indent="0">
              <a:spcAft>
                <a:spcPts val="600"/>
              </a:spcAft>
            </a:pPr>
            <a:r>
              <a:rPr lang="en-US" sz="1400" b="1" dirty="0" smtClean="0">
                <a:latin typeface="+mj-lt"/>
              </a:rPr>
              <a:t>	FDA</a:t>
            </a:r>
            <a:r>
              <a:rPr lang="en-US" sz="1400" b="1" dirty="0">
                <a:latin typeface="+mj-lt"/>
              </a:rPr>
              <a:t>-14:</a:t>
            </a:r>
            <a:r>
              <a:rPr lang="en-US" sz="1400" b="1" dirty="0"/>
              <a:t> </a:t>
            </a:r>
            <a:r>
              <a:rPr lang="en-US" sz="1400" dirty="0">
                <a:latin typeface="+mj-lt"/>
              </a:rPr>
              <a:t>Facilitate discovery and access for end users to data analytics and processing tools and </a:t>
            </a:r>
            <a:r>
              <a:rPr lang="en-US" sz="1400" dirty="0" smtClean="0">
                <a:latin typeface="+mj-lt"/>
              </a:rPr>
              <a:t>	services </a:t>
            </a:r>
            <a:r>
              <a:rPr lang="en-US" sz="1400" dirty="0">
                <a:latin typeface="+mj-lt"/>
              </a:rPr>
              <a:t>through the WGISS Connected Data Assets Infrastructure.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19800"/>
            <a:ext cx="250598" cy="2680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0292971">
            <a:off x="5009904" y="4120533"/>
            <a:ext cx="36086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CEOS Service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599382"/>
            <a:ext cx="250598" cy="2680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00800"/>
            <a:ext cx="250598" cy="2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205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87" y="1143000"/>
            <a:ext cx="8613913" cy="4953000"/>
          </a:xfrm>
          <a:prstGeom prst="rect">
            <a:avLst/>
          </a:prstGeom>
        </p:spPr>
      </p:pic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502120" y="205318"/>
            <a:ext cx="6423699" cy="632882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CEOS data in GEOSS</a:t>
            </a:r>
            <a:endParaRPr lang="en-US" sz="2800" b="1" dirty="0">
              <a:latin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1143000" y="2528652"/>
            <a:ext cx="1295400" cy="519348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CWIC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2895600" y="2681052"/>
            <a:ext cx="1295400" cy="519348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FedEO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1143000"/>
            <a:ext cx="6314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GEOSS PLATFORM DISCOVERABLE DATA PRODUCTS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76200" y="6172200"/>
            <a:ext cx="8991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00" b="1" dirty="0" smtClean="0"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dirty="0" smtClean="0">
                <a:latin typeface="+mj-lt"/>
              </a:rPr>
              <a:t>	DATA</a:t>
            </a:r>
            <a:r>
              <a:rPr lang="en-US" sz="1400" b="1" dirty="0">
                <a:latin typeface="+mj-lt"/>
              </a:rPr>
              <a:t>-16: </a:t>
            </a:r>
            <a:r>
              <a:rPr lang="en-US" sz="1400" dirty="0">
                <a:latin typeface="+mj-lt"/>
              </a:rPr>
              <a:t>CEOS data holdings reported and accessible in GEO and other international relevant contexts</a:t>
            </a:r>
            <a:r>
              <a:rPr lang="en-US" sz="1400" dirty="0" smtClean="0">
                <a:latin typeface="+mj-lt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0" dirty="0" smtClean="0">
                <a:latin typeface="+mj-lt"/>
              </a:rPr>
              <a:t> </a:t>
            </a:r>
            <a:endParaRPr lang="en-US" sz="100" dirty="0"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61382"/>
            <a:ext cx="250598" cy="2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1442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066800"/>
            <a:ext cx="3800873" cy="212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981200" y="152400"/>
            <a:ext cx="5444152" cy="533400"/>
          </a:xfrm>
        </p:spPr>
        <p:txBody>
          <a:bodyPr/>
          <a:lstStyle/>
          <a:p>
            <a:pPr algn="ctr"/>
            <a:r>
              <a:rPr lang="en-US" b="1" dirty="0" smtClean="0"/>
              <a:t>Future Data Access and Analysis Architecture (FDA)</a:t>
            </a:r>
            <a:endParaRPr lang="en-US" b="1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152400" y="1608173"/>
            <a:ext cx="5029200" cy="830227"/>
            <a:chOff x="-3393141" y="5438956"/>
            <a:chExt cx="5978987" cy="830227"/>
          </a:xfrm>
        </p:grpSpPr>
        <p:sp>
          <p:nvSpPr>
            <p:cNvPr id="5" name="Rectangle 4"/>
            <p:cNvSpPr/>
            <p:nvPr/>
          </p:nvSpPr>
          <p:spPr>
            <a:xfrm>
              <a:off x="-3393141" y="5438956"/>
              <a:ext cx="5978987" cy="83022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lvl="1" indent="457200" defTabSz="457200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kern="0" dirty="0">
                  <a:solidFill>
                    <a:prstClr val="black"/>
                  </a:solidFill>
                  <a:latin typeface="Helvetica"/>
                  <a:cs typeface="Helvetica"/>
                </a:rPr>
                <a:t>FDA-8</a:t>
              </a:r>
              <a:r>
                <a:rPr lang="en-US" sz="1400" kern="0" dirty="0">
                  <a:solidFill>
                    <a:prstClr val="black"/>
                  </a:solidFill>
                  <a:latin typeface="Helvetica"/>
                  <a:cs typeface="Helvetica"/>
                </a:rPr>
                <a:t>: </a:t>
              </a:r>
              <a:r>
                <a:rPr lang="en-US" sz="1400" kern="0" dirty="0">
                  <a:solidFill>
                    <a:prstClr val="black"/>
                  </a:solidFill>
                  <a:latin typeface="Helvetica"/>
                </a:rPr>
                <a:t>Establish a common description of Future Data Architecture functional blocks and identify interfaces and interoperability </a:t>
              </a:r>
              <a:r>
                <a:rPr lang="en-US" sz="1400" kern="0" dirty="0" smtClean="0">
                  <a:solidFill>
                    <a:prstClr val="black"/>
                  </a:solidFill>
                  <a:latin typeface="Helvetica"/>
                </a:rPr>
                <a:t>approaches.</a:t>
              </a:r>
              <a:endParaRPr lang="en-US" sz="1400" kern="0" dirty="0">
                <a:solidFill>
                  <a:prstClr val="black"/>
                </a:solidFill>
                <a:latin typeface="Helvetica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155925" y="5515156"/>
              <a:ext cx="297925" cy="268018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5539684" y="3505200"/>
            <a:ext cx="3581400" cy="830227"/>
            <a:chOff x="-4141628" y="6262174"/>
            <a:chExt cx="5978987" cy="830227"/>
          </a:xfrm>
        </p:grpSpPr>
        <p:sp>
          <p:nvSpPr>
            <p:cNvPr id="11" name="Rectangle 10"/>
            <p:cNvSpPr/>
            <p:nvPr/>
          </p:nvSpPr>
          <p:spPr>
            <a:xfrm>
              <a:off x="-4141628" y="6262174"/>
              <a:ext cx="5978987" cy="83022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1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dirty="0" smtClean="0">
                  <a:latin typeface="+mj-lt"/>
                  <a:cs typeface="Helvetica"/>
                </a:rPr>
                <a:t>FDA-9</a:t>
              </a:r>
              <a:r>
                <a:rPr lang="en-US" sz="1400" dirty="0" smtClean="0">
                  <a:latin typeface="+mj-lt"/>
                  <a:cs typeface="Helvetica"/>
                </a:rPr>
                <a:t>: </a:t>
              </a:r>
              <a:r>
                <a:rPr lang="en-US" sz="1400" dirty="0">
                  <a:latin typeface="+mj-lt"/>
                </a:rPr>
                <a:t>Inventory </a:t>
              </a:r>
              <a:r>
                <a:rPr lang="en-US" sz="1400" dirty="0" smtClean="0">
                  <a:latin typeface="+mj-lt"/>
                </a:rPr>
                <a:t>and characterize 	existing </a:t>
              </a:r>
              <a:r>
                <a:rPr lang="en-US" sz="1400" dirty="0">
                  <a:latin typeface="+mj-lt"/>
                </a:rPr>
                <a:t>FDAs </a:t>
              </a:r>
              <a:r>
                <a:rPr lang="en-US" sz="1400" dirty="0" smtClean="0">
                  <a:latin typeface="+mj-lt"/>
                </a:rPr>
                <a:t>operated </a:t>
              </a:r>
              <a:r>
                <a:rPr lang="en-US" sz="1400" dirty="0">
                  <a:latin typeface="+mj-lt"/>
                </a:rPr>
                <a:t>by </a:t>
              </a:r>
              <a:r>
                <a:rPr lang="en-US" sz="1400" dirty="0" smtClean="0">
                  <a:latin typeface="+mj-lt"/>
                </a:rPr>
                <a:t>both 	public </a:t>
              </a:r>
              <a:r>
                <a:rPr lang="en-US" sz="1400" dirty="0">
                  <a:latin typeface="+mj-lt"/>
                </a:rPr>
                <a:t>and private </a:t>
              </a:r>
              <a:r>
                <a:rPr lang="en-US" sz="1400" dirty="0" smtClean="0">
                  <a:latin typeface="+mj-lt"/>
                </a:rPr>
                <a:t>entities.</a:t>
              </a:r>
              <a:endParaRPr lang="en-US" sz="1400" dirty="0">
                <a:latin typeface="+mj-lt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45597" y="6566973"/>
              <a:ext cx="567244" cy="304801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228600" y="5562600"/>
            <a:ext cx="5029200" cy="830227"/>
            <a:chOff x="955213" y="5755907"/>
            <a:chExt cx="5978987" cy="830227"/>
          </a:xfrm>
        </p:grpSpPr>
        <p:sp>
          <p:nvSpPr>
            <p:cNvPr id="14" name="Rectangle 13"/>
            <p:cNvSpPr/>
            <p:nvPr/>
          </p:nvSpPr>
          <p:spPr>
            <a:xfrm>
              <a:off x="955213" y="5755907"/>
              <a:ext cx="5978987" cy="83022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1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dirty="0" smtClean="0">
                  <a:latin typeface="+mj-lt"/>
                  <a:cs typeface="Helvetica"/>
                </a:rPr>
                <a:t>FDA-10</a:t>
              </a:r>
              <a:r>
                <a:rPr lang="en-US" sz="1400" dirty="0" smtClean="0">
                  <a:latin typeface="+mj-lt"/>
                  <a:cs typeface="Helvetica"/>
                </a:rPr>
                <a:t>: </a:t>
              </a:r>
              <a:r>
                <a:rPr lang="en-US" sz="1400" dirty="0" err="1" smtClean="0">
                  <a:latin typeface="+mj-lt"/>
                  <a:cs typeface="Helvetica"/>
                </a:rPr>
                <a:t>Finalise</a:t>
              </a:r>
              <a:r>
                <a:rPr lang="en-US" sz="1400" dirty="0">
                  <a:latin typeface="+mj-lt"/>
                  <a:cs typeface="Helvetica"/>
                </a:rPr>
                <a:t> </a:t>
              </a:r>
              <a:r>
                <a:rPr lang="en-US" sz="1400" dirty="0" smtClean="0">
                  <a:latin typeface="+mj-lt"/>
                  <a:cs typeface="Helvetica"/>
                </a:rPr>
                <a:t>i</a:t>
              </a:r>
              <a:r>
                <a:rPr lang="en-US" sz="1400" dirty="0" smtClean="0">
                  <a:latin typeface="+mj-lt"/>
                </a:rPr>
                <a:t>nventory </a:t>
              </a:r>
              <a:r>
                <a:rPr lang="en-US" sz="1400" dirty="0">
                  <a:latin typeface="+mj-lt"/>
                </a:rPr>
                <a:t>of </a:t>
              </a:r>
              <a:r>
                <a:rPr lang="en-US" sz="1400" dirty="0" smtClean="0">
                  <a:latin typeface="+mj-lt"/>
                </a:rPr>
                <a:t>CEOS agencies (</a:t>
              </a:r>
              <a:r>
                <a:rPr lang="en-US" sz="1400" dirty="0">
                  <a:latin typeface="+mj-lt"/>
                </a:rPr>
                <a:t>Open </a:t>
              </a:r>
              <a:r>
                <a:rPr lang="en-US" sz="1400" dirty="0" smtClean="0">
                  <a:latin typeface="+mj-lt"/>
                </a:rPr>
                <a:t>	Source) Software </a:t>
              </a:r>
              <a:r>
                <a:rPr lang="en-US" sz="1400" dirty="0">
                  <a:latin typeface="+mj-lt"/>
                </a:rPr>
                <a:t>and </a:t>
              </a:r>
              <a:r>
                <a:rPr lang="en-US" sz="1400" dirty="0" smtClean="0">
                  <a:latin typeface="+mj-lt"/>
                </a:rPr>
                <a:t>Tools and </a:t>
              </a:r>
              <a:r>
                <a:rPr lang="en-US" sz="1400" dirty="0">
                  <a:latin typeface="+mj-lt"/>
                </a:rPr>
                <a:t>implement a </a:t>
              </a:r>
              <a:r>
                <a:rPr lang="en-US" sz="1400" dirty="0" smtClean="0">
                  <a:latin typeface="+mj-lt"/>
                </a:rPr>
                <a:t>	mechanism </a:t>
              </a:r>
              <a:r>
                <a:rPr lang="en-US" sz="1400" dirty="0">
                  <a:latin typeface="+mj-lt"/>
                </a:rPr>
                <a:t>for </a:t>
              </a:r>
              <a:r>
                <a:rPr lang="en-US" sz="1400" dirty="0" smtClean="0">
                  <a:latin typeface="+mj-lt"/>
                </a:rPr>
                <a:t>discovery </a:t>
              </a:r>
              <a:r>
                <a:rPr lang="en-US" sz="1400" dirty="0">
                  <a:latin typeface="+mj-lt"/>
                </a:rPr>
                <a:t>and </a:t>
              </a:r>
              <a:r>
                <a:rPr lang="en-US" sz="1400" dirty="0" smtClean="0">
                  <a:latin typeface="+mj-lt"/>
                </a:rPr>
                <a:t>access.</a:t>
              </a:r>
              <a:endParaRPr lang="en-US" sz="1400" dirty="0">
                <a:latin typeface="+mj-lt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17" y="6060707"/>
              <a:ext cx="297925" cy="268018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048000"/>
            <a:ext cx="4976538" cy="2057400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70636"/>
            <a:ext cx="3622760" cy="215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80892"/>
            <a:ext cx="3657600" cy="14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879041"/>
      </p:ext>
    </p:extLst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5068128" cy="501650"/>
          </a:xfrm>
        </p:spPr>
        <p:txBody>
          <a:bodyPr/>
          <a:lstStyle/>
          <a:p>
            <a:pPr algn="ctr">
              <a:spcBef>
                <a:spcPts val="500"/>
              </a:spcBef>
              <a:buSzPct val="100000"/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WGISS Carbon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Community Portal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7525" y="3657600"/>
            <a:ext cx="3763126" cy="215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76200" y="1371600"/>
            <a:ext cx="2819400" cy="419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600" dirty="0">
                <a:latin typeface="+mj-lt"/>
              </a:rPr>
              <a:t>Special </a:t>
            </a:r>
            <a:r>
              <a:rPr lang="en-US" sz="1600" dirty="0" smtClean="0">
                <a:latin typeface="+mj-lt"/>
              </a:rPr>
              <a:t>regions: G</a:t>
            </a:r>
            <a:r>
              <a:rPr lang="en-US" sz="1400" dirty="0" smtClean="0">
                <a:latin typeface="+mj-lt"/>
              </a:rPr>
              <a:t>lobal, RECCAP, </a:t>
            </a:r>
            <a:r>
              <a:rPr lang="en-US" sz="1400" dirty="0" err="1" smtClean="0">
                <a:latin typeface="+mj-lt"/>
              </a:rPr>
              <a:t>TransCom</a:t>
            </a:r>
            <a:r>
              <a:rPr lang="en-US" sz="1400" dirty="0" smtClean="0">
                <a:latin typeface="+mj-lt"/>
              </a:rPr>
              <a:t>, Country Names, ECV Inventory)</a:t>
            </a:r>
            <a:endParaRPr lang="en-US" sz="1200" dirty="0">
              <a:latin typeface="+mj-lt"/>
            </a:endParaRPr>
          </a:p>
          <a:p>
            <a:r>
              <a:rPr lang="en-US" sz="1600" dirty="0">
                <a:latin typeface="+mj-lt"/>
              </a:rPr>
              <a:t>Temporal Searches: support for time range and specific </a:t>
            </a:r>
            <a:r>
              <a:rPr lang="en-US" sz="1600" dirty="0" smtClean="0">
                <a:latin typeface="+mj-lt"/>
              </a:rPr>
              <a:t>date</a:t>
            </a:r>
            <a:endParaRPr lang="en-US" sz="1200" dirty="0">
              <a:latin typeface="+mj-lt"/>
            </a:endParaRPr>
          </a:p>
          <a:p>
            <a:r>
              <a:rPr lang="en-US" sz="1600" dirty="0">
                <a:latin typeface="+mj-lt"/>
              </a:rPr>
              <a:t>Pre-defined </a:t>
            </a:r>
            <a:r>
              <a:rPr lang="en-US" sz="1600" dirty="0" smtClean="0">
                <a:latin typeface="+mj-lt"/>
              </a:rPr>
              <a:t>Carbon topics</a:t>
            </a:r>
            <a:r>
              <a:rPr lang="en-US" sz="1600" dirty="0">
                <a:latin typeface="+mj-lt"/>
              </a:rPr>
              <a:t>/datasets: </a:t>
            </a:r>
            <a:r>
              <a:rPr lang="en-US" sz="1600" dirty="0" smtClean="0">
                <a:latin typeface="+mj-lt"/>
              </a:rPr>
              <a:t>(A</a:t>
            </a:r>
            <a:r>
              <a:rPr lang="en-US" sz="1400" dirty="0" smtClean="0">
                <a:latin typeface="+mj-lt"/>
              </a:rPr>
              <a:t>tmospheric, Ecosystem, Ocean, Mixed</a:t>
            </a:r>
            <a:r>
              <a:rPr lang="en-US" sz="1400" dirty="0">
                <a:latin typeface="+mj-lt"/>
              </a:rPr>
              <a:t>-</a:t>
            </a:r>
            <a:r>
              <a:rPr lang="en-US" sz="1400" dirty="0" smtClean="0">
                <a:latin typeface="+mj-lt"/>
              </a:rPr>
              <a:t>Theme)</a:t>
            </a:r>
          </a:p>
          <a:p>
            <a:r>
              <a:rPr lang="en-US" sz="1600" dirty="0" smtClean="0">
                <a:latin typeface="+mj-lt"/>
              </a:rPr>
              <a:t>Keywords (auto-completion with IDN Science Keywords)</a:t>
            </a:r>
          </a:p>
          <a:p>
            <a:r>
              <a:rPr lang="en-US" sz="1600" dirty="0" smtClean="0">
                <a:latin typeface="+mj-lt"/>
              </a:rPr>
              <a:t>Return records from both CWIC and </a:t>
            </a:r>
            <a:r>
              <a:rPr lang="en-US" sz="1600" dirty="0" err="1" smtClean="0">
                <a:latin typeface="+mj-lt"/>
              </a:rPr>
              <a:t>FedEO</a:t>
            </a:r>
            <a:endParaRPr lang="en-US" sz="1600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1219200"/>
            <a:ext cx="513844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Callout 8"/>
          <p:cNvSpPr/>
          <p:nvPr/>
        </p:nvSpPr>
        <p:spPr bwMode="auto">
          <a:xfrm>
            <a:off x="2942474" y="3657600"/>
            <a:ext cx="2239574" cy="2209800"/>
          </a:xfrm>
          <a:prstGeom prst="wedgeEllipseCallout">
            <a:avLst>
              <a:gd name="adj1" fmla="val 79314"/>
              <a:gd name="adj2" fmla="val -7722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3475" y="3962400"/>
            <a:ext cx="1524000" cy="162974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99674" y="4114798"/>
            <a:ext cx="1295400" cy="519348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23474" y="4952998"/>
            <a:ext cx="1295400" cy="519348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1219200"/>
            <a:ext cx="3352800" cy="136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2057400"/>
            <a:ext cx="215095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152400" y="5943599"/>
            <a:ext cx="2590800" cy="582467"/>
            <a:chOff x="1770529" y="5755907"/>
            <a:chExt cx="5163671" cy="284275"/>
          </a:xfrm>
        </p:grpSpPr>
        <p:sp>
          <p:nvSpPr>
            <p:cNvPr id="17" name="Rectangle 16"/>
            <p:cNvSpPr/>
            <p:nvPr/>
          </p:nvSpPr>
          <p:spPr>
            <a:xfrm>
              <a:off x="1770529" y="5755907"/>
              <a:ext cx="5163671" cy="2842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1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dirty="0" smtClean="0">
                  <a:latin typeface="+mj-lt"/>
                  <a:cs typeface="Helvetica"/>
                </a:rPr>
                <a:t>CARB-15</a:t>
              </a:r>
              <a:r>
                <a:rPr lang="en-US" sz="1400" dirty="0" smtClean="0">
                  <a:latin typeface="+mj-lt"/>
                  <a:cs typeface="Helvetica"/>
                </a:rPr>
                <a:t>: </a:t>
              </a:r>
              <a:r>
                <a:rPr lang="en-US" sz="1400" dirty="0">
                  <a:latin typeface="+mj-lt"/>
                </a:rPr>
                <a:t>Carbon </a:t>
              </a:r>
              <a:r>
                <a:rPr lang="en-US" sz="1400" dirty="0" smtClean="0">
                  <a:latin typeface="+mj-lt"/>
                </a:rPr>
                <a:t>Data	 </a:t>
              </a:r>
              <a:r>
                <a:rPr lang="en-US" sz="1400" dirty="0">
                  <a:latin typeface="+mj-lt"/>
                </a:rPr>
                <a:t>Portal prototype 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902" y="5822572"/>
              <a:ext cx="640863" cy="156474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2971800" y="5867400"/>
            <a:ext cx="601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+mj-lt"/>
                <a:sym typeface="Avenir Roman"/>
              </a:rPr>
              <a:t>Discussions ongoing with CEOS Chair Team to evaluate </a:t>
            </a:r>
            <a:r>
              <a:rPr lang="en-US" i="1" dirty="0" smtClean="0">
                <a:latin typeface="+mj-lt"/>
                <a:sym typeface="Avenir Roman"/>
              </a:rPr>
              <a:t>possible use of </a:t>
            </a:r>
            <a:r>
              <a:rPr lang="en-US" i="1" dirty="0" smtClean="0">
                <a:latin typeface="+mj-lt"/>
                <a:sym typeface="Avenir Roman"/>
              </a:rPr>
              <a:t>Carbon Portal in support to Chair Initiative in the Mekong area.</a:t>
            </a:r>
            <a:endParaRPr lang="en-US" i="1" dirty="0">
              <a:latin typeface="+mj-lt"/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801611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228600"/>
            <a:ext cx="4953000" cy="533400"/>
          </a:xfrm>
        </p:spPr>
        <p:txBody>
          <a:bodyPr/>
          <a:lstStyle/>
          <a:p>
            <a:pPr algn="ctr"/>
            <a:r>
              <a:rPr lang="en-US" b="1" dirty="0" smtClean="0"/>
              <a:t>Technology </a:t>
            </a:r>
            <a:r>
              <a:rPr lang="en-US" b="1" dirty="0" smtClean="0"/>
              <a:t>Exploration</a:t>
            </a:r>
            <a:endParaRPr lang="en-US" b="1" dirty="0"/>
          </a:p>
          <a:p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295400"/>
            <a:ext cx="8763000" cy="4724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Technology Webinars</a:t>
            </a:r>
          </a:p>
        </p:txBody>
      </p:sp>
      <p:sp>
        <p:nvSpPr>
          <p:cNvPr id="6" name="Rectangle 5"/>
          <p:cNvSpPr/>
          <p:nvPr/>
        </p:nvSpPr>
        <p:spPr>
          <a:xfrm>
            <a:off x="5562600" y="1371600"/>
            <a:ext cx="32766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/>
              <a:t>Joint webinars and advertising with: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WGCapD</a:t>
            </a:r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NextGEOSS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GEOSS Evolve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Federation of Earth Science Information Partners (ESIP)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228600" y="1981200"/>
            <a:ext cx="2895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100" dirty="0"/>
              <a:t>http://ceos.org/ourwork/workinggroups/wgiss/technology-exploration</a:t>
            </a:r>
            <a:r>
              <a:rPr lang="en-US" sz="1200" dirty="0"/>
              <a:t>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19200"/>
            <a:ext cx="1447800" cy="1447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28600" y="2667000"/>
            <a:ext cx="4343400" cy="582467"/>
            <a:chOff x="1770529" y="5755907"/>
            <a:chExt cx="4247536" cy="582467"/>
          </a:xfrm>
        </p:grpSpPr>
        <p:sp>
          <p:nvSpPr>
            <p:cNvPr id="10" name="Rectangle 9"/>
            <p:cNvSpPr/>
            <p:nvPr/>
          </p:nvSpPr>
          <p:spPr>
            <a:xfrm>
              <a:off x="1770529" y="5755907"/>
              <a:ext cx="4247536" cy="58246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1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dirty="0">
                  <a:latin typeface="Helvetica"/>
                  <a:cs typeface="Helvetica"/>
                </a:rPr>
                <a:t>DATA</a:t>
              </a:r>
              <a:r>
                <a:rPr lang="en-US" sz="1400" b="1" dirty="0" smtClean="0">
                  <a:latin typeface="Helvetica"/>
                  <a:cs typeface="Helvetica"/>
                </a:rPr>
                <a:t>-11</a:t>
              </a:r>
              <a:r>
                <a:rPr lang="en-US" sz="1400" dirty="0" smtClean="0">
                  <a:latin typeface="Helvetica"/>
                  <a:cs typeface="Helvetica"/>
                </a:rPr>
                <a:t>: </a:t>
              </a:r>
              <a:r>
                <a:rPr lang="en-US" sz="1400" dirty="0">
                  <a:latin typeface="Helvetica"/>
                  <a:cs typeface="Helvetica"/>
                </a:rPr>
                <a:t>Data and Technology </a:t>
              </a:r>
              <a:r>
                <a:rPr lang="en-US" sz="1400" dirty="0" smtClean="0">
                  <a:latin typeface="Helvetica"/>
                  <a:cs typeface="Helvetica"/>
                </a:rPr>
                <a:t>Exploration 	webinars </a:t>
              </a:r>
              <a:r>
                <a:rPr lang="en-US" sz="1400" dirty="0">
                  <a:latin typeface="Helvetica"/>
                  <a:cs typeface="Helvetica"/>
                </a:rPr>
                <a:t>and workshops</a:t>
              </a:r>
              <a:endParaRPr lang="en-US" sz="14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29" y="5908307"/>
              <a:ext cx="297925" cy="297925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5257800" y="2667000"/>
            <a:ext cx="3505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smtClean="0">
                <a:latin typeface="+mj-lt"/>
                <a:cs typeface="Helvetica"/>
              </a:rPr>
              <a:t>	FDA-5</a:t>
            </a:r>
            <a:r>
              <a:rPr lang="en-US" sz="1400" dirty="0" smtClean="0">
                <a:latin typeface="+mj-lt"/>
                <a:cs typeface="Helvetica"/>
              </a:rPr>
              <a:t>: </a:t>
            </a:r>
            <a:r>
              <a:rPr lang="en-US" sz="1400" dirty="0" smtClean="0">
                <a:latin typeface="Helvetica"/>
                <a:cs typeface="Helvetica"/>
              </a:rPr>
              <a:t>P</a:t>
            </a:r>
            <a:r>
              <a:rPr lang="en-US" sz="1400" dirty="0">
                <a:latin typeface="Helvetica"/>
                <a:cs typeface="Helvetica"/>
              </a:rPr>
              <a:t>romote awareness of </a:t>
            </a:r>
            <a:r>
              <a:rPr lang="en-US" sz="1400" dirty="0" smtClean="0">
                <a:latin typeface="Helvetica"/>
                <a:cs typeface="Helvetica"/>
              </a:rPr>
              <a:t>      </a:t>
            </a:r>
          </a:p>
          <a:p>
            <a:r>
              <a:rPr lang="en-US" sz="1400" dirty="0">
                <a:latin typeface="Helvetica"/>
                <a:cs typeface="Helvetica"/>
              </a:rPr>
              <a:t>	</a:t>
            </a:r>
            <a:r>
              <a:rPr lang="en-US" sz="1400" dirty="0" smtClean="0">
                <a:latin typeface="Helvetica"/>
                <a:cs typeface="Helvetica"/>
              </a:rPr>
              <a:t>FDAs (</a:t>
            </a:r>
            <a:r>
              <a:rPr lang="en-US" sz="1400" dirty="0" smtClean="0">
                <a:latin typeface="Helvetica"/>
                <a:cs typeface="Helvetica"/>
              </a:rPr>
              <a:t>with SEO and </a:t>
            </a:r>
            <a:r>
              <a:rPr lang="en-US" sz="1400" dirty="0" smtClean="0">
                <a:latin typeface="Helvetica"/>
                <a:cs typeface="Helvetica"/>
              </a:rPr>
              <a:t>WGCapD</a:t>
            </a:r>
            <a:r>
              <a:rPr lang="en-US" sz="1400" dirty="0">
                <a:latin typeface="Helvetica"/>
                <a:cs typeface="Helvetica"/>
              </a:rPr>
              <a:t>)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" y="5943601"/>
            <a:ext cx="3886200" cy="5824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latin typeface="+mj-lt"/>
                <a:cs typeface="Helvetica"/>
              </a:rPr>
              <a:t>DATA-</a:t>
            </a:r>
            <a:r>
              <a:rPr lang="en-US" sz="1400" b="1" dirty="0" smtClean="0">
                <a:latin typeface="+mj-lt"/>
                <a:cs typeface="Helvetica"/>
              </a:rPr>
              <a:t>13</a:t>
            </a:r>
            <a:r>
              <a:rPr lang="en-US" sz="1400" dirty="0" smtClean="0">
                <a:latin typeface="+mj-lt"/>
                <a:cs typeface="Helvetica"/>
              </a:rPr>
              <a:t>: </a:t>
            </a:r>
            <a:r>
              <a:rPr lang="en-US" sz="1400" dirty="0">
                <a:latin typeface="+mj-lt"/>
              </a:rPr>
              <a:t>Develop a </a:t>
            </a:r>
            <a:r>
              <a:rPr lang="en-US" sz="1400" dirty="0">
                <a:latin typeface="Helvetica"/>
                <a:cs typeface="Helvetica"/>
              </a:rPr>
              <a:t>White Paper on </a:t>
            </a:r>
            <a:r>
              <a:rPr lang="en-US" sz="1400" dirty="0" smtClean="0">
                <a:latin typeface="Helvetica"/>
                <a:cs typeface="Helvetica"/>
              </a:rPr>
              <a:t>	Single Sign</a:t>
            </a:r>
            <a:r>
              <a:rPr lang="en-US" sz="1400" dirty="0">
                <a:latin typeface="Helvetica"/>
                <a:cs typeface="Helvetica"/>
              </a:rPr>
              <a:t>-On (SSO) </a:t>
            </a:r>
            <a:r>
              <a:rPr lang="en-US" sz="1400" dirty="0" smtClean="0">
                <a:latin typeface="Helvetica"/>
                <a:cs typeface="Helvetica"/>
              </a:rPr>
              <a:t>authentication.</a:t>
            </a:r>
            <a:endParaRPr lang="en-US" sz="1400" dirty="0">
              <a:latin typeface="+mj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1" y="3847681"/>
            <a:ext cx="3124199" cy="20959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0"/>
            <a:ext cx="304649" cy="2979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351" y="2819400"/>
            <a:ext cx="304649" cy="29792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876800" y="5867400"/>
            <a:ext cx="4114800" cy="8302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latin typeface="+mj-lt"/>
                <a:cs typeface="Helvetica"/>
              </a:rPr>
              <a:t>DATA</a:t>
            </a:r>
            <a:r>
              <a:rPr lang="en-US" sz="1400" b="1" dirty="0">
                <a:latin typeface="+mj-lt"/>
                <a:cs typeface="Helvetica"/>
              </a:rPr>
              <a:t>-15: </a:t>
            </a:r>
            <a:r>
              <a:rPr lang="en-US" sz="1400" dirty="0">
                <a:latin typeface="Helvetica"/>
                <a:cs typeface="Helvetica"/>
              </a:rPr>
              <a:t>Explore emerging trends and </a:t>
            </a:r>
            <a:r>
              <a:rPr lang="en-US" sz="1400" dirty="0" smtClean="0">
                <a:latin typeface="Helvetica"/>
                <a:cs typeface="Helvetica"/>
              </a:rPr>
              <a:t>	disrupting </a:t>
            </a:r>
            <a:r>
              <a:rPr lang="en-US" sz="1400" dirty="0">
                <a:latin typeface="Helvetica"/>
                <a:cs typeface="Helvetica"/>
              </a:rPr>
              <a:t>technologies </a:t>
            </a:r>
            <a:r>
              <a:rPr lang="en-US" sz="1400" dirty="0" smtClean="0">
                <a:latin typeface="Helvetica"/>
                <a:cs typeface="Helvetica"/>
              </a:rPr>
              <a:t>for adoption </a:t>
            </a:r>
            <a:r>
              <a:rPr lang="en-US" sz="1400" dirty="0">
                <a:latin typeface="Helvetica"/>
                <a:cs typeface="Helvetica"/>
              </a:rPr>
              <a:t>in </a:t>
            </a:r>
            <a:r>
              <a:rPr lang="en-US" sz="1400" dirty="0" smtClean="0">
                <a:latin typeface="Helvetica"/>
                <a:cs typeface="Helvetica"/>
              </a:rPr>
              <a:t>EO. 	</a:t>
            </a:r>
            <a:r>
              <a:rPr lang="en-US" sz="1400" dirty="0" err="1" smtClean="0">
                <a:latin typeface="Helvetica"/>
                <a:cs typeface="Helvetica"/>
              </a:rPr>
              <a:t>Summarise</a:t>
            </a:r>
            <a:r>
              <a:rPr lang="en-US" sz="1400" dirty="0" smtClean="0">
                <a:latin typeface="Helvetica"/>
                <a:cs typeface="Helvetica"/>
              </a:rPr>
              <a:t> as </a:t>
            </a:r>
            <a:r>
              <a:rPr lang="en-US" sz="1400" dirty="0">
                <a:latin typeface="Helvetica"/>
                <a:cs typeface="Helvetica"/>
              </a:rPr>
              <a:t>white papers.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179075"/>
            <a:ext cx="304649" cy="297925"/>
          </a:xfrm>
          <a:prstGeom prst="rect">
            <a:avLst/>
          </a:prstGeom>
        </p:spPr>
      </p:pic>
      <p:pic>
        <p:nvPicPr>
          <p:cNvPr id="24" name="Picture 4" descr="Afbeeldingsresultaat voor artificial intelligen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94" y="3733800"/>
            <a:ext cx="2990806" cy="2048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7360453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453AF81-376A-8E4E-A603-3DD314AD2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7843E8-469A-D642-96A3-6FA6233023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" y="1219200"/>
            <a:ext cx="4495800" cy="5257800"/>
          </a:xfrm>
        </p:spPr>
        <p:txBody>
          <a:bodyPr/>
          <a:lstStyle/>
          <a:p>
            <a:r>
              <a:rPr lang="en-US" b="0" dirty="0"/>
              <a:t>D</a:t>
            </a:r>
            <a:r>
              <a:rPr lang="en-US" b="0" dirty="0" smtClean="0"/>
              <a:t>edicated web-</a:t>
            </a:r>
            <a:r>
              <a:rPr lang="en-US" b="0" dirty="0"/>
              <a:t>page </a:t>
            </a:r>
            <a:r>
              <a:rPr lang="en-US" b="0" dirty="0" smtClean="0"/>
              <a:t>was </a:t>
            </a:r>
            <a:r>
              <a:rPr lang="en-US" b="0" dirty="0"/>
              <a:t>initiated on the CEOS website under "Our </a:t>
            </a:r>
            <a:r>
              <a:rPr lang="en-US" b="0" dirty="0" smtClean="0"/>
              <a:t>Work” to facilitate </a:t>
            </a:r>
            <a:r>
              <a:rPr lang="en-US" b="0" dirty="0" smtClean="0"/>
              <a:t>discovery </a:t>
            </a:r>
            <a:r>
              <a:rPr lang="en-US" b="0" dirty="0"/>
              <a:t>and access to Best Practices and Guidelines </a:t>
            </a:r>
            <a:r>
              <a:rPr lang="en-US" b="0" dirty="0" smtClean="0"/>
              <a:t>developed </a:t>
            </a:r>
            <a:r>
              <a:rPr lang="en-US" b="0" dirty="0"/>
              <a:t>by </a:t>
            </a:r>
            <a:r>
              <a:rPr lang="en-US" b="0" dirty="0" smtClean="0"/>
              <a:t>CEOS.</a:t>
            </a:r>
            <a:endParaRPr lang="en-US" b="0" dirty="0"/>
          </a:p>
          <a:p>
            <a:r>
              <a:rPr lang="en-US" b="0" dirty="0" smtClean="0"/>
              <a:t>WGISS coordinating population from WGs/AHT/VCs in cooperation with SEO team. Contribution so far from WGISS, LSI-VC, WGCapD. Others to come</a:t>
            </a:r>
            <a:r>
              <a:rPr lang="mr-IN" b="0" dirty="0" smtClean="0"/>
              <a:t>…</a:t>
            </a:r>
            <a:endParaRPr lang="en-US" b="0" dirty="0" smtClean="0"/>
          </a:p>
          <a:p>
            <a:endParaRPr lang="en-US" b="0" dirty="0"/>
          </a:p>
          <a:p>
            <a:r>
              <a:rPr lang="en-US" b="0" dirty="0" smtClean="0"/>
              <a:t>New Data Set Availability Alert Procedure defined and implemented with SEO team to publicize new available data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6E2DCE2-9258-464C-851D-667C2A8B87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562600" cy="533400"/>
          </a:xfrm>
        </p:spPr>
        <p:txBody>
          <a:bodyPr/>
          <a:lstStyle/>
          <a:p>
            <a:r>
              <a:rPr lang="en-US" dirty="0" smtClean="0"/>
              <a:t>Additional Outcomes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068" y="1295400"/>
            <a:ext cx="4421118" cy="2971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648200"/>
            <a:ext cx="4067453" cy="19130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3640585"/>
      </p:ext>
    </p:extLst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2400" y="1219200"/>
            <a:ext cx="8991600" cy="5257800"/>
          </a:xfrm>
        </p:spPr>
        <p:txBody>
          <a:bodyPr/>
          <a:lstStyle/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US" b="1" u="sng" dirty="0"/>
              <a:t>CEOS Carbon </a:t>
            </a:r>
            <a:r>
              <a:rPr lang="en-US" b="1" u="sng" dirty="0" smtClean="0"/>
              <a:t>Team</a:t>
            </a:r>
            <a:r>
              <a:rPr lang="en-US" b="1" dirty="0" smtClean="0"/>
              <a:t> </a:t>
            </a:r>
            <a:r>
              <a:rPr lang="en-US" dirty="0"/>
              <a:t>-</a:t>
            </a:r>
            <a:r>
              <a:rPr lang="en-US" b="1" dirty="0" smtClean="0"/>
              <a:t> </a:t>
            </a:r>
            <a:r>
              <a:rPr lang="en-US" b="0" dirty="0" smtClean="0"/>
              <a:t>ongoing</a:t>
            </a:r>
            <a:r>
              <a:rPr lang="en-US" b="1" dirty="0" smtClean="0"/>
              <a:t> </a:t>
            </a:r>
            <a:r>
              <a:rPr lang="en-US" b="0" dirty="0" smtClean="0"/>
              <a:t>development </a:t>
            </a:r>
            <a:r>
              <a:rPr lang="en-US" b="0" dirty="0"/>
              <a:t>of prototype Carbon </a:t>
            </a:r>
            <a:r>
              <a:rPr lang="en-US" b="0" dirty="0" smtClean="0"/>
              <a:t>Portal</a:t>
            </a:r>
            <a:endParaRPr lang="en-AU" sz="1050" b="1" u="sng" dirty="0" smtClean="0"/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AU" b="1" u="sng" dirty="0" smtClean="0"/>
              <a:t>WGClimate</a:t>
            </a:r>
            <a:r>
              <a:rPr lang="en-AU" dirty="0" smtClean="0"/>
              <a:t> </a:t>
            </a: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AU" b="0" i="1" dirty="0" smtClean="0"/>
              <a:t>ECV/CDRs </a:t>
            </a:r>
            <a:r>
              <a:rPr lang="en-AU" b="0" dirty="0" smtClean="0"/>
              <a:t>registration in IDN in parallel with ECV inventory v3 </a:t>
            </a:r>
            <a:r>
              <a:rPr lang="en-AU" b="0" dirty="0"/>
              <a:t>update agreed </a:t>
            </a:r>
            <a:r>
              <a:rPr lang="en-AU" b="0" dirty="0" smtClean="0"/>
              <a:t>during WGClimate</a:t>
            </a:r>
            <a:r>
              <a:rPr lang="en-AU" b="0" dirty="0"/>
              <a:t>-10 </a:t>
            </a:r>
            <a:r>
              <a:rPr lang="en-AU" b="0" dirty="0" smtClean="0"/>
              <a:t>meeting</a:t>
            </a:r>
            <a:endParaRPr lang="en-AU" b="1" u="sng" dirty="0" smtClean="0"/>
          </a:p>
          <a:p>
            <a:pPr lvl="0" algn="l">
              <a:spcBef>
                <a:spcPts val="900"/>
              </a:spcBef>
              <a:spcAft>
                <a:spcPts val="900"/>
              </a:spcAft>
            </a:pPr>
            <a:r>
              <a:rPr lang="en-AU" b="1" u="sng" dirty="0" err="1" smtClean="0"/>
              <a:t>WGDisasters</a:t>
            </a:r>
            <a:r>
              <a:rPr lang="en-AU" b="1" dirty="0" smtClean="0"/>
              <a:t> </a:t>
            </a:r>
            <a:r>
              <a:rPr lang="en-US" dirty="0"/>
              <a:t>-</a:t>
            </a:r>
            <a:r>
              <a:rPr lang="en-US" b="1" dirty="0" smtClean="0"/>
              <a:t> </a:t>
            </a:r>
            <a:r>
              <a:rPr lang="en-US" b="0" dirty="0" smtClean="0"/>
              <a:t>possible cooperation on </a:t>
            </a:r>
            <a:r>
              <a:rPr lang="en-AU" b="0" dirty="0" smtClean="0"/>
              <a:t>generic </a:t>
            </a:r>
            <a:r>
              <a:rPr lang="en-AU" b="0" dirty="0" smtClean="0"/>
              <a:t>recovery </a:t>
            </a:r>
            <a:r>
              <a:rPr lang="en-AU" b="0" dirty="0" smtClean="0"/>
              <a:t>observatory</a:t>
            </a:r>
          </a:p>
          <a:p>
            <a:pPr lvl="0" algn="l">
              <a:spcBef>
                <a:spcPts val="900"/>
              </a:spcBef>
              <a:spcAft>
                <a:spcPts val="900"/>
              </a:spcAft>
            </a:pPr>
            <a:r>
              <a:rPr lang="en-AU" b="1" u="sng" dirty="0" smtClean="0"/>
              <a:t>WGCV</a:t>
            </a:r>
            <a:r>
              <a:rPr lang="en-AU" b="1" dirty="0" smtClean="0"/>
              <a:t> </a:t>
            </a:r>
            <a:r>
              <a:rPr lang="en-US" dirty="0"/>
              <a:t>-</a:t>
            </a:r>
            <a:r>
              <a:rPr lang="en-AU" dirty="0" smtClean="0"/>
              <a:t> </a:t>
            </a:r>
            <a:r>
              <a:rPr lang="en-AU" b="0" dirty="0" smtClean="0"/>
              <a:t>ongoing with two data cube prototypes </a:t>
            </a:r>
            <a:r>
              <a:rPr lang="en-US" b="0" dirty="0"/>
              <a:t>(ESA and GA/CSIRO</a:t>
            </a:r>
            <a:r>
              <a:rPr lang="en-US" b="0" dirty="0" smtClean="0"/>
              <a:t>) </a:t>
            </a:r>
            <a:r>
              <a:rPr lang="en-AU" b="0" dirty="0" smtClean="0"/>
              <a:t>supporting CAL/VAL activities through providing access </a:t>
            </a:r>
            <a:r>
              <a:rPr lang="en-US" b="0" dirty="0" smtClean="0"/>
              <a:t>to ACIX </a:t>
            </a:r>
            <a:r>
              <a:rPr lang="en-US" b="0" dirty="0"/>
              <a:t>(16 </a:t>
            </a:r>
            <a:r>
              <a:rPr lang="en-US" b="0" dirty="0"/>
              <a:t>sites), </a:t>
            </a:r>
            <a:r>
              <a:rPr lang="en-US" b="0" dirty="0" err="1"/>
              <a:t>RadCalNet</a:t>
            </a:r>
            <a:r>
              <a:rPr lang="en-US" b="0" dirty="0"/>
              <a:t> (4 sites) and LPV (3 sites) </a:t>
            </a:r>
            <a:r>
              <a:rPr lang="en-US" b="0" dirty="0" smtClean="0"/>
              <a:t>sites </a:t>
            </a:r>
            <a:r>
              <a:rPr lang="en-US" b="0" dirty="0" err="1" smtClean="0"/>
              <a:t>cal</a:t>
            </a:r>
            <a:r>
              <a:rPr lang="en-US" b="0" dirty="0"/>
              <a:t>/</a:t>
            </a:r>
            <a:r>
              <a:rPr lang="en-US" b="0" dirty="0" err="1"/>
              <a:t>val</a:t>
            </a:r>
            <a:r>
              <a:rPr lang="en-US" b="0" dirty="0"/>
              <a:t> data</a:t>
            </a:r>
            <a:r>
              <a:rPr lang="en-US" b="0" dirty="0" smtClean="0"/>
              <a:t>.</a:t>
            </a:r>
            <a:endParaRPr lang="en-US" b="0" dirty="0"/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US" u="sng" dirty="0"/>
              <a:t>Virtual Constellations</a:t>
            </a:r>
            <a:r>
              <a:rPr lang="en-US" dirty="0"/>
              <a:t> </a:t>
            </a:r>
            <a:r>
              <a:rPr lang="en-US" b="0" dirty="0"/>
              <a:t>- </a:t>
            </a:r>
            <a:r>
              <a:rPr lang="en-US" b="0" dirty="0" smtClean="0"/>
              <a:t>inventory </a:t>
            </a:r>
            <a:r>
              <a:rPr lang="en-US" b="0" dirty="0"/>
              <a:t>of </a:t>
            </a:r>
            <a:r>
              <a:rPr lang="en-US" b="0" dirty="0" smtClean="0"/>
              <a:t>VC data to be updated to ensure </a:t>
            </a:r>
            <a:r>
              <a:rPr lang="en-US" b="0" dirty="0"/>
              <a:t>discoverability/accessibility through WGISS </a:t>
            </a:r>
            <a:r>
              <a:rPr lang="en-US" b="0" dirty="0" smtClean="0"/>
              <a:t>infrastructure </a:t>
            </a:r>
            <a:endParaRPr lang="en-US" b="0" dirty="0"/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AU" u="sng" dirty="0"/>
              <a:t>WGCapD</a:t>
            </a:r>
            <a:r>
              <a:rPr lang="en-AU" b="0" dirty="0"/>
              <a:t> </a:t>
            </a:r>
            <a:r>
              <a:rPr lang="en-US" b="0" dirty="0"/>
              <a:t>-</a:t>
            </a:r>
            <a:r>
              <a:rPr lang="en-AU" b="0" dirty="0" smtClean="0"/>
              <a:t> joint organization of </a:t>
            </a:r>
            <a:r>
              <a:rPr lang="en-US" b="0" dirty="0"/>
              <a:t>t</a:t>
            </a:r>
            <a:r>
              <a:rPr lang="en-US" b="0" dirty="0" smtClean="0"/>
              <a:t>echnology webinars and FDA events 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US" u="sng" dirty="0" smtClean="0"/>
              <a:t>SEO</a:t>
            </a:r>
            <a:r>
              <a:rPr lang="en-US" b="0" dirty="0" smtClean="0"/>
              <a:t> - COVE tool harvesting WGISS metadata, data cubes coordination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GB" b="1" u="sng" dirty="0" smtClean="0"/>
              <a:t>SDG AHT</a:t>
            </a:r>
            <a:r>
              <a:rPr lang="en-GB" b="1" dirty="0" smtClean="0"/>
              <a:t> </a:t>
            </a:r>
            <a:r>
              <a:rPr lang="en-US" dirty="0" smtClean="0"/>
              <a:t>- </a:t>
            </a:r>
            <a:r>
              <a:rPr lang="en-GB" b="0" dirty="0" smtClean="0"/>
              <a:t>SDGs platforms &amp; data interoperability pilot under discussion</a:t>
            </a:r>
            <a:endParaRPr lang="en-GB" b="1" dirty="0"/>
          </a:p>
          <a:p>
            <a:pPr algn="l">
              <a:spcBef>
                <a:spcPts val="900"/>
              </a:spcBef>
              <a:spcAft>
                <a:spcPts val="900"/>
              </a:spcAft>
            </a:pPr>
            <a:endParaRPr lang="en-AU" b="1" dirty="0"/>
          </a:p>
          <a:p>
            <a:pPr lvl="1" algn="l">
              <a:spcBef>
                <a:spcPts val="900"/>
              </a:spcBef>
              <a:spcAft>
                <a:spcPts val="900"/>
              </a:spcAft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5000" y="304800"/>
            <a:ext cx="5562600" cy="533400"/>
          </a:xfrm>
        </p:spPr>
        <p:txBody>
          <a:bodyPr/>
          <a:lstStyle/>
          <a:p>
            <a:pPr algn="ctr"/>
            <a:r>
              <a:rPr lang="en-US" b="1" dirty="0" smtClean="0"/>
              <a:t>Cooperation with other groups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442919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9534</TotalTime>
  <Words>1157</Words>
  <Application>Microsoft Macintosh PowerPoint</Application>
  <PresentationFormat>On-screen Show (4:3)</PresentationFormat>
  <Paragraphs>146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</vt:lpstr>
      <vt:lpstr>Working Group on Information Systems and Services (WGISS)</vt:lpstr>
      <vt:lpstr>PowerPoint Presentation</vt:lpstr>
      <vt:lpstr>PowerPoint Presentation</vt:lpstr>
      <vt:lpstr>CEOS data in GEOSS</vt:lpstr>
      <vt:lpstr>PowerPoint Presentation</vt:lpstr>
      <vt:lpstr>WGISS Carbon Community Portal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Mirko Albani</cp:lastModifiedBy>
  <cp:revision>338</cp:revision>
  <dcterms:modified xsi:type="dcterms:W3CDTF">2019-04-01T15:32:50Z</dcterms:modified>
</cp:coreProperties>
</file>