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sldIdLst>
    <p:sldId id="256" r:id="rId2"/>
    <p:sldId id="274" r:id="rId3"/>
    <p:sldId id="277" r:id="rId4"/>
    <p:sldId id="275" r:id="rId5"/>
    <p:sldId id="278" r:id="rId6"/>
    <p:sldId id="279" r:id="rId7"/>
    <p:sldId id="276" r:id="rId8"/>
    <p:sldId id="272" r:id="rId9"/>
  </p:sldIdLst>
  <p:sldSz cx="9144000" cy="6858000" type="screen4x3"/>
  <p:notesSz cx="6858000" cy="9144000"/>
  <p:defaultTextStyle>
    <a:lvl1pPr defTabSz="457200">
      <a:defRPr>
        <a:solidFill>
          <a:srgbClr val="002569"/>
        </a:solidFill>
      </a:defRPr>
    </a:lvl1pPr>
    <a:lvl2pPr indent="457200" defTabSz="457200">
      <a:defRPr>
        <a:solidFill>
          <a:srgbClr val="002569"/>
        </a:solidFill>
      </a:defRPr>
    </a:lvl2pPr>
    <a:lvl3pPr indent="914400" defTabSz="457200">
      <a:defRPr>
        <a:solidFill>
          <a:srgbClr val="002569"/>
        </a:solidFill>
      </a:defRPr>
    </a:lvl3pPr>
    <a:lvl4pPr indent="1371600" defTabSz="457200">
      <a:defRPr>
        <a:solidFill>
          <a:srgbClr val="002569"/>
        </a:solidFill>
      </a:defRPr>
    </a:lvl4pPr>
    <a:lvl5pPr indent="1828800" defTabSz="457200">
      <a:defRPr>
        <a:solidFill>
          <a:srgbClr val="002569"/>
        </a:solidFill>
      </a:defRPr>
    </a:lvl5pPr>
    <a:lvl6pPr indent="2286000" defTabSz="457200">
      <a:defRPr>
        <a:solidFill>
          <a:srgbClr val="002569"/>
        </a:solidFill>
      </a:defRPr>
    </a:lvl6pPr>
    <a:lvl7pPr indent="2743200" defTabSz="457200">
      <a:defRPr>
        <a:solidFill>
          <a:srgbClr val="002569"/>
        </a:solidFill>
      </a:defRPr>
    </a:lvl7pPr>
    <a:lvl8pPr indent="3200400" defTabSz="457200">
      <a:defRPr>
        <a:solidFill>
          <a:srgbClr val="002569"/>
        </a:solidFill>
      </a:defRPr>
    </a:lvl8pPr>
    <a:lvl9pPr indent="3657600" defTabSz="457200">
      <a:defRPr>
        <a:solidFill>
          <a:srgbClr val="002569"/>
        </a:solidFill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ke Smith" initials="LS" lastIdx="2" clrIdx="0">
    <p:extLst>
      <p:ext uri="{19B8F6BF-5375-455C-9EA6-DF929625EA0E}">
        <p15:presenceInfo xmlns:p15="http://schemas.microsoft.com/office/powerpoint/2012/main" userId="88bec4dde897cd6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DDCA"/>
          </a:solidFill>
        </a:fill>
      </a:tcStyle>
    </a:wholeTbl>
    <a:band2H>
      <a:tcTxStyle/>
      <a:tcStyle>
        <a:tcBdr/>
        <a:fill>
          <a:solidFill>
            <a:srgbClr val="FFEF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CBCB"/>
          </a:solidFill>
        </a:fill>
      </a:tcStyle>
    </a:wholeTbl>
    <a:band2H>
      <a:tcTxStyle/>
      <a:tcStyle>
        <a:tcBdr/>
        <a:fill>
          <a:solidFill>
            <a:srgbClr val="EEE7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BD3"/>
          </a:solidFill>
        </a:fill>
      </a:tcStyle>
    </a:wholeTbl>
    <a:band2H>
      <a:tcTxStyle/>
      <a:tcStyle>
        <a:tcBdr/>
        <a:fill>
          <a:solidFill>
            <a:srgbClr val="E6E7EA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Row>
  </a:tblStyle>
  <a:tblStyle styleId="{2708684C-4D16-4618-839F-0558EEFCDFE6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46"/>
    <p:restoredTop sz="93729" autoAdjust="0"/>
  </p:normalViewPr>
  <p:slideViewPr>
    <p:cSldViewPr>
      <p:cViewPr varScale="1">
        <p:scale>
          <a:sx n="61" d="100"/>
          <a:sy n="61" d="100"/>
        </p:scale>
        <p:origin x="1027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" name="Shape 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53021836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070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aseline="0" dirty="0"/>
          </a:p>
        </p:txBody>
      </p:sp>
    </p:spTree>
    <p:extLst>
      <p:ext uri="{BB962C8B-B14F-4D97-AF65-F5344CB8AC3E}">
        <p14:creationId xmlns:p14="http://schemas.microsoft.com/office/powerpoint/2010/main" val="21653923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781576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196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8763000" y="6629400"/>
            <a:ext cx="3048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algn="ctr">
              <a:defRPr lang="uk-UA" sz="1100" i="1" smtClean="0">
                <a:solidFill>
                  <a:schemeClr val="tx2"/>
                </a:solidFill>
                <a:latin typeface="+mj-lt"/>
                <a:ea typeface="+mj-ea"/>
                <a:cs typeface="Proxima Nova Regular"/>
              </a:defRPr>
            </a:lvl1pPr>
          </a:lstStyle>
          <a:p>
            <a:pPr defTabSz="914400"/>
            <a:fld id="{86CB4B4D-7CA3-9044-876B-883B54F8677D}" type="slidenum">
              <a:rPr lang="uk-UA" smtClean="0"/>
              <a:pPr defTabSz="914400"/>
              <a:t>‹N›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76200" y="1219200"/>
            <a:ext cx="8991600" cy="5257800"/>
          </a:xfrm>
          <a:prstGeom prst="rect">
            <a:avLst/>
          </a:prstGeom>
        </p:spPr>
        <p:txBody>
          <a:bodyPr/>
          <a:lstStyle>
            <a:lvl1pPr>
              <a:defRPr sz="2000" b="1">
                <a:latin typeface="+mj-lt"/>
                <a:cs typeface="Arial" panose="020B0604020202020204" pitchFamily="34" charset="0"/>
              </a:defRPr>
            </a:lvl1pPr>
            <a:lvl2pPr marL="768927" indent="-311727">
              <a:buFont typeface="Courier New" panose="02070309020205020404" pitchFamily="49" charset="0"/>
              <a:buChar char="o"/>
              <a:defRPr sz="2000">
                <a:latin typeface="+mj-lt"/>
                <a:cs typeface="Arial" panose="020B0604020202020204" pitchFamily="34" charset="0"/>
              </a:defRPr>
            </a:lvl2pPr>
            <a:lvl3pPr marL="1188719" indent="-274319">
              <a:buFont typeface="Wingdings" panose="05000000000000000000" pitchFamily="2" charset="2"/>
              <a:buChar char="§"/>
              <a:defRPr sz="2000">
                <a:latin typeface="+mj-lt"/>
                <a:cs typeface="Arial" panose="020B0604020202020204" pitchFamily="34" charset="0"/>
              </a:defRPr>
            </a:lvl3pPr>
            <a:lvl4pPr>
              <a:defRPr sz="2000">
                <a:latin typeface="+mj-lt"/>
                <a:cs typeface="Arial" panose="020B0604020202020204" pitchFamily="34" charset="0"/>
              </a:defRPr>
            </a:lvl4pPr>
            <a:lvl5pPr>
              <a:defRPr sz="20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hape 3"/>
          <p:cNvSpPr/>
          <p:nvPr userDrawn="1"/>
        </p:nvSpPr>
        <p:spPr>
          <a:xfrm>
            <a:off x="76200" y="6629400"/>
            <a:ext cx="23622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lvl="0" algn="ctr" defTabSz="914400">
              <a:defRPr>
                <a:solidFill>
                  <a:srgbClr val="000000"/>
                </a:solidFill>
              </a:defRPr>
            </a:pPr>
            <a:r>
              <a:rPr lang="en-AU" sz="1100" i="1" dirty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SIT-34, 3-4 April 2019</a:t>
            </a:r>
            <a:endParaRPr sz="1100" i="1" dirty="0">
              <a:solidFill>
                <a:schemeClr val="tx2"/>
              </a:solidFill>
              <a:latin typeface="+mj-ea"/>
              <a:ea typeface="+mj-ea"/>
              <a:cs typeface="Proxima Nova Regular"/>
              <a:sym typeface="Proxima Nova Regular"/>
            </a:endParaRPr>
          </a:p>
        </p:txBody>
      </p:sp>
      <p:sp>
        <p:nvSpPr>
          <p:cNvPr id="9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1981200" y="152400"/>
            <a:ext cx="4953000" cy="533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+mj-lt"/>
              </a:defRPr>
            </a:lvl1pPr>
          </a:lstStyle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tabLst/>
              <a:defRPr/>
            </a:pPr>
            <a:r>
              <a:rPr lang="en-US" dirty="0"/>
              <a:t>Title TBA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med"/>
  <p:hf hdr="0" ftr="0" dt="0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David.green@nasa.gov" TargetMode="External"/><Relationship Id="rId4" Type="http://schemas.openxmlformats.org/officeDocument/2006/relationships/hyperlink" Target="mailto:Kerry.Sawyer@noaa.go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 idx="4294967295"/>
          </p:nvPr>
        </p:nvSpPr>
        <p:spPr>
          <a:xfrm>
            <a:off x="622789" y="2514600"/>
            <a:ext cx="5746243" cy="993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latin typeface="Droid Serif"/>
                <a:ea typeface="Droid Serif"/>
                <a:cs typeface="Droid Serif"/>
                <a:sym typeface="Droid Serif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4200" b="1" dirty="0">
                <a:solidFill>
                  <a:srgbClr val="FFFFFF"/>
                </a:solidFill>
                <a:latin typeface="+mj-lt"/>
              </a:rPr>
              <a:t>WG </a:t>
            </a:r>
            <a:r>
              <a:rPr lang="it-IT" sz="4200" b="1" dirty="0" err="1">
                <a:solidFill>
                  <a:srgbClr val="FFFFFF"/>
                </a:solidFill>
                <a:latin typeface="+mj-lt"/>
              </a:rPr>
              <a:t>Disasters</a:t>
            </a:r>
            <a:endParaRPr sz="4200" b="1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622789" y="3759200"/>
            <a:ext cx="4810858" cy="2541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Simona Zoffoli, ASI, WG Disasters Chair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CEOS SIT-34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Session 4, Agenda Item 4.5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Miami, FL, USA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3 – 4 April 2019</a:t>
            </a:r>
          </a:p>
        </p:txBody>
      </p:sp>
      <p:pic>
        <p:nvPicPr>
          <p:cNvPr id="12" name="ceos_logo.pn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789" y="1217405"/>
            <a:ext cx="2507906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10"/>
          <p:cNvSpPr txBox="1">
            <a:spLocks/>
          </p:cNvSpPr>
          <p:nvPr/>
        </p:nvSpPr>
        <p:spPr>
          <a:xfrm>
            <a:off x="622789" y="2246634"/>
            <a:ext cx="2806211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050" dirty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</a:rPr>
              <a:t>Committee on Earth Observation Satellites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2</a:t>
            </a:fld>
            <a:endParaRPr lang="uk-UA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WG Disasters has no open SIT and Plenary </a:t>
            </a:r>
            <a:r>
              <a:rPr lang="en-US" dirty="0" smtClean="0"/>
              <a:t>actions. Coordinates </a:t>
            </a:r>
            <a:r>
              <a:rPr lang="en-US" dirty="0"/>
              <a:t>with NOAA and </a:t>
            </a:r>
            <a:r>
              <a:rPr lang="en-US" dirty="0" err="1"/>
              <a:t>WGCapD</a:t>
            </a:r>
            <a:r>
              <a:rPr lang="en-US" dirty="0"/>
              <a:t> on the flood monitoring initiative for GEO-LEO (see session 3, item 3.7)</a:t>
            </a:r>
          </a:p>
          <a:p>
            <a:r>
              <a:rPr lang="en-US" dirty="0"/>
              <a:t>CEOS </a:t>
            </a:r>
            <a:r>
              <a:rPr lang="en-US" dirty="0" err="1"/>
              <a:t>Workplan</a:t>
            </a:r>
            <a:r>
              <a:rPr lang="en-US" dirty="0"/>
              <a:t> 2019-2021 v1 – WG Disasters, 9 deliverables</a:t>
            </a:r>
          </a:p>
          <a:p>
            <a:pPr lvl="1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GEO Initiatives</a:t>
            </a:r>
          </a:p>
          <a:p>
            <a:pPr lvl="2"/>
            <a:r>
              <a:rPr lang="en-US" dirty="0"/>
              <a:t>GSNL, DIS-10 Data coordination for GSNL</a:t>
            </a:r>
          </a:p>
          <a:p>
            <a:pPr lvl="2"/>
            <a:r>
              <a:rPr lang="en-US" dirty="0"/>
              <a:t>GEODARMA, DIS-15, Identification of DRM priorities</a:t>
            </a:r>
          </a:p>
          <a:p>
            <a:pPr lvl="1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CEOS WG Disasters DRM Initiatives</a:t>
            </a:r>
          </a:p>
          <a:p>
            <a:pPr lvl="2"/>
            <a:r>
              <a:rPr lang="en-US" dirty="0"/>
              <a:t>Landslide Pilot, DIS-16, Final report</a:t>
            </a:r>
          </a:p>
          <a:p>
            <a:pPr lvl="2"/>
            <a:r>
              <a:rPr lang="en-US" dirty="0"/>
              <a:t>Recovery Observatory, DIS-12 (early evaluation), DIS-22 (final rep.)</a:t>
            </a:r>
          </a:p>
          <a:p>
            <a:pPr lvl="2"/>
            <a:r>
              <a:rPr lang="en-US" dirty="0"/>
              <a:t>Volcano Demonstrator, DIS-18 (report)</a:t>
            </a:r>
          </a:p>
          <a:p>
            <a:pPr lvl="2"/>
            <a:r>
              <a:rPr lang="en-US" dirty="0"/>
              <a:t>Seismic Demonstrator, DIS-21 (report)</a:t>
            </a:r>
          </a:p>
          <a:p>
            <a:pPr lvl="1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CEOS WG Disasters Cross-cutting Initiatives</a:t>
            </a:r>
          </a:p>
          <a:p>
            <a:pPr lvl="2"/>
            <a:r>
              <a:rPr lang="en-US" dirty="0" err="1"/>
              <a:t>GeoHazards</a:t>
            </a:r>
            <a:r>
              <a:rPr lang="en-US" dirty="0"/>
              <a:t> Lab, DIS-19 (e-collaboration), DIS-20 (</a:t>
            </a:r>
            <a:r>
              <a:rPr lang="en-US" dirty="0" err="1"/>
              <a:t>standardiz</a:t>
            </a:r>
            <a:r>
              <a:rPr lang="en-US" dirty="0"/>
              <a:t>.)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Linkages to CEOS Work Plan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82272062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E2D9F1E-0357-F24A-BDD0-DD954DC215A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3</a:t>
            </a:fld>
            <a:endParaRPr lang="uk-U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A59182-9008-FF4C-97EB-CF4B8292231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6200" y="1143000"/>
            <a:ext cx="8991600" cy="5597485"/>
          </a:xfrm>
        </p:spPr>
        <p:txBody>
          <a:bodyPr/>
          <a:lstStyle/>
          <a:p>
            <a:r>
              <a:rPr lang="en-US" u="sng" dirty="0"/>
              <a:t>Major achievements since SIT-33</a:t>
            </a:r>
          </a:p>
          <a:p>
            <a:pPr lvl="1"/>
            <a:r>
              <a:rPr lang="en-US" dirty="0"/>
              <a:t>Thematic products for </a:t>
            </a:r>
            <a:r>
              <a:rPr lang="en-US" dirty="0" smtClean="0"/>
              <a:t>Recovery</a:t>
            </a:r>
          </a:p>
          <a:p>
            <a:pPr lvl="1"/>
            <a:r>
              <a:rPr lang="en-US" dirty="0" smtClean="0"/>
              <a:t>Products </a:t>
            </a:r>
            <a:r>
              <a:rPr lang="en-US" dirty="0"/>
              <a:t>for landslide monitoring and deformation mapping</a:t>
            </a:r>
          </a:p>
          <a:p>
            <a:pPr lvl="1"/>
            <a:r>
              <a:rPr lang="en-US" dirty="0"/>
              <a:t>Advanced science products for crisis response (i.e. Hawaii/ Sulawesi, Indonesia/ Zakynthos, Greece, Nepal)</a:t>
            </a:r>
          </a:p>
          <a:p>
            <a:pPr lvl="1"/>
            <a:r>
              <a:rPr lang="en-US" dirty="0"/>
              <a:t>Validation of methodology for new products generation</a:t>
            </a:r>
          </a:p>
          <a:p>
            <a:pPr lvl="1"/>
            <a:r>
              <a:rPr lang="en-US" dirty="0"/>
              <a:t>Launch of the Generic-RO ad hoc team (UNDP/GFDRR/WB/EC)</a:t>
            </a:r>
          </a:p>
          <a:p>
            <a:pPr lvl="1"/>
            <a:r>
              <a:rPr lang="en-US" dirty="0"/>
              <a:t>Facilitated data access and processing </a:t>
            </a:r>
          </a:p>
          <a:p>
            <a:pPr lvl="1"/>
            <a:r>
              <a:rPr lang="en-US" dirty="0"/>
              <a:t>Collaboration with mission operators to optimize EO coverage</a:t>
            </a:r>
          </a:p>
          <a:p>
            <a:pPr lvl="1"/>
            <a:r>
              <a:rPr lang="en-US" dirty="0"/>
              <a:t>Approved the continuation of Hawaii and Enceladus Supersites</a:t>
            </a:r>
          </a:p>
          <a:p>
            <a:pPr lvl="1"/>
            <a:r>
              <a:rPr lang="en-US" dirty="0"/>
              <a:t>Engagement with End Users</a:t>
            </a:r>
          </a:p>
          <a:p>
            <a:pPr lvl="1"/>
            <a:r>
              <a:rPr lang="en-US" dirty="0">
                <a:latin typeface="Arial" panose="020B0604020202020204" pitchFamily="34" charset="0"/>
              </a:rPr>
              <a:t>Promoted awareness raising (Understanding Risk, Cities on Volcanoes, LPS, AGU, EGU) and capacity building activities (on site training in Haiti, South America, Greece)  </a:t>
            </a:r>
          </a:p>
          <a:p>
            <a:pPr marL="457200" lvl="1" indent="0">
              <a:buNone/>
            </a:pPr>
            <a:endParaRPr lang="en-AU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WG Disasters Achievements</a:t>
            </a:r>
          </a:p>
        </p:txBody>
      </p:sp>
    </p:spTree>
    <p:extLst>
      <p:ext uri="{BB962C8B-B14F-4D97-AF65-F5344CB8AC3E}">
        <p14:creationId xmlns:p14="http://schemas.microsoft.com/office/powerpoint/2010/main" val="2417592836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E2D9F1E-0357-F24A-BDD0-DD954DC215A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4</a:t>
            </a:fld>
            <a:endParaRPr lang="uk-U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A59182-9008-FF4C-97EB-CF4B8292231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6200" y="1219200"/>
            <a:ext cx="8991600" cy="5257800"/>
          </a:xfrm>
        </p:spPr>
        <p:txBody>
          <a:bodyPr/>
          <a:lstStyle/>
          <a:p>
            <a:r>
              <a:rPr lang="en-US" u="sng" dirty="0"/>
              <a:t>Planned future outputs</a:t>
            </a:r>
          </a:p>
          <a:p>
            <a:pPr lvl="1"/>
            <a:r>
              <a:rPr lang="en-US" dirty="0"/>
              <a:t>Review existing Working Group Terms of Reference </a:t>
            </a:r>
          </a:p>
          <a:p>
            <a:pPr lvl="1"/>
            <a:r>
              <a:rPr lang="en-US" dirty="0"/>
              <a:t>Review and update of Consensus Report/ EO for DRM Strategy (consider new themes, e.g. coastal risk, climate change impacts, cascading risk, risk vs hazard,..)</a:t>
            </a:r>
          </a:p>
          <a:p>
            <a:pPr lvl="1"/>
            <a:r>
              <a:rPr lang="en-US" dirty="0"/>
              <a:t>Input to GEO </a:t>
            </a:r>
            <a:r>
              <a:rPr lang="en-US" dirty="0" err="1"/>
              <a:t>workplan</a:t>
            </a:r>
            <a:r>
              <a:rPr lang="en-US" dirty="0"/>
              <a:t>, Community Activity “EO for DRM”</a:t>
            </a:r>
          </a:p>
          <a:p>
            <a:pPr lvl="1"/>
            <a:r>
              <a:rPr lang="en-US" dirty="0"/>
              <a:t>Consolidate cooperation with Charter</a:t>
            </a:r>
          </a:p>
          <a:p>
            <a:pPr lvl="1"/>
            <a:r>
              <a:rPr lang="en-US" dirty="0"/>
              <a:t>Landslide </a:t>
            </a:r>
            <a:r>
              <a:rPr lang="en-US" dirty="0" smtClean="0"/>
              <a:t>final report</a:t>
            </a:r>
            <a:endParaRPr lang="en-US" dirty="0"/>
          </a:p>
          <a:p>
            <a:pPr lvl="1"/>
            <a:r>
              <a:rPr lang="en-US" dirty="0"/>
              <a:t>Recovery Observatory early evaluation report</a:t>
            </a:r>
          </a:p>
          <a:p>
            <a:pPr lvl="1"/>
            <a:r>
              <a:rPr lang="en-US" dirty="0"/>
              <a:t>Advocacy paper on G-RO, and planning collaboration with UNDP, GFDRR/WB, and EC on future recovery efforts</a:t>
            </a:r>
          </a:p>
          <a:p>
            <a:pPr lvl="1"/>
            <a:r>
              <a:rPr lang="en-AU" dirty="0"/>
              <a:t>Volcano Demonstrator Implementation Plan</a:t>
            </a:r>
          </a:p>
          <a:p>
            <a:pPr lvl="1"/>
            <a:r>
              <a:rPr lang="en-US" dirty="0"/>
              <a:t>GSNL review of SAF NL, Virunga and Southern Andes Supersites</a:t>
            </a:r>
            <a:endParaRPr lang="en-AU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WG Disasters Planned Outputs</a:t>
            </a:r>
          </a:p>
        </p:txBody>
      </p:sp>
    </p:spTree>
    <p:extLst>
      <p:ext uri="{BB962C8B-B14F-4D97-AF65-F5344CB8AC3E}">
        <p14:creationId xmlns:p14="http://schemas.microsoft.com/office/powerpoint/2010/main" val="74542691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453AF81-376A-8E4E-A603-3DD314AD21C2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5</a:t>
            </a:fld>
            <a:endParaRPr lang="uk-U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7843E8-469A-D642-96A3-6FA6233023C1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AU" dirty="0"/>
              <a:t>Started the practice to invite others WGs to WG Disasters meetings</a:t>
            </a:r>
          </a:p>
          <a:p>
            <a:pPr lvl="1"/>
            <a:r>
              <a:rPr lang="en-AU" dirty="0"/>
              <a:t>Remote participation of WGISS Chair the WG Disasters #10</a:t>
            </a:r>
          </a:p>
          <a:p>
            <a:pPr lvl="1"/>
            <a:r>
              <a:rPr lang="en-AU" dirty="0"/>
              <a:t>Joint Session (by telcon) with WG </a:t>
            </a:r>
            <a:r>
              <a:rPr lang="en-AU" dirty="0" err="1"/>
              <a:t>CapD</a:t>
            </a:r>
            <a:r>
              <a:rPr lang="en-AU" dirty="0"/>
              <a:t> at WG Disasters #11. </a:t>
            </a:r>
          </a:p>
          <a:p>
            <a:pPr lvl="2"/>
            <a:r>
              <a:rPr lang="en-AU" dirty="0"/>
              <a:t>Shared deliverables of mutual interest. WG </a:t>
            </a:r>
            <a:r>
              <a:rPr lang="en-AU" dirty="0" err="1"/>
              <a:t>CapD</a:t>
            </a:r>
            <a:r>
              <a:rPr lang="en-AU" dirty="0"/>
              <a:t> will consider WG Disasters collaboration in their next CEOS workplan.</a:t>
            </a:r>
          </a:p>
          <a:p>
            <a:r>
              <a:rPr lang="en-AU" dirty="0"/>
              <a:t>Coordination with NOAA and WG </a:t>
            </a:r>
            <a:r>
              <a:rPr lang="en-AU" dirty="0" err="1"/>
              <a:t>CapD</a:t>
            </a:r>
            <a:r>
              <a:rPr lang="en-AU" dirty="0"/>
              <a:t> on GEO-LEO flood monitoring initiative</a:t>
            </a:r>
          </a:p>
          <a:p>
            <a:r>
              <a:rPr lang="en-AU" dirty="0"/>
              <a:t>Started looking at synergies between CEOS ARD effort and WG Disasters initiatives</a:t>
            </a:r>
          </a:p>
          <a:p>
            <a:r>
              <a:rPr lang="en-AU" dirty="0"/>
              <a:t>Coordination and exchange of good practises between working group Disasters </a:t>
            </a:r>
            <a:r>
              <a:rPr lang="en-AU" dirty="0" smtClean="0"/>
              <a:t>teams</a:t>
            </a: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E2DCE2-9258-464C-851D-667C2A8B87A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057400" y="304800"/>
            <a:ext cx="5562600" cy="533400"/>
          </a:xfrm>
        </p:spPr>
        <p:txBody>
          <a:bodyPr/>
          <a:lstStyle/>
          <a:p>
            <a:r>
              <a:rPr lang="en-US" dirty="0"/>
              <a:t>Synergies Among Teams</a:t>
            </a:r>
          </a:p>
        </p:txBody>
      </p:sp>
    </p:spTree>
    <p:extLst>
      <p:ext uri="{BB962C8B-B14F-4D97-AF65-F5344CB8AC3E}">
        <p14:creationId xmlns:p14="http://schemas.microsoft.com/office/powerpoint/2010/main" val="1726112267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453AF81-376A-8E4E-A603-3DD314AD21C2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6</a:t>
            </a:fld>
            <a:endParaRPr lang="uk-U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7843E8-469A-D642-96A3-6FA6233023C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6200" y="1143000"/>
            <a:ext cx="8991600" cy="5597485"/>
          </a:xfrm>
        </p:spPr>
        <p:txBody>
          <a:bodyPr/>
          <a:lstStyle/>
          <a:p>
            <a:r>
              <a:rPr lang="en-AU" sz="1800" dirty="0"/>
              <a:t>WG Disasters meets two times per year, bimonthly </a:t>
            </a:r>
            <a:r>
              <a:rPr lang="en-AU" sz="1800" dirty="0" err="1"/>
              <a:t>telecon</a:t>
            </a:r>
            <a:r>
              <a:rPr lang="en-AU" sz="1800" dirty="0"/>
              <a:t>. </a:t>
            </a:r>
          </a:p>
          <a:p>
            <a:r>
              <a:rPr lang="en-AU" sz="1800" dirty="0"/>
              <a:t>Last two meetings held in September 2018 in Naples, Italy and March 2019 in Athens, Greece.</a:t>
            </a:r>
          </a:p>
          <a:p>
            <a:pPr lvl="1"/>
            <a:r>
              <a:rPr lang="en-AU" sz="1800" dirty="0"/>
              <a:t>Total of 20-25 attendees</a:t>
            </a:r>
          </a:p>
          <a:p>
            <a:pPr lvl="1"/>
            <a:r>
              <a:rPr lang="en-AU" sz="1800" dirty="0" smtClean="0"/>
              <a:t>Strong </a:t>
            </a:r>
            <a:r>
              <a:rPr lang="en-AU" sz="1800" dirty="0"/>
              <a:t>implication of organisations outside CEOS </a:t>
            </a:r>
            <a:r>
              <a:rPr lang="en-AU" sz="1800" dirty="0" smtClean="0"/>
              <a:t>as</a:t>
            </a:r>
            <a:br>
              <a:rPr lang="en-AU" sz="1800" dirty="0" smtClean="0"/>
            </a:br>
            <a:r>
              <a:rPr lang="en-AU" sz="1800" dirty="0" smtClean="0"/>
              <a:t>intermediary </a:t>
            </a:r>
            <a:r>
              <a:rPr lang="en-AU" sz="1800" dirty="0"/>
              <a:t>and end users (e.g. </a:t>
            </a:r>
            <a:r>
              <a:rPr lang="en-AU" sz="1800" dirty="0" smtClean="0"/>
              <a:t>BRGM, INGV</a:t>
            </a:r>
            <a:r>
              <a:rPr lang="en-AU" sz="1800" dirty="0"/>
              <a:t>, </a:t>
            </a:r>
            <a:r>
              <a:rPr lang="en-AU" sz="1800" dirty="0" smtClean="0"/>
              <a:t>NOA,</a:t>
            </a:r>
            <a:br>
              <a:rPr lang="en-AU" sz="1800" dirty="0" smtClean="0"/>
            </a:br>
            <a:r>
              <a:rPr lang="en-AU" sz="1800" dirty="0" smtClean="0"/>
              <a:t>WB, Universities, </a:t>
            </a:r>
            <a:r>
              <a:rPr lang="en-AU" sz="1800" dirty="0" err="1" smtClean="0"/>
              <a:t>Volcan</a:t>
            </a:r>
            <a:r>
              <a:rPr lang="en-AU" sz="1800" smtClean="0"/>
              <a:t>. Observatories</a:t>
            </a:r>
            <a:r>
              <a:rPr lang="en-AU" sz="1800" dirty="0" smtClean="0"/>
              <a:t>…)</a:t>
            </a:r>
            <a:endParaRPr lang="en-AU" sz="1800" dirty="0"/>
          </a:p>
          <a:p>
            <a:r>
              <a:rPr lang="en-AU" sz="1800" dirty="0"/>
              <a:t>Active Agencies:</a:t>
            </a:r>
          </a:p>
          <a:p>
            <a:pPr lvl="1"/>
            <a:r>
              <a:rPr lang="en-AU" sz="1800" dirty="0"/>
              <a:t>America: CONAE (recently joined), CSA, NASA, </a:t>
            </a:r>
            <a:br>
              <a:rPr lang="en-AU" sz="1800" dirty="0"/>
            </a:br>
            <a:r>
              <a:rPr lang="en-AU" sz="1800" dirty="0"/>
              <a:t>USGS</a:t>
            </a:r>
          </a:p>
          <a:p>
            <a:pPr lvl="1"/>
            <a:r>
              <a:rPr lang="en-AU" sz="1800" dirty="0"/>
              <a:t>Europe: ASI, CNES, DLR, EC, ESA, UK SA</a:t>
            </a:r>
          </a:p>
          <a:p>
            <a:pPr lvl="1"/>
            <a:r>
              <a:rPr lang="en-AU" sz="1800" dirty="0"/>
              <a:t>Asia-Pacific: CAS</a:t>
            </a:r>
          </a:p>
          <a:p>
            <a:pPr lvl="1"/>
            <a:r>
              <a:rPr lang="en-AU" sz="1800" dirty="0"/>
              <a:t>Africa: none</a:t>
            </a:r>
          </a:p>
          <a:p>
            <a:r>
              <a:rPr lang="en-AU" sz="1800" dirty="0"/>
              <a:t>Global organizations: GEO, UNOOSA, UNDP,</a:t>
            </a:r>
            <a:br>
              <a:rPr lang="en-AU" sz="1800" dirty="0"/>
            </a:br>
            <a:r>
              <a:rPr lang="en-AU" sz="1800" dirty="0"/>
              <a:t>World Bank/ GFDRR</a:t>
            </a:r>
          </a:p>
          <a:p>
            <a:r>
              <a:rPr lang="en-AU" sz="1800" dirty="0"/>
              <a:t>Opportunity for dedicated efforts on CEOS activities </a:t>
            </a:r>
          </a:p>
          <a:p>
            <a:r>
              <a:rPr lang="en-AU" sz="1800" dirty="0"/>
              <a:t>is always a challenge (as is the case for all WGs)</a:t>
            </a:r>
          </a:p>
          <a:p>
            <a:endParaRPr lang="en-AU" dirty="0"/>
          </a:p>
          <a:p>
            <a:endParaRPr lang="en-US" sz="18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E2DCE2-9258-464C-851D-667C2A8B87A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057400" y="304800"/>
            <a:ext cx="5562600" cy="533400"/>
          </a:xfrm>
        </p:spPr>
        <p:txBody>
          <a:bodyPr/>
          <a:lstStyle/>
          <a:p>
            <a:r>
              <a:rPr lang="en-US" dirty="0"/>
              <a:t>Sustainable Commitment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2992" y="2637730"/>
            <a:ext cx="2691704" cy="2018778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2992" y="4822563"/>
            <a:ext cx="2691008" cy="2018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447185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453AF81-376A-8E4E-A603-3DD314AD21C2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7</a:t>
            </a:fld>
            <a:endParaRPr lang="uk-U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7843E8-469A-D642-96A3-6FA6233023C1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AU" sz="2400" dirty="0"/>
              <a:t>Need increased engagement from other CEOS agencies </a:t>
            </a:r>
          </a:p>
          <a:p>
            <a:pPr lvl="1"/>
            <a:r>
              <a:rPr lang="en-AU" sz="2400" dirty="0"/>
              <a:t>Right time: WG Disasters is reviewing its </a:t>
            </a:r>
            <a:r>
              <a:rPr lang="en-AU" sz="2400" dirty="0" err="1"/>
              <a:t>ToR</a:t>
            </a:r>
            <a:r>
              <a:rPr lang="en-AU" sz="2400" dirty="0"/>
              <a:t> and DRM observation strategy – new agencies with disaster activities are welcome!</a:t>
            </a:r>
          </a:p>
          <a:p>
            <a:pPr lvl="1"/>
            <a:r>
              <a:rPr lang="en-AU" sz="2400" dirty="0"/>
              <a:t>Varied participation</a:t>
            </a:r>
          </a:p>
          <a:p>
            <a:pPr lvl="2"/>
            <a:r>
              <a:rPr lang="en-AU" sz="2400" dirty="0"/>
              <a:t>Gap Analysis</a:t>
            </a:r>
          </a:p>
          <a:p>
            <a:pPr lvl="2"/>
            <a:r>
              <a:rPr lang="en-AU" sz="2400" dirty="0"/>
              <a:t>Demonstrate methodologies, techniques and tools</a:t>
            </a:r>
          </a:p>
          <a:p>
            <a:pPr lvl="2"/>
            <a:r>
              <a:rPr lang="en-AU" sz="2400" dirty="0"/>
              <a:t>Data contribution (i.e. L-band SAR, high resolution DEM, high resolution radar and optical data, ..)</a:t>
            </a:r>
          </a:p>
          <a:p>
            <a:pPr lvl="2"/>
            <a:r>
              <a:rPr lang="en-AU" sz="2400" dirty="0"/>
              <a:t>Capacity building and awareness raising</a:t>
            </a:r>
          </a:p>
          <a:p>
            <a:r>
              <a:rPr lang="en-AU" sz="2400" dirty="0" smtClean="0"/>
              <a:t>Draft </a:t>
            </a:r>
            <a:r>
              <a:rPr lang="en-AU" sz="2400" dirty="0" err="1" smtClean="0"/>
              <a:t>ToR</a:t>
            </a:r>
            <a:r>
              <a:rPr lang="en-AU" sz="2400" dirty="0" smtClean="0"/>
              <a:t> planned for discussion at the next SIT TW</a:t>
            </a:r>
            <a:endParaRPr lang="en-AU" sz="2400" dirty="0"/>
          </a:p>
          <a:p>
            <a:pPr lvl="1"/>
            <a:endParaRPr lang="en-AU" sz="2400" dirty="0"/>
          </a:p>
          <a:p>
            <a:endParaRPr lang="en-AU" sz="2400" dirty="0"/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E2DCE2-9258-464C-851D-667C2A8B87A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057400" y="304800"/>
            <a:ext cx="5562600" cy="533400"/>
          </a:xfrm>
        </p:spPr>
        <p:txBody>
          <a:bodyPr/>
          <a:lstStyle/>
          <a:p>
            <a:r>
              <a:rPr lang="en-US" sz="2400" dirty="0"/>
              <a:t>Consideration for SIT TW and Plenary deliverables</a:t>
            </a:r>
          </a:p>
        </p:txBody>
      </p:sp>
    </p:spTree>
    <p:extLst>
      <p:ext uri="{BB962C8B-B14F-4D97-AF65-F5344CB8AC3E}">
        <p14:creationId xmlns:p14="http://schemas.microsoft.com/office/powerpoint/2010/main" val="90547200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water, person, nature, riding&#10;&#10;Description automatically generated">
            <a:extLst>
              <a:ext uri="{FF2B5EF4-FFF2-40B4-BE49-F238E27FC236}">
                <a16:creationId xmlns:a16="http://schemas.microsoft.com/office/drawing/2014/main" id="{79966108-F653-7E4E-BF75-616FD6416CE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06"/>
          <a:stretch/>
        </p:blipFill>
        <p:spPr>
          <a:xfrm>
            <a:off x="0" y="1031626"/>
            <a:ext cx="9144000" cy="582637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5E9F7D9-A126-C84D-9FA4-8038D0B76387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8</a:t>
            </a:fld>
            <a:endParaRPr lang="uk-UA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CFFC54-E118-584D-BE90-5BFB7E818684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Thanks! 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039C41C9-627C-7C44-97E5-E7458A7B2DF4}"/>
              </a:ext>
            </a:extLst>
          </p:cNvPr>
          <p:cNvSpPr/>
          <p:nvPr/>
        </p:nvSpPr>
        <p:spPr>
          <a:xfrm>
            <a:off x="4477533" y="2819400"/>
            <a:ext cx="4267200" cy="1634488"/>
          </a:xfrm>
          <a:prstGeom prst="roundRect">
            <a:avLst/>
          </a:prstGeom>
          <a:solidFill>
            <a:schemeClr val="accent5">
              <a:lumMod val="75000"/>
              <a:alpha val="84000"/>
            </a:schemeClr>
          </a:solidFill>
          <a:ln w="25400" cap="flat">
            <a:solidFill>
              <a:schemeClr val="accent5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Questions?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lvl="1"/>
            <a:r>
              <a:rPr lang="en-US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simona.zoffoli@asi.it</a:t>
            </a:r>
            <a:endParaRPr lang="en-US" dirty="0">
              <a:solidFill>
                <a:schemeClr val="bg1"/>
              </a:solidFill>
            </a:endParaRPr>
          </a:p>
          <a:p>
            <a:pPr lvl="1"/>
            <a:r>
              <a:rPr lang="en-US" dirty="0">
                <a:solidFill>
                  <a:schemeClr val="bg1"/>
                </a:solidFill>
                <a:hlinkClick r:id="rId5"/>
              </a:rPr>
              <a:t>david.green@nasa.gov</a:t>
            </a:r>
            <a:endParaRPr lang="en-US" dirty="0">
              <a:solidFill>
                <a:schemeClr val="bg1"/>
              </a:solidFill>
            </a:endParaRPr>
          </a:p>
          <a:p>
            <a:pPr lvl="1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164126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9541</TotalTime>
  <Words>597</Words>
  <Application>Microsoft Office PowerPoint</Application>
  <PresentationFormat>Presentazione su schermo (4:3)</PresentationFormat>
  <Paragraphs>86</Paragraphs>
  <Slides>8</Slides>
  <Notes>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8" baseType="lpstr">
      <vt:lpstr>Arial</vt:lpstr>
      <vt:lpstr>Arial Bold</vt:lpstr>
      <vt:lpstr>Avenir Roman</vt:lpstr>
      <vt:lpstr>Calibri</vt:lpstr>
      <vt:lpstr>Courier New</vt:lpstr>
      <vt:lpstr>Droid Serif</vt:lpstr>
      <vt:lpstr>Helvetica</vt:lpstr>
      <vt:lpstr>Proxima Nova Regular</vt:lpstr>
      <vt:lpstr>Wingdings</vt:lpstr>
      <vt:lpstr>Default</vt:lpstr>
      <vt:lpstr>WG Disasters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Brian R. Williams</dc:creator>
  <cp:lastModifiedBy>Zoffoli Simona</cp:lastModifiedBy>
  <cp:revision>273</cp:revision>
  <dcterms:modified xsi:type="dcterms:W3CDTF">2019-03-28T13:23:51Z</dcterms:modified>
</cp:coreProperties>
</file>