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74" r:id="rId4"/>
    <p:sldId id="275" r:id="rId5"/>
    <p:sldId id="264" r:id="rId6"/>
    <p:sldId id="266" r:id="rId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mith" initials="LS" lastIdx="2" clrIdx="0">
    <p:extLst>
      <p:ext uri="{19B8F6BF-5375-455C-9EA6-DF929625EA0E}">
        <p15:presenceInfo xmlns:p15="http://schemas.microsoft.com/office/powerpoint/2012/main" userId="88bec4dde897c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0E1C71-A5A0-47C7-9745-7173E9E75CE6}" v="1" dt="2019-02-20T23:25:35.838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26"/>
    <p:restoredTop sz="93213"/>
  </p:normalViewPr>
  <p:slideViewPr>
    <p:cSldViewPr>
      <p:cViewPr varScale="1">
        <p:scale>
          <a:sx n="139" d="100"/>
          <a:sy n="139" d="100"/>
        </p:scale>
        <p:origin x="157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7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334000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SIT-34, 3-4 April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05000" y="76200"/>
            <a:ext cx="5638800" cy="838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rgbClr val="FFFFFF"/>
                </a:solidFill>
                <a:latin typeface="+mj-lt"/>
              </a:rPr>
              <a:t>Atmospheric Composition Virtual Constellation (AC-VC)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Jay Al-Saadi, NASA, AC-VC co-chair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Dave Crisp, NASA, AC-VC GHG lead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CEOS SIT-34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Session 4, Agenda Item 4.4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Miami, FL,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3 – 4 April 2019</a:t>
            </a: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5410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Work Plan</a:t>
            </a:r>
          </a:p>
          <a:p>
            <a:r>
              <a:rPr lang="en-US" dirty="0"/>
              <a:t>Contribute to CMRS-25, implementation of GHG monitoring system</a:t>
            </a:r>
            <a:endParaRPr lang="en-AU" dirty="0"/>
          </a:p>
          <a:p>
            <a:pPr lvl="1"/>
            <a:r>
              <a:rPr lang="en-AU" dirty="0"/>
              <a:t>Led by </a:t>
            </a:r>
            <a:r>
              <a:rPr lang="en-AU" dirty="0" err="1"/>
              <a:t>WGClimate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/>
              <a:t>VC-2, Ozone dataset validation/harmonization </a:t>
            </a:r>
            <a:r>
              <a:rPr lang="en-US" dirty="0"/>
              <a:t>[Q4 2020]</a:t>
            </a:r>
            <a:endParaRPr lang="en-AU" dirty="0"/>
          </a:p>
          <a:p>
            <a:pPr lvl="1"/>
            <a:r>
              <a:rPr lang="en-US" dirty="0"/>
              <a:t>Peer-reviewed papers on ozone profile </a:t>
            </a:r>
            <a:r>
              <a:rPr lang="en-US" dirty="0" err="1"/>
              <a:t>intercomparisons</a:t>
            </a:r>
            <a:endParaRPr lang="en-US" dirty="0"/>
          </a:p>
          <a:p>
            <a:r>
              <a:rPr lang="en-AU" dirty="0"/>
              <a:t>VC-3, Air Quality (AQ) Constellation Coordination [Q1/2019]</a:t>
            </a:r>
            <a:endParaRPr lang="en-AU" sz="1100" dirty="0"/>
          </a:p>
          <a:p>
            <a:pPr lvl="1"/>
            <a:r>
              <a:rPr lang="en-AU" dirty="0"/>
              <a:t>Document on validation needs for the AQ Constellation will be presented for endorsement 6/2019 during AC-VC-15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Plenary actions</a:t>
            </a:r>
          </a:p>
          <a:p>
            <a:r>
              <a:rPr lang="en-US" dirty="0"/>
              <a:t>CEOS-32-05, </a:t>
            </a:r>
            <a:r>
              <a:rPr lang="en-GB" dirty="0"/>
              <a:t>CEOS-CGMS coordination on GHG </a:t>
            </a:r>
            <a:r>
              <a:rPr lang="en-US" dirty="0"/>
              <a:t>monitoring</a:t>
            </a:r>
          </a:p>
          <a:p>
            <a:pPr lvl="1"/>
            <a:r>
              <a:rPr lang="en-US" dirty="0"/>
              <a:t>AC-VC and WGCV members attended the WGClimate#10 meeting to coordinate activities responding to the recommendations made in the GHG whitepaper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76200"/>
            <a:ext cx="6019800" cy="533400"/>
          </a:xfrm>
        </p:spPr>
        <p:txBody>
          <a:bodyPr/>
          <a:lstStyle/>
          <a:p>
            <a:r>
              <a:rPr lang="en-US" dirty="0"/>
              <a:t>Linkages to CEOS Work Plan, open SIT and Plenary actions</a:t>
            </a:r>
          </a:p>
        </p:txBody>
      </p:sp>
    </p:spTree>
    <p:extLst>
      <p:ext uri="{BB962C8B-B14F-4D97-AF65-F5344CB8AC3E}">
        <p14:creationId xmlns:p14="http://schemas.microsoft.com/office/powerpoint/2010/main" val="43430940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5410200"/>
          </a:xfrm>
        </p:spPr>
        <p:txBody>
          <a:bodyPr/>
          <a:lstStyle/>
          <a:p>
            <a:r>
              <a:rPr lang="en-US" dirty="0"/>
              <a:t>Air Quality</a:t>
            </a:r>
          </a:p>
          <a:p>
            <a:pPr lvl="1"/>
            <a:r>
              <a:rPr lang="en-AU" dirty="0"/>
              <a:t>The “AQ Constellation validation needs” document includes WGCV </a:t>
            </a:r>
            <a:r>
              <a:rPr lang="en-AU" dirty="0" err="1"/>
              <a:t>coauthorship</a:t>
            </a:r>
            <a:endParaRPr lang="en-AU" dirty="0"/>
          </a:p>
          <a:p>
            <a:pPr lvl="1"/>
            <a:r>
              <a:rPr lang="en-AU" dirty="0"/>
              <a:t>Document endorsement by AC-VC and WGCV is planned during </a:t>
            </a:r>
            <a:br>
              <a:rPr lang="en-AU" dirty="0"/>
            </a:br>
            <a:r>
              <a:rPr lang="en-AU" dirty="0"/>
              <a:t>AC-VC-15 (6/2019) </a:t>
            </a:r>
          </a:p>
          <a:p>
            <a:pPr lvl="1"/>
            <a:r>
              <a:rPr lang="en-AU" dirty="0"/>
              <a:t>For 2019 SIT-TW (and Plenary?), AC-VC will propose beginning implementation of the recommendations made by this document</a:t>
            </a:r>
            <a:endParaRPr lang="en-US" dirty="0"/>
          </a:p>
          <a:p>
            <a:endParaRPr lang="en-US" sz="1200" dirty="0"/>
          </a:p>
          <a:p>
            <a:r>
              <a:rPr lang="en-US" dirty="0"/>
              <a:t>Ozone</a:t>
            </a:r>
          </a:p>
          <a:p>
            <a:pPr lvl="1"/>
            <a:r>
              <a:rPr lang="en-US" dirty="0"/>
              <a:t>Subgroup continues activities to produce/assess total ozone ECVs </a:t>
            </a:r>
          </a:p>
          <a:p>
            <a:pPr lvl="1"/>
            <a:r>
              <a:rPr lang="en-US" dirty="0"/>
              <a:t>Considering additional activity for ozone vertical profile</a:t>
            </a:r>
          </a:p>
          <a:p>
            <a:pPr lvl="2"/>
            <a:r>
              <a:rPr lang="en-AU" dirty="0"/>
              <a:t>Progress is being made on individual datasets</a:t>
            </a:r>
          </a:p>
          <a:p>
            <a:pPr lvl="2"/>
            <a:r>
              <a:rPr lang="en-AU" dirty="0"/>
              <a:t>A specific harmonized target deliverable may be defined</a:t>
            </a:r>
            <a:endParaRPr lang="en-US" dirty="0"/>
          </a:p>
          <a:p>
            <a:pPr lvl="2"/>
            <a:r>
              <a:rPr lang="en-AU" dirty="0"/>
              <a:t>Consider updated gap analyses for vertical profiles</a:t>
            </a:r>
            <a:endParaRPr lang="en-AU" sz="1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76200"/>
            <a:ext cx="6019800" cy="533400"/>
          </a:xfrm>
        </p:spPr>
        <p:txBody>
          <a:bodyPr/>
          <a:lstStyle/>
          <a:p>
            <a:r>
              <a:rPr lang="en-US" sz="2400" dirty="0"/>
              <a:t>Team Achievements, Planned Outputs, and Synergies (1): AQ and Ozone</a:t>
            </a:r>
          </a:p>
        </p:txBody>
      </p:sp>
    </p:spTree>
    <p:extLst>
      <p:ext uri="{BB962C8B-B14F-4D97-AF65-F5344CB8AC3E}">
        <p14:creationId xmlns:p14="http://schemas.microsoft.com/office/powerpoint/2010/main" val="61997626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2D9F1E-0357-F24A-BDD0-DD954DC215A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182-9008-FF4C-97EB-CF4B829223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Achievements and planned outputs associated with CEOS-32-05, as outlined and discussed at the WGClimate#10, to be further consolidated at AC-VC#15 in June 2019:</a:t>
            </a:r>
          </a:p>
          <a:p>
            <a:r>
              <a:rPr lang="en-US" sz="1600" dirty="0"/>
              <a:t>AC-VC deliverables needed by 2021 to demonstrate that satellites can support the 2023 </a:t>
            </a:r>
            <a:r>
              <a:rPr lang="en-US" sz="1600" dirty="0" err="1"/>
              <a:t>stocktake</a:t>
            </a:r>
            <a:r>
              <a:rPr lang="en-US" sz="1600" dirty="0"/>
              <a:t>: </a:t>
            </a:r>
          </a:p>
          <a:p>
            <a:pPr lvl="1"/>
            <a:r>
              <a:rPr lang="en-US" sz="1600" dirty="0"/>
              <a:t>description of the GHG virtual constellation and gaps, </a:t>
            </a:r>
          </a:p>
          <a:p>
            <a:pPr lvl="1"/>
            <a:r>
              <a:rPr lang="en-US" sz="1600" dirty="0"/>
              <a:t>description of the GHG products of this virtual constellation, consistency, and traceable data quality</a:t>
            </a:r>
          </a:p>
          <a:p>
            <a:r>
              <a:rPr lang="en-US" sz="1600" dirty="0"/>
              <a:t>AC-VC deliverables needed by ~2021 to prepare a future purpose-built, operational constellation to support future </a:t>
            </a:r>
            <a:r>
              <a:rPr lang="en-US" sz="1600" dirty="0" err="1"/>
              <a:t>stocktakes</a:t>
            </a:r>
            <a:endParaRPr lang="en-US" sz="1600" dirty="0"/>
          </a:p>
          <a:p>
            <a:pPr lvl="1"/>
            <a:r>
              <a:rPr lang="en-US" sz="1600" dirty="0"/>
              <a:t>Observational requirements for a future GHG constellation</a:t>
            </a:r>
          </a:p>
          <a:p>
            <a:pPr lvl="1"/>
            <a:r>
              <a:rPr lang="en-US" sz="1600" dirty="0"/>
              <a:t>R&amp;D plan for GHG retrieval and flux estimation schemes</a:t>
            </a:r>
          </a:p>
          <a:p>
            <a:pPr lvl="1"/>
            <a:r>
              <a:rPr lang="en-US" sz="1600" dirty="0"/>
              <a:t>Action plan for validation and cross-calibration of GHG products aiming at traceable consistency and data quality</a:t>
            </a:r>
            <a:endParaRPr lang="en-AU" sz="1600" dirty="0"/>
          </a:p>
          <a:p>
            <a:pPr marL="0" indent="0">
              <a:buNone/>
            </a:pPr>
            <a:r>
              <a:rPr lang="en-AU" sz="1600" dirty="0"/>
              <a:t>Synergies</a:t>
            </a:r>
          </a:p>
          <a:p>
            <a:r>
              <a:rPr lang="en-AU" sz="1600" dirty="0"/>
              <a:t>With </a:t>
            </a:r>
            <a:r>
              <a:rPr lang="en-AU" sz="1600" dirty="0" err="1"/>
              <a:t>WGClimate</a:t>
            </a:r>
            <a:r>
              <a:rPr lang="en-AU" sz="1600" dirty="0"/>
              <a:t> to </a:t>
            </a:r>
            <a:r>
              <a:rPr lang="en-US" sz="1600" dirty="0"/>
              <a:t>consolidate and refine satellite GHG product requirements, at various temporal and spatial scales (global, regional, national, local)</a:t>
            </a:r>
            <a:endParaRPr lang="en-AU" sz="1600" dirty="0"/>
          </a:p>
          <a:p>
            <a:pPr>
              <a:spcAft>
                <a:spcPts val="500"/>
              </a:spcAft>
            </a:pPr>
            <a:r>
              <a:rPr lang="en-AU" sz="1600" dirty="0"/>
              <a:t>With WGCV</a:t>
            </a:r>
            <a:r>
              <a:rPr lang="en-US" sz="1600" dirty="0"/>
              <a:t> to identify available standards and techniques to cross-calibrate and cross-validate space based products </a:t>
            </a:r>
          </a:p>
          <a:p>
            <a:pPr lvl="1">
              <a:spcAft>
                <a:spcPts val="500"/>
              </a:spcAft>
            </a:pPr>
            <a:endParaRPr lang="en-US" sz="1600" dirty="0"/>
          </a:p>
          <a:p>
            <a:endParaRPr lang="en-AU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52600" y="76200"/>
            <a:ext cx="6019800" cy="533400"/>
          </a:xfrm>
        </p:spPr>
        <p:txBody>
          <a:bodyPr/>
          <a:lstStyle/>
          <a:p>
            <a:r>
              <a:rPr lang="en-US" sz="2400" dirty="0"/>
              <a:t>Team Achievements, Planned Outputs, and Synergies (2): Greenhouse Gases</a:t>
            </a:r>
          </a:p>
        </p:txBody>
      </p:sp>
    </p:spTree>
    <p:extLst>
      <p:ext uri="{BB962C8B-B14F-4D97-AF65-F5344CB8AC3E}">
        <p14:creationId xmlns:p14="http://schemas.microsoft.com/office/powerpoint/2010/main" val="226028686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3AF81-376A-8E4E-A603-3DD314AD21C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843E8-469A-D642-96A3-6FA6233023C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580" y="1219200"/>
            <a:ext cx="9043219" cy="5257800"/>
          </a:xfrm>
        </p:spPr>
        <p:txBody>
          <a:bodyPr/>
          <a:lstStyle/>
          <a:p>
            <a:r>
              <a:rPr lang="en-AU" sz="1800" dirty="0"/>
              <a:t>All space agencies currently engaged in AC-VC focus topics are active, participating in the annual AC-VC meeting and during other meetings of opportunity (e.g., AGU/EGU, mission team meetings)</a:t>
            </a:r>
          </a:p>
          <a:p>
            <a:pPr lvl="1"/>
            <a:r>
              <a:rPr lang="en-AU" sz="1800" dirty="0"/>
              <a:t>AC-VC#14 included over 20 agencies and multiple universities</a:t>
            </a:r>
          </a:p>
          <a:p>
            <a:pPr lvl="1"/>
            <a:r>
              <a:rPr lang="en-AU" sz="1800" dirty="0"/>
              <a:t>Korea’s NIER is a notable new partner – joined CEOS 2018</a:t>
            </a:r>
          </a:p>
          <a:p>
            <a:pPr lvl="1"/>
            <a:r>
              <a:rPr lang="en-AU" sz="1800" dirty="0"/>
              <a:t>China participation is becoming more regular and we continue to encourage broader participation</a:t>
            </a:r>
          </a:p>
          <a:p>
            <a:pPr lvl="1"/>
            <a:r>
              <a:rPr lang="en-AU" sz="1800" dirty="0"/>
              <a:t>Commitments of participating agencies appear viable at this time</a:t>
            </a:r>
          </a:p>
          <a:p>
            <a:pPr>
              <a:spcBef>
                <a:spcPts val="1600"/>
              </a:spcBef>
            </a:pPr>
            <a:r>
              <a:rPr lang="en-US" sz="1800" dirty="0"/>
              <a:t>AC-VC Proposal for leadership cycle</a:t>
            </a:r>
          </a:p>
          <a:p>
            <a:pPr lvl="1"/>
            <a:r>
              <a:rPr lang="en-US" sz="1800" dirty="0"/>
              <a:t>No set term limits, but include a dedicated discussion of leadership rotation during annual AC-VC meeting</a:t>
            </a:r>
          </a:p>
          <a:p>
            <a:pPr lvl="2"/>
            <a:r>
              <a:rPr lang="en-US" sz="1800" dirty="0"/>
              <a:t>Allows flexibility to adapt to new focus activities being undertaken</a:t>
            </a:r>
            <a:endParaRPr lang="en-AU" sz="1800" dirty="0"/>
          </a:p>
          <a:p>
            <a:pPr lvl="2"/>
            <a:r>
              <a:rPr lang="en-US" sz="1800" dirty="0"/>
              <a:t>Encourage a vice-chair period (6-12 months) to aid succession</a:t>
            </a:r>
          </a:p>
          <a:p>
            <a:pPr lvl="1"/>
            <a:r>
              <a:rPr lang="en-US" sz="1800" dirty="0"/>
              <a:t>Consider expanding to 3 co-chairs, given geostationary perspective </a:t>
            </a:r>
          </a:p>
          <a:p>
            <a:pPr lvl="2"/>
            <a:r>
              <a:rPr lang="en-US" sz="1800" dirty="0"/>
              <a:t>Nominally Europe, USA, and East Asia but extensible in future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2DCE2-9258-464C-851D-667C2A8B87A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76200"/>
            <a:ext cx="5562600" cy="914400"/>
          </a:xfrm>
        </p:spPr>
        <p:txBody>
          <a:bodyPr/>
          <a:lstStyle/>
          <a:p>
            <a:r>
              <a:rPr lang="en-US" dirty="0"/>
              <a:t>Plenary Action CEOS-32-12 Sustainable Commitment</a:t>
            </a:r>
          </a:p>
        </p:txBody>
      </p:sp>
    </p:spTree>
    <p:extLst>
      <p:ext uri="{BB962C8B-B14F-4D97-AF65-F5344CB8AC3E}">
        <p14:creationId xmlns:p14="http://schemas.microsoft.com/office/powerpoint/2010/main" val="116914090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B7E98B-EA3D-3D4F-9B3D-5C72D745AAB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F17FA-1BC8-F743-B53A-7CAAF9EB352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1219200"/>
            <a:ext cx="9067800" cy="5257800"/>
          </a:xfrm>
        </p:spPr>
        <p:txBody>
          <a:bodyPr/>
          <a:lstStyle/>
          <a:p>
            <a:pPr>
              <a:spcBef>
                <a:spcPts val="1700"/>
              </a:spcBef>
            </a:pPr>
            <a:r>
              <a:rPr lang="en-AU" dirty="0"/>
              <a:t>AQ deliverable VC-3 anticipated to be complete by June. For SIT TW, we envision evolving from white paper to a proposed implementation phase (to be further discussed during AC-VC#15 in June 2019).</a:t>
            </a:r>
          </a:p>
          <a:p>
            <a:pPr>
              <a:spcBef>
                <a:spcPts val="1700"/>
              </a:spcBef>
            </a:pPr>
            <a:r>
              <a:rPr lang="en-AU" dirty="0"/>
              <a:t>Ozone deliverable VC-2 may evolve to a more specific activity on profile O3 prior to the next 3-year work plan (to be further discussed during AC-VC#15 in June 2019).</a:t>
            </a:r>
          </a:p>
          <a:p>
            <a:pPr>
              <a:spcBef>
                <a:spcPts val="1700"/>
              </a:spcBef>
            </a:pPr>
            <a:r>
              <a:rPr lang="en-AU" dirty="0"/>
              <a:t>AC-VC members are supporting </a:t>
            </a:r>
            <a:r>
              <a:rPr lang="en-AU" dirty="0" err="1"/>
              <a:t>WGClimate</a:t>
            </a:r>
            <a:r>
              <a:rPr lang="en-AU" dirty="0"/>
              <a:t> and WGCV to respond to </a:t>
            </a:r>
            <a:r>
              <a:rPr lang="en-AU" i="1" dirty="0"/>
              <a:t>CEOS-32-05 (</a:t>
            </a:r>
            <a:r>
              <a:rPr lang="en-AU" dirty="0"/>
              <a:t>define way forward on CEOS-CGMS coordination on GHG monitoring)</a:t>
            </a:r>
          </a:p>
          <a:p>
            <a:pPr lvl="1"/>
            <a:r>
              <a:rPr lang="en-AU" dirty="0"/>
              <a:t>Next step is to draw a roadmap responding to </a:t>
            </a:r>
            <a:r>
              <a:rPr lang="en-US" dirty="0"/>
              <a:t>recommendations made in the whitepaper, led by </a:t>
            </a:r>
            <a:r>
              <a:rPr lang="en-US" dirty="0" err="1"/>
              <a:t>WGClimate</a:t>
            </a:r>
            <a:r>
              <a:rPr lang="en-US" dirty="0"/>
              <a:t> and reported in agenda item 4.2 </a:t>
            </a:r>
          </a:p>
          <a:p>
            <a:pPr lvl="1"/>
            <a:r>
              <a:rPr lang="en-US" dirty="0"/>
              <a:t>Specific AC-VC activities and deliverables have been outlined and discussed at the WGClimate#10, and will be further consolidated at </a:t>
            </a:r>
            <a:br>
              <a:rPr lang="en-US" dirty="0"/>
            </a:br>
            <a:r>
              <a:rPr lang="en-US" dirty="0"/>
              <a:t>AC-VC#15 in June 2019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31139E-C6E7-3145-89C0-2E1C0628020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2400" dirty="0"/>
              <a:t>Consideration of SIT TW and Plenary deliverables and discussion items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14416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10647</TotalTime>
  <Words>662</Words>
  <Application>Microsoft Macintosh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Atmospheric Composition Virtual Constellation (AC-VC)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Al-saadi, Jassim A. (LARC-E303)</cp:lastModifiedBy>
  <cp:revision>293</cp:revision>
  <dcterms:modified xsi:type="dcterms:W3CDTF">2019-03-27T13:14:59Z</dcterms:modified>
</cp:coreProperties>
</file>