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74" r:id="rId4"/>
    <p:sldId id="275" r:id="rId5"/>
    <p:sldId id="280" r:id="rId6"/>
    <p:sldId id="276" r:id="rId7"/>
    <p:sldId id="277" r:id="rId8"/>
    <p:sldId id="279" r:id="rId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mith" initials="LS" lastIdx="2" clrIdx="0">
    <p:extLst>
      <p:ext uri="{19B8F6BF-5375-455C-9EA6-DF929625EA0E}">
        <p15:presenceInfo xmlns:p15="http://schemas.microsoft.com/office/powerpoint/2012/main" userId="88bec4dde897cd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31"/>
    <p:restoredTop sz="93373"/>
  </p:normalViewPr>
  <p:slideViewPr>
    <p:cSldViewPr>
      <p:cViewPr varScale="1">
        <p:scale>
          <a:sx n="110" d="100"/>
          <a:sy n="110" d="100"/>
        </p:scale>
        <p:origin x="16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9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1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SIT-34, 3-4 April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81200" y="152400"/>
            <a:ext cx="495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304800" y="2514600"/>
            <a:ext cx="6844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000" b="1" dirty="0">
                <a:solidFill>
                  <a:srgbClr val="FFFFFF"/>
                </a:solidFill>
                <a:latin typeface="+mj-lt"/>
              </a:rPr>
              <a:t>WG Capacity Building &amp; Data Democracy (</a:t>
            </a:r>
            <a:r>
              <a:rPr lang="en-US" sz="4000" b="1" dirty="0" err="1">
                <a:solidFill>
                  <a:srgbClr val="FFFFFF"/>
                </a:solidFill>
                <a:latin typeface="+mj-lt"/>
              </a:rPr>
              <a:t>WGCapD</a:t>
            </a:r>
            <a:r>
              <a:rPr lang="en-US" sz="4000" b="1" dirty="0">
                <a:solidFill>
                  <a:srgbClr val="FFFFFF"/>
                </a:solidFill>
                <a:latin typeface="+mj-lt"/>
              </a:rPr>
              <a:t>)</a:t>
            </a:r>
            <a:endParaRPr sz="4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04800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Nancy D. </a:t>
            </a:r>
            <a:r>
              <a:rPr lang="en-AU" dirty="0" err="1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Searby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PhD., NASA &amp; Prakash Chauhan, ISRO, </a:t>
            </a:r>
            <a:r>
              <a:rPr lang="en-AU" dirty="0" err="1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WGCapD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Vice-Chair &amp; 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SIT-34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and Agenda Item # 3.9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Miami, FL, USA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3 – 4 April 2019</a:t>
            </a:r>
          </a:p>
        </p:txBody>
      </p:sp>
      <p:pic>
        <p:nvPicPr>
          <p:cNvPr id="12" name="ceos_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381000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76200" y="1169719"/>
            <a:ext cx="9296400" cy="5715000"/>
          </a:xfrm>
        </p:spPr>
        <p:txBody>
          <a:bodyPr/>
          <a:lstStyle/>
          <a:p>
            <a:r>
              <a:rPr lang="en-US" dirty="0"/>
              <a:t>CEOS Work Plan 2019-2021v0 – </a:t>
            </a:r>
            <a:r>
              <a:rPr lang="en-US" dirty="0" err="1"/>
              <a:t>WGCapD’s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17</a:t>
            </a:r>
            <a:r>
              <a:rPr lang="en-US" dirty="0"/>
              <a:t> deliverables, </a:t>
            </a:r>
            <a:r>
              <a:rPr lang="en-US" dirty="0">
                <a:solidFill>
                  <a:srgbClr val="00B050"/>
                </a:solidFill>
              </a:rPr>
              <a:t>13 in 2019,  </a:t>
            </a:r>
            <a:r>
              <a:rPr lang="en-US" dirty="0">
                <a:solidFill>
                  <a:srgbClr val="00B0F0"/>
                </a:solidFill>
              </a:rPr>
              <a:t>4 in 2020; </a:t>
            </a:r>
            <a:r>
              <a:rPr lang="en-US" dirty="0">
                <a:solidFill>
                  <a:srgbClr val="C00000"/>
                </a:solidFill>
              </a:rPr>
              <a:t>* new this year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Global activities</a:t>
            </a:r>
            <a:r>
              <a:rPr lang="en-US" dirty="0"/>
              <a:t> </a:t>
            </a:r>
          </a:p>
          <a:p>
            <a:pPr lvl="2"/>
            <a:r>
              <a:rPr lang="en-US" sz="1800" dirty="0"/>
              <a:t>CB-28, 30, 31: MOOCs on Radar Backscatter (</a:t>
            </a:r>
            <a:r>
              <a:rPr lang="en-US" sz="1800" dirty="0">
                <a:solidFill>
                  <a:srgbClr val="00B050"/>
                </a:solidFill>
              </a:rPr>
              <a:t>Q1</a:t>
            </a:r>
            <a:r>
              <a:rPr lang="en-US" sz="1800" dirty="0"/>
              <a:t>), SAR applications (</a:t>
            </a:r>
            <a:r>
              <a:rPr lang="en-US" sz="1800" dirty="0">
                <a:solidFill>
                  <a:srgbClr val="00B050"/>
                </a:solidFill>
              </a:rPr>
              <a:t>Q1</a:t>
            </a:r>
            <a:r>
              <a:rPr lang="en-US" sz="1800" dirty="0"/>
              <a:t>), LCLUC (</a:t>
            </a:r>
            <a:r>
              <a:rPr lang="en-US" sz="1800" dirty="0">
                <a:solidFill>
                  <a:srgbClr val="00B050"/>
                </a:solidFill>
              </a:rPr>
              <a:t>Q4 2019 </a:t>
            </a:r>
            <a:r>
              <a:rPr lang="en-US" sz="1800" dirty="0">
                <a:solidFill>
                  <a:srgbClr val="0070C0"/>
                </a:solidFill>
              </a:rPr>
              <a:t>– </a:t>
            </a:r>
            <a:r>
              <a:rPr lang="en-US" sz="1800" b="1" i="1" dirty="0">
                <a:solidFill>
                  <a:srgbClr val="0070C0"/>
                </a:solidFill>
              </a:rPr>
              <a:t>delayed, in procurement, now likely 2020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CB-29: Webinar series on multiple topics, e.g. GEOGLAM, </a:t>
            </a:r>
            <a:r>
              <a:rPr lang="en-US" sz="1800" dirty="0">
                <a:solidFill>
                  <a:schemeClr val="tx2"/>
                </a:solidFill>
              </a:rPr>
              <a:t>Hyperspectral Remote Sensing and D</a:t>
            </a:r>
            <a:r>
              <a:rPr lang="en-US" sz="1800" dirty="0"/>
              <a:t>isasters (</a:t>
            </a:r>
            <a:r>
              <a:rPr lang="en-US" sz="1800" dirty="0">
                <a:solidFill>
                  <a:srgbClr val="00B050"/>
                </a:solidFill>
              </a:rPr>
              <a:t>Q4</a:t>
            </a:r>
            <a:r>
              <a:rPr lang="en-US" sz="1800" dirty="0"/>
              <a:t>), LCLUC (</a:t>
            </a:r>
            <a:r>
              <a:rPr lang="en-US" sz="1800" dirty="0">
                <a:solidFill>
                  <a:srgbClr val="00B0F0"/>
                </a:solidFill>
              </a:rPr>
              <a:t>Q3 2020</a:t>
            </a:r>
            <a:r>
              <a:rPr lang="en-US" sz="1800" dirty="0"/>
              <a:t>)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Regional activities – training in GEO regions</a:t>
            </a:r>
          </a:p>
          <a:p>
            <a:pPr lvl="2"/>
            <a:r>
              <a:rPr lang="en-US" sz="1800" dirty="0"/>
              <a:t>CB-35, 36: </a:t>
            </a:r>
            <a:r>
              <a:rPr lang="en-US" sz="1800" dirty="0" err="1"/>
              <a:t>AmeriGEO</a:t>
            </a:r>
            <a:r>
              <a:rPr lang="en-US" sz="1800" dirty="0"/>
              <a:t> (</a:t>
            </a:r>
            <a:r>
              <a:rPr lang="en-US" sz="1800" b="1" dirty="0"/>
              <a:t>Aug 19-23</a:t>
            </a:r>
            <a:r>
              <a:rPr lang="en-US" sz="1800" dirty="0"/>
              <a:t>) (</a:t>
            </a:r>
            <a:r>
              <a:rPr lang="en-US" sz="1800" dirty="0">
                <a:solidFill>
                  <a:srgbClr val="00B050"/>
                </a:solidFill>
              </a:rPr>
              <a:t>Q3</a:t>
            </a:r>
            <a:r>
              <a:rPr lang="en-US" sz="1800" dirty="0"/>
              <a:t>), </a:t>
            </a:r>
            <a:r>
              <a:rPr lang="en-US" sz="1800" dirty="0" err="1"/>
              <a:t>AfriGEO</a:t>
            </a:r>
            <a:r>
              <a:rPr lang="en-US" sz="1800" dirty="0"/>
              <a:t> (</a:t>
            </a:r>
            <a:r>
              <a:rPr lang="en-US" sz="1800" b="1" dirty="0"/>
              <a:t>Aug 13-16</a:t>
            </a:r>
            <a:r>
              <a:rPr lang="en-US" sz="1800" dirty="0"/>
              <a:t>) (</a:t>
            </a:r>
            <a:r>
              <a:rPr lang="en-US" sz="1800" dirty="0">
                <a:solidFill>
                  <a:srgbClr val="00B050"/>
                </a:solidFill>
              </a:rPr>
              <a:t>Q3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CB-27: AOGEO </a:t>
            </a:r>
            <a:r>
              <a:rPr lang="en-US" sz="1800" dirty="0">
                <a:solidFill>
                  <a:srgbClr val="00B0F0"/>
                </a:solidFill>
              </a:rPr>
              <a:t>(Q4 2020)</a:t>
            </a:r>
          </a:p>
          <a:p>
            <a:pPr lvl="2"/>
            <a:r>
              <a:rPr lang="en-US" sz="1800" dirty="0"/>
              <a:t>CB-32: Regional hands-on training in Land Cover Land Use Change (</a:t>
            </a:r>
            <a:r>
              <a:rPr lang="en-US" sz="1800" dirty="0">
                <a:solidFill>
                  <a:srgbClr val="00B050"/>
                </a:solidFill>
              </a:rPr>
              <a:t>Q4</a:t>
            </a:r>
            <a:r>
              <a:rPr lang="en-US" sz="1800" dirty="0"/>
              <a:t>)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*</a:t>
            </a:r>
            <a:r>
              <a:rPr lang="en-US" b="1" dirty="0">
                <a:solidFill>
                  <a:srgbClr val="00B050"/>
                </a:solidFill>
              </a:rPr>
              <a:t>National in-person training</a:t>
            </a:r>
          </a:p>
          <a:p>
            <a:pPr lvl="2"/>
            <a:r>
              <a:rPr lang="en-US" sz="1800" dirty="0"/>
              <a:t>CB-33: SAR and EO data training for VNSC Chair initiative (</a:t>
            </a:r>
            <a:r>
              <a:rPr lang="en-US" sz="1800" dirty="0">
                <a:solidFill>
                  <a:srgbClr val="00B050"/>
                </a:solidFill>
              </a:rPr>
              <a:t>Q3 – </a:t>
            </a:r>
            <a:r>
              <a:rPr lang="en-US" sz="1800" b="1" i="1" dirty="0">
                <a:solidFill>
                  <a:srgbClr val="0070C0"/>
                </a:solidFill>
              </a:rPr>
              <a:t>completed 1 of 2 workshops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CB-39: hands-on training on forest monitoring &amp; Orfeo Tool Box for AEM (</a:t>
            </a:r>
            <a:r>
              <a:rPr lang="en-US" sz="1800" dirty="0">
                <a:solidFill>
                  <a:srgbClr val="00B050"/>
                </a:solidFill>
              </a:rPr>
              <a:t>Q1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CB-40: hands-on training on flood monitoring for Vietnam School of Earth Observation (</a:t>
            </a:r>
            <a:r>
              <a:rPr lang="en-US" sz="1800" dirty="0">
                <a:solidFill>
                  <a:srgbClr val="00B050"/>
                </a:solidFill>
              </a:rPr>
              <a:t>Q3</a:t>
            </a:r>
            <a:r>
              <a:rPr lang="en-US" sz="1800" dirty="0"/>
              <a:t>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 err="1"/>
              <a:t>WGCapD</a:t>
            </a:r>
            <a:r>
              <a:rPr lang="en-US" sz="2800" dirty="0"/>
              <a:t> </a:t>
            </a:r>
            <a:r>
              <a:rPr lang="en-US" dirty="0"/>
              <a:t>Linkages to </a:t>
            </a:r>
            <a:r>
              <a:rPr lang="en-US" sz="2800" dirty="0"/>
              <a:t>Work Plan, SIT, SIT TW Actions</a:t>
            </a:r>
          </a:p>
        </p:txBody>
      </p:sp>
    </p:spTree>
    <p:extLst>
      <p:ext uri="{BB962C8B-B14F-4D97-AF65-F5344CB8AC3E}">
        <p14:creationId xmlns:p14="http://schemas.microsoft.com/office/powerpoint/2010/main" val="29516398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/>
              <a:t>CEOS Work Plan 2019-2021v0 – </a:t>
            </a:r>
            <a:r>
              <a:rPr lang="en-US" dirty="0" err="1"/>
              <a:t>WGCapD’s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17</a:t>
            </a:r>
            <a:r>
              <a:rPr lang="en-US" dirty="0"/>
              <a:t> deliverables, </a:t>
            </a:r>
            <a:r>
              <a:rPr lang="en-US" dirty="0">
                <a:solidFill>
                  <a:srgbClr val="00B050"/>
                </a:solidFill>
              </a:rPr>
              <a:t>13 in 2019, </a:t>
            </a:r>
            <a:r>
              <a:rPr lang="en-US" dirty="0">
                <a:solidFill>
                  <a:srgbClr val="00B0F0"/>
                </a:solidFill>
              </a:rPr>
              <a:t>4 in 2020; </a:t>
            </a:r>
            <a:r>
              <a:rPr lang="en-US" dirty="0">
                <a:solidFill>
                  <a:srgbClr val="C00000"/>
                </a:solidFill>
              </a:rPr>
              <a:t>* new this year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CB infrastructure </a:t>
            </a:r>
          </a:p>
          <a:p>
            <a:pPr lvl="2"/>
            <a:r>
              <a:rPr lang="en-US" dirty="0"/>
              <a:t>CB-21: portal-based access to CB and training resources </a:t>
            </a:r>
            <a:r>
              <a:rPr lang="en-US" dirty="0">
                <a:solidFill>
                  <a:srgbClr val="00B0F0"/>
                </a:solidFill>
              </a:rPr>
              <a:t>(Q4 2020)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* </a:t>
            </a:r>
            <a:r>
              <a:rPr lang="en-US" b="1" dirty="0">
                <a:solidFill>
                  <a:srgbClr val="00B050"/>
                </a:solidFill>
              </a:rPr>
              <a:t>CB training materials </a:t>
            </a:r>
          </a:p>
          <a:p>
            <a:pPr lvl="2"/>
            <a:r>
              <a:rPr lang="en-US" dirty="0"/>
              <a:t>CB-38: hyperspectral training resources on line </a:t>
            </a:r>
            <a:r>
              <a:rPr lang="en-US" dirty="0">
                <a:solidFill>
                  <a:srgbClr val="00B0F0"/>
                </a:solidFill>
              </a:rPr>
              <a:t>(Q2 2020)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WG collaborations</a:t>
            </a:r>
          </a:p>
          <a:p>
            <a:pPr lvl="2"/>
            <a:r>
              <a:rPr lang="en-US" dirty="0"/>
              <a:t>CB-41: with SDG AHT, promote use of EO for SDG’s (</a:t>
            </a:r>
            <a:r>
              <a:rPr lang="en-US" dirty="0">
                <a:solidFill>
                  <a:srgbClr val="00B050"/>
                </a:solidFill>
              </a:rPr>
              <a:t>Q3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Hands-on with </a:t>
            </a:r>
            <a:r>
              <a:rPr lang="en-US" dirty="0" err="1"/>
              <a:t>AmeriGEO</a:t>
            </a:r>
            <a:r>
              <a:rPr lang="en-US" dirty="0"/>
              <a:t> Week on SDG 6.6.1/6.3.2 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FDA-5: FDA´s awareness building and outreach (</a:t>
            </a:r>
            <a:r>
              <a:rPr lang="en-US" dirty="0">
                <a:solidFill>
                  <a:srgbClr val="00B050"/>
                </a:solidFill>
              </a:rPr>
              <a:t>Q3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Broader CB collaborations</a:t>
            </a:r>
          </a:p>
          <a:p>
            <a:pPr lvl="2"/>
            <a:r>
              <a:rPr lang="en-US" dirty="0"/>
              <a:t>CB-37: white paper describing how CB networks, e.g. UN’s, can work together with </a:t>
            </a:r>
            <a:r>
              <a:rPr lang="en-US" dirty="0" err="1"/>
              <a:t>WGCapD</a:t>
            </a:r>
            <a:r>
              <a:rPr lang="en-US" dirty="0"/>
              <a:t> (</a:t>
            </a:r>
            <a:r>
              <a:rPr lang="en-US" dirty="0">
                <a:solidFill>
                  <a:srgbClr val="00B050"/>
                </a:solidFill>
              </a:rPr>
              <a:t>Q2 – </a:t>
            </a:r>
            <a:r>
              <a:rPr lang="en-US" b="1" i="1" dirty="0">
                <a:solidFill>
                  <a:srgbClr val="0070C0"/>
                </a:solidFill>
              </a:rPr>
              <a:t>provided to SIT for discussion</a:t>
            </a:r>
            <a:r>
              <a:rPr lang="en-US" dirty="0"/>
              <a:t>)</a:t>
            </a:r>
          </a:p>
          <a:p>
            <a:r>
              <a:rPr lang="en-US" dirty="0"/>
              <a:t>CEOS-32-10 &amp; SITTW-2018-14: GEO-LEO project coordination with CGMS, </a:t>
            </a:r>
            <a:r>
              <a:rPr lang="en-US" dirty="0" err="1"/>
              <a:t>WGDisasters</a:t>
            </a:r>
            <a:r>
              <a:rPr lang="en-US" dirty="0"/>
              <a:t> - ongoing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228600"/>
            <a:ext cx="6019800" cy="533400"/>
          </a:xfrm>
        </p:spPr>
        <p:txBody>
          <a:bodyPr/>
          <a:lstStyle/>
          <a:p>
            <a:r>
              <a:rPr lang="en-US" dirty="0" err="1"/>
              <a:t>WGCapD</a:t>
            </a:r>
            <a:r>
              <a:rPr lang="en-US" dirty="0"/>
              <a:t> Linkages to Work Plan, SIT, SIT TW Actions, cont’d</a:t>
            </a:r>
          </a:p>
        </p:txBody>
      </p:sp>
    </p:spTree>
    <p:extLst>
      <p:ext uri="{BB962C8B-B14F-4D97-AF65-F5344CB8AC3E}">
        <p14:creationId xmlns:p14="http://schemas.microsoft.com/office/powerpoint/2010/main" val="18730653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936519-5E3F-E741-9693-A18DF42ADE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524000"/>
            <a:ext cx="8001000" cy="4800600"/>
          </a:xfrm>
        </p:spPr>
        <p:txBody>
          <a:bodyPr/>
          <a:lstStyle/>
          <a:p>
            <a:r>
              <a:rPr lang="en-US" dirty="0"/>
              <a:t>Completed 3 deliverables</a:t>
            </a:r>
          </a:p>
          <a:p>
            <a:pPr lvl="1"/>
            <a:r>
              <a:rPr lang="en-US" dirty="0"/>
              <a:t>CB-20 </a:t>
            </a:r>
            <a:r>
              <a:rPr lang="en-US" dirty="0" err="1"/>
              <a:t>AmeriGEOSS</a:t>
            </a:r>
            <a:r>
              <a:rPr lang="en-US" dirty="0"/>
              <a:t> Week in person training</a:t>
            </a:r>
          </a:p>
          <a:p>
            <a:pPr lvl="1"/>
            <a:r>
              <a:rPr lang="en-US" dirty="0"/>
              <a:t>CB-26 </a:t>
            </a:r>
            <a:r>
              <a:rPr lang="en-US" dirty="0" err="1"/>
              <a:t>AfriGEOSS</a:t>
            </a:r>
            <a:r>
              <a:rPr lang="en-US" dirty="0"/>
              <a:t> Symposium in person training</a:t>
            </a:r>
          </a:p>
          <a:p>
            <a:pPr lvl="1"/>
            <a:r>
              <a:rPr lang="en-US" dirty="0"/>
              <a:t>CB-19 SDG Awareness webinar</a:t>
            </a:r>
          </a:p>
          <a:p>
            <a:r>
              <a:rPr lang="en-US" dirty="0"/>
              <a:t>Lessons learned</a:t>
            </a:r>
          </a:p>
          <a:p>
            <a:pPr lvl="1"/>
            <a:r>
              <a:rPr lang="en-US" dirty="0"/>
              <a:t>Needed improved outreach and possible funding of participants to improve attendance at </a:t>
            </a:r>
            <a:r>
              <a:rPr lang="en-US" dirty="0" err="1"/>
              <a:t>AmeriGEO</a:t>
            </a:r>
            <a:r>
              <a:rPr lang="en-US" dirty="0"/>
              <a:t> Week training</a:t>
            </a:r>
          </a:p>
          <a:p>
            <a:pPr lvl="1"/>
            <a:r>
              <a:rPr lang="en-US" dirty="0"/>
              <a:t>Good participation in SDG awareness webinar; not much response to post-webinar survey</a:t>
            </a:r>
          </a:p>
          <a:p>
            <a:pPr lvl="1"/>
            <a:r>
              <a:rPr lang="en-US" dirty="0"/>
              <a:t>Clarity of needs and sufficient lead time essential for training success</a:t>
            </a:r>
          </a:p>
          <a:p>
            <a:r>
              <a:rPr lang="en-US" dirty="0"/>
              <a:t>Planned outcomes in 2019</a:t>
            </a:r>
          </a:p>
          <a:p>
            <a:pPr lvl="1"/>
            <a:r>
              <a:rPr lang="en-US" dirty="0"/>
              <a:t>Execute and deliver deliverables per the Work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F288D-310B-3F4B-A703-E793552002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267200" cy="838200"/>
          </a:xfrm>
        </p:spPr>
        <p:txBody>
          <a:bodyPr/>
          <a:lstStyle/>
          <a:p>
            <a:pPr algn="ctr"/>
            <a:r>
              <a:rPr lang="en-US" dirty="0"/>
              <a:t>2018 Accomplishments and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0236269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936519-5E3F-E741-9693-A18DF42ADE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371600"/>
            <a:ext cx="2590800" cy="4800600"/>
          </a:xfrm>
        </p:spPr>
        <p:txBody>
          <a:bodyPr/>
          <a:lstStyle/>
          <a:p>
            <a:r>
              <a:rPr lang="en-US" dirty="0"/>
              <a:t>White paper drafted provided for capacity building community review</a:t>
            </a:r>
          </a:p>
          <a:p>
            <a:pPr lvl="1"/>
            <a:r>
              <a:rPr lang="en-US" dirty="0" err="1"/>
              <a:t>WGCapD</a:t>
            </a:r>
            <a:r>
              <a:rPr lang="en-US" dirty="0"/>
              <a:t>, GEO, WMO, </a:t>
            </a:r>
            <a:r>
              <a:rPr lang="en-US" dirty="0" err="1"/>
              <a:t>Vlab</a:t>
            </a:r>
            <a:endParaRPr lang="en-US" dirty="0"/>
          </a:p>
          <a:p>
            <a:pPr lvl="1"/>
            <a:r>
              <a:rPr lang="en-US" dirty="0"/>
              <a:t>Incorporated suggestions</a:t>
            </a:r>
          </a:p>
          <a:p>
            <a:pPr lvl="1"/>
            <a:r>
              <a:rPr lang="en-US" dirty="0"/>
              <a:t>Now provided to SIT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F288D-310B-3F4B-A703-E793552002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0"/>
            <a:ext cx="5562600" cy="1066800"/>
          </a:xfrm>
        </p:spPr>
        <p:txBody>
          <a:bodyPr/>
          <a:lstStyle/>
          <a:p>
            <a:r>
              <a:rPr lang="en-US" sz="2400" dirty="0"/>
              <a:t>CB-37: white paper describing approaches for CB networks, e.g. UN’s, can work together (due Q2 ‘19)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C8A00B-6BA9-8B49-AF0A-A04E4F470A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00200"/>
            <a:ext cx="6248400" cy="38315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6F2BD7-F095-0544-BA3A-3B7DE1735DA3}"/>
              </a:ext>
            </a:extLst>
          </p:cNvPr>
          <p:cNvSpPr/>
          <p:nvPr/>
        </p:nvSpPr>
        <p:spPr>
          <a:xfrm>
            <a:off x="3048000" y="5604748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Framework for coordinated 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21874235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Existing synergies – strengthened since last SIT</a:t>
            </a:r>
          </a:p>
          <a:p>
            <a:pPr lvl="1"/>
            <a:r>
              <a:rPr lang="en-AU" dirty="0"/>
              <a:t>WGISS/SEO – participation in each others’ meetings, joint FDA-5 deliverable</a:t>
            </a:r>
          </a:p>
          <a:p>
            <a:pPr lvl="1"/>
            <a:r>
              <a:rPr lang="en-AU" dirty="0"/>
              <a:t>SDG AHT – joint awareness webinar delivered December 2018</a:t>
            </a:r>
          </a:p>
          <a:p>
            <a:pPr lvl="1"/>
            <a:r>
              <a:rPr lang="en-AU" dirty="0" err="1"/>
              <a:t>WGDisasters</a:t>
            </a:r>
            <a:r>
              <a:rPr lang="en-AU" dirty="0"/>
              <a:t> – joint virtual meeting discussion in March, discussing joint deliverables</a:t>
            </a:r>
          </a:p>
          <a:p>
            <a:pPr lvl="1"/>
            <a:r>
              <a:rPr lang="en-AU" dirty="0"/>
              <a:t>GEOGLAM AHT – overlapping people engaged in both, potential to strengthen further</a:t>
            </a:r>
          </a:p>
          <a:p>
            <a:pPr lvl="1"/>
            <a:r>
              <a:rPr lang="en-AU" dirty="0" err="1"/>
              <a:t>WGClimate</a:t>
            </a:r>
            <a:r>
              <a:rPr lang="en-AU" dirty="0"/>
              <a:t>, WGCV – have explored synergy but have not (yet) identified collaborative opportunities</a:t>
            </a:r>
          </a:p>
          <a:p>
            <a:pPr lvl="1"/>
            <a:r>
              <a:rPr lang="en-AU" dirty="0"/>
              <a:t>VCs – no engagement</a:t>
            </a:r>
            <a:endParaRPr lang="en-A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Obstacles/barriers and how to overcome them</a:t>
            </a:r>
          </a:p>
          <a:p>
            <a:pPr lvl="1"/>
            <a:r>
              <a:rPr lang="en-AU" dirty="0"/>
              <a:t>Travel constraints prohibit attending other WG/AHT/VC meetings – </a:t>
            </a:r>
            <a:r>
              <a:rPr lang="en-AU" dirty="0">
                <a:solidFill>
                  <a:srgbClr val="00B050"/>
                </a:solidFill>
              </a:rPr>
              <a:t>arrange virtual meetings to discuss work planning</a:t>
            </a:r>
          </a:p>
          <a:p>
            <a:pPr marL="457200" lvl="1" indent="0">
              <a:buNone/>
            </a:pPr>
            <a:endParaRPr lang="en-AU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/>
              <a:t>Synergies Among Teams</a:t>
            </a:r>
          </a:p>
        </p:txBody>
      </p:sp>
    </p:spTree>
    <p:extLst>
      <p:ext uri="{BB962C8B-B14F-4D97-AF65-F5344CB8AC3E}">
        <p14:creationId xmlns:p14="http://schemas.microsoft.com/office/powerpoint/2010/main" val="10131572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Active agencies in your team:</a:t>
            </a:r>
          </a:p>
          <a:p>
            <a:pPr lvl="1"/>
            <a:r>
              <a:rPr lang="en-AU" dirty="0" err="1"/>
              <a:t>WGCapD</a:t>
            </a:r>
            <a:r>
              <a:rPr lang="en-AU" dirty="0"/>
              <a:t> Core has 13 Deliverables due this year: CNES, DLR, ESA, INPE, ISRO, NASA, VNSC</a:t>
            </a:r>
          </a:p>
          <a:p>
            <a:pPr lvl="1"/>
            <a:r>
              <a:rPr lang="en-AU" dirty="0"/>
              <a:t>Annual meeting virtual participation also included: SANSA, UK’s National Centre for Earth Observation (UK NCEO), CRECTEALC, GODAN, GEO Sec CD Coordinator, </a:t>
            </a:r>
            <a:r>
              <a:rPr lang="en-AU" dirty="0" err="1"/>
              <a:t>AfriGEO</a:t>
            </a:r>
            <a:r>
              <a:rPr lang="en-AU" dirty="0"/>
              <a:t>, </a:t>
            </a:r>
            <a:r>
              <a:rPr lang="en-AU" dirty="0" err="1"/>
              <a:t>AmeriGEO</a:t>
            </a:r>
            <a:r>
              <a:rPr lang="en-AU" dirty="0"/>
              <a:t>, </a:t>
            </a:r>
            <a:r>
              <a:rPr lang="en-AU" dirty="0" err="1"/>
              <a:t>VLab</a:t>
            </a:r>
            <a:endParaRPr lang="en-AU" dirty="0"/>
          </a:p>
          <a:p>
            <a:r>
              <a:rPr lang="en-AU" dirty="0"/>
              <a:t>Obstacles to the future viability of your team meeting its objectives?</a:t>
            </a:r>
          </a:p>
          <a:p>
            <a:pPr lvl="1"/>
            <a:r>
              <a:rPr lang="en-AU" dirty="0"/>
              <a:t>Need a new Vice Chair this fall!</a:t>
            </a:r>
          </a:p>
          <a:p>
            <a:r>
              <a:rPr lang="en-US" dirty="0"/>
              <a:t>Status and outlook </a:t>
            </a:r>
          </a:p>
          <a:p>
            <a:pPr lvl="1"/>
            <a:r>
              <a:rPr lang="en-US" dirty="0"/>
              <a:t>We have a well-engaged core group, and we are growing.</a:t>
            </a:r>
            <a:endParaRPr lang="en-AU" dirty="0"/>
          </a:p>
          <a:p>
            <a:endParaRPr lang="en-AU" sz="24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/>
              <a:t>Sustainable Commitment</a:t>
            </a:r>
          </a:p>
        </p:txBody>
      </p:sp>
    </p:spTree>
    <p:extLst>
      <p:ext uri="{BB962C8B-B14F-4D97-AF65-F5344CB8AC3E}">
        <p14:creationId xmlns:p14="http://schemas.microsoft.com/office/powerpoint/2010/main" val="3512348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fld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sz="quarter" idx="10"/>
          </p:nvPr>
        </p:nvSpPr>
        <p:spPr>
          <a:xfrm>
            <a:off x="4097215" y="4800600"/>
            <a:ext cx="4271171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60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Thanks</a:t>
            </a:r>
            <a:endParaRPr sz="3200" dirty="0">
              <a:solidFill>
                <a:srgbClr val="0070C0"/>
              </a:solidFill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Chair: Dr. Prakash Chauhan</a:t>
            </a: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Vice Chair: Dr. Nancy </a:t>
            </a: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Searby</a:t>
            </a:r>
            <a:endParaRPr lang="en-US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&amp; </a:t>
            </a: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WGCapD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Members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86ACB-833B-DE4C-95BA-FD6B288848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79" t="18519" r="11839"/>
          <a:stretch/>
        </p:blipFill>
        <p:spPr>
          <a:xfrm>
            <a:off x="824657" y="4800600"/>
            <a:ext cx="2819400" cy="1550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9"/>
          <a:stretch/>
        </p:blipFill>
        <p:spPr>
          <a:xfrm>
            <a:off x="838200" y="1143000"/>
            <a:ext cx="7727328" cy="358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122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9176</TotalTime>
  <Words>885</Words>
  <Application>Microsoft Macintosh PowerPoint</Application>
  <PresentationFormat>On-screen Show (4:3)</PresentationFormat>
  <Paragraphs>96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Helvetica Neue</vt:lpstr>
      <vt:lpstr>Proxima Nova Regular</vt:lpstr>
      <vt:lpstr>Wingdings</vt:lpstr>
      <vt:lpstr>Default</vt:lpstr>
      <vt:lpstr>WG Capacity Building &amp; Data Democracy (WGCapD)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Searby, Nancy D. (HQ-DK000)</cp:lastModifiedBy>
  <cp:revision>251</cp:revision>
  <dcterms:modified xsi:type="dcterms:W3CDTF">2019-03-22T22:00:44Z</dcterms:modified>
</cp:coreProperties>
</file>