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8" r:id="rId1"/>
  </p:sldMasterIdLst>
  <p:notesMasterIdLst>
    <p:notesMasterId r:id="rId22"/>
  </p:notesMasterIdLst>
  <p:sldIdLst>
    <p:sldId id="401" r:id="rId2"/>
    <p:sldId id="412" r:id="rId3"/>
    <p:sldId id="416" r:id="rId4"/>
    <p:sldId id="414" r:id="rId5"/>
    <p:sldId id="419" r:id="rId6"/>
    <p:sldId id="420" r:id="rId7"/>
    <p:sldId id="426" r:id="rId8"/>
    <p:sldId id="435" r:id="rId9"/>
    <p:sldId id="431" r:id="rId10"/>
    <p:sldId id="444" r:id="rId11"/>
    <p:sldId id="446" r:id="rId12"/>
    <p:sldId id="445" r:id="rId13"/>
    <p:sldId id="447" r:id="rId14"/>
    <p:sldId id="440" r:id="rId15"/>
    <p:sldId id="439" r:id="rId16"/>
    <p:sldId id="441" r:id="rId17"/>
    <p:sldId id="442" r:id="rId18"/>
    <p:sldId id="427" r:id="rId19"/>
    <p:sldId id="436" r:id="rId20"/>
    <p:sldId id="408" r:id="rId21"/>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AEEB"/>
    <a:srgbClr val="015AA9"/>
    <a:srgbClr val="F49135"/>
    <a:srgbClr val="08909D"/>
    <a:srgbClr val="7A81FF"/>
    <a:srgbClr val="C1C1C1"/>
    <a:srgbClr val="00FDFF"/>
    <a:srgbClr val="774AA3"/>
    <a:srgbClr val="7C7C7C"/>
    <a:srgbClr val="E6A8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32"/>
    <p:restoredTop sz="84395" autoAdjust="0"/>
  </p:normalViewPr>
  <p:slideViewPr>
    <p:cSldViewPr snapToGrid="0" snapToObjects="1">
      <p:cViewPr>
        <p:scale>
          <a:sx n="78" d="100"/>
          <a:sy n="78" d="100"/>
        </p:scale>
        <p:origin x="-197" y="67"/>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48" d="100"/>
        <a:sy n="48"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9.jpeg"/><Relationship Id="rId4" Type="http://schemas.openxmlformats.org/officeDocument/2006/relationships/image" Target="../media/image32.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9.jpeg"/><Relationship Id="rId4" Type="http://schemas.openxmlformats.org/officeDocument/2006/relationships/image" Target="../media/image3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F6F1E0-AC73-0B41-9FE9-623AF6E883D7}"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87F17034-FE93-B44C-90DA-3414EE2A33DE}">
      <dgm:prSet phldrT="[Text]" custT="1"/>
      <dgm:spPr>
        <a:solidFill>
          <a:srgbClr val="09AEEB"/>
        </a:solidFill>
      </dgm:spPr>
      <dgm:t>
        <a:bodyPr/>
        <a:lstStyle/>
        <a:p>
          <a:r>
            <a:rPr lang="en-GB" sz="2800" noProof="0" dirty="0"/>
            <a:t>Need to update requirements by 2022 </a:t>
          </a:r>
          <a:r>
            <a:rPr lang="en-GB" sz="2800" noProof="0" dirty="0" smtClean="0"/>
            <a:t>(aligned to IPCC AR6 publications and UNFCCC </a:t>
          </a:r>
          <a:r>
            <a:rPr lang="en-GB" sz="2800" noProof="0" dirty="0"/>
            <a:t>Global Stocktake)</a:t>
          </a:r>
        </a:p>
      </dgm:t>
    </dgm:pt>
    <dgm:pt modelId="{B2D35DD7-20F4-C344-BEC9-BA3859571709}" type="parTrans" cxnId="{C9BA0852-DD95-6E4C-9203-97E575015D1D}">
      <dgm:prSet/>
      <dgm:spPr/>
      <dgm:t>
        <a:bodyPr/>
        <a:lstStyle/>
        <a:p>
          <a:endParaRPr lang="en-US" sz="2000"/>
        </a:p>
      </dgm:t>
    </dgm:pt>
    <dgm:pt modelId="{5CEEBA18-8EF4-654D-83DF-9988AD8F90CF}" type="sibTrans" cxnId="{C9BA0852-DD95-6E4C-9203-97E575015D1D}">
      <dgm:prSet/>
      <dgm:spPr/>
      <dgm:t>
        <a:bodyPr/>
        <a:lstStyle/>
        <a:p>
          <a:endParaRPr lang="en-US" sz="2000"/>
        </a:p>
      </dgm:t>
    </dgm:pt>
    <dgm:pt modelId="{9974EA0D-75EE-074C-8A2F-87C67D89F684}">
      <dgm:prSet phldrT="[Text]" custT="1"/>
      <dgm:spPr>
        <a:solidFill>
          <a:srgbClr val="08909D"/>
        </a:solidFill>
      </dgm:spPr>
      <dgm:t>
        <a:bodyPr/>
        <a:lstStyle/>
        <a:p>
          <a:r>
            <a:rPr lang="en-US" sz="2800" dirty="0" smtClean="0"/>
            <a:t>Close collaboration with space agencies through CGMS &amp; CEOS</a:t>
          </a:r>
          <a:endParaRPr lang="en-US" sz="2800" dirty="0"/>
        </a:p>
      </dgm:t>
    </dgm:pt>
    <dgm:pt modelId="{37CAB842-FCF3-D244-8ED0-45C677FF4E40}" type="parTrans" cxnId="{5F58E50D-D466-1B4D-9B11-3A9764EED774}">
      <dgm:prSet/>
      <dgm:spPr/>
      <dgm:t>
        <a:bodyPr/>
        <a:lstStyle/>
        <a:p>
          <a:endParaRPr lang="en-US" sz="2000"/>
        </a:p>
      </dgm:t>
    </dgm:pt>
    <dgm:pt modelId="{E3E71FC1-A4E5-B649-AC74-07BD49D4E178}" type="sibTrans" cxnId="{5F58E50D-D466-1B4D-9B11-3A9764EED774}">
      <dgm:prSet/>
      <dgm:spPr/>
      <dgm:t>
        <a:bodyPr/>
        <a:lstStyle/>
        <a:p>
          <a:endParaRPr lang="en-US" sz="2000"/>
        </a:p>
      </dgm:t>
    </dgm:pt>
    <dgm:pt modelId="{F938025C-75BF-6D4E-BD94-2BB7FA09F7F9}">
      <dgm:prSet phldrT="[Text]" custT="1"/>
      <dgm:spPr>
        <a:solidFill>
          <a:srgbClr val="F49135"/>
        </a:solidFill>
      </dgm:spPr>
      <dgm:t>
        <a:bodyPr/>
        <a:lstStyle/>
        <a:p>
          <a:r>
            <a:rPr lang="en-US" sz="2800" dirty="0" smtClean="0"/>
            <a:t>working closely with WCRP and WIGOS on requirements </a:t>
          </a:r>
        </a:p>
        <a:p>
          <a:r>
            <a:rPr lang="en-US" sz="2000" dirty="0" smtClean="0"/>
            <a:t>OSCAR / RRR / ECV inventory  / work on inventory that includes in-situ observations  with Copernicus</a:t>
          </a:r>
          <a:endParaRPr lang="en-US" sz="2800" dirty="0"/>
        </a:p>
      </dgm:t>
    </dgm:pt>
    <dgm:pt modelId="{338855AB-2194-9A4D-9A84-0E8C513B8729}" type="parTrans" cxnId="{42397243-B70F-D84F-B7B8-23DF8D1041DA}">
      <dgm:prSet/>
      <dgm:spPr/>
      <dgm:t>
        <a:bodyPr/>
        <a:lstStyle/>
        <a:p>
          <a:endParaRPr lang="en-US" sz="2000"/>
        </a:p>
      </dgm:t>
    </dgm:pt>
    <dgm:pt modelId="{5703928C-205F-1642-9398-CE68C5FE1DFD}" type="sibTrans" cxnId="{42397243-B70F-D84F-B7B8-23DF8D1041DA}">
      <dgm:prSet/>
      <dgm:spPr/>
      <dgm:t>
        <a:bodyPr/>
        <a:lstStyle/>
        <a:p>
          <a:endParaRPr lang="en-US" sz="2000"/>
        </a:p>
      </dgm:t>
    </dgm:pt>
    <dgm:pt modelId="{10DAE3F2-A780-E642-9CF4-04386103F99D}">
      <dgm:prSet custT="1"/>
      <dgm:spPr>
        <a:solidFill>
          <a:srgbClr val="09AEEB"/>
        </a:solidFill>
      </dgm:spPr>
      <dgm:t>
        <a:bodyPr/>
        <a:lstStyle/>
        <a:p>
          <a:r>
            <a:rPr lang="en-US" sz="2000" dirty="0"/>
            <a:t>Requirements follow same approach as in the past</a:t>
          </a:r>
        </a:p>
      </dgm:t>
    </dgm:pt>
    <dgm:pt modelId="{1BE8F67C-DF53-9847-AAC9-41129C3ECC4A}" type="parTrans" cxnId="{06043631-04B4-2041-8266-12A0A8402A83}">
      <dgm:prSet/>
      <dgm:spPr/>
      <dgm:t>
        <a:bodyPr/>
        <a:lstStyle/>
        <a:p>
          <a:endParaRPr lang="en-US" sz="2000"/>
        </a:p>
      </dgm:t>
    </dgm:pt>
    <dgm:pt modelId="{568D1EB7-1AC2-9B45-B651-2CCE5E6B5DA5}" type="sibTrans" cxnId="{06043631-04B4-2041-8266-12A0A8402A83}">
      <dgm:prSet/>
      <dgm:spPr>
        <a:ln>
          <a:solidFill>
            <a:srgbClr val="015AA9"/>
          </a:solidFill>
        </a:ln>
      </dgm:spPr>
      <dgm:t>
        <a:bodyPr/>
        <a:lstStyle/>
        <a:p>
          <a:endParaRPr lang="en-US" sz="2000"/>
        </a:p>
      </dgm:t>
    </dgm:pt>
    <dgm:pt modelId="{6F087E03-5F52-BE49-A073-485A997F667B}">
      <dgm:prSet custT="1"/>
      <dgm:spPr/>
      <dgm:t>
        <a:bodyPr/>
        <a:lstStyle/>
        <a:p>
          <a:r>
            <a:rPr lang="en-US" sz="2000" dirty="0" smtClean="0"/>
            <a:t>Guidance on climate monitoring requirements for mission planning  </a:t>
          </a:r>
          <a:endParaRPr lang="en-US" sz="2000" dirty="0"/>
        </a:p>
      </dgm:t>
    </dgm:pt>
    <dgm:pt modelId="{16841555-E2F5-334C-BF5D-2660CD9EB4BD}" type="parTrans" cxnId="{54CFEFD1-6B9D-184E-80AC-7C70A54DC981}">
      <dgm:prSet/>
      <dgm:spPr/>
      <dgm:t>
        <a:bodyPr/>
        <a:lstStyle/>
        <a:p>
          <a:endParaRPr lang="en-US" sz="2000"/>
        </a:p>
      </dgm:t>
    </dgm:pt>
    <dgm:pt modelId="{C08558E9-E0A0-8C41-85E4-4D1F08658BEF}" type="sibTrans" cxnId="{54CFEFD1-6B9D-184E-80AC-7C70A54DC981}">
      <dgm:prSet/>
      <dgm:spPr/>
      <dgm:t>
        <a:bodyPr/>
        <a:lstStyle/>
        <a:p>
          <a:endParaRPr lang="en-US" sz="2000"/>
        </a:p>
      </dgm:t>
    </dgm:pt>
    <dgm:pt modelId="{4072B698-7078-E749-B45C-912ADC03F311}">
      <dgm:prSet phldrT="[Text]" custT="1"/>
      <dgm:spPr>
        <a:solidFill>
          <a:srgbClr val="09AEEB"/>
        </a:solidFill>
      </dgm:spPr>
      <dgm:t>
        <a:bodyPr/>
        <a:lstStyle/>
        <a:p>
          <a:r>
            <a:rPr lang="en-GB" sz="2800" noProof="0" dirty="0"/>
            <a:t>Review </a:t>
          </a:r>
          <a:r>
            <a:rPr lang="en-GB" sz="2800" noProof="0" dirty="0" smtClean="0"/>
            <a:t>of the status of climate observing systems  </a:t>
          </a:r>
          <a:r>
            <a:rPr lang="en-GB" sz="2800" noProof="0" smtClean="0"/>
            <a:t>(</a:t>
          </a:r>
          <a:r>
            <a:rPr lang="en-GB" sz="2800" noProof="0" smtClean="0"/>
            <a:t>2021) and </a:t>
          </a:r>
          <a:r>
            <a:rPr lang="en-GB" sz="2800" noProof="0" dirty="0"/>
            <a:t>update (2022) </a:t>
          </a:r>
          <a:r>
            <a:rPr lang="en-GB" sz="2800" noProof="0" dirty="0" smtClean="0"/>
            <a:t>of the GCOS implementation needs</a:t>
          </a:r>
          <a:endParaRPr lang="en-GB" sz="2800" noProof="0" dirty="0"/>
        </a:p>
      </dgm:t>
    </dgm:pt>
    <dgm:pt modelId="{2F48E26C-F4B9-364A-BE43-C3835EFD0027}" type="parTrans" cxnId="{CBE3A896-B3CA-C44F-8E5A-772AE59177E5}">
      <dgm:prSet/>
      <dgm:spPr/>
      <dgm:t>
        <a:bodyPr/>
        <a:lstStyle/>
        <a:p>
          <a:endParaRPr lang="en-US"/>
        </a:p>
      </dgm:t>
    </dgm:pt>
    <dgm:pt modelId="{F79AFC0D-9EB9-0E49-BB50-581626A2AC8F}" type="sibTrans" cxnId="{CBE3A896-B3CA-C44F-8E5A-772AE59177E5}">
      <dgm:prSet/>
      <dgm:spPr/>
      <dgm:t>
        <a:bodyPr/>
        <a:lstStyle/>
        <a:p>
          <a:endParaRPr lang="en-US"/>
        </a:p>
      </dgm:t>
    </dgm:pt>
    <dgm:pt modelId="{D11D15BC-046D-A646-9E73-55B6F967F571}" type="pres">
      <dgm:prSet presAssocID="{19F6F1E0-AC73-0B41-9FE9-623AF6E883D7}" presName="Name0" presStyleCnt="0">
        <dgm:presLayoutVars>
          <dgm:chMax val="7"/>
          <dgm:chPref val="7"/>
          <dgm:dir/>
        </dgm:presLayoutVars>
      </dgm:prSet>
      <dgm:spPr/>
      <dgm:t>
        <a:bodyPr/>
        <a:lstStyle/>
        <a:p>
          <a:endParaRPr lang="en-GB"/>
        </a:p>
      </dgm:t>
    </dgm:pt>
    <dgm:pt modelId="{D322B3B1-42DF-7447-AF2D-E718A1FE43CB}" type="pres">
      <dgm:prSet presAssocID="{19F6F1E0-AC73-0B41-9FE9-623AF6E883D7}" presName="Name1" presStyleCnt="0"/>
      <dgm:spPr/>
    </dgm:pt>
    <dgm:pt modelId="{4D03A113-81F9-2242-B89C-7ED4B1E17F14}" type="pres">
      <dgm:prSet presAssocID="{19F6F1E0-AC73-0B41-9FE9-623AF6E883D7}" presName="cycle" presStyleCnt="0"/>
      <dgm:spPr/>
    </dgm:pt>
    <dgm:pt modelId="{BA47B1FC-4358-2E4C-B02F-F4644CED92CD}" type="pres">
      <dgm:prSet presAssocID="{19F6F1E0-AC73-0B41-9FE9-623AF6E883D7}" presName="srcNode" presStyleLbl="node1" presStyleIdx="0" presStyleCnt="4"/>
      <dgm:spPr/>
    </dgm:pt>
    <dgm:pt modelId="{1018C304-918C-244F-8EEC-134678674D87}" type="pres">
      <dgm:prSet presAssocID="{19F6F1E0-AC73-0B41-9FE9-623AF6E883D7}" presName="conn" presStyleLbl="parChTrans1D2" presStyleIdx="0" presStyleCnt="1"/>
      <dgm:spPr/>
      <dgm:t>
        <a:bodyPr/>
        <a:lstStyle/>
        <a:p>
          <a:endParaRPr lang="en-GB"/>
        </a:p>
      </dgm:t>
    </dgm:pt>
    <dgm:pt modelId="{92F7803A-7B39-EB45-A6AC-2ED64F9B9CB7}" type="pres">
      <dgm:prSet presAssocID="{19F6F1E0-AC73-0B41-9FE9-623AF6E883D7}" presName="extraNode" presStyleLbl="node1" presStyleIdx="0" presStyleCnt="4"/>
      <dgm:spPr/>
    </dgm:pt>
    <dgm:pt modelId="{259B77E5-A674-594A-97F0-9F2855150F68}" type="pres">
      <dgm:prSet presAssocID="{19F6F1E0-AC73-0B41-9FE9-623AF6E883D7}" presName="dstNode" presStyleLbl="node1" presStyleIdx="0" presStyleCnt="4"/>
      <dgm:spPr/>
    </dgm:pt>
    <dgm:pt modelId="{59F92895-32E6-7746-9A1A-AE206DA9A98C}" type="pres">
      <dgm:prSet presAssocID="{4072B698-7078-E749-B45C-912ADC03F311}" presName="text_1" presStyleLbl="node1" presStyleIdx="0" presStyleCnt="4">
        <dgm:presLayoutVars>
          <dgm:bulletEnabled val="1"/>
        </dgm:presLayoutVars>
      </dgm:prSet>
      <dgm:spPr/>
      <dgm:t>
        <a:bodyPr/>
        <a:lstStyle/>
        <a:p>
          <a:endParaRPr lang="en-GB"/>
        </a:p>
      </dgm:t>
    </dgm:pt>
    <dgm:pt modelId="{01D7B949-4309-A043-8EAA-9EC30D8B9CDE}" type="pres">
      <dgm:prSet presAssocID="{4072B698-7078-E749-B45C-912ADC03F311}" presName="accent_1" presStyleCnt="0"/>
      <dgm:spPr/>
    </dgm:pt>
    <dgm:pt modelId="{C1B5561B-3912-E64B-9990-D6ED36751ADC}" type="pres">
      <dgm:prSet presAssocID="{4072B698-7078-E749-B45C-912ADC03F311}" presName="accentRepeatNode" presStyleLbl="solidFgAcc1" presStyleIdx="0" presStyleCnt="4"/>
      <dgm:spPr>
        <a:prstGeom prst="round2DiagRect">
          <a:avLst/>
        </a:prstGeom>
        <a:blipFill rotWithShape="0">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700BC3E3-7565-384D-B861-2531A88D6F72}" type="pres">
      <dgm:prSet presAssocID="{87F17034-FE93-B44C-90DA-3414EE2A33DE}" presName="text_2" presStyleLbl="node1" presStyleIdx="1" presStyleCnt="4">
        <dgm:presLayoutVars>
          <dgm:bulletEnabled val="1"/>
        </dgm:presLayoutVars>
      </dgm:prSet>
      <dgm:spPr/>
      <dgm:t>
        <a:bodyPr/>
        <a:lstStyle/>
        <a:p>
          <a:endParaRPr lang="en-GB"/>
        </a:p>
      </dgm:t>
    </dgm:pt>
    <dgm:pt modelId="{7822CBE3-80A5-DD40-809F-6F8CFD50B4A1}" type="pres">
      <dgm:prSet presAssocID="{87F17034-FE93-B44C-90DA-3414EE2A33DE}" presName="accent_2" presStyleCnt="0"/>
      <dgm:spPr/>
    </dgm:pt>
    <dgm:pt modelId="{6A5A7E78-15A2-9641-BD9C-3E57A1CBEDC1}" type="pres">
      <dgm:prSet presAssocID="{87F17034-FE93-B44C-90DA-3414EE2A33DE}" presName="accentRepeatNode" presStyleLbl="solidFgAcc1" presStyleIdx="1" presStyleCnt="4"/>
      <dgm:spPr>
        <a:prstGeom prst="round2DiagRect">
          <a:avLst/>
        </a:prstGeom>
        <a:blipFill rotWithShape="0">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a:solidFill>
            <a:srgbClr val="015AA9"/>
          </a:solidFill>
        </a:ln>
      </dgm:spPr>
    </dgm:pt>
    <dgm:pt modelId="{F9BFD380-6675-BB44-B72B-DB73C6A45CF1}" type="pres">
      <dgm:prSet presAssocID="{9974EA0D-75EE-074C-8A2F-87C67D89F684}" presName="text_3" presStyleLbl="node1" presStyleIdx="2" presStyleCnt="4">
        <dgm:presLayoutVars>
          <dgm:bulletEnabled val="1"/>
        </dgm:presLayoutVars>
      </dgm:prSet>
      <dgm:spPr/>
      <dgm:t>
        <a:bodyPr/>
        <a:lstStyle/>
        <a:p>
          <a:endParaRPr lang="en-GB"/>
        </a:p>
      </dgm:t>
    </dgm:pt>
    <dgm:pt modelId="{3233B2E4-E523-6448-8480-C774726FCFF0}" type="pres">
      <dgm:prSet presAssocID="{9974EA0D-75EE-074C-8A2F-87C67D89F684}" presName="accent_3" presStyleCnt="0"/>
      <dgm:spPr/>
    </dgm:pt>
    <dgm:pt modelId="{9600DCB7-0C33-B84D-8336-AA7173B03BC4}" type="pres">
      <dgm:prSet presAssocID="{9974EA0D-75EE-074C-8A2F-87C67D89F684}" presName="accentRepeatNode" presStyleLbl="solidFgAcc1" presStyleIdx="2" presStyleCnt="4"/>
      <dgm:spPr>
        <a:prstGeom prst="round2DiagRect">
          <a:avLst/>
        </a:prstGeom>
        <a:blipFill rotWithShape="0">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a:solidFill>
            <a:srgbClr val="015AA9"/>
          </a:solidFill>
        </a:ln>
      </dgm:spPr>
    </dgm:pt>
    <dgm:pt modelId="{ACCBFCA9-2C06-664C-81AC-F5A9EB33CFD2}" type="pres">
      <dgm:prSet presAssocID="{F938025C-75BF-6D4E-BD94-2BB7FA09F7F9}" presName="text_4" presStyleLbl="node1" presStyleIdx="3" presStyleCnt="4">
        <dgm:presLayoutVars>
          <dgm:bulletEnabled val="1"/>
        </dgm:presLayoutVars>
      </dgm:prSet>
      <dgm:spPr/>
      <dgm:t>
        <a:bodyPr/>
        <a:lstStyle/>
        <a:p>
          <a:endParaRPr lang="en-GB"/>
        </a:p>
      </dgm:t>
    </dgm:pt>
    <dgm:pt modelId="{CA93BF35-DB26-7F49-BCFD-36B4DA214319}" type="pres">
      <dgm:prSet presAssocID="{F938025C-75BF-6D4E-BD94-2BB7FA09F7F9}" presName="accent_4" presStyleCnt="0"/>
      <dgm:spPr/>
    </dgm:pt>
    <dgm:pt modelId="{73C82381-81D2-A542-A087-F0CFB2182DA5}" type="pres">
      <dgm:prSet presAssocID="{F938025C-75BF-6D4E-BD94-2BB7FA09F7F9}" presName="accentRepeatNode" presStyleLbl="solidFgAcc1" presStyleIdx="3" presStyleCnt="4"/>
      <dgm:spPr>
        <a:prstGeom prst="round2DiagRect">
          <a:avLst/>
        </a:prstGeom>
        <a:blipFill rotWithShape="0">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a:solidFill>
            <a:srgbClr val="015AA9"/>
          </a:solidFill>
        </a:ln>
      </dgm:spPr>
    </dgm:pt>
  </dgm:ptLst>
  <dgm:cxnLst>
    <dgm:cxn modelId="{69599055-62C3-4D1C-883A-84EA6DF47AAC}" type="presOf" srcId="{19F6F1E0-AC73-0B41-9FE9-623AF6E883D7}" destId="{D11D15BC-046D-A646-9E73-55B6F967F571}" srcOrd="0" destOrd="0" presId="urn:microsoft.com/office/officeart/2008/layout/VerticalCurvedList"/>
    <dgm:cxn modelId="{CBE3A896-B3CA-C44F-8E5A-772AE59177E5}" srcId="{19F6F1E0-AC73-0B41-9FE9-623AF6E883D7}" destId="{4072B698-7078-E749-B45C-912ADC03F311}" srcOrd="0" destOrd="0" parTransId="{2F48E26C-F4B9-364A-BE43-C3835EFD0027}" sibTransId="{F79AFC0D-9EB9-0E49-BB50-581626A2AC8F}"/>
    <dgm:cxn modelId="{EF46A095-663A-4601-8A48-D984BF6DD95B}" type="presOf" srcId="{10DAE3F2-A780-E642-9CF4-04386103F99D}" destId="{700BC3E3-7565-384D-B861-2531A88D6F72}" srcOrd="0" destOrd="1" presId="urn:microsoft.com/office/officeart/2008/layout/VerticalCurvedList"/>
    <dgm:cxn modelId="{5F58E50D-D466-1B4D-9B11-3A9764EED774}" srcId="{19F6F1E0-AC73-0B41-9FE9-623AF6E883D7}" destId="{9974EA0D-75EE-074C-8A2F-87C67D89F684}" srcOrd="2" destOrd="0" parTransId="{37CAB842-FCF3-D244-8ED0-45C677FF4E40}" sibTransId="{E3E71FC1-A4E5-B649-AC74-07BD49D4E178}"/>
    <dgm:cxn modelId="{39FB76AB-6082-454F-9992-F3476808A082}" type="presOf" srcId="{F938025C-75BF-6D4E-BD94-2BB7FA09F7F9}" destId="{ACCBFCA9-2C06-664C-81AC-F5A9EB33CFD2}" srcOrd="0" destOrd="0" presId="urn:microsoft.com/office/officeart/2008/layout/VerticalCurvedList"/>
    <dgm:cxn modelId="{42397243-B70F-D84F-B7B8-23DF8D1041DA}" srcId="{19F6F1E0-AC73-0B41-9FE9-623AF6E883D7}" destId="{F938025C-75BF-6D4E-BD94-2BB7FA09F7F9}" srcOrd="3" destOrd="0" parTransId="{338855AB-2194-9A4D-9A84-0E8C513B8729}" sibTransId="{5703928C-205F-1642-9398-CE68C5FE1DFD}"/>
    <dgm:cxn modelId="{02A9AD2D-244B-4775-93D0-363D2006F8E8}" type="presOf" srcId="{6F087E03-5F52-BE49-A073-485A997F667B}" destId="{F9BFD380-6675-BB44-B72B-DB73C6A45CF1}" srcOrd="0" destOrd="1" presId="urn:microsoft.com/office/officeart/2008/layout/VerticalCurvedList"/>
    <dgm:cxn modelId="{54CFEFD1-6B9D-184E-80AC-7C70A54DC981}" srcId="{9974EA0D-75EE-074C-8A2F-87C67D89F684}" destId="{6F087E03-5F52-BE49-A073-485A997F667B}" srcOrd="0" destOrd="0" parTransId="{16841555-E2F5-334C-BF5D-2660CD9EB4BD}" sibTransId="{C08558E9-E0A0-8C41-85E4-4D1F08658BEF}"/>
    <dgm:cxn modelId="{C9BA0852-DD95-6E4C-9203-97E575015D1D}" srcId="{19F6F1E0-AC73-0B41-9FE9-623AF6E883D7}" destId="{87F17034-FE93-B44C-90DA-3414EE2A33DE}" srcOrd="1" destOrd="0" parTransId="{B2D35DD7-20F4-C344-BEC9-BA3859571709}" sibTransId="{5CEEBA18-8EF4-654D-83DF-9988AD8F90CF}"/>
    <dgm:cxn modelId="{BA6ABCD7-C21D-4E50-A89B-6076073B82F8}" type="presOf" srcId="{F79AFC0D-9EB9-0E49-BB50-581626A2AC8F}" destId="{1018C304-918C-244F-8EEC-134678674D87}" srcOrd="0" destOrd="0" presId="urn:microsoft.com/office/officeart/2008/layout/VerticalCurvedList"/>
    <dgm:cxn modelId="{5033032B-6914-4205-AE71-4C449F1797CE}" type="presOf" srcId="{87F17034-FE93-B44C-90DA-3414EE2A33DE}" destId="{700BC3E3-7565-384D-B861-2531A88D6F72}" srcOrd="0" destOrd="0" presId="urn:microsoft.com/office/officeart/2008/layout/VerticalCurvedList"/>
    <dgm:cxn modelId="{45E4357D-C6AA-400F-970C-52641E20E84E}" type="presOf" srcId="{4072B698-7078-E749-B45C-912ADC03F311}" destId="{59F92895-32E6-7746-9A1A-AE206DA9A98C}" srcOrd="0" destOrd="0" presId="urn:microsoft.com/office/officeart/2008/layout/VerticalCurvedList"/>
    <dgm:cxn modelId="{06043631-04B4-2041-8266-12A0A8402A83}" srcId="{87F17034-FE93-B44C-90DA-3414EE2A33DE}" destId="{10DAE3F2-A780-E642-9CF4-04386103F99D}" srcOrd="0" destOrd="0" parTransId="{1BE8F67C-DF53-9847-AAC9-41129C3ECC4A}" sibTransId="{568D1EB7-1AC2-9B45-B651-2CCE5E6B5DA5}"/>
    <dgm:cxn modelId="{AF9488B0-0926-4F46-A27F-8F8ACD42A2F4}" type="presOf" srcId="{9974EA0D-75EE-074C-8A2F-87C67D89F684}" destId="{F9BFD380-6675-BB44-B72B-DB73C6A45CF1}" srcOrd="0" destOrd="0" presId="urn:microsoft.com/office/officeart/2008/layout/VerticalCurvedList"/>
    <dgm:cxn modelId="{99EB7B7E-FD17-4557-B88B-09766DB5AD8A}" type="presParOf" srcId="{D11D15BC-046D-A646-9E73-55B6F967F571}" destId="{D322B3B1-42DF-7447-AF2D-E718A1FE43CB}" srcOrd="0" destOrd="0" presId="urn:microsoft.com/office/officeart/2008/layout/VerticalCurvedList"/>
    <dgm:cxn modelId="{01B781B4-EA1C-4D85-AFBF-16C145DB4B3D}" type="presParOf" srcId="{D322B3B1-42DF-7447-AF2D-E718A1FE43CB}" destId="{4D03A113-81F9-2242-B89C-7ED4B1E17F14}" srcOrd="0" destOrd="0" presId="urn:microsoft.com/office/officeart/2008/layout/VerticalCurvedList"/>
    <dgm:cxn modelId="{98F176CD-2D55-47A4-BA67-F3476E65FCFC}" type="presParOf" srcId="{4D03A113-81F9-2242-B89C-7ED4B1E17F14}" destId="{BA47B1FC-4358-2E4C-B02F-F4644CED92CD}" srcOrd="0" destOrd="0" presId="urn:microsoft.com/office/officeart/2008/layout/VerticalCurvedList"/>
    <dgm:cxn modelId="{B9FA8049-0FDF-4CF0-AC0C-9411402E39CA}" type="presParOf" srcId="{4D03A113-81F9-2242-B89C-7ED4B1E17F14}" destId="{1018C304-918C-244F-8EEC-134678674D87}" srcOrd="1" destOrd="0" presId="urn:microsoft.com/office/officeart/2008/layout/VerticalCurvedList"/>
    <dgm:cxn modelId="{31FF958A-7EE8-4077-9512-FAA800C07B14}" type="presParOf" srcId="{4D03A113-81F9-2242-B89C-7ED4B1E17F14}" destId="{92F7803A-7B39-EB45-A6AC-2ED64F9B9CB7}" srcOrd="2" destOrd="0" presId="urn:microsoft.com/office/officeart/2008/layout/VerticalCurvedList"/>
    <dgm:cxn modelId="{43B4B73F-D2BB-4732-ABA1-666DF3B01813}" type="presParOf" srcId="{4D03A113-81F9-2242-B89C-7ED4B1E17F14}" destId="{259B77E5-A674-594A-97F0-9F2855150F68}" srcOrd="3" destOrd="0" presId="urn:microsoft.com/office/officeart/2008/layout/VerticalCurvedList"/>
    <dgm:cxn modelId="{F5614CC1-E6D8-451E-B695-DF19AB885BF1}" type="presParOf" srcId="{D322B3B1-42DF-7447-AF2D-E718A1FE43CB}" destId="{59F92895-32E6-7746-9A1A-AE206DA9A98C}" srcOrd="1" destOrd="0" presId="urn:microsoft.com/office/officeart/2008/layout/VerticalCurvedList"/>
    <dgm:cxn modelId="{2D1009F9-4948-4716-BAA6-4927DC3427BA}" type="presParOf" srcId="{D322B3B1-42DF-7447-AF2D-E718A1FE43CB}" destId="{01D7B949-4309-A043-8EAA-9EC30D8B9CDE}" srcOrd="2" destOrd="0" presId="urn:microsoft.com/office/officeart/2008/layout/VerticalCurvedList"/>
    <dgm:cxn modelId="{E8655954-429B-4549-9E02-92F918B0BE7F}" type="presParOf" srcId="{01D7B949-4309-A043-8EAA-9EC30D8B9CDE}" destId="{C1B5561B-3912-E64B-9990-D6ED36751ADC}" srcOrd="0" destOrd="0" presId="urn:microsoft.com/office/officeart/2008/layout/VerticalCurvedList"/>
    <dgm:cxn modelId="{24CE4504-B261-4B44-ADDD-7F2FA51F5AA8}" type="presParOf" srcId="{D322B3B1-42DF-7447-AF2D-E718A1FE43CB}" destId="{700BC3E3-7565-384D-B861-2531A88D6F72}" srcOrd="3" destOrd="0" presId="urn:microsoft.com/office/officeart/2008/layout/VerticalCurvedList"/>
    <dgm:cxn modelId="{FDE82B6D-F1DA-4DBE-AA88-5019037FB2D6}" type="presParOf" srcId="{D322B3B1-42DF-7447-AF2D-E718A1FE43CB}" destId="{7822CBE3-80A5-DD40-809F-6F8CFD50B4A1}" srcOrd="4" destOrd="0" presId="urn:microsoft.com/office/officeart/2008/layout/VerticalCurvedList"/>
    <dgm:cxn modelId="{CA962F92-09F7-4F2E-9F11-2F8C82B39A83}" type="presParOf" srcId="{7822CBE3-80A5-DD40-809F-6F8CFD50B4A1}" destId="{6A5A7E78-15A2-9641-BD9C-3E57A1CBEDC1}" srcOrd="0" destOrd="0" presId="urn:microsoft.com/office/officeart/2008/layout/VerticalCurvedList"/>
    <dgm:cxn modelId="{5D3A5E6F-C302-4CE9-ABAA-FA5D1D2E6688}" type="presParOf" srcId="{D322B3B1-42DF-7447-AF2D-E718A1FE43CB}" destId="{F9BFD380-6675-BB44-B72B-DB73C6A45CF1}" srcOrd="5" destOrd="0" presId="urn:microsoft.com/office/officeart/2008/layout/VerticalCurvedList"/>
    <dgm:cxn modelId="{187D3707-1128-4402-8609-1DC0662D3AA3}" type="presParOf" srcId="{D322B3B1-42DF-7447-AF2D-E718A1FE43CB}" destId="{3233B2E4-E523-6448-8480-C774726FCFF0}" srcOrd="6" destOrd="0" presId="urn:microsoft.com/office/officeart/2008/layout/VerticalCurvedList"/>
    <dgm:cxn modelId="{9AFDB9E5-07B0-41E7-95B6-4417D7CF3EA1}" type="presParOf" srcId="{3233B2E4-E523-6448-8480-C774726FCFF0}" destId="{9600DCB7-0C33-B84D-8336-AA7173B03BC4}" srcOrd="0" destOrd="0" presId="urn:microsoft.com/office/officeart/2008/layout/VerticalCurvedList"/>
    <dgm:cxn modelId="{4F16CB15-DADB-4DF0-A99E-E9ED1DD5F058}" type="presParOf" srcId="{D322B3B1-42DF-7447-AF2D-E718A1FE43CB}" destId="{ACCBFCA9-2C06-664C-81AC-F5A9EB33CFD2}" srcOrd="7" destOrd="0" presId="urn:microsoft.com/office/officeart/2008/layout/VerticalCurvedList"/>
    <dgm:cxn modelId="{4D4B83C3-06CD-4796-A43F-50EB61BC6E2F}" type="presParOf" srcId="{D322B3B1-42DF-7447-AF2D-E718A1FE43CB}" destId="{CA93BF35-DB26-7F49-BCFD-36B4DA214319}" srcOrd="8" destOrd="0" presId="urn:microsoft.com/office/officeart/2008/layout/VerticalCurvedList"/>
    <dgm:cxn modelId="{D6203A93-2587-4DB9-93C0-02096CF93A52}" type="presParOf" srcId="{CA93BF35-DB26-7F49-BCFD-36B4DA214319}" destId="{73C82381-81D2-A542-A087-F0CFB2182DA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18C304-918C-244F-8EEC-134678674D87}">
      <dsp:nvSpPr>
        <dsp:cNvPr id="0" name=""/>
        <dsp:cNvSpPr/>
      </dsp:nvSpPr>
      <dsp:spPr>
        <a:xfrm>
          <a:off x="-7105286" y="-1086138"/>
          <a:ext cx="8455643" cy="8455643"/>
        </a:xfrm>
        <a:prstGeom prst="blockArc">
          <a:avLst>
            <a:gd name="adj1" fmla="val 18900000"/>
            <a:gd name="adj2" fmla="val 2700000"/>
            <a:gd name="adj3" fmla="val 255"/>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F92895-32E6-7746-9A1A-AE206DA9A98C}">
      <dsp:nvSpPr>
        <dsp:cNvPr id="0" name=""/>
        <dsp:cNvSpPr/>
      </dsp:nvSpPr>
      <dsp:spPr>
        <a:xfrm>
          <a:off x="706491" y="483065"/>
          <a:ext cx="11395269" cy="966633"/>
        </a:xfrm>
        <a:prstGeom prst="rect">
          <a:avLst/>
        </a:prstGeom>
        <a:solidFill>
          <a:srgbClr val="09AEE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7265" tIns="71120" rIns="71120" bIns="71120" numCol="1" spcCol="1270" anchor="ctr" anchorCtr="0">
          <a:noAutofit/>
        </a:bodyPr>
        <a:lstStyle/>
        <a:p>
          <a:pPr lvl="0" algn="l" defTabSz="1244600">
            <a:lnSpc>
              <a:spcPct val="90000"/>
            </a:lnSpc>
            <a:spcBef>
              <a:spcPct val="0"/>
            </a:spcBef>
            <a:spcAft>
              <a:spcPct val="35000"/>
            </a:spcAft>
          </a:pPr>
          <a:r>
            <a:rPr lang="en-GB" sz="2800" kern="1200" noProof="0" dirty="0"/>
            <a:t>Review </a:t>
          </a:r>
          <a:r>
            <a:rPr lang="en-GB" sz="2800" kern="1200" noProof="0" dirty="0" smtClean="0"/>
            <a:t>of the status of climate observing systems  </a:t>
          </a:r>
          <a:r>
            <a:rPr lang="en-GB" sz="2800" kern="1200" noProof="0" smtClean="0"/>
            <a:t>(</a:t>
          </a:r>
          <a:r>
            <a:rPr lang="en-GB" sz="2800" kern="1200" noProof="0" smtClean="0"/>
            <a:t>2021) and </a:t>
          </a:r>
          <a:r>
            <a:rPr lang="en-GB" sz="2800" kern="1200" noProof="0" dirty="0"/>
            <a:t>update (2022) </a:t>
          </a:r>
          <a:r>
            <a:rPr lang="en-GB" sz="2800" kern="1200" noProof="0" dirty="0" smtClean="0"/>
            <a:t>of the GCOS implementation needs</a:t>
          </a:r>
          <a:endParaRPr lang="en-GB" sz="2800" kern="1200" noProof="0" dirty="0"/>
        </a:p>
      </dsp:txBody>
      <dsp:txXfrm>
        <a:off x="706491" y="483065"/>
        <a:ext cx="11395269" cy="966633"/>
      </dsp:txXfrm>
    </dsp:sp>
    <dsp:sp modelId="{C1B5561B-3912-E64B-9990-D6ED36751ADC}">
      <dsp:nvSpPr>
        <dsp:cNvPr id="0" name=""/>
        <dsp:cNvSpPr/>
      </dsp:nvSpPr>
      <dsp:spPr>
        <a:xfrm>
          <a:off x="102346" y="362236"/>
          <a:ext cx="1208291" cy="1208291"/>
        </a:xfrm>
        <a:prstGeom prst="round2DiagRect">
          <a:avLst/>
        </a:prstGeom>
        <a:blipFill rotWithShape="0">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00BC3E3-7565-384D-B861-2531A88D6F72}">
      <dsp:nvSpPr>
        <dsp:cNvPr id="0" name=""/>
        <dsp:cNvSpPr/>
      </dsp:nvSpPr>
      <dsp:spPr>
        <a:xfrm>
          <a:off x="1260684" y="1933266"/>
          <a:ext cx="10841076" cy="966633"/>
        </a:xfrm>
        <a:prstGeom prst="rect">
          <a:avLst/>
        </a:prstGeom>
        <a:solidFill>
          <a:srgbClr val="09AEE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7265" tIns="71120" rIns="71120" bIns="71120" numCol="1" spcCol="1270" anchor="t" anchorCtr="0">
          <a:noAutofit/>
        </a:bodyPr>
        <a:lstStyle/>
        <a:p>
          <a:pPr lvl="0" algn="l" defTabSz="1244600">
            <a:lnSpc>
              <a:spcPct val="90000"/>
            </a:lnSpc>
            <a:spcBef>
              <a:spcPct val="0"/>
            </a:spcBef>
            <a:spcAft>
              <a:spcPct val="35000"/>
            </a:spcAft>
          </a:pPr>
          <a:r>
            <a:rPr lang="en-GB" sz="2800" kern="1200" noProof="0" dirty="0"/>
            <a:t>Need to update requirements by 2022 </a:t>
          </a:r>
          <a:r>
            <a:rPr lang="en-GB" sz="2800" kern="1200" noProof="0" dirty="0" smtClean="0"/>
            <a:t>(aligned to IPCC AR6 publications and UNFCCC </a:t>
          </a:r>
          <a:r>
            <a:rPr lang="en-GB" sz="2800" kern="1200" noProof="0" dirty="0"/>
            <a:t>Global Stocktake)</a:t>
          </a:r>
        </a:p>
        <a:p>
          <a:pPr marL="228600" lvl="1" indent="-228600" algn="l" defTabSz="889000">
            <a:lnSpc>
              <a:spcPct val="90000"/>
            </a:lnSpc>
            <a:spcBef>
              <a:spcPct val="0"/>
            </a:spcBef>
            <a:spcAft>
              <a:spcPct val="15000"/>
            </a:spcAft>
            <a:buChar char="••"/>
          </a:pPr>
          <a:r>
            <a:rPr lang="en-US" sz="2000" kern="1200" dirty="0"/>
            <a:t>Requirements follow same approach as in the past</a:t>
          </a:r>
        </a:p>
      </dsp:txBody>
      <dsp:txXfrm>
        <a:off x="1260684" y="1933266"/>
        <a:ext cx="10841076" cy="966633"/>
      </dsp:txXfrm>
    </dsp:sp>
    <dsp:sp modelId="{6A5A7E78-15A2-9641-BD9C-3E57A1CBEDC1}">
      <dsp:nvSpPr>
        <dsp:cNvPr id="0" name=""/>
        <dsp:cNvSpPr/>
      </dsp:nvSpPr>
      <dsp:spPr>
        <a:xfrm>
          <a:off x="656538" y="1812436"/>
          <a:ext cx="1208291" cy="1208291"/>
        </a:xfrm>
        <a:prstGeom prst="round2DiagRect">
          <a:avLst/>
        </a:prstGeom>
        <a:blipFill rotWithShape="0">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25400" cap="flat" cmpd="sng" algn="ctr">
          <a:solidFill>
            <a:srgbClr val="015AA9"/>
          </a:solidFill>
          <a:prstDash val="solid"/>
        </a:ln>
        <a:effectLst/>
      </dsp:spPr>
      <dsp:style>
        <a:lnRef idx="2">
          <a:scrgbClr r="0" g="0" b="0"/>
        </a:lnRef>
        <a:fillRef idx="1">
          <a:scrgbClr r="0" g="0" b="0"/>
        </a:fillRef>
        <a:effectRef idx="0">
          <a:scrgbClr r="0" g="0" b="0"/>
        </a:effectRef>
        <a:fontRef idx="minor"/>
      </dsp:style>
    </dsp:sp>
    <dsp:sp modelId="{F9BFD380-6675-BB44-B72B-DB73C6A45CF1}">
      <dsp:nvSpPr>
        <dsp:cNvPr id="0" name=""/>
        <dsp:cNvSpPr/>
      </dsp:nvSpPr>
      <dsp:spPr>
        <a:xfrm>
          <a:off x="1260684" y="3383466"/>
          <a:ext cx="10841076" cy="966633"/>
        </a:xfrm>
        <a:prstGeom prst="rect">
          <a:avLst/>
        </a:prstGeom>
        <a:solidFill>
          <a:srgbClr val="08909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7265" tIns="71120" rIns="71120" bIns="71120" numCol="1" spcCol="1270" anchor="t" anchorCtr="0">
          <a:noAutofit/>
        </a:bodyPr>
        <a:lstStyle/>
        <a:p>
          <a:pPr lvl="0" algn="l" defTabSz="1244600">
            <a:lnSpc>
              <a:spcPct val="90000"/>
            </a:lnSpc>
            <a:spcBef>
              <a:spcPct val="0"/>
            </a:spcBef>
            <a:spcAft>
              <a:spcPct val="35000"/>
            </a:spcAft>
          </a:pPr>
          <a:r>
            <a:rPr lang="en-US" sz="2800" kern="1200" dirty="0" smtClean="0"/>
            <a:t>Close collaboration with space agencies through CGMS &amp; CEOS</a:t>
          </a:r>
          <a:endParaRPr lang="en-US" sz="2800" kern="1200" dirty="0"/>
        </a:p>
        <a:p>
          <a:pPr marL="228600" lvl="1" indent="-228600" algn="l" defTabSz="889000">
            <a:lnSpc>
              <a:spcPct val="90000"/>
            </a:lnSpc>
            <a:spcBef>
              <a:spcPct val="0"/>
            </a:spcBef>
            <a:spcAft>
              <a:spcPct val="15000"/>
            </a:spcAft>
            <a:buChar char="••"/>
          </a:pPr>
          <a:r>
            <a:rPr lang="en-US" sz="2000" kern="1200" dirty="0" smtClean="0"/>
            <a:t>Guidance on climate monitoring requirements for mission planning  </a:t>
          </a:r>
          <a:endParaRPr lang="en-US" sz="2000" kern="1200" dirty="0"/>
        </a:p>
      </dsp:txBody>
      <dsp:txXfrm>
        <a:off x="1260684" y="3383466"/>
        <a:ext cx="10841076" cy="966633"/>
      </dsp:txXfrm>
    </dsp:sp>
    <dsp:sp modelId="{9600DCB7-0C33-B84D-8336-AA7173B03BC4}">
      <dsp:nvSpPr>
        <dsp:cNvPr id="0" name=""/>
        <dsp:cNvSpPr/>
      </dsp:nvSpPr>
      <dsp:spPr>
        <a:xfrm>
          <a:off x="656538" y="3262637"/>
          <a:ext cx="1208291" cy="1208291"/>
        </a:xfrm>
        <a:prstGeom prst="round2DiagRect">
          <a:avLst/>
        </a:prstGeom>
        <a:blipFill rotWithShape="0">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25400" cap="flat" cmpd="sng" algn="ctr">
          <a:solidFill>
            <a:srgbClr val="015AA9"/>
          </a:solidFill>
          <a:prstDash val="solid"/>
        </a:ln>
        <a:effectLst/>
      </dsp:spPr>
      <dsp:style>
        <a:lnRef idx="2">
          <a:scrgbClr r="0" g="0" b="0"/>
        </a:lnRef>
        <a:fillRef idx="1">
          <a:scrgbClr r="0" g="0" b="0"/>
        </a:fillRef>
        <a:effectRef idx="0">
          <a:scrgbClr r="0" g="0" b="0"/>
        </a:effectRef>
        <a:fontRef idx="minor"/>
      </dsp:style>
    </dsp:sp>
    <dsp:sp modelId="{ACCBFCA9-2C06-664C-81AC-F5A9EB33CFD2}">
      <dsp:nvSpPr>
        <dsp:cNvPr id="0" name=""/>
        <dsp:cNvSpPr/>
      </dsp:nvSpPr>
      <dsp:spPr>
        <a:xfrm>
          <a:off x="706491" y="4833667"/>
          <a:ext cx="11395269" cy="966633"/>
        </a:xfrm>
        <a:prstGeom prst="rect">
          <a:avLst/>
        </a:prstGeom>
        <a:solidFill>
          <a:srgbClr val="F4913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7265" tIns="71120" rIns="71120" bIns="71120" numCol="1" spcCol="1270" anchor="ctr" anchorCtr="0">
          <a:noAutofit/>
        </a:bodyPr>
        <a:lstStyle/>
        <a:p>
          <a:pPr lvl="0" algn="l" defTabSz="1244600">
            <a:lnSpc>
              <a:spcPct val="90000"/>
            </a:lnSpc>
            <a:spcBef>
              <a:spcPct val="0"/>
            </a:spcBef>
            <a:spcAft>
              <a:spcPct val="35000"/>
            </a:spcAft>
          </a:pPr>
          <a:r>
            <a:rPr lang="en-US" sz="2800" kern="1200" dirty="0" smtClean="0"/>
            <a:t>working closely with WCRP and WIGOS on requirements </a:t>
          </a:r>
        </a:p>
        <a:p>
          <a:pPr lvl="0" algn="l" defTabSz="1244600">
            <a:lnSpc>
              <a:spcPct val="90000"/>
            </a:lnSpc>
            <a:spcBef>
              <a:spcPct val="0"/>
            </a:spcBef>
            <a:spcAft>
              <a:spcPct val="35000"/>
            </a:spcAft>
          </a:pPr>
          <a:r>
            <a:rPr lang="en-US" sz="2000" kern="1200" dirty="0" smtClean="0"/>
            <a:t>OSCAR / RRR / ECV inventory  / work on inventory that includes in-situ observations  with Copernicus</a:t>
          </a:r>
          <a:endParaRPr lang="en-US" sz="2800" kern="1200" dirty="0"/>
        </a:p>
      </dsp:txBody>
      <dsp:txXfrm>
        <a:off x="706491" y="4833667"/>
        <a:ext cx="11395269" cy="966633"/>
      </dsp:txXfrm>
    </dsp:sp>
    <dsp:sp modelId="{73C82381-81D2-A542-A087-F0CFB2182DA5}">
      <dsp:nvSpPr>
        <dsp:cNvPr id="0" name=""/>
        <dsp:cNvSpPr/>
      </dsp:nvSpPr>
      <dsp:spPr>
        <a:xfrm>
          <a:off x="102346" y="4712838"/>
          <a:ext cx="1208291" cy="1208291"/>
        </a:xfrm>
        <a:prstGeom prst="round2DiagRect">
          <a:avLst/>
        </a:prstGeom>
        <a:blipFill rotWithShape="0">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25400" cap="flat" cmpd="sng" algn="ctr">
          <a:solidFill>
            <a:srgbClr val="015AA9"/>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B71AE1D-D785-F14A-8366-8B2CC5AB57E0}" type="datetimeFigureOut">
              <a:rPr lang="en-GB" smtClean="0"/>
              <a:t>03/04/2019</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DEE9E50-7335-584D-8EE6-E3E6FF927397}" type="slidenum">
              <a:rPr lang="en-GB" smtClean="0"/>
              <a:t>‹#›</a:t>
            </a:fld>
            <a:endParaRPr lang="en-GB"/>
          </a:p>
        </p:txBody>
      </p:sp>
    </p:spTree>
    <p:extLst>
      <p:ext uri="{BB962C8B-B14F-4D97-AF65-F5344CB8AC3E}">
        <p14:creationId xmlns:p14="http://schemas.microsoft.com/office/powerpoint/2010/main" val="4062340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EE9E50-7335-584D-8EE6-E3E6FF927397}" type="slidenum">
              <a:rPr lang="en-GB" smtClean="0"/>
              <a:t>1</a:t>
            </a:fld>
            <a:endParaRPr lang="en-GB"/>
          </a:p>
        </p:txBody>
      </p:sp>
    </p:spTree>
    <p:extLst>
      <p:ext uri="{BB962C8B-B14F-4D97-AF65-F5344CB8AC3E}">
        <p14:creationId xmlns:p14="http://schemas.microsoft.com/office/powerpoint/2010/main" val="2583094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DEE9E50-7335-584D-8EE6-E3E6FF927397}" type="slidenum">
              <a:rPr lang="en-GB" smtClean="0"/>
              <a:t>10</a:t>
            </a:fld>
            <a:endParaRPr lang="en-GB"/>
          </a:p>
        </p:txBody>
      </p:sp>
    </p:spTree>
    <p:extLst>
      <p:ext uri="{BB962C8B-B14F-4D97-AF65-F5344CB8AC3E}">
        <p14:creationId xmlns:p14="http://schemas.microsoft.com/office/powerpoint/2010/main" val="4243671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DEE9E50-7335-584D-8EE6-E3E6FF927397}" type="slidenum">
              <a:rPr lang="en-GB" smtClean="0"/>
              <a:t>11</a:t>
            </a:fld>
            <a:endParaRPr lang="en-GB"/>
          </a:p>
        </p:txBody>
      </p:sp>
    </p:spTree>
    <p:extLst>
      <p:ext uri="{BB962C8B-B14F-4D97-AF65-F5344CB8AC3E}">
        <p14:creationId xmlns:p14="http://schemas.microsoft.com/office/powerpoint/2010/main" val="3536550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54E7BAD-A572-4B2F-B8E3-BC3F786E478F}" type="slidenum">
              <a:rPr lang="en-US" smtClean="0"/>
              <a:t>12</a:t>
            </a:fld>
            <a:endParaRPr lang="en-US" dirty="0"/>
          </a:p>
        </p:txBody>
      </p:sp>
    </p:spTree>
    <p:extLst>
      <p:ext uri="{BB962C8B-B14F-4D97-AF65-F5344CB8AC3E}">
        <p14:creationId xmlns:p14="http://schemas.microsoft.com/office/powerpoint/2010/main" val="38490753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DEE9E50-7335-584D-8EE6-E3E6FF927397}" type="slidenum">
              <a:rPr lang="en-GB" smtClean="0"/>
              <a:t>13</a:t>
            </a:fld>
            <a:endParaRPr lang="en-GB"/>
          </a:p>
        </p:txBody>
      </p:sp>
    </p:spTree>
    <p:extLst>
      <p:ext uri="{BB962C8B-B14F-4D97-AF65-F5344CB8AC3E}">
        <p14:creationId xmlns:p14="http://schemas.microsoft.com/office/powerpoint/2010/main" val="657389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algn="r">
              <a:buSzPct val="25000"/>
            </a:pPr>
            <a:fld id="{00000000-1234-1234-1234-123412341234}" type="slidenum">
              <a:rPr lang="en-GB" sz="800">
                <a:solidFill>
                  <a:schemeClr val="dk1"/>
                </a:solidFill>
                <a:latin typeface="Calibri"/>
                <a:ea typeface="Calibri"/>
                <a:cs typeface="Calibri"/>
                <a:sym typeface="Calibri"/>
              </a:rPr>
              <a:pPr algn="r">
                <a:buSzPct val="25000"/>
              </a:pPr>
              <a:t>14</a:t>
            </a:fld>
            <a:endParaRPr lang="en-GB" sz="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31670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algn="r">
              <a:buSzPct val="25000"/>
            </a:pPr>
            <a:fld id="{00000000-1234-1234-1234-123412341234}" type="slidenum">
              <a:rPr lang="en-GB" sz="800">
                <a:solidFill>
                  <a:schemeClr val="dk1"/>
                </a:solidFill>
                <a:latin typeface="Calibri"/>
                <a:ea typeface="Calibri"/>
                <a:cs typeface="Calibri"/>
                <a:sym typeface="Calibri"/>
              </a:rPr>
              <a:pPr algn="r">
                <a:buSzPct val="25000"/>
              </a:pPr>
              <a:t>15</a:t>
            </a:fld>
            <a:endParaRPr lang="en-GB" sz="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3167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algn="r">
              <a:buSzPct val="25000"/>
            </a:pPr>
            <a:fld id="{00000000-1234-1234-1234-123412341234}" type="slidenum">
              <a:rPr lang="en-GB" sz="800">
                <a:solidFill>
                  <a:schemeClr val="dk1"/>
                </a:solidFill>
                <a:latin typeface="Calibri"/>
                <a:ea typeface="Calibri"/>
                <a:cs typeface="Calibri"/>
                <a:sym typeface="Calibri"/>
              </a:rPr>
              <a:pPr algn="r">
                <a:buSzPct val="25000"/>
              </a:pPr>
              <a:t>16</a:t>
            </a:fld>
            <a:endParaRPr lang="en-GB" sz="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3167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algn="r">
              <a:buSzPct val="25000"/>
            </a:pPr>
            <a:fld id="{00000000-1234-1234-1234-123412341234}" type="slidenum">
              <a:rPr lang="en-GB" sz="800">
                <a:solidFill>
                  <a:schemeClr val="dk1"/>
                </a:solidFill>
                <a:latin typeface="Calibri"/>
                <a:ea typeface="Calibri"/>
                <a:cs typeface="Calibri"/>
                <a:sym typeface="Calibri"/>
              </a:rPr>
              <a:pPr algn="r">
                <a:buSzPct val="25000"/>
              </a:pPr>
              <a:t>17</a:t>
            </a:fld>
            <a:endParaRPr lang="en-GB" sz="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31670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EE9E50-7335-584D-8EE6-E3E6FF927397}"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16034155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4E7BAD-A572-4B2F-B8E3-BC3F786E478F}"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790156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Systematic observation of the climate system provides the necessary foundation for science-based decisions in the UNFCCC process.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full value of climate observations is only derived through implementing actions grounded on a scientific understanding of the climate.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a:t>
            </a:r>
            <a:r>
              <a:rPr lang="en-GB" sz="1200" kern="1200" baseline="0" dirty="0" smtClean="0">
                <a:solidFill>
                  <a:schemeClr val="tx1"/>
                </a:solidFill>
                <a:effectLst/>
                <a:latin typeface="+mn-lt"/>
                <a:ea typeface="+mn-ea"/>
                <a:cs typeface="+mn-cs"/>
              </a:rPr>
              <a:t> figure here </a:t>
            </a:r>
            <a:r>
              <a:rPr lang="en-GB" sz="1200" kern="1200" dirty="0" smtClean="0">
                <a:solidFill>
                  <a:schemeClr val="tx1"/>
                </a:solidFill>
                <a:effectLst/>
                <a:latin typeface="+mn-lt"/>
                <a:ea typeface="+mn-ea"/>
                <a:cs typeface="+mn-cs"/>
              </a:rPr>
              <a:t>illustrates this chain, from observations to decision-making.</a:t>
            </a:r>
          </a:p>
          <a:p>
            <a:r>
              <a:rPr lang="en-US" dirty="0" smtClean="0"/>
              <a:t>GCOS view on an architecture for climate monitoring from space, 4 pillars: sensing &amp; observation of the Earth system, data records (</a:t>
            </a:r>
            <a:r>
              <a:rPr lang="en-US" dirty="0" err="1" smtClean="0"/>
              <a:t>research&amp;assessment</a:t>
            </a:r>
            <a:r>
              <a:rPr lang="en-US" dirty="0" smtClean="0"/>
              <a:t>), delivery of services (GFCS) and decision making</a:t>
            </a:r>
            <a:r>
              <a:rPr lang="en-US" baseline="0" dirty="0" smtClean="0"/>
              <a:t> and implementation (UNFCCC/COP &amp; Paris Agreement).</a:t>
            </a:r>
            <a:endParaRPr lang="en-US" dirty="0"/>
          </a:p>
        </p:txBody>
      </p:sp>
      <p:sp>
        <p:nvSpPr>
          <p:cNvPr id="4" name="Slide Number Placeholder 3"/>
          <p:cNvSpPr>
            <a:spLocks noGrp="1"/>
          </p:cNvSpPr>
          <p:nvPr>
            <p:ph type="sldNum" sz="quarter" idx="5"/>
          </p:nvPr>
        </p:nvSpPr>
        <p:spPr/>
        <p:txBody>
          <a:bodyPr/>
          <a:lstStyle/>
          <a:p>
            <a:fld id="{8E43D464-F690-BB45-A12C-59AAD25B7BB2}" type="slidenum">
              <a:rPr lang="en-US" smtClean="0"/>
              <a:t>2</a:t>
            </a:fld>
            <a:endParaRPr lang="en-US"/>
          </a:p>
        </p:txBody>
      </p:sp>
    </p:spTree>
    <p:extLst>
      <p:ext uri="{BB962C8B-B14F-4D97-AF65-F5344CB8AC3E}">
        <p14:creationId xmlns:p14="http://schemas.microsoft.com/office/powerpoint/2010/main" val="27824006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EE9E50-7335-584D-8EE6-E3E6FF927397}" type="slidenum">
              <a:rPr lang="en-GB" smtClean="0"/>
              <a:t>20</a:t>
            </a:fld>
            <a:endParaRPr lang="en-GB"/>
          </a:p>
        </p:txBody>
      </p:sp>
    </p:spTree>
    <p:extLst>
      <p:ext uri="{BB962C8B-B14F-4D97-AF65-F5344CB8AC3E}">
        <p14:creationId xmlns:p14="http://schemas.microsoft.com/office/powerpoint/2010/main" val="2210577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smtClean="0"/>
              <a:t>Engagement with Joint Commission on Marine Meteorology (JCOMM)</a:t>
            </a:r>
            <a:endParaRPr lang="en-US" sz="1100" dirty="0" smtClean="0"/>
          </a:p>
          <a:p>
            <a:pPr lvl="1"/>
            <a:r>
              <a:rPr lang="en-GB" sz="1100" dirty="0" smtClean="0"/>
              <a:t>Assessing observing system implementation and performance. </a:t>
            </a:r>
            <a:endParaRPr lang="en-US" sz="1100" dirty="0" smtClean="0"/>
          </a:p>
          <a:p>
            <a:pPr lvl="1"/>
            <a:r>
              <a:rPr lang="en-GB" sz="1100" dirty="0" smtClean="0"/>
              <a:t>Evolving observing system design. </a:t>
            </a:r>
            <a:endParaRPr lang="en-US" sz="1100" dirty="0" smtClean="0"/>
          </a:p>
          <a:p>
            <a:pPr lvl="1"/>
            <a:r>
              <a:rPr lang="en-GB" sz="1100" dirty="0" smtClean="0"/>
              <a:t>Establishing a process for bringing new technologies into the sustained observing system.</a:t>
            </a:r>
          </a:p>
          <a:p>
            <a:pPr lvl="1"/>
            <a:r>
              <a:rPr lang="en-US" sz="1100" dirty="0" smtClean="0"/>
              <a:t>Secretariat work closely with WMO Observations Department and IOC to guide and support JCOMM Observations Coordination Group</a:t>
            </a:r>
          </a:p>
          <a:p>
            <a:pPr lvl="1"/>
            <a:endParaRPr lang="en-US" sz="1100" dirty="0" smtClean="0"/>
          </a:p>
          <a:p>
            <a:r>
              <a:rPr lang="en-GB" sz="1100" dirty="0" smtClean="0"/>
              <a:t>Engagement with GOOS. </a:t>
            </a:r>
            <a:endParaRPr lang="en-US" sz="1100" dirty="0" smtClean="0"/>
          </a:p>
          <a:p>
            <a:pPr lvl="1"/>
            <a:r>
              <a:rPr lang="en-GB" sz="1100" dirty="0" smtClean="0"/>
              <a:t>Acts as an ‘information broker’ between GCOS and GOOS, drawing across other GOOS activities in Chemistry and Biology of relevance to climate; important in delivering observations required for ‘Earth System Approaches’.  </a:t>
            </a:r>
            <a:endParaRPr lang="en-US" sz="1100" dirty="0" smtClean="0"/>
          </a:p>
          <a:p>
            <a:endParaRPr lang="en-GB" sz="900" dirty="0"/>
          </a:p>
        </p:txBody>
      </p:sp>
      <p:sp>
        <p:nvSpPr>
          <p:cNvPr id="4" name="Slide Number Placeholder 3"/>
          <p:cNvSpPr>
            <a:spLocks noGrp="1"/>
          </p:cNvSpPr>
          <p:nvPr>
            <p:ph type="sldNum" sz="quarter" idx="10"/>
          </p:nvPr>
        </p:nvSpPr>
        <p:spPr/>
        <p:txBody>
          <a:bodyPr/>
          <a:lstStyle/>
          <a:p>
            <a:fld id="{5DEE9E50-7335-584D-8EE6-E3E6FF927397}" type="slidenum">
              <a:rPr lang="en-GB" smtClean="0"/>
              <a:t>3</a:t>
            </a:fld>
            <a:endParaRPr lang="en-GB"/>
          </a:p>
        </p:txBody>
      </p:sp>
    </p:spTree>
    <p:extLst>
      <p:ext uri="{BB962C8B-B14F-4D97-AF65-F5344CB8AC3E}">
        <p14:creationId xmlns:p14="http://schemas.microsoft.com/office/powerpoint/2010/main" val="3024405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txBox="1">
            <a:spLocks noGrp="1"/>
          </p:cNvSpPr>
          <p:nvPr>
            <p:ph type="body" idx="1"/>
          </p:nvPr>
        </p:nvSpPr>
        <p:spPr>
          <a:xfrm>
            <a:off x="906357" y="4715153"/>
            <a:ext cx="4984962" cy="4466987"/>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20" name="Shape 120"/>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dirty="0" smtClean="0"/>
              <a:t>To support WIGOS, CCL, CIMO and GCOS are planning the GSRN which will be the reference network of the tiered network system aiming to meet the “goal” requirements in the WMO OSCAR requirements database. It is proposed that the GSRN be sponsored by WMO and the Bureau International des </a:t>
            </a:r>
            <a:r>
              <a:rPr lang="en-US" dirty="0" err="1" smtClean="0"/>
              <a:t>Poids</a:t>
            </a:r>
            <a:r>
              <a:rPr lang="en-US" dirty="0" smtClean="0"/>
              <a:t> et </a:t>
            </a:r>
            <a:r>
              <a:rPr lang="en-US" dirty="0" err="1" smtClean="0"/>
              <a:t>Mesures</a:t>
            </a:r>
            <a:r>
              <a:rPr lang="en-US" dirty="0" smtClean="0"/>
              <a:t> (BIPM). </a:t>
            </a:r>
          </a:p>
          <a:p>
            <a:r>
              <a:rPr lang="en-US" dirty="0" smtClean="0"/>
              <a:t>Its implementation will require:</a:t>
            </a:r>
          </a:p>
          <a:p>
            <a:pPr marL="285750" indent="-285750">
              <a:buFont typeface="Arial" panose="020B0604020202020204" pitchFamily="34" charset="0"/>
              <a:buChar char="•"/>
            </a:pPr>
            <a:r>
              <a:rPr lang="en-US" dirty="0" smtClean="0"/>
              <a:t>Approval of the proposed GSRN</a:t>
            </a:r>
          </a:p>
          <a:p>
            <a:pPr marL="285750" indent="-285750">
              <a:buFont typeface="Arial" panose="020B0604020202020204" pitchFamily="34" charset="0"/>
              <a:buChar char="•"/>
            </a:pPr>
            <a:r>
              <a:rPr lang="en-US" dirty="0" smtClean="0"/>
              <a:t>An offer to host and staff appropriately the proposed Lead Centre</a:t>
            </a:r>
          </a:p>
          <a:p>
            <a:pPr marL="285750" indent="-285750">
              <a:buFont typeface="Arial" panose="020B0604020202020204" pitchFamily="34" charset="0"/>
              <a:buChar char="•"/>
            </a:pPr>
            <a:r>
              <a:rPr lang="en-US" dirty="0" smtClean="0"/>
              <a:t>Offers of suitable sites for an initial GSRN</a:t>
            </a:r>
          </a:p>
          <a:p>
            <a:pPr marL="285750" indent="-285750">
              <a:buFont typeface="Arial" panose="020B0604020202020204" pitchFamily="34" charset="0"/>
              <a:buChar char="•"/>
            </a:pPr>
            <a:endParaRPr lang="en-US"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The ongoing value of the GUAN was supported by the GBON meeting (July 2018). Several WMO meetings, most recent the CIMO TECO (Oct 2018) reinforced the benefits of GUAN. GCOS will work an updated GUAN in collaboration with the GBON proposal. </a:t>
            </a:r>
            <a:endParaRPr lang="en-GB" dirty="0" smtClean="0"/>
          </a:p>
          <a:p>
            <a:pPr marL="285750" indent="-285750">
              <a:buFont typeface="Arial" panose="020B0604020202020204" pitchFamily="34" charset="0"/>
              <a:buChar char="•"/>
            </a:pPr>
            <a:endParaRPr lang="en-US" dirty="0" smtClean="0"/>
          </a:p>
          <a:p>
            <a:endParaRPr lang="en-GB" dirty="0"/>
          </a:p>
        </p:txBody>
      </p:sp>
      <p:sp>
        <p:nvSpPr>
          <p:cNvPr id="4" name="Slide Number Placeholder 3"/>
          <p:cNvSpPr>
            <a:spLocks noGrp="1"/>
          </p:cNvSpPr>
          <p:nvPr>
            <p:ph type="sldNum" sz="quarter" idx="10"/>
          </p:nvPr>
        </p:nvSpPr>
        <p:spPr/>
        <p:txBody>
          <a:bodyPr/>
          <a:lstStyle/>
          <a:p>
            <a:fld id="{A54E7BAD-A572-4B2F-B8E3-BC3F786E478F}"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44390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collaboration with CIMO IPET-OWR and CCL requirements for radar data for use in climate monitoring have been defined. Recommendations include an international portal to allow harmonized access to radar data, metadata and documentation. Next step: include WIGOS and IPET-OWR to coordinate future work.</a:t>
            </a:r>
          </a:p>
          <a:p>
            <a:endParaRPr lang="en-GB" dirty="0"/>
          </a:p>
        </p:txBody>
      </p:sp>
      <p:sp>
        <p:nvSpPr>
          <p:cNvPr id="4" name="Slide Number Placeholder 3"/>
          <p:cNvSpPr>
            <a:spLocks noGrp="1"/>
          </p:cNvSpPr>
          <p:nvPr>
            <p:ph type="sldNum" sz="quarter" idx="10"/>
          </p:nvPr>
        </p:nvSpPr>
        <p:spPr/>
        <p:txBody>
          <a:bodyPr/>
          <a:lstStyle/>
          <a:p>
            <a:fld id="{5DEE9E50-7335-584D-8EE6-E3E6FF927397}" type="slidenum">
              <a:rPr lang="en-GB" smtClean="0"/>
              <a:t>6</a:t>
            </a:fld>
            <a:endParaRPr lang="en-GB"/>
          </a:p>
        </p:txBody>
      </p:sp>
    </p:spTree>
    <p:extLst>
      <p:ext uri="{BB962C8B-B14F-4D97-AF65-F5344CB8AC3E}">
        <p14:creationId xmlns:p14="http://schemas.microsoft.com/office/powerpoint/2010/main" val="4092972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Changes in global surface  biosphere-related ECV, such as  land cover or LAI, may be the result of many factors including climate change, economic changes or directed adaption measures (e.g. to improve the urban environment). Changes are already observable, and the TOPC Task Team,</a:t>
            </a:r>
            <a:r>
              <a:rPr lang="en-US" baseline="0" dirty="0" smtClean="0">
                <a:effectLst/>
              </a:rPr>
              <a:t> led by Nigel Tapper (U Monash, Australia) </a:t>
            </a:r>
            <a:r>
              <a:rPr lang="en-US" dirty="0" smtClean="0">
                <a:effectLst/>
              </a:rPr>
              <a:t>is looking at global ECV data to see how the observed changes can be attributed to implementation of national adaptation or mal-adaptation.</a:t>
            </a:r>
          </a:p>
          <a:p>
            <a:endParaRPr lang="en-US" dirty="0" smtClean="0"/>
          </a:p>
          <a:p>
            <a:endParaRPr lang="en-US" dirty="0"/>
          </a:p>
        </p:txBody>
      </p:sp>
      <p:sp>
        <p:nvSpPr>
          <p:cNvPr id="4" name="Slide Number Placeholder 3"/>
          <p:cNvSpPr>
            <a:spLocks noGrp="1"/>
          </p:cNvSpPr>
          <p:nvPr>
            <p:ph type="sldNum" sz="quarter" idx="5"/>
          </p:nvPr>
        </p:nvSpPr>
        <p:spPr/>
        <p:txBody>
          <a:bodyPr/>
          <a:lstStyle/>
          <a:p>
            <a:fld id="{8E43D464-F690-BB45-A12C-59AAD25B7BB2}" type="slidenum">
              <a:rPr lang="en-US" smtClean="0"/>
              <a:t>7</a:t>
            </a:fld>
            <a:endParaRPr lang="en-US"/>
          </a:p>
        </p:txBody>
      </p:sp>
    </p:spTree>
    <p:extLst>
      <p:ext uri="{BB962C8B-B14F-4D97-AF65-F5344CB8AC3E}">
        <p14:creationId xmlns:p14="http://schemas.microsoft.com/office/powerpoint/2010/main" val="800375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Many of the details of the Paris Agreement are still being discussed, and GCOS will need to undertake a detailed consideration of adaptation efforts, however a series of improvements to the current global climate observing system can already be identified, both to report on the state of the climate system or to underpin specific actions in the Agreement. They have been identified in this document and are summarised in this Figure here.</a:t>
            </a:r>
          </a:p>
          <a:p>
            <a:r>
              <a:rPr lang="en-GB" sz="1200" kern="1200" dirty="0" smtClean="0">
                <a:solidFill>
                  <a:schemeClr val="tx1"/>
                </a:solidFill>
                <a:effectLst/>
                <a:latin typeface="+mn-lt"/>
                <a:ea typeface="+mn-ea"/>
                <a:cs typeface="+mn-cs"/>
              </a:rPr>
              <a:t> Most of these actions and monitoring needs contribute to several different issues including:</a:t>
            </a:r>
          </a:p>
          <a:p>
            <a:pPr lvl="0"/>
            <a:r>
              <a:rPr lang="en-GB" sz="1200" kern="1200" dirty="0" smtClean="0">
                <a:solidFill>
                  <a:schemeClr val="tx1"/>
                </a:solidFill>
                <a:effectLst/>
                <a:latin typeface="+mn-lt"/>
                <a:ea typeface="+mn-ea"/>
                <a:cs typeface="+mn-cs"/>
              </a:rPr>
              <a:t>Improving scientific understanding – inputs into to WCRP and IPCC</a:t>
            </a:r>
          </a:p>
          <a:p>
            <a:pPr lvl="0"/>
            <a:r>
              <a:rPr lang="en-GB" sz="1200" kern="1200" dirty="0" smtClean="0">
                <a:solidFill>
                  <a:schemeClr val="tx1"/>
                </a:solidFill>
                <a:effectLst/>
                <a:latin typeface="+mn-lt"/>
                <a:ea typeface="+mn-ea"/>
                <a:cs typeface="+mn-cs"/>
              </a:rPr>
              <a:t>Monitoring the State of the environment – reporting to UNFCCC and as input into the Global Stocktake</a:t>
            </a:r>
          </a:p>
          <a:p>
            <a:pPr lvl="0"/>
            <a:r>
              <a:rPr lang="en-GB" sz="1200" kern="1200" dirty="0" smtClean="0">
                <a:solidFill>
                  <a:schemeClr val="tx1"/>
                </a:solidFill>
                <a:effectLst/>
                <a:latin typeface="+mn-lt"/>
                <a:ea typeface="+mn-ea"/>
                <a:cs typeface="+mn-cs"/>
              </a:rPr>
              <a:t>Supporting Adaptation – both to help planning and to monitor implementation</a:t>
            </a:r>
          </a:p>
          <a:p>
            <a:r>
              <a:rPr lang="en-GB" sz="1200" kern="1200" dirty="0" smtClean="0">
                <a:solidFill>
                  <a:schemeClr val="tx1"/>
                </a:solidFill>
                <a:effectLst/>
                <a:latin typeface="+mn-lt"/>
                <a:ea typeface="+mn-ea"/>
                <a:cs typeface="+mn-cs"/>
              </a:rPr>
              <a:t>Supporting Emissions and Mitigation</a:t>
            </a:r>
            <a:endParaRPr lang="en-GB" dirty="0"/>
          </a:p>
        </p:txBody>
      </p:sp>
      <p:sp>
        <p:nvSpPr>
          <p:cNvPr id="4" name="Slide Number Placeholder 3"/>
          <p:cNvSpPr>
            <a:spLocks noGrp="1"/>
          </p:cNvSpPr>
          <p:nvPr>
            <p:ph type="sldNum" sz="quarter" idx="10"/>
          </p:nvPr>
        </p:nvSpPr>
        <p:spPr/>
        <p:txBody>
          <a:bodyPr/>
          <a:lstStyle/>
          <a:p>
            <a:fld id="{A54E7BAD-A572-4B2F-B8E3-BC3F786E478F}" type="slidenum">
              <a:rPr lang="en-US" smtClean="0"/>
              <a:t>8</a:t>
            </a:fld>
            <a:endParaRPr lang="en-US" dirty="0"/>
          </a:p>
        </p:txBody>
      </p:sp>
    </p:spTree>
    <p:extLst>
      <p:ext uri="{BB962C8B-B14F-4D97-AF65-F5344CB8AC3E}">
        <p14:creationId xmlns:p14="http://schemas.microsoft.com/office/powerpoint/2010/main" val="3849075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GST may benefit from using the GCOS climate indicators, identified to characterise the state of the climate and its trajectory. </a:t>
            </a:r>
          </a:p>
          <a:p>
            <a:r>
              <a:rPr lang="en-GB" sz="1200" kern="1200" dirty="0" smtClean="0">
                <a:solidFill>
                  <a:schemeClr val="tx1"/>
                </a:solidFill>
                <a:effectLst/>
                <a:latin typeface="+mn-lt"/>
                <a:ea typeface="+mn-ea"/>
                <a:cs typeface="+mn-cs"/>
              </a:rPr>
              <a:t>The figure here lists the agreed GCOS Global Climate indicators as well as indicating candidates being considered to cover extreme events and the biosphere.</a:t>
            </a:r>
            <a:r>
              <a:rPr lang="en-GB" sz="1200" kern="1200" baseline="0" dirty="0" smtClean="0">
                <a:solidFill>
                  <a:schemeClr val="tx1"/>
                </a:solidFill>
                <a:effectLst/>
                <a:latin typeface="+mn-lt"/>
                <a:ea typeface="+mn-ea"/>
                <a:cs typeface="+mn-cs"/>
              </a:rPr>
              <a:t> </a:t>
            </a:r>
            <a:endParaRPr lang="fr-CH"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CH" baseline="0" dirty="0" smtClean="0"/>
              <a:t>Global </a:t>
            </a:r>
            <a:r>
              <a:rPr lang="fr-CH" baseline="0" dirty="0" err="1" smtClean="0"/>
              <a:t>indicators</a:t>
            </a:r>
            <a:r>
              <a:rPr lang="fr-CH" baseline="0" dirty="0" smtClean="0"/>
              <a:t>: WMO global </a:t>
            </a:r>
            <a:r>
              <a:rPr lang="fr-CH" baseline="0" dirty="0" err="1" smtClean="0"/>
              <a:t>statement</a:t>
            </a:r>
            <a:r>
              <a:rPr lang="fr-CH" baseline="0" dirty="0" smtClean="0"/>
              <a:t> on </a:t>
            </a:r>
            <a:r>
              <a:rPr lang="fr-CH" baseline="0" dirty="0" err="1" smtClean="0"/>
              <a:t>climate</a:t>
            </a:r>
            <a:r>
              <a:rPr lang="fr-CH" baseline="0" dirty="0" smtClean="0"/>
              <a:t>, </a:t>
            </a:r>
            <a:r>
              <a:rPr lang="fr-CH" baseline="0" dirty="0" err="1" smtClean="0"/>
              <a:t>presented</a:t>
            </a:r>
            <a:r>
              <a:rPr lang="fr-CH" baseline="0" dirty="0" smtClean="0"/>
              <a:t> to the UNFCCC COP.</a:t>
            </a:r>
            <a:r>
              <a:rPr lang="fr-CH"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CH" dirty="0" err="1" smtClean="0"/>
              <a:t>Indicators</a:t>
            </a:r>
            <a:r>
              <a:rPr lang="fr-CH" baseline="0" dirty="0" smtClean="0"/>
              <a:t> under </a:t>
            </a:r>
            <a:r>
              <a:rPr lang="fr-CH" baseline="0" dirty="0" err="1" smtClean="0"/>
              <a:t>development</a:t>
            </a:r>
            <a:r>
              <a:rPr lang="fr-CH" baseline="0" dirty="0" smtClean="0"/>
              <a:t>: </a:t>
            </a:r>
            <a:r>
              <a:rPr lang="fr-CH" baseline="0" dirty="0" err="1" smtClean="0"/>
              <a:t>extremes</a:t>
            </a:r>
            <a:r>
              <a:rPr lang="fr-CH" baseline="0" dirty="0" smtClean="0"/>
              <a:t> and </a:t>
            </a:r>
            <a:r>
              <a:rPr lang="fr-CH" baseline="0" dirty="0" err="1" smtClean="0"/>
              <a:t>biosphere</a:t>
            </a:r>
            <a:r>
              <a:rPr lang="fr-CH" baseline="0" dirty="0" smtClean="0"/>
              <a:t> (discussions at </a:t>
            </a:r>
            <a:r>
              <a:rPr lang="fr-CH" baseline="0" dirty="0" err="1" smtClean="0"/>
              <a:t>Marrakesh</a:t>
            </a:r>
            <a:r>
              <a:rPr lang="fr-CH" baseline="0" dirty="0" smtClean="0"/>
              <a:t> meeting)</a:t>
            </a:r>
          </a:p>
          <a:p>
            <a:endParaRPr lang="en-GB" dirty="0"/>
          </a:p>
        </p:txBody>
      </p:sp>
      <p:sp>
        <p:nvSpPr>
          <p:cNvPr id="4" name="Slide Number Placeholder 3"/>
          <p:cNvSpPr>
            <a:spLocks noGrp="1"/>
          </p:cNvSpPr>
          <p:nvPr>
            <p:ph type="sldNum" sz="quarter" idx="10"/>
          </p:nvPr>
        </p:nvSpPr>
        <p:spPr/>
        <p:txBody>
          <a:bodyPr/>
          <a:lstStyle/>
          <a:p>
            <a:fld id="{5DEE9E50-7335-584D-8EE6-E3E6FF927397}" type="slidenum">
              <a:rPr lang="en-GB" smtClean="0"/>
              <a:t>9</a:t>
            </a:fld>
            <a:endParaRPr lang="en-GB"/>
          </a:p>
        </p:txBody>
      </p:sp>
    </p:spTree>
    <p:extLst>
      <p:ext uri="{BB962C8B-B14F-4D97-AF65-F5344CB8AC3E}">
        <p14:creationId xmlns:p14="http://schemas.microsoft.com/office/powerpoint/2010/main" val="7833249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015AA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21966" y="660855"/>
            <a:ext cx="10363200" cy="1470025"/>
          </a:xfrm>
          <a:noFill/>
        </p:spPr>
        <p:txBody>
          <a:bodyPr/>
          <a:lstStyle>
            <a:lvl1pPr algn="r">
              <a:defRPr b="1">
                <a:solidFill>
                  <a:schemeClr val="bg1"/>
                </a:solidFill>
              </a:defRPr>
            </a:lvl1pPr>
          </a:lstStyle>
          <a:p>
            <a:r>
              <a:rPr lang="en-US"/>
              <a:t>Click to edit Master title style</a:t>
            </a:r>
          </a:p>
        </p:txBody>
      </p:sp>
      <p:sp>
        <p:nvSpPr>
          <p:cNvPr id="3" name="Subtitle 2"/>
          <p:cNvSpPr>
            <a:spLocks noGrp="1"/>
          </p:cNvSpPr>
          <p:nvPr>
            <p:ph type="subTitle" idx="1"/>
          </p:nvPr>
        </p:nvSpPr>
        <p:spPr>
          <a:xfrm>
            <a:off x="3450766" y="2476500"/>
            <a:ext cx="8534400" cy="1752600"/>
          </a:xfrm>
        </p:spPr>
        <p:txBody>
          <a:bodyPr>
            <a:normAutofit/>
          </a:bodyPr>
          <a:lstStyle>
            <a:lvl1pPr marL="0" indent="0" algn="r">
              <a:buNone/>
              <a:defRPr sz="24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fld id="{F26A3F72-B270-0949-91B9-4A8CB9EADBEB}" type="slidenum">
              <a:rPr lang="en-GB" smtClean="0"/>
              <a:t>‹#›</a:t>
            </a:fld>
            <a:endParaRPr lang="en-GB"/>
          </a:p>
        </p:txBody>
      </p:sp>
      <p:pic>
        <p:nvPicPr>
          <p:cNvPr id="9" name="Picture 8">
            <a:extLst>
              <a:ext uri="{FF2B5EF4-FFF2-40B4-BE49-F238E27FC236}">
                <a16:creationId xmlns:a16="http://schemas.microsoft.com/office/drawing/2014/main" xmlns="" id="{17CC3920-73F5-7F46-B9C8-6F0C7FF6BB1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229100"/>
            <a:ext cx="6197600" cy="2628900"/>
          </a:xfrm>
          <a:prstGeom prst="rect">
            <a:avLst/>
          </a:prstGeom>
          <a:solidFill>
            <a:srgbClr val="005BA9"/>
          </a:solidFill>
        </p:spPr>
      </p:pic>
    </p:spTree>
    <p:extLst>
      <p:ext uri="{BB962C8B-B14F-4D97-AF65-F5344CB8AC3E}">
        <p14:creationId xmlns:p14="http://schemas.microsoft.com/office/powerpoint/2010/main" val="315110974"/>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el 1"/>
          <p:cNvSpPr txBox="1">
            <a:spLocks/>
          </p:cNvSpPr>
          <p:nvPr userDrawn="1"/>
        </p:nvSpPr>
        <p:spPr bwMode="auto">
          <a:xfrm>
            <a:off x="0" y="0"/>
            <a:ext cx="12192000" cy="6858000"/>
          </a:xfrm>
          <a:prstGeom prst="rect">
            <a:avLst/>
          </a:prstGeom>
          <a:gradFill flip="none" rotWithShape="1">
            <a:gsLst>
              <a:gs pos="93000">
                <a:srgbClr val="273374"/>
              </a:gs>
              <a:gs pos="0">
                <a:srgbClr val="0684C8"/>
              </a:gs>
            </a:gsLst>
            <a:lin ang="5400000" scaled="1"/>
            <a:tileRect/>
          </a:gradFill>
          <a:ln>
            <a:noFill/>
          </a:ln>
          <a:extLst/>
        </p:spPr>
        <p:txBody>
          <a:bodyPr lIns="0" tIns="44450" rIns="0" bIns="44450" anchor="ctr"/>
          <a:lstStyle>
            <a:lvl1pPr defTabSz="762000" eaLnBrk="0" hangingPunct="0">
              <a:defRPr sz="2200" b="1">
                <a:solidFill>
                  <a:schemeClr val="tx1"/>
                </a:solidFill>
                <a:latin typeface="Arial" pitchFamily="34" charset="0"/>
                <a:ea typeface="MS PGothic" pitchFamily="34" charset="-128"/>
              </a:defRPr>
            </a:lvl1pPr>
            <a:lvl2pPr marL="742950" indent="-285750" defTabSz="762000" eaLnBrk="0" hangingPunct="0">
              <a:defRPr sz="2200" b="1">
                <a:solidFill>
                  <a:schemeClr val="tx1"/>
                </a:solidFill>
                <a:latin typeface="Arial" pitchFamily="34" charset="0"/>
                <a:ea typeface="MS PGothic" pitchFamily="34" charset="-128"/>
              </a:defRPr>
            </a:lvl2pPr>
            <a:lvl3pPr marL="1143000" indent="-228600" defTabSz="762000" eaLnBrk="0" hangingPunct="0">
              <a:defRPr sz="2200" b="1">
                <a:solidFill>
                  <a:schemeClr val="tx1"/>
                </a:solidFill>
                <a:latin typeface="Arial" pitchFamily="34" charset="0"/>
                <a:ea typeface="MS PGothic" pitchFamily="34" charset="-128"/>
              </a:defRPr>
            </a:lvl3pPr>
            <a:lvl4pPr marL="1600200" indent="-228600" defTabSz="762000" eaLnBrk="0" hangingPunct="0">
              <a:defRPr sz="2200" b="1">
                <a:solidFill>
                  <a:schemeClr val="tx1"/>
                </a:solidFill>
                <a:latin typeface="Arial" pitchFamily="34" charset="0"/>
                <a:ea typeface="MS PGothic" pitchFamily="34" charset="-128"/>
              </a:defRPr>
            </a:lvl4pPr>
            <a:lvl5pPr marL="2057400" indent="-228600" defTabSz="762000" eaLnBrk="0" hangingPunct="0">
              <a:defRPr sz="2200" b="1">
                <a:solidFill>
                  <a:schemeClr val="tx1"/>
                </a:solidFill>
                <a:latin typeface="Arial" pitchFamily="34" charset="0"/>
                <a:ea typeface="MS PGothic" pitchFamily="34" charset="-128"/>
              </a:defRPr>
            </a:lvl5pPr>
            <a:lvl6pPr marL="25146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6pPr>
            <a:lvl7pPr marL="29718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7pPr>
            <a:lvl8pPr marL="34290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8pPr>
            <a:lvl9pPr marL="38862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9pPr>
          </a:lstStyle>
          <a:p>
            <a:pPr algn="ctr">
              <a:defRPr/>
            </a:pPr>
            <a:endParaRPr lang="en-US" altLang="en-US" sz="5400" dirty="0" smtClean="0">
              <a:solidFill>
                <a:srgbClr val="FFFFFF"/>
              </a:solidFill>
              <a:latin typeface="Arial Bold" pitchFamily="1" charset="0"/>
              <a:sym typeface="Arial Bold" pitchFamily="1" charset="0"/>
            </a:endParaRPr>
          </a:p>
        </p:txBody>
      </p:sp>
      <p:grpSp>
        <p:nvGrpSpPr>
          <p:cNvPr id="6" name="Group 5"/>
          <p:cNvGrpSpPr/>
          <p:nvPr userDrawn="1"/>
        </p:nvGrpSpPr>
        <p:grpSpPr>
          <a:xfrm rot="16200000">
            <a:off x="-3111723" y="3114686"/>
            <a:ext cx="6855037" cy="631590"/>
            <a:chOff x="508738" y="3792312"/>
            <a:chExt cx="12192004" cy="631590"/>
          </a:xfrm>
        </p:grpSpPr>
        <p:sp>
          <p:nvSpPr>
            <p:cNvPr id="7" name="Rectangle 6"/>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8" name="Rectangle 7"/>
            <p:cNvSpPr/>
            <p:nvPr/>
          </p:nvSpPr>
          <p:spPr>
            <a:xfrm>
              <a:off x="508743" y="3997481"/>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9" name="Rectangle 8"/>
            <p:cNvSpPr/>
            <p:nvPr/>
          </p:nvSpPr>
          <p:spPr>
            <a:xfrm>
              <a:off x="508738" y="4210906"/>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grpSp>
      <p:sp>
        <p:nvSpPr>
          <p:cNvPr id="10" name="TextBox 9"/>
          <p:cNvSpPr txBox="1">
            <a:spLocks noChangeArrowheads="1"/>
          </p:cNvSpPr>
          <p:nvPr userDrawn="1"/>
        </p:nvSpPr>
        <p:spPr bwMode="auto">
          <a:xfrm>
            <a:off x="641117" y="2621"/>
            <a:ext cx="11551098" cy="631363"/>
          </a:xfrm>
          <a:prstGeom prst="rect">
            <a:avLst/>
          </a:prstGeom>
          <a:solidFill>
            <a:srgbClr val="004F9F"/>
          </a:solidFill>
          <a:ln>
            <a:noFill/>
          </a:ln>
        </p:spPr>
        <p:txBody>
          <a:bodyPr wrap="square">
            <a:noAutofit/>
          </a:bodyPr>
          <a:lstStyle>
            <a:lvl1pPr eaLnBrk="0" hangingPunct="0">
              <a:lnSpc>
                <a:spcPts val="3000"/>
              </a:lnSpc>
              <a:spcAft>
                <a:spcPts val="1000"/>
              </a:spcAft>
              <a:buClr>
                <a:schemeClr val="tx1"/>
              </a:buClr>
              <a:buChar char="•"/>
              <a:defRPr sz="2400" b="1">
                <a:solidFill>
                  <a:schemeClr val="tx1"/>
                </a:solidFill>
                <a:latin typeface="Arial" panose="020B0604020202020204" pitchFamily="34" charset="0"/>
                <a:ea typeface="MS PGothic" panose="020B0600070205080204" pitchFamily="34" charset="-128"/>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Arial" panose="020B0604020202020204" pitchFamily="34" charset="0"/>
                <a:ea typeface="MS PGothic" panose="020B0600070205080204" pitchFamily="34" charset="-128"/>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Arial" panose="020B0604020202020204" pitchFamily="34" charset="0"/>
                <a:ea typeface="MS PGothic" panose="020B0600070205080204" pitchFamily="34" charset="-128"/>
              </a:defRPr>
            </a:lvl3pPr>
            <a:lvl4pPr marL="1600200" indent="-2286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4pPr>
            <a:lvl5pPr marL="2057400" indent="-2286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9pPr>
          </a:lstStyle>
          <a:p>
            <a:pPr algn="r" defTabSz="914400">
              <a:lnSpc>
                <a:spcPct val="100000"/>
              </a:lnSpc>
              <a:spcBef>
                <a:spcPct val="230000"/>
              </a:spcBef>
              <a:spcAft>
                <a:spcPts val="1800"/>
              </a:spcAft>
              <a:buClr>
                <a:srgbClr val="000000"/>
              </a:buClr>
              <a:buFontTx/>
              <a:buNone/>
            </a:pPr>
            <a:endParaRPr lang="en-US" altLang="en-US" sz="2800" dirty="0">
              <a:solidFill>
                <a:srgbClr val="FFFFFF"/>
              </a:solidFill>
              <a:latin typeface="Neutra Text TF SC" pitchFamily="50" charset="0"/>
            </a:endParaRPr>
          </a:p>
        </p:txBody>
      </p:sp>
      <p:sp>
        <p:nvSpPr>
          <p:cNvPr id="11" name="Content Placeholder 2"/>
          <p:cNvSpPr>
            <a:spLocks noGrp="1"/>
          </p:cNvSpPr>
          <p:nvPr>
            <p:ph idx="1"/>
          </p:nvPr>
        </p:nvSpPr>
        <p:spPr>
          <a:xfrm>
            <a:off x="1511941" y="992187"/>
            <a:ext cx="6172200" cy="4873625"/>
          </a:xfrm>
        </p:spPr>
        <p:txBody>
          <a:bodyPr/>
          <a:lstStyle>
            <a:lvl1pPr>
              <a:defRPr sz="3200" b="0">
                <a:latin typeface="Neutra Text TF" pitchFamily="50" charset="0"/>
              </a:defRPr>
            </a:lvl1pPr>
            <a:lvl2pPr>
              <a:defRPr sz="2800" b="0">
                <a:latin typeface="Neutra Text TF" pitchFamily="50" charset="0"/>
              </a:defRPr>
            </a:lvl2pPr>
            <a:lvl3pPr>
              <a:defRPr sz="2400" b="0">
                <a:latin typeface="Neutra Text TF" pitchFamily="50" charset="0"/>
              </a:defRPr>
            </a:lvl3pPr>
            <a:lvl4pPr>
              <a:defRPr sz="2000" b="0">
                <a:latin typeface="Neutra Text TF" pitchFamily="50" charset="0"/>
              </a:defRPr>
            </a:lvl4pPr>
            <a:lvl5pPr>
              <a:defRPr sz="2000" b="0">
                <a:latin typeface="Neutra Text TF" pitchFamily="50"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2"/>
          <p:cNvSpPr>
            <a:spLocks noGrp="1"/>
          </p:cNvSpPr>
          <p:nvPr>
            <p:ph idx="13" hasCustomPrompt="1"/>
          </p:nvPr>
        </p:nvSpPr>
        <p:spPr>
          <a:xfrm>
            <a:off x="3425588" y="0"/>
            <a:ext cx="8766627" cy="633983"/>
          </a:xfrm>
        </p:spPr>
        <p:txBody>
          <a:bodyPr anchor="ctr"/>
          <a:lstStyle>
            <a:lvl1pPr marL="0" indent="0" algn="r">
              <a:buNone/>
              <a:defRPr sz="3200" b="1">
                <a:solidFill>
                  <a:schemeClr val="bg1"/>
                </a:solidFill>
                <a:latin typeface="Neutra Text TF" pitchFamily="50" charset="0"/>
              </a:defRPr>
            </a:lvl1pPr>
            <a:lvl2pPr>
              <a:defRPr sz="2800" b="0">
                <a:latin typeface="Neutra Text TF" pitchFamily="50" charset="0"/>
              </a:defRPr>
            </a:lvl2pPr>
            <a:lvl3pPr>
              <a:defRPr sz="2400" b="0">
                <a:latin typeface="Neutra Text TF" pitchFamily="50" charset="0"/>
              </a:defRPr>
            </a:lvl3pPr>
            <a:lvl4pPr>
              <a:defRPr sz="2000" b="0">
                <a:latin typeface="Neutra Text TF" pitchFamily="50" charset="0"/>
              </a:defRPr>
            </a:lvl4pPr>
            <a:lvl5pPr>
              <a:defRPr sz="2000" b="0">
                <a:latin typeface="Neutra Text TF" pitchFamily="50" charset="0"/>
              </a:defRPr>
            </a:lvl5pPr>
            <a:lvl6pPr>
              <a:defRPr sz="2000"/>
            </a:lvl6pPr>
            <a:lvl7pPr>
              <a:defRPr sz="2000"/>
            </a:lvl7pPr>
            <a:lvl8pPr>
              <a:defRPr sz="2000"/>
            </a:lvl8pPr>
            <a:lvl9pPr>
              <a:defRPr sz="2000"/>
            </a:lvl9pPr>
          </a:lstStyle>
          <a:p>
            <a:pPr lvl="0"/>
            <a:r>
              <a:rPr lang="en-US" dirty="0" smtClean="0"/>
              <a:t>Title</a:t>
            </a:r>
          </a:p>
        </p:txBody>
      </p:sp>
    </p:spTree>
    <p:extLst>
      <p:ext uri="{BB962C8B-B14F-4D97-AF65-F5344CB8AC3E}">
        <p14:creationId xmlns:p14="http://schemas.microsoft.com/office/powerpoint/2010/main" val="3898024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C3691CE-051C-4B7E-A23B-B2E80E9D0906}" type="slidenum">
              <a:rPr lang="en-US" smtClean="0"/>
              <a:t>‹#›</a:t>
            </a:fld>
            <a:endParaRPr lang="en-US"/>
          </a:p>
        </p:txBody>
      </p:sp>
    </p:spTree>
    <p:extLst>
      <p:ext uri="{BB962C8B-B14F-4D97-AF65-F5344CB8AC3E}">
        <p14:creationId xmlns:p14="http://schemas.microsoft.com/office/powerpoint/2010/main" val="188325290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2C3691CE-051C-4B7E-A23B-B2E80E9D0906}" type="slidenum">
              <a:rPr lang="en-US" smtClean="0"/>
              <a:t>‹#›</a:t>
            </a:fld>
            <a:endParaRPr lang="en-US"/>
          </a:p>
        </p:txBody>
      </p:sp>
    </p:spTree>
    <p:extLst>
      <p:ext uri="{BB962C8B-B14F-4D97-AF65-F5344CB8AC3E}">
        <p14:creationId xmlns:p14="http://schemas.microsoft.com/office/powerpoint/2010/main" val="216048766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2C3691CE-051C-4B7E-A23B-B2E80E9D0906}" type="slidenum">
              <a:rPr lang="en-US" smtClean="0"/>
              <a:t>‹#›</a:t>
            </a:fld>
            <a:endParaRPr lang="en-US"/>
          </a:p>
        </p:txBody>
      </p:sp>
    </p:spTree>
    <p:extLst>
      <p:ext uri="{BB962C8B-B14F-4D97-AF65-F5344CB8AC3E}">
        <p14:creationId xmlns:p14="http://schemas.microsoft.com/office/powerpoint/2010/main" val="382279737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2C3691CE-051C-4B7E-A23B-B2E80E9D0906}" type="slidenum">
              <a:rPr lang="en-US" smtClean="0"/>
              <a:t>‹#›</a:t>
            </a:fld>
            <a:endParaRPr lang="en-US"/>
          </a:p>
        </p:txBody>
      </p:sp>
    </p:spTree>
    <p:extLst>
      <p:ext uri="{BB962C8B-B14F-4D97-AF65-F5344CB8AC3E}">
        <p14:creationId xmlns:p14="http://schemas.microsoft.com/office/powerpoint/2010/main" val="156729367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2C3691CE-051C-4B7E-A23B-B2E80E9D0906}" type="slidenum">
              <a:rPr lang="en-US" smtClean="0"/>
              <a:t>‹#›</a:t>
            </a:fld>
            <a:endParaRPr lang="en-US"/>
          </a:p>
        </p:txBody>
      </p:sp>
    </p:spTree>
    <p:extLst>
      <p:ext uri="{BB962C8B-B14F-4D97-AF65-F5344CB8AC3E}">
        <p14:creationId xmlns:p14="http://schemas.microsoft.com/office/powerpoint/2010/main" val="43154634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6A3F72-B270-0949-91B9-4A8CB9EADBEB}" type="slidenum">
              <a:rPr lang="en-GB" smtClean="0"/>
              <a:t>‹#›</a:t>
            </a:fld>
            <a:endParaRPr lang="en-GB"/>
          </a:p>
        </p:txBody>
      </p:sp>
    </p:spTree>
    <p:extLst>
      <p:ext uri="{BB962C8B-B14F-4D97-AF65-F5344CB8AC3E}">
        <p14:creationId xmlns:p14="http://schemas.microsoft.com/office/powerpoint/2010/main" val="8975817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F26A3F72-B270-0949-91B9-4A8CB9EADBEB}" type="slidenum">
              <a:rPr lang="en-GB" smtClean="0"/>
              <a:t>‹#›</a:t>
            </a:fld>
            <a:endParaRPr lang="en-GB"/>
          </a:p>
        </p:txBody>
      </p:sp>
    </p:spTree>
    <p:extLst>
      <p:ext uri="{BB962C8B-B14F-4D97-AF65-F5344CB8AC3E}">
        <p14:creationId xmlns:p14="http://schemas.microsoft.com/office/powerpoint/2010/main" val="8278184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F26A3F72-B270-0949-91B9-4A8CB9EADBEB}" type="slidenum">
              <a:rPr lang="en-GB" smtClean="0"/>
              <a:t>‹#›</a:t>
            </a:fld>
            <a:endParaRPr lang="en-GB"/>
          </a:p>
        </p:txBody>
      </p:sp>
    </p:spTree>
    <p:extLst>
      <p:ext uri="{BB962C8B-B14F-4D97-AF65-F5344CB8AC3E}">
        <p14:creationId xmlns:p14="http://schemas.microsoft.com/office/powerpoint/2010/main" val="222892821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5007"/>
            <a:ext cx="12192000" cy="726829"/>
          </a:xfrm>
          <a:prstGeom prst="rect">
            <a:avLst/>
          </a:prstGeom>
          <a:solidFill>
            <a:srgbClr val="08909D"/>
          </a:solidFill>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996463"/>
            <a:ext cx="10972800" cy="512970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6A3F72-B270-0949-91B9-4A8CB9EADBEB}" type="slidenum">
              <a:rPr lang="en-GB" smtClean="0"/>
              <a:t>‹#›</a:t>
            </a:fld>
            <a:endParaRPr lang="en-GB"/>
          </a:p>
        </p:txBody>
      </p:sp>
      <p:pic>
        <p:nvPicPr>
          <p:cNvPr id="5" name="Picture 4">
            <a:extLst>
              <a:ext uri="{FF2B5EF4-FFF2-40B4-BE49-F238E27FC236}">
                <a16:creationId xmlns:a16="http://schemas.microsoft.com/office/drawing/2014/main" xmlns="" id="{3CF1FD78-B1E0-9643-936A-76ED323B1F4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60565" y="6351502"/>
            <a:ext cx="3159578" cy="506497"/>
          </a:xfrm>
          <a:prstGeom prst="rect">
            <a:avLst/>
          </a:prstGeom>
        </p:spPr>
      </p:pic>
    </p:spTree>
    <p:extLst>
      <p:ext uri="{BB962C8B-B14F-4D97-AF65-F5344CB8AC3E}">
        <p14:creationId xmlns:p14="http://schemas.microsoft.com/office/powerpoint/2010/main" val="211174652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Lst>
  <p:transition>
    <p:fade/>
  </p:transition>
  <p:txStyles>
    <p:titleStyle>
      <a:lvl1pPr algn="r" defTabSz="457200" rtl="0" eaLnBrk="1" latinLnBrk="0" hangingPunct="1">
        <a:spcBef>
          <a:spcPct val="0"/>
        </a:spcBef>
        <a:buNone/>
        <a:defRPr sz="3600" b="1"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0.jpe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2.jpg"/><Relationship Id="rId5" Type="http://schemas.openxmlformats.org/officeDocument/2006/relationships/hyperlink" Target="http://www.esa.int/spaceinimages/ESA_Multimedia/Copyright_Notice_Images" TargetMode="Externa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F446A2-E3D0-E542-BD41-4B9D7C1E6284}"/>
              </a:ext>
            </a:extLst>
          </p:cNvPr>
          <p:cNvSpPr>
            <a:spLocks noGrp="1"/>
          </p:cNvSpPr>
          <p:nvPr>
            <p:ph type="ctrTitle"/>
          </p:nvPr>
        </p:nvSpPr>
        <p:spPr>
          <a:xfrm>
            <a:off x="4329112" y="1122363"/>
            <a:ext cx="7715251" cy="2387600"/>
          </a:xfrm>
        </p:spPr>
        <p:txBody>
          <a:bodyPr>
            <a:normAutofit fontScale="90000"/>
          </a:bodyPr>
          <a:lstStyle/>
          <a:p>
            <a:r>
              <a:rPr lang="en-GB" dirty="0" smtClean="0"/>
              <a:t>GCOS update</a:t>
            </a:r>
            <a:br>
              <a:rPr lang="en-GB" dirty="0" smtClean="0"/>
            </a:br>
            <a:r>
              <a:rPr lang="en-GB" dirty="0" smtClean="0"/>
              <a:t>CEOS SIT </a:t>
            </a:r>
            <a:r>
              <a:rPr lang="en-GB" dirty="0" smtClean="0"/>
              <a:t>– 34</a:t>
            </a:r>
            <a:r>
              <a:rPr lang="en-GB" dirty="0"/>
              <a:t/>
            </a:r>
            <a:br>
              <a:rPr lang="en-GB" dirty="0"/>
            </a:br>
            <a:r>
              <a:rPr lang="en-GB" dirty="0" smtClean="0"/>
              <a:t/>
            </a:r>
            <a:br>
              <a:rPr lang="en-GB" dirty="0" smtClean="0"/>
            </a:br>
            <a:r>
              <a:rPr lang="en-GB" dirty="0" smtClean="0"/>
              <a:t>3 </a:t>
            </a:r>
            <a:r>
              <a:rPr lang="en-GB" dirty="0"/>
              <a:t>April 2019</a:t>
            </a:r>
            <a:br>
              <a:rPr lang="en-GB" dirty="0"/>
            </a:br>
            <a:r>
              <a:rPr lang="en-GB" dirty="0" smtClean="0"/>
              <a:t>Miami, FL, USA</a:t>
            </a:r>
            <a:br>
              <a:rPr lang="en-GB" dirty="0" smtClean="0"/>
            </a:br>
            <a:endParaRPr lang="en-GB" dirty="0"/>
          </a:p>
        </p:txBody>
      </p:sp>
      <p:sp>
        <p:nvSpPr>
          <p:cNvPr id="3" name="Subtitle 2">
            <a:extLst>
              <a:ext uri="{FF2B5EF4-FFF2-40B4-BE49-F238E27FC236}">
                <a16:creationId xmlns:a16="http://schemas.microsoft.com/office/drawing/2014/main" xmlns="" id="{8D651BB0-E3E6-D243-9A4C-38CCD23D0F3E}"/>
              </a:ext>
            </a:extLst>
          </p:cNvPr>
          <p:cNvSpPr>
            <a:spLocks noGrp="1"/>
          </p:cNvSpPr>
          <p:nvPr>
            <p:ph type="subTitle" idx="1"/>
          </p:nvPr>
        </p:nvSpPr>
        <p:spPr>
          <a:xfrm>
            <a:off x="4329112" y="3602038"/>
            <a:ext cx="7715251" cy="1655762"/>
          </a:xfrm>
        </p:spPr>
        <p:txBody>
          <a:bodyPr/>
          <a:lstStyle/>
          <a:p>
            <a:r>
              <a:rPr lang="en-GB" dirty="0"/>
              <a:t>GCOS </a:t>
            </a:r>
            <a:r>
              <a:rPr lang="en-GB" dirty="0" smtClean="0"/>
              <a:t>Secretariat</a:t>
            </a:r>
          </a:p>
          <a:p>
            <a:r>
              <a:rPr lang="fr-CH" dirty="0" smtClean="0"/>
              <a:t>Carolin Richter </a:t>
            </a:r>
          </a:p>
          <a:p>
            <a:r>
              <a:rPr lang="fr-CH" dirty="0" smtClean="0"/>
              <a:t>(</a:t>
            </a:r>
            <a:r>
              <a:rPr lang="fr-CH" dirty="0" err="1" smtClean="0"/>
              <a:t>remote</a:t>
            </a:r>
            <a:r>
              <a:rPr lang="fr-CH" dirty="0" smtClean="0"/>
              <a:t> </a:t>
            </a:r>
            <a:r>
              <a:rPr lang="fr-CH" dirty="0" err="1" smtClean="0"/>
              <a:t>presentation</a:t>
            </a:r>
            <a:r>
              <a:rPr lang="fr-CH" dirty="0" smtClean="0"/>
              <a:t>)</a:t>
            </a:r>
            <a:endParaRPr lang="en-GB" dirty="0"/>
          </a:p>
        </p:txBody>
      </p:sp>
    </p:spTree>
    <p:extLst>
      <p:ext uri="{BB962C8B-B14F-4D97-AF65-F5344CB8AC3E}">
        <p14:creationId xmlns:p14="http://schemas.microsoft.com/office/powerpoint/2010/main" val="2755856705"/>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Marrakech Fotos\plenary8.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t="25500" b="9750"/>
          <a:stretch/>
        </p:blipFill>
        <p:spPr bwMode="auto">
          <a:xfrm>
            <a:off x="0" y="-1"/>
            <a:ext cx="12192000" cy="592074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0" y="5007"/>
            <a:ext cx="12192000" cy="1019121"/>
          </a:xfrm>
          <a:prstGeom prst="rect">
            <a:avLst/>
          </a:prstGeom>
          <a:solidFill>
            <a:schemeClr val="tx2">
              <a:lumMod val="75000"/>
            </a:schemeClr>
          </a:solidFill>
        </p:spPr>
        <p:txBody>
          <a:bodyPr>
            <a:normAutofit fontScale="90000" lnSpcReduction="10000"/>
          </a:bodyPr>
          <a:lstStyle>
            <a:lvl1pPr algn="r" defTabSz="457200" rtl="0" eaLnBrk="1" latinLnBrk="0" hangingPunct="1">
              <a:spcBef>
                <a:spcPct val="0"/>
              </a:spcBef>
              <a:buNone/>
              <a:defRPr sz="3600" b="1" kern="1200">
                <a:solidFill>
                  <a:schemeClr val="bg1"/>
                </a:solidFill>
                <a:latin typeface="+mj-lt"/>
                <a:ea typeface="+mj-ea"/>
                <a:cs typeface="+mj-cs"/>
              </a:defRPr>
            </a:lvl1pPr>
          </a:lstStyle>
          <a:p>
            <a:r>
              <a:rPr lang="en-US" smtClean="0"/>
              <a:t>GCOS Joint Panels Meeting Marrakesh</a:t>
            </a:r>
            <a:br>
              <a:rPr lang="en-US" smtClean="0"/>
            </a:br>
            <a:r>
              <a:rPr lang="en-US" i="1" smtClean="0"/>
              <a:t>Morocco 18-22 March 2019</a:t>
            </a:r>
            <a:endParaRPr lang="en-US" i="1" dirty="0"/>
          </a:p>
        </p:txBody>
      </p:sp>
      <p:sp>
        <p:nvSpPr>
          <p:cNvPr id="3" name="Rectangle 2"/>
          <p:cNvSpPr/>
          <p:nvPr/>
        </p:nvSpPr>
        <p:spPr>
          <a:xfrm>
            <a:off x="4236552" y="6140938"/>
            <a:ext cx="7955448" cy="523220"/>
          </a:xfrm>
          <a:prstGeom prst="rect">
            <a:avLst/>
          </a:prstGeom>
        </p:spPr>
        <p:txBody>
          <a:bodyPr wrap="none">
            <a:spAutoFit/>
          </a:bodyPr>
          <a:lstStyle/>
          <a:p>
            <a:r>
              <a:rPr lang="en-US" sz="2800" b="1" dirty="0">
                <a:solidFill>
                  <a:srgbClr val="0070C0"/>
                </a:solidFill>
              </a:rPr>
              <a:t>https://gcos.wmo.int/en/gcos-joint-panels-meeting </a:t>
            </a:r>
          </a:p>
        </p:txBody>
      </p:sp>
    </p:spTree>
    <p:extLst>
      <p:ext uri="{BB962C8B-B14F-4D97-AF65-F5344CB8AC3E}">
        <p14:creationId xmlns:p14="http://schemas.microsoft.com/office/powerpoint/2010/main" val="1764852899"/>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471" y="1183714"/>
            <a:ext cx="11987849" cy="4401205"/>
          </a:xfrm>
          <a:prstGeom prst="rect">
            <a:avLst/>
          </a:prstGeom>
        </p:spPr>
        <p:txBody>
          <a:bodyPr wrap="square">
            <a:spAutoFit/>
          </a:bodyPr>
          <a:lstStyle/>
          <a:p>
            <a:r>
              <a:rPr lang="en-US" sz="2800" b="1" dirty="0" smtClean="0">
                <a:solidFill>
                  <a:schemeClr val="tx2">
                    <a:lumMod val="75000"/>
                  </a:schemeClr>
                </a:solidFill>
              </a:rPr>
              <a:t>Part 1 - Informing:</a:t>
            </a:r>
          </a:p>
          <a:p>
            <a:r>
              <a:rPr lang="en-US" sz="2800" b="1" dirty="0" smtClean="0">
                <a:solidFill>
                  <a:schemeClr val="tx2">
                    <a:lumMod val="75000"/>
                  </a:schemeClr>
                </a:solidFill>
              </a:rPr>
              <a:t>IPCC reports </a:t>
            </a:r>
            <a:r>
              <a:rPr lang="en-US" sz="2800" b="1" dirty="0" smtClean="0">
                <a:solidFill>
                  <a:schemeClr val="tx2">
                    <a:lumMod val="75000"/>
                  </a:schemeClr>
                </a:solidFill>
              </a:rPr>
              <a:t> (AR6 WGI Chapter 2 / </a:t>
            </a:r>
            <a:r>
              <a:rPr lang="en-US" sz="2800" b="1" dirty="0" err="1" smtClean="0">
                <a:solidFill>
                  <a:schemeClr val="tx2">
                    <a:lumMod val="75000"/>
                  </a:schemeClr>
                </a:solidFill>
              </a:rPr>
              <a:t>ocean&amp;cryosphere</a:t>
            </a:r>
            <a:r>
              <a:rPr lang="en-US" sz="2800" b="1" dirty="0" smtClean="0">
                <a:solidFill>
                  <a:schemeClr val="tx2">
                    <a:lumMod val="75000"/>
                  </a:schemeClr>
                </a:solidFill>
              </a:rPr>
              <a:t> / land / AR 6 Chapter 11 extremes) and </a:t>
            </a:r>
            <a:r>
              <a:rPr lang="en-US" sz="2800" b="1" dirty="0">
                <a:solidFill>
                  <a:schemeClr val="tx2">
                    <a:lumMod val="75000"/>
                  </a:schemeClr>
                </a:solidFill>
              </a:rPr>
              <a:t>implication for </a:t>
            </a:r>
            <a:r>
              <a:rPr lang="en-US" sz="2800" b="1" dirty="0" smtClean="0">
                <a:solidFill>
                  <a:schemeClr val="tx2">
                    <a:lumMod val="75000"/>
                  </a:schemeClr>
                </a:solidFill>
              </a:rPr>
              <a:t>observations</a:t>
            </a:r>
          </a:p>
          <a:p>
            <a:endParaRPr lang="en-US" sz="2800" b="1" dirty="0" smtClean="0">
              <a:solidFill>
                <a:schemeClr val="tx2">
                  <a:lumMod val="75000"/>
                </a:schemeClr>
              </a:solidFill>
            </a:endParaRPr>
          </a:p>
          <a:p>
            <a:r>
              <a:rPr lang="en-US" sz="2800" b="1" dirty="0" smtClean="0">
                <a:solidFill>
                  <a:schemeClr val="tx2">
                    <a:lumMod val="75000"/>
                  </a:schemeClr>
                </a:solidFill>
              </a:rPr>
              <a:t>Earth </a:t>
            </a:r>
            <a:r>
              <a:rPr lang="en-US" sz="2800" b="1" dirty="0">
                <a:solidFill>
                  <a:schemeClr val="tx2">
                    <a:lumMod val="75000"/>
                  </a:schemeClr>
                </a:solidFill>
              </a:rPr>
              <a:t>observations in support of the UNFCCC and its Paris </a:t>
            </a:r>
            <a:r>
              <a:rPr lang="en-US" sz="2800" b="1" dirty="0" smtClean="0">
                <a:solidFill>
                  <a:schemeClr val="tx2">
                    <a:lumMod val="75000"/>
                  </a:schemeClr>
                </a:solidFill>
              </a:rPr>
              <a:t>Agreement</a:t>
            </a:r>
          </a:p>
          <a:p>
            <a:r>
              <a:rPr lang="en-US" sz="2800" b="1" dirty="0">
                <a:solidFill>
                  <a:schemeClr val="tx2">
                    <a:lumMod val="75000"/>
                  </a:schemeClr>
                </a:solidFill>
              </a:rPr>
              <a:t>Observational needs for the national </a:t>
            </a:r>
            <a:r>
              <a:rPr lang="en-US" sz="2800" b="1" dirty="0" smtClean="0">
                <a:solidFill>
                  <a:schemeClr val="tx2">
                    <a:lumMod val="75000"/>
                  </a:schemeClr>
                </a:solidFill>
              </a:rPr>
              <a:t>GHG inventories</a:t>
            </a:r>
          </a:p>
          <a:p>
            <a:endParaRPr lang="en-US" sz="2800" b="1" dirty="0">
              <a:solidFill>
                <a:schemeClr val="tx2">
                  <a:lumMod val="75000"/>
                </a:schemeClr>
              </a:solidFill>
            </a:endParaRPr>
          </a:p>
          <a:p>
            <a:pPr marL="285750" indent="-285750">
              <a:buFont typeface="Wingdings"/>
              <a:buChar char="à"/>
            </a:pPr>
            <a:r>
              <a:rPr lang="en-US" sz="2800" b="1" dirty="0" smtClean="0">
                <a:solidFill>
                  <a:schemeClr val="tx2">
                    <a:lumMod val="75000"/>
                  </a:schemeClr>
                </a:solidFill>
                <a:sym typeface="Wingdings" panose="05000000000000000000" pitchFamily="2" charset="2"/>
              </a:rPr>
              <a:t>Community discussion:</a:t>
            </a:r>
          </a:p>
          <a:p>
            <a:r>
              <a:rPr lang="en-US" sz="2800" b="1" dirty="0" smtClean="0">
                <a:solidFill>
                  <a:schemeClr val="tx2">
                    <a:lumMod val="75000"/>
                  </a:schemeClr>
                </a:solidFill>
              </a:rPr>
              <a:t>Observation </a:t>
            </a:r>
            <a:r>
              <a:rPr lang="en-US" sz="2800" b="1" dirty="0">
                <a:solidFill>
                  <a:schemeClr val="tx2">
                    <a:lumMod val="75000"/>
                  </a:schemeClr>
                </a:solidFill>
              </a:rPr>
              <a:t>and science priorities to inform GCOS  and WCRP </a:t>
            </a:r>
          </a:p>
          <a:p>
            <a:pPr marL="285750" indent="-285750">
              <a:buFont typeface="Wingdings"/>
              <a:buChar char="à"/>
            </a:pPr>
            <a:endParaRPr lang="en-US" sz="2800" b="1" dirty="0" smtClean="0">
              <a:solidFill>
                <a:schemeClr val="tx2">
                  <a:lumMod val="75000"/>
                </a:schemeClr>
              </a:solidFill>
              <a:sym typeface="Wingdings" panose="05000000000000000000" pitchFamily="2" charset="2"/>
            </a:endParaRPr>
          </a:p>
        </p:txBody>
      </p:sp>
      <p:sp>
        <p:nvSpPr>
          <p:cNvPr id="3" name="Title 1"/>
          <p:cNvSpPr txBox="1">
            <a:spLocks/>
          </p:cNvSpPr>
          <p:nvPr/>
        </p:nvSpPr>
        <p:spPr>
          <a:xfrm>
            <a:off x="0" y="5007"/>
            <a:ext cx="12192000" cy="1019121"/>
          </a:xfrm>
          <a:prstGeom prst="rect">
            <a:avLst/>
          </a:prstGeom>
          <a:solidFill>
            <a:schemeClr val="tx2">
              <a:lumMod val="75000"/>
            </a:schemeClr>
          </a:solidFill>
        </p:spPr>
        <p:txBody>
          <a:bodyPr>
            <a:normAutofit fontScale="90000" lnSpcReduction="10000"/>
          </a:bodyPr>
          <a:lstStyle>
            <a:lvl1pPr algn="r" defTabSz="457200" rtl="0" eaLnBrk="1" latinLnBrk="0" hangingPunct="1">
              <a:spcBef>
                <a:spcPct val="0"/>
              </a:spcBef>
              <a:buNone/>
              <a:defRPr sz="3600" b="1" kern="1200">
                <a:solidFill>
                  <a:schemeClr val="bg1"/>
                </a:solidFill>
                <a:latin typeface="+mj-lt"/>
                <a:ea typeface="+mj-ea"/>
                <a:cs typeface="+mj-cs"/>
              </a:defRPr>
            </a:lvl1pPr>
          </a:lstStyle>
          <a:p>
            <a:r>
              <a:rPr lang="en-US" smtClean="0"/>
              <a:t>GCOS Joint Panels Meeting Marrakesh</a:t>
            </a:r>
            <a:br>
              <a:rPr lang="en-US" smtClean="0"/>
            </a:br>
            <a:r>
              <a:rPr lang="en-US" i="1" smtClean="0"/>
              <a:t>Morocco 18-22 March 2019</a:t>
            </a:r>
            <a:endParaRPr lang="en-US" i="1" dirty="0"/>
          </a:p>
        </p:txBody>
      </p:sp>
    </p:spTree>
    <p:extLst>
      <p:ext uri="{BB962C8B-B14F-4D97-AF65-F5344CB8AC3E}">
        <p14:creationId xmlns:p14="http://schemas.microsoft.com/office/powerpoint/2010/main" val="1182766951"/>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07"/>
            <a:ext cx="12192000" cy="1019121"/>
          </a:xfrm>
        </p:spPr>
        <p:txBody>
          <a:bodyPr>
            <a:normAutofit fontScale="90000"/>
          </a:bodyPr>
          <a:lstStyle/>
          <a:p>
            <a:pPr marL="0" indent="0"/>
            <a:r>
              <a:rPr lang="en-US" dirty="0"/>
              <a:t>GCOS Joint Panels Meeting Marrakesh</a:t>
            </a:r>
            <a:br>
              <a:rPr lang="en-US" dirty="0"/>
            </a:br>
            <a:r>
              <a:rPr lang="en-US" i="1" dirty="0"/>
              <a:t>Morocco 18-22 March 2019</a:t>
            </a:r>
          </a:p>
        </p:txBody>
      </p:sp>
      <p:sp>
        <p:nvSpPr>
          <p:cNvPr id="4" name="Shape 123"/>
          <p:cNvSpPr txBox="1">
            <a:spLocks/>
          </p:cNvSpPr>
          <p:nvPr/>
        </p:nvSpPr>
        <p:spPr>
          <a:xfrm>
            <a:off x="1030310" y="1061734"/>
            <a:ext cx="10702344" cy="4827922"/>
          </a:xfrm>
          <a:prstGeom prst="rect">
            <a:avLst/>
          </a:prstGeom>
          <a:noFill/>
          <a:ln>
            <a:noFill/>
          </a:ln>
        </p:spPr>
        <p:txBody>
          <a:bodyPr spcFirstLastPara="1" wrap="square" lIns="108832" tIns="54401" rIns="108832" bIns="54401"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smtClean="0">
                <a:solidFill>
                  <a:schemeClr val="tx2">
                    <a:lumMod val="75000"/>
                  </a:schemeClr>
                </a:solidFill>
              </a:rPr>
              <a:t>GCOS community discussion following the Part 1 - Informing:</a:t>
            </a:r>
          </a:p>
          <a:p>
            <a:pPr marL="0" indent="0">
              <a:buNone/>
            </a:pPr>
            <a:endParaRPr lang="en-US" sz="2400" b="1" dirty="0">
              <a:solidFill>
                <a:schemeClr val="tx2">
                  <a:lumMod val="75000"/>
                </a:schemeClr>
              </a:solidFill>
            </a:endParaRPr>
          </a:p>
          <a:p>
            <a:r>
              <a:rPr lang="en-US" sz="2400" b="1" dirty="0" smtClean="0">
                <a:solidFill>
                  <a:schemeClr val="tx2">
                    <a:lumMod val="75000"/>
                  </a:schemeClr>
                </a:solidFill>
              </a:rPr>
              <a:t>Support need for commitment to long term, sustained climate observation systems</a:t>
            </a:r>
          </a:p>
          <a:p>
            <a:r>
              <a:rPr lang="en-US" sz="2400" b="1" dirty="0">
                <a:solidFill>
                  <a:schemeClr val="tx2">
                    <a:lumMod val="75000"/>
                  </a:schemeClr>
                </a:solidFill>
              </a:rPr>
              <a:t>Support </a:t>
            </a:r>
            <a:r>
              <a:rPr lang="en-US" sz="2400" b="1" dirty="0" smtClean="0">
                <a:solidFill>
                  <a:schemeClr val="tx2">
                    <a:lumMod val="75000"/>
                  </a:schemeClr>
                </a:solidFill>
              </a:rPr>
              <a:t>need for open access to climate observations, irrespective of source</a:t>
            </a:r>
          </a:p>
          <a:p>
            <a:r>
              <a:rPr lang="en-US" sz="2400" b="1" dirty="0">
                <a:solidFill>
                  <a:schemeClr val="tx2">
                    <a:lumMod val="75000"/>
                  </a:schemeClr>
                </a:solidFill>
              </a:rPr>
              <a:t>Support </a:t>
            </a:r>
            <a:r>
              <a:rPr lang="en-US" sz="2400" b="1" dirty="0" smtClean="0">
                <a:solidFill>
                  <a:schemeClr val="tx2">
                    <a:lumMod val="75000"/>
                  </a:schemeClr>
                </a:solidFill>
              </a:rPr>
              <a:t>need to understand traceability of data for Global Stocktake</a:t>
            </a:r>
          </a:p>
          <a:p>
            <a:pPr marL="0" indent="0">
              <a:buNone/>
            </a:pPr>
            <a:endParaRPr lang="en-US" sz="2400" b="1" dirty="0">
              <a:solidFill>
                <a:schemeClr val="tx2">
                  <a:lumMod val="75000"/>
                </a:schemeClr>
              </a:solidFill>
            </a:endParaRPr>
          </a:p>
          <a:p>
            <a:pPr>
              <a:buFont typeface="Wingdings"/>
              <a:buChar char="à"/>
            </a:pPr>
            <a:r>
              <a:rPr lang="en-US" sz="2400" b="1" dirty="0" smtClean="0">
                <a:solidFill>
                  <a:schemeClr val="tx2">
                    <a:lumMod val="75000"/>
                  </a:schemeClr>
                </a:solidFill>
                <a:sym typeface="Wingdings" panose="05000000000000000000" pitchFamily="2" charset="2"/>
              </a:rPr>
              <a:t>Conference on Observations for Climate</a:t>
            </a:r>
          </a:p>
          <a:p>
            <a:pPr lvl="1">
              <a:buFont typeface="Wingdings"/>
              <a:buChar char="à"/>
            </a:pPr>
            <a:r>
              <a:rPr lang="en-US" sz="2400" b="1" dirty="0" smtClean="0">
                <a:solidFill>
                  <a:schemeClr val="tx2">
                    <a:lumMod val="75000"/>
                  </a:schemeClr>
                </a:solidFill>
                <a:sym typeface="Wingdings" panose="05000000000000000000" pitchFamily="2" charset="2"/>
              </a:rPr>
              <a:t>Partnership GCOS + GOOS / Copernicus </a:t>
            </a:r>
            <a:r>
              <a:rPr lang="en-US" sz="2400" b="1" dirty="0">
                <a:solidFill>
                  <a:schemeClr val="tx2">
                    <a:lumMod val="75000"/>
                  </a:schemeClr>
                </a:solidFill>
                <a:sym typeface="Wingdings" panose="05000000000000000000" pitchFamily="2" charset="2"/>
              </a:rPr>
              <a:t>/</a:t>
            </a:r>
            <a:r>
              <a:rPr lang="en-US" sz="2400" b="1" dirty="0" smtClean="0">
                <a:solidFill>
                  <a:schemeClr val="tx2">
                    <a:lumMod val="75000"/>
                  </a:schemeClr>
                </a:solidFill>
                <a:sym typeface="Wingdings" panose="05000000000000000000" pitchFamily="2" charset="2"/>
              </a:rPr>
              <a:t> WGClimate</a:t>
            </a:r>
          </a:p>
          <a:p>
            <a:pPr lvl="1">
              <a:buFont typeface="Wingdings"/>
              <a:buChar char="à"/>
            </a:pPr>
            <a:endParaRPr lang="en-US" sz="2400" b="1" dirty="0">
              <a:solidFill>
                <a:schemeClr val="tx2">
                  <a:lumMod val="75000"/>
                </a:schemeClr>
              </a:solidFill>
              <a:sym typeface="Wingdings" panose="05000000000000000000" pitchFamily="2" charset="2"/>
            </a:endParaRPr>
          </a:p>
          <a:p>
            <a:pPr marL="457200" lvl="1" indent="0">
              <a:buNone/>
            </a:pPr>
            <a:r>
              <a:rPr lang="en-US" sz="2400" b="1" dirty="0" smtClean="0">
                <a:solidFill>
                  <a:schemeClr val="tx2">
                    <a:lumMod val="75000"/>
                  </a:schemeClr>
                </a:solidFill>
                <a:sym typeface="Wingdings" panose="05000000000000000000" pitchFamily="2" charset="2"/>
              </a:rPr>
              <a:t>Account in next GCOS Status Report, </a:t>
            </a:r>
          </a:p>
          <a:p>
            <a:pPr marL="457200" lvl="1" indent="0">
              <a:buNone/>
            </a:pPr>
            <a:r>
              <a:rPr lang="en-US" sz="2400" b="1" dirty="0" smtClean="0">
                <a:solidFill>
                  <a:schemeClr val="tx2">
                    <a:lumMod val="75000"/>
                  </a:schemeClr>
                </a:solidFill>
                <a:sym typeface="Wingdings" panose="05000000000000000000" pitchFamily="2" charset="2"/>
              </a:rPr>
              <a:t>and include actions in revised Implementation Plan </a:t>
            </a:r>
            <a:endParaRPr lang="en-US" sz="2400" b="1" dirty="0" smtClean="0">
              <a:solidFill>
                <a:schemeClr val="tx2">
                  <a:lumMod val="75000"/>
                </a:schemeClr>
              </a:solidFill>
            </a:endParaRPr>
          </a:p>
          <a:p>
            <a:pPr marL="0" indent="0">
              <a:buNone/>
            </a:pPr>
            <a:r>
              <a:rPr lang="en-US" sz="2400" b="1" dirty="0">
                <a:solidFill>
                  <a:schemeClr val="tx2">
                    <a:lumMod val="75000"/>
                  </a:schemeClr>
                </a:solidFill>
              </a:rPr>
              <a:t> </a:t>
            </a:r>
            <a:endParaRPr lang="en-US" sz="2400" b="1" dirty="0">
              <a:solidFill>
                <a:schemeClr val="tx2">
                  <a:lumMod val="75000"/>
                </a:schemeClr>
              </a:solidFill>
              <a:effectLst/>
            </a:endParaRPr>
          </a:p>
        </p:txBody>
      </p:sp>
    </p:spTree>
    <p:extLst>
      <p:ext uri="{BB962C8B-B14F-4D97-AF65-F5344CB8AC3E}">
        <p14:creationId xmlns:p14="http://schemas.microsoft.com/office/powerpoint/2010/main" val="2159027894"/>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470" y="1024128"/>
            <a:ext cx="11987849" cy="5262979"/>
          </a:xfrm>
          <a:prstGeom prst="rect">
            <a:avLst/>
          </a:prstGeom>
        </p:spPr>
        <p:txBody>
          <a:bodyPr wrap="square">
            <a:spAutoFit/>
          </a:bodyPr>
          <a:lstStyle/>
          <a:p>
            <a:r>
              <a:rPr lang="en-US" sz="2400" b="1" dirty="0" smtClean="0">
                <a:solidFill>
                  <a:schemeClr val="tx2">
                    <a:lumMod val="75000"/>
                  </a:schemeClr>
                </a:solidFill>
                <a:sym typeface="Wingdings" panose="05000000000000000000" pitchFamily="2" charset="2"/>
              </a:rPr>
              <a:t>Part </a:t>
            </a:r>
            <a:r>
              <a:rPr lang="en-US" sz="2400" b="1" dirty="0" smtClean="0">
                <a:solidFill>
                  <a:schemeClr val="tx2">
                    <a:lumMod val="75000"/>
                  </a:schemeClr>
                </a:solidFill>
                <a:sym typeface="Wingdings" panose="05000000000000000000" pitchFamily="2" charset="2"/>
              </a:rPr>
              <a:t>2 - Studying</a:t>
            </a:r>
            <a:r>
              <a:rPr lang="en-US" sz="2400" b="1" dirty="0" smtClean="0">
                <a:solidFill>
                  <a:schemeClr val="tx2">
                    <a:lumMod val="75000"/>
                  </a:schemeClr>
                </a:solidFill>
                <a:sym typeface="Wingdings" panose="05000000000000000000" pitchFamily="2" charset="2"/>
              </a:rPr>
              <a:t>:</a:t>
            </a:r>
          </a:p>
          <a:p>
            <a:r>
              <a:rPr lang="en-US" sz="2400" b="1" dirty="0" smtClean="0">
                <a:solidFill>
                  <a:schemeClr val="tx2">
                    <a:lumMod val="75000"/>
                  </a:schemeClr>
                </a:solidFill>
              </a:rPr>
              <a:t>Ensure </a:t>
            </a:r>
            <a:r>
              <a:rPr lang="en-US" sz="2400" b="1" dirty="0">
                <a:solidFill>
                  <a:schemeClr val="tx2">
                    <a:lumMod val="75000"/>
                  </a:schemeClr>
                </a:solidFill>
              </a:rPr>
              <a:t>that climate observations are enhanced and continued into the future to, </a:t>
            </a:r>
            <a:endParaRPr lang="en-US" sz="2400" b="1" dirty="0" smtClean="0">
              <a:solidFill>
                <a:schemeClr val="tx2">
                  <a:lumMod val="75000"/>
                </a:schemeClr>
              </a:solidFill>
            </a:endParaRPr>
          </a:p>
          <a:p>
            <a:r>
              <a:rPr lang="en-US" sz="2400" b="1" dirty="0" smtClean="0">
                <a:solidFill>
                  <a:schemeClr val="tx2">
                    <a:lumMod val="75000"/>
                  </a:schemeClr>
                </a:solidFill>
              </a:rPr>
              <a:t>in </a:t>
            </a:r>
            <a:r>
              <a:rPr lang="en-US" sz="2400" b="1" dirty="0">
                <a:solidFill>
                  <a:schemeClr val="tx2">
                    <a:lumMod val="75000"/>
                  </a:schemeClr>
                </a:solidFill>
              </a:rPr>
              <a:t>order to fully monitor the Earth’s water and carbon cycles and </a:t>
            </a:r>
            <a:r>
              <a:rPr lang="en-US" sz="2400" b="1" dirty="0" smtClean="0">
                <a:solidFill>
                  <a:schemeClr val="tx2">
                    <a:lumMod val="75000"/>
                  </a:schemeClr>
                </a:solidFill>
              </a:rPr>
              <a:t>energy:</a:t>
            </a:r>
          </a:p>
          <a:p>
            <a:endParaRPr lang="en-US" sz="2400" b="1" dirty="0" smtClean="0">
              <a:solidFill>
                <a:schemeClr val="tx2">
                  <a:lumMod val="75000"/>
                </a:schemeClr>
              </a:solidFill>
            </a:endParaRPr>
          </a:p>
          <a:p>
            <a:r>
              <a:rPr lang="en-US" sz="2400" b="1" dirty="0">
                <a:solidFill>
                  <a:schemeClr val="tx2">
                    <a:lumMod val="75000"/>
                  </a:schemeClr>
                </a:solidFill>
              </a:rPr>
              <a:t>Break-out </a:t>
            </a:r>
            <a:r>
              <a:rPr lang="en-US" sz="2400" b="1" dirty="0" smtClean="0">
                <a:solidFill>
                  <a:schemeClr val="tx2">
                    <a:lumMod val="75000"/>
                  </a:schemeClr>
                </a:solidFill>
              </a:rPr>
              <a:t>groups</a:t>
            </a:r>
          </a:p>
          <a:p>
            <a:r>
              <a:rPr lang="en-US" sz="2400" b="1" dirty="0" smtClean="0">
                <a:solidFill>
                  <a:schemeClr val="tx2">
                    <a:lumMod val="75000"/>
                  </a:schemeClr>
                </a:solidFill>
              </a:rPr>
              <a:t>(</a:t>
            </a:r>
            <a:r>
              <a:rPr lang="en-US" sz="2400" b="1" dirty="0">
                <a:solidFill>
                  <a:schemeClr val="tx2">
                    <a:lumMod val="75000"/>
                  </a:schemeClr>
                </a:solidFill>
              </a:rPr>
              <a:t>1) Carbon </a:t>
            </a:r>
            <a:endParaRPr lang="en-US" sz="2400" b="1" dirty="0" smtClean="0">
              <a:solidFill>
                <a:schemeClr val="tx2">
                  <a:lumMod val="75000"/>
                </a:schemeClr>
              </a:solidFill>
            </a:endParaRPr>
          </a:p>
          <a:p>
            <a:r>
              <a:rPr lang="en-US" sz="2400" b="1" dirty="0" smtClean="0">
                <a:solidFill>
                  <a:schemeClr val="tx2">
                    <a:lumMod val="75000"/>
                  </a:schemeClr>
                </a:solidFill>
              </a:rPr>
              <a:t>(</a:t>
            </a:r>
            <a:r>
              <a:rPr lang="en-US" sz="2400" b="1" dirty="0">
                <a:solidFill>
                  <a:schemeClr val="tx2">
                    <a:lumMod val="75000"/>
                  </a:schemeClr>
                </a:solidFill>
              </a:rPr>
              <a:t>2) Water </a:t>
            </a:r>
            <a:endParaRPr lang="en-US" sz="2400" b="1" dirty="0" smtClean="0">
              <a:solidFill>
                <a:schemeClr val="tx2">
                  <a:lumMod val="75000"/>
                </a:schemeClr>
              </a:solidFill>
            </a:endParaRPr>
          </a:p>
          <a:p>
            <a:r>
              <a:rPr lang="en-US" sz="2400" b="1" dirty="0" smtClean="0">
                <a:solidFill>
                  <a:schemeClr val="tx2">
                    <a:lumMod val="75000"/>
                  </a:schemeClr>
                </a:solidFill>
              </a:rPr>
              <a:t>(</a:t>
            </a:r>
            <a:r>
              <a:rPr lang="en-US" sz="2400" b="1" dirty="0">
                <a:solidFill>
                  <a:schemeClr val="tx2">
                    <a:lumMod val="75000"/>
                  </a:schemeClr>
                </a:solidFill>
              </a:rPr>
              <a:t>3) </a:t>
            </a:r>
            <a:r>
              <a:rPr lang="en-US" sz="2400" b="1" dirty="0" smtClean="0">
                <a:solidFill>
                  <a:schemeClr val="tx2">
                    <a:lumMod val="75000"/>
                  </a:schemeClr>
                </a:solidFill>
              </a:rPr>
              <a:t>Energy</a:t>
            </a:r>
          </a:p>
          <a:p>
            <a:r>
              <a:rPr lang="en-US" sz="2400" b="1" dirty="0" smtClean="0">
                <a:solidFill>
                  <a:schemeClr val="tx2">
                    <a:lumMod val="75000"/>
                  </a:schemeClr>
                </a:solidFill>
              </a:rPr>
              <a:t>(4</a:t>
            </a:r>
            <a:r>
              <a:rPr lang="en-US" sz="2400" b="1" dirty="0">
                <a:solidFill>
                  <a:schemeClr val="tx2">
                    <a:lumMod val="75000"/>
                  </a:schemeClr>
                </a:solidFill>
              </a:rPr>
              <a:t>) </a:t>
            </a:r>
            <a:r>
              <a:rPr lang="en-US" sz="2400" b="1" dirty="0" smtClean="0">
                <a:solidFill>
                  <a:schemeClr val="tx2">
                    <a:lumMod val="75000"/>
                  </a:schemeClr>
                </a:solidFill>
              </a:rPr>
              <a:t>Biodiversity / Life</a:t>
            </a:r>
          </a:p>
          <a:p>
            <a:endParaRPr lang="en-US" sz="2400" b="1" dirty="0" smtClean="0">
              <a:solidFill>
                <a:schemeClr val="tx2">
                  <a:lumMod val="75000"/>
                </a:schemeClr>
              </a:solidFill>
            </a:endParaRPr>
          </a:p>
          <a:p>
            <a:pPr marL="342900" indent="-342900">
              <a:buFont typeface="Wingdings"/>
              <a:buChar char="à"/>
            </a:pPr>
            <a:r>
              <a:rPr lang="en-US" sz="2400" b="1" dirty="0" smtClean="0">
                <a:solidFill>
                  <a:schemeClr val="tx2">
                    <a:lumMod val="75000"/>
                  </a:schemeClr>
                </a:solidFill>
                <a:sym typeface="Wingdings" panose="05000000000000000000" pitchFamily="2" charset="2"/>
              </a:rPr>
              <a:t>Scoping </a:t>
            </a:r>
            <a:r>
              <a:rPr lang="en-US" sz="2400" b="1" dirty="0" smtClean="0">
                <a:solidFill>
                  <a:schemeClr val="tx2">
                    <a:lumMod val="75000"/>
                  </a:schemeClr>
                </a:solidFill>
                <a:sym typeface="Wingdings" panose="05000000000000000000" pitchFamily="2" charset="2"/>
              </a:rPr>
              <a:t>papers to be further developed, Publications ? IPCC AR6 cut-off date 31 Dec 2018?? </a:t>
            </a:r>
            <a:endParaRPr lang="en-US" sz="2400" b="1" dirty="0" smtClean="0">
              <a:solidFill>
                <a:schemeClr val="tx2">
                  <a:lumMod val="75000"/>
                </a:schemeClr>
              </a:solidFill>
              <a:sym typeface="Wingdings" panose="05000000000000000000" pitchFamily="2" charset="2"/>
            </a:endParaRPr>
          </a:p>
          <a:p>
            <a:r>
              <a:rPr lang="en-US" sz="2400" b="1" dirty="0" smtClean="0">
                <a:solidFill>
                  <a:schemeClr val="tx2">
                    <a:lumMod val="75000"/>
                  </a:schemeClr>
                </a:solidFill>
                <a:sym typeface="Wingdings" panose="05000000000000000000" pitchFamily="2" charset="2"/>
              </a:rPr>
              <a:t> Discussion need to be continued (workshops, task teams)… Big ticket questions to the EO community</a:t>
            </a:r>
            <a:endParaRPr lang="en-GB" sz="2400" b="1" dirty="0">
              <a:solidFill>
                <a:schemeClr val="tx2">
                  <a:lumMod val="75000"/>
                </a:schemeClr>
              </a:solidFill>
            </a:endParaRPr>
          </a:p>
        </p:txBody>
      </p:sp>
      <p:sp>
        <p:nvSpPr>
          <p:cNvPr id="3" name="Title 1"/>
          <p:cNvSpPr txBox="1">
            <a:spLocks/>
          </p:cNvSpPr>
          <p:nvPr/>
        </p:nvSpPr>
        <p:spPr>
          <a:xfrm>
            <a:off x="0" y="5007"/>
            <a:ext cx="12192000" cy="1019121"/>
          </a:xfrm>
          <a:prstGeom prst="rect">
            <a:avLst/>
          </a:prstGeom>
          <a:solidFill>
            <a:schemeClr val="tx2">
              <a:lumMod val="75000"/>
            </a:schemeClr>
          </a:solidFill>
        </p:spPr>
        <p:txBody>
          <a:bodyPr>
            <a:normAutofit fontScale="90000" lnSpcReduction="10000"/>
          </a:bodyPr>
          <a:lstStyle>
            <a:lvl1pPr algn="r" defTabSz="457200" rtl="0" eaLnBrk="1" latinLnBrk="0" hangingPunct="1">
              <a:spcBef>
                <a:spcPct val="0"/>
              </a:spcBef>
              <a:buNone/>
              <a:defRPr sz="3600" b="1" kern="1200">
                <a:solidFill>
                  <a:schemeClr val="bg1"/>
                </a:solidFill>
                <a:latin typeface="+mj-lt"/>
                <a:ea typeface="+mj-ea"/>
                <a:cs typeface="+mj-cs"/>
              </a:defRPr>
            </a:lvl1pPr>
          </a:lstStyle>
          <a:p>
            <a:r>
              <a:rPr lang="en-US" smtClean="0"/>
              <a:t>GCOS Joint Panels Meeting Marrakesh</a:t>
            </a:r>
            <a:br>
              <a:rPr lang="en-US" smtClean="0"/>
            </a:br>
            <a:r>
              <a:rPr lang="en-US" i="1" smtClean="0"/>
              <a:t>Morocco 18-22 March 2019</a:t>
            </a:r>
            <a:endParaRPr lang="en-US" i="1" dirty="0"/>
          </a:p>
        </p:txBody>
      </p:sp>
      <p:sp>
        <p:nvSpPr>
          <p:cNvPr id="4" name="Rectangle 3"/>
          <p:cNvSpPr/>
          <p:nvPr/>
        </p:nvSpPr>
        <p:spPr>
          <a:xfrm>
            <a:off x="5145639" y="2523326"/>
            <a:ext cx="5554786" cy="1569660"/>
          </a:xfrm>
          <a:prstGeom prst="rect">
            <a:avLst/>
          </a:prstGeom>
        </p:spPr>
        <p:txBody>
          <a:bodyPr wrap="square">
            <a:spAutoFit/>
          </a:bodyPr>
          <a:lstStyle/>
          <a:p>
            <a:r>
              <a:rPr lang="en-US" sz="2400" b="1" dirty="0" smtClean="0">
                <a:solidFill>
                  <a:schemeClr val="tx2">
                    <a:lumMod val="75000"/>
                  </a:schemeClr>
                </a:solidFill>
                <a:sym typeface="Wingdings" panose="05000000000000000000" pitchFamily="2" charset="2"/>
              </a:rPr>
              <a:t>Cross-Panel discussions:</a:t>
            </a:r>
          </a:p>
          <a:p>
            <a:r>
              <a:rPr lang="en-US" sz="2400" b="1" dirty="0" smtClean="0">
                <a:solidFill>
                  <a:schemeClr val="tx2">
                    <a:lumMod val="75000"/>
                  </a:schemeClr>
                </a:solidFill>
                <a:sym typeface="Wingdings" panose="05000000000000000000" pitchFamily="2" charset="2"/>
              </a:rPr>
              <a:t>(a) Energy fluxes</a:t>
            </a:r>
          </a:p>
          <a:p>
            <a:r>
              <a:rPr lang="en-US" sz="2400" b="1" dirty="0" smtClean="0">
                <a:solidFill>
                  <a:schemeClr val="tx2">
                    <a:lumMod val="75000"/>
                  </a:schemeClr>
                </a:solidFill>
                <a:sym typeface="Wingdings" panose="05000000000000000000" pitchFamily="2" charset="2"/>
              </a:rPr>
              <a:t>(b) Coastal-Land-Ocean-Water Fluxes</a:t>
            </a:r>
          </a:p>
          <a:p>
            <a:r>
              <a:rPr lang="en-US" sz="2400" b="1" dirty="0" smtClean="0">
                <a:solidFill>
                  <a:schemeClr val="tx2">
                    <a:lumMod val="75000"/>
                  </a:schemeClr>
                </a:solidFill>
                <a:sym typeface="Wingdings" panose="05000000000000000000" pitchFamily="2" charset="2"/>
              </a:rPr>
              <a:t>(c) Extremes</a:t>
            </a:r>
            <a:endParaRPr lang="en-GB" sz="2400" b="1" dirty="0">
              <a:solidFill>
                <a:schemeClr val="tx2">
                  <a:lumMod val="75000"/>
                </a:schemeClr>
              </a:solidFill>
            </a:endParaRPr>
          </a:p>
        </p:txBody>
      </p:sp>
    </p:spTree>
    <p:extLst>
      <p:ext uri="{BB962C8B-B14F-4D97-AF65-F5344CB8AC3E}">
        <p14:creationId xmlns:p14="http://schemas.microsoft.com/office/powerpoint/2010/main" val="610230373"/>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xmlns="" id="{4A4E9AD0-0E88-D94D-AB5D-47DA762E58DD}"/>
              </a:ext>
            </a:extLst>
          </p:cNvPr>
          <p:cNvGraphicFramePr>
            <a:graphicFrameLocks noGrp="1"/>
          </p:cNvGraphicFramePr>
          <p:nvPr>
            <p:extLst>
              <p:ext uri="{D42A27DB-BD31-4B8C-83A1-F6EECF244321}">
                <p14:modId xmlns:p14="http://schemas.microsoft.com/office/powerpoint/2010/main" val="3940563467"/>
              </p:ext>
            </p:extLst>
          </p:nvPr>
        </p:nvGraphicFramePr>
        <p:xfrm>
          <a:off x="493332" y="1605699"/>
          <a:ext cx="4061611" cy="4455113"/>
        </p:xfrm>
        <a:graphic>
          <a:graphicData uri="http://schemas.openxmlformats.org/drawingml/2006/table">
            <a:tbl>
              <a:tblPr firstRow="1" firstCol="1" bandRow="1">
                <a:tableStyleId>{7DF18680-E054-41AD-8BC1-D1AEF772440D}</a:tableStyleId>
              </a:tblPr>
              <a:tblGrid>
                <a:gridCol w="1373248">
                  <a:extLst>
                    <a:ext uri="{9D8B030D-6E8A-4147-A177-3AD203B41FA5}">
                      <a16:colId xmlns:a16="http://schemas.microsoft.com/office/drawing/2014/main" xmlns="" val="4158416859"/>
                    </a:ext>
                  </a:extLst>
                </a:gridCol>
                <a:gridCol w="2688363">
                  <a:extLst>
                    <a:ext uri="{9D8B030D-6E8A-4147-A177-3AD203B41FA5}">
                      <a16:colId xmlns:a16="http://schemas.microsoft.com/office/drawing/2014/main" xmlns="" val="3274324261"/>
                    </a:ext>
                  </a:extLst>
                </a:gridCol>
              </a:tblGrid>
              <a:tr h="934605">
                <a:tc gridSpan="2">
                  <a:txBody>
                    <a:bodyPr/>
                    <a:lstStyle/>
                    <a:p>
                      <a:pPr marL="0" lvl="0" indent="0" algn="ctr">
                        <a:lnSpc>
                          <a:spcPct val="115000"/>
                        </a:lnSpc>
                        <a:spcAft>
                          <a:spcPts val="0"/>
                        </a:spcAft>
                        <a:buClr>
                          <a:srgbClr val="17365D"/>
                        </a:buClr>
                        <a:buFont typeface="Times New Roman" panose="02020603050405020304" pitchFamily="18" charset="0"/>
                        <a:buNone/>
                      </a:pPr>
                      <a:r>
                        <a:rPr lang="en-GB" sz="1400" noProof="0" dirty="0">
                          <a:effectLst/>
                        </a:rPr>
                        <a:t>Closing the global energy balance</a:t>
                      </a:r>
                      <a:endParaRPr lang="en-GB" sz="1400" noProof="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32023" marR="32023" marT="12733" marB="12733">
                    <a:solidFill>
                      <a:srgbClr val="0090A0"/>
                    </a:solidFill>
                  </a:tcPr>
                </a:tc>
                <a:tc hMerge="1">
                  <a:txBody>
                    <a:bodyPr/>
                    <a:lstStyle/>
                    <a:p>
                      <a:endParaRPr lang="en-GB"/>
                    </a:p>
                  </a:txBody>
                  <a:tcPr/>
                </a:tc>
                <a:extLst>
                  <a:ext uri="{0D108BD9-81ED-4DB2-BD59-A6C34878D82A}">
                    <a16:rowId xmlns:a16="http://schemas.microsoft.com/office/drawing/2014/main" xmlns="" val="3424158357"/>
                  </a:ext>
                </a:extLst>
              </a:tr>
              <a:tr h="738424">
                <a:tc>
                  <a:txBody>
                    <a:bodyPr/>
                    <a:lstStyle/>
                    <a:p>
                      <a:pPr algn="just">
                        <a:lnSpc>
                          <a:spcPct val="115000"/>
                        </a:lnSpc>
                        <a:spcBef>
                          <a:spcPts val="600"/>
                        </a:spcBef>
                        <a:spcAft>
                          <a:spcPts val="0"/>
                        </a:spcAft>
                      </a:pPr>
                      <a:r>
                        <a:rPr lang="en-GB" sz="1400" noProof="0">
                          <a:effectLst/>
                        </a:rPr>
                        <a:t>Targets</a:t>
                      </a:r>
                      <a:endParaRPr lang="en-GB" sz="1400" noProof="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16987" marR="16987" marT="0" marB="0">
                    <a:solidFill>
                      <a:srgbClr val="0090A0"/>
                    </a:solidFill>
                  </a:tcPr>
                </a:tc>
                <a:tc>
                  <a:txBody>
                    <a:bodyPr/>
                    <a:lstStyle/>
                    <a:p>
                      <a:pPr algn="l">
                        <a:lnSpc>
                          <a:spcPct val="115000"/>
                        </a:lnSpc>
                        <a:spcBef>
                          <a:spcPts val="600"/>
                        </a:spcBef>
                        <a:spcAft>
                          <a:spcPts val="0"/>
                        </a:spcAft>
                      </a:pPr>
                      <a:r>
                        <a:rPr lang="en-GB" sz="1400" noProof="0" dirty="0">
                          <a:effectLst/>
                        </a:rPr>
                        <a:t>Balance energy budget to within 0.1 Wm</a:t>
                      </a:r>
                      <a:r>
                        <a:rPr lang="en-GB" sz="1400" baseline="30000" noProof="0" dirty="0">
                          <a:effectLst/>
                        </a:rPr>
                        <a:t>-2</a:t>
                      </a:r>
                      <a:r>
                        <a:rPr lang="en-GB" sz="1400" noProof="0" dirty="0">
                          <a:effectLst/>
                        </a:rPr>
                        <a:t> on annual timescales</a:t>
                      </a:r>
                      <a:endParaRPr lang="en-GB" sz="1400" noProof="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16987" marR="16987" marT="0" marB="0"/>
                </a:tc>
                <a:extLst>
                  <a:ext uri="{0D108BD9-81ED-4DB2-BD59-A6C34878D82A}">
                    <a16:rowId xmlns:a16="http://schemas.microsoft.com/office/drawing/2014/main" xmlns="" val="1222652889"/>
                  </a:ext>
                </a:extLst>
              </a:tr>
              <a:tr h="738424">
                <a:tc>
                  <a:txBody>
                    <a:bodyPr/>
                    <a:lstStyle/>
                    <a:p>
                      <a:pPr algn="just">
                        <a:lnSpc>
                          <a:spcPct val="115000"/>
                        </a:lnSpc>
                        <a:spcAft>
                          <a:spcPts val="0"/>
                        </a:spcAft>
                      </a:pPr>
                      <a:r>
                        <a:rPr lang="en-GB" sz="1400" noProof="0">
                          <a:effectLst/>
                        </a:rPr>
                        <a:t>Who</a:t>
                      </a:r>
                      <a:endParaRPr lang="en-GB" sz="1400" noProof="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16987" marR="16987" marT="0" marB="0">
                    <a:solidFill>
                      <a:srgbClr val="0090A0"/>
                    </a:solidFill>
                  </a:tcPr>
                </a:tc>
                <a:tc>
                  <a:txBody>
                    <a:bodyPr/>
                    <a:lstStyle/>
                    <a:p>
                      <a:pPr algn="l">
                        <a:lnSpc>
                          <a:spcPct val="115000"/>
                        </a:lnSpc>
                        <a:spcAft>
                          <a:spcPts val="0"/>
                        </a:spcAft>
                      </a:pPr>
                      <a:r>
                        <a:rPr lang="en-GB" sz="1400" noProof="0" dirty="0">
                          <a:effectLst/>
                        </a:rPr>
                        <a:t>Operators of GCOS-related systems, including data centres	</a:t>
                      </a:r>
                      <a:endParaRPr lang="en-GB" sz="1400" noProof="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16987" marR="16987" marT="0" marB="0"/>
                </a:tc>
                <a:extLst>
                  <a:ext uri="{0D108BD9-81ED-4DB2-BD59-A6C34878D82A}">
                    <a16:rowId xmlns:a16="http://schemas.microsoft.com/office/drawing/2014/main" xmlns="" val="279446280"/>
                  </a:ext>
                </a:extLst>
              </a:tr>
              <a:tr h="681220">
                <a:tc>
                  <a:txBody>
                    <a:bodyPr/>
                    <a:lstStyle/>
                    <a:p>
                      <a:pPr algn="just">
                        <a:lnSpc>
                          <a:spcPct val="115000"/>
                        </a:lnSpc>
                        <a:spcAft>
                          <a:spcPts val="0"/>
                        </a:spcAft>
                      </a:pPr>
                      <a:r>
                        <a:rPr lang="en-GB" sz="1400" noProof="0">
                          <a:effectLst/>
                        </a:rPr>
                        <a:t>Time frame</a:t>
                      </a:r>
                      <a:endParaRPr lang="en-GB" sz="1400" noProof="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16987" marR="16987" marT="0" marB="0">
                    <a:solidFill>
                      <a:srgbClr val="0090A0"/>
                    </a:solidFill>
                  </a:tcPr>
                </a:tc>
                <a:tc>
                  <a:txBody>
                    <a:bodyPr/>
                    <a:lstStyle/>
                    <a:p>
                      <a:pPr algn="l">
                        <a:lnSpc>
                          <a:spcPct val="115000"/>
                        </a:lnSpc>
                        <a:spcAft>
                          <a:spcPts val="0"/>
                        </a:spcAft>
                      </a:pPr>
                      <a:r>
                        <a:rPr lang="en-GB" sz="1400" noProof="0" dirty="0">
                          <a:effectLst/>
                        </a:rPr>
                        <a:t>Ongoing</a:t>
                      </a:r>
                      <a:endParaRPr lang="en-GB" sz="1400" noProof="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16987" marR="16987" marT="0" marB="0"/>
                </a:tc>
                <a:extLst>
                  <a:ext uri="{0D108BD9-81ED-4DB2-BD59-A6C34878D82A}">
                    <a16:rowId xmlns:a16="http://schemas.microsoft.com/office/drawing/2014/main" xmlns="" val="3434406374"/>
                  </a:ext>
                </a:extLst>
              </a:tr>
              <a:tr h="1362440">
                <a:tc>
                  <a:txBody>
                    <a:bodyPr/>
                    <a:lstStyle/>
                    <a:p>
                      <a:pPr algn="just">
                        <a:lnSpc>
                          <a:spcPct val="115000"/>
                        </a:lnSpc>
                        <a:spcAft>
                          <a:spcPts val="0"/>
                        </a:spcAft>
                      </a:pPr>
                      <a:r>
                        <a:rPr lang="en-GB" sz="1400" noProof="0">
                          <a:effectLst/>
                        </a:rPr>
                        <a:t>Performance indicator</a:t>
                      </a:r>
                      <a:endParaRPr lang="en-GB" sz="1400" noProof="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16987" marR="16987" marT="0" marB="0">
                    <a:solidFill>
                      <a:srgbClr val="0090A0"/>
                    </a:solidFill>
                  </a:tcPr>
                </a:tc>
                <a:tc>
                  <a:txBody>
                    <a:bodyPr/>
                    <a:lstStyle/>
                    <a:p>
                      <a:pPr algn="l">
                        <a:lnSpc>
                          <a:spcPct val="115000"/>
                        </a:lnSpc>
                        <a:spcAft>
                          <a:spcPts val="0"/>
                        </a:spcAft>
                      </a:pPr>
                      <a:r>
                        <a:rPr lang="en-GB" sz="1400" noProof="0" dirty="0">
                          <a:effectLst/>
                        </a:rPr>
                        <a:t>Regular assessment of imbalance in estimated global energy </a:t>
                      </a:r>
                      <a:br>
                        <a:rPr lang="en-GB" sz="1400" noProof="0" dirty="0">
                          <a:effectLst/>
                        </a:rPr>
                      </a:br>
                      <a:r>
                        <a:rPr lang="en-GB" sz="1400" noProof="0" dirty="0">
                          <a:effectLst/>
                        </a:rPr>
                        <a:t>budget</a:t>
                      </a:r>
                      <a:endParaRPr lang="en-GB" sz="1400" noProof="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16987" marR="16987" marT="0" marB="0"/>
                </a:tc>
                <a:extLst>
                  <a:ext uri="{0D108BD9-81ED-4DB2-BD59-A6C34878D82A}">
                    <a16:rowId xmlns:a16="http://schemas.microsoft.com/office/drawing/2014/main" xmlns="" val="2495821557"/>
                  </a:ext>
                </a:extLst>
              </a:tr>
            </a:tbl>
          </a:graphicData>
        </a:graphic>
      </p:graphicFrame>
      <p:grpSp>
        <p:nvGrpSpPr>
          <p:cNvPr id="78" name="Group 77">
            <a:extLst>
              <a:ext uri="{FF2B5EF4-FFF2-40B4-BE49-F238E27FC236}">
                <a16:creationId xmlns:a16="http://schemas.microsoft.com/office/drawing/2014/main" xmlns="" id="{0A5F239A-6331-494A-9874-A6B25328986C}"/>
              </a:ext>
            </a:extLst>
          </p:cNvPr>
          <p:cNvGrpSpPr/>
          <p:nvPr/>
        </p:nvGrpSpPr>
        <p:grpSpPr>
          <a:xfrm>
            <a:off x="5327163" y="765054"/>
            <a:ext cx="6254972" cy="4974422"/>
            <a:chOff x="18267681" y="19904033"/>
            <a:chExt cx="7026321" cy="6992435"/>
          </a:xfrm>
        </p:grpSpPr>
        <p:sp>
          <p:nvSpPr>
            <p:cNvPr id="33" name="Shape 239">
              <a:extLst>
                <a:ext uri="{FF2B5EF4-FFF2-40B4-BE49-F238E27FC236}">
                  <a16:creationId xmlns:a16="http://schemas.microsoft.com/office/drawing/2014/main" xmlns="" id="{A77C2A10-5626-BB48-9FFE-345D89D7F6A3}"/>
                </a:ext>
              </a:extLst>
            </p:cNvPr>
            <p:cNvSpPr/>
            <p:nvPr/>
          </p:nvSpPr>
          <p:spPr>
            <a:xfrm>
              <a:off x="18267681" y="19986170"/>
              <a:ext cx="7026321" cy="6910298"/>
            </a:xfrm>
            <a:prstGeom prst="ellipse">
              <a:avLst/>
            </a:prstGeom>
            <a:solidFill>
              <a:srgbClr val="D8D8D8"/>
            </a:solidFill>
            <a:ln>
              <a:noFill/>
            </a:ln>
          </p:spPr>
          <p:txBody>
            <a:bodyPr lIns="64665" tIns="32324" rIns="64665" bIns="32324" anchor="ctr" anchorCtr="0">
              <a:noAutofit/>
            </a:bodyPr>
            <a:lstStyle/>
            <a:p>
              <a:pPr algn="ctr">
                <a:buClr>
                  <a:schemeClr val="dk1"/>
                </a:buClr>
              </a:pPr>
              <a:endParaRPr>
                <a:solidFill>
                  <a:srgbClr val="FFFFFF"/>
                </a:solidFill>
                <a:latin typeface="Calibri"/>
                <a:ea typeface="Calibri"/>
                <a:cs typeface="Calibri"/>
                <a:sym typeface="Calibri"/>
              </a:endParaRPr>
            </a:p>
          </p:txBody>
        </p:sp>
        <p:grpSp>
          <p:nvGrpSpPr>
            <p:cNvPr id="34" name="Shape 240">
              <a:extLst>
                <a:ext uri="{FF2B5EF4-FFF2-40B4-BE49-F238E27FC236}">
                  <a16:creationId xmlns:a16="http://schemas.microsoft.com/office/drawing/2014/main" xmlns="" id="{85CA3ADE-5154-E544-AE1D-6B96E953ECD5}"/>
                </a:ext>
              </a:extLst>
            </p:cNvPr>
            <p:cNvGrpSpPr/>
            <p:nvPr/>
          </p:nvGrpSpPr>
          <p:grpSpPr>
            <a:xfrm>
              <a:off x="18380798" y="19904033"/>
              <a:ext cx="6603833" cy="5581802"/>
              <a:chOff x="-17472" y="-270729"/>
              <a:chExt cx="6833639" cy="5776042"/>
            </a:xfrm>
          </p:grpSpPr>
          <p:sp>
            <p:nvSpPr>
              <p:cNvPr id="61" name="Shape 241">
                <a:extLst>
                  <a:ext uri="{FF2B5EF4-FFF2-40B4-BE49-F238E27FC236}">
                    <a16:creationId xmlns:a16="http://schemas.microsoft.com/office/drawing/2014/main" xmlns="" id="{4A753D8F-2751-EB4E-BEC3-0DC0233B7274}"/>
                  </a:ext>
                </a:extLst>
              </p:cNvPr>
              <p:cNvSpPr/>
              <p:nvPr/>
            </p:nvSpPr>
            <p:spPr>
              <a:xfrm>
                <a:off x="1193557" y="936403"/>
                <a:ext cx="4447813" cy="4447813"/>
              </a:xfrm>
              <a:prstGeom prst="blockArc">
                <a:avLst>
                  <a:gd name="adj1" fmla="val 9057867"/>
                  <a:gd name="adj2" fmla="val 16252686"/>
                  <a:gd name="adj3" fmla="val 4641"/>
                </a:avLst>
              </a:prstGeom>
              <a:solidFill>
                <a:srgbClr val="00D2DA"/>
              </a:solidFill>
              <a:ln>
                <a:noFill/>
              </a:ln>
            </p:spPr>
            <p:txBody>
              <a:bodyPr lIns="64665" tIns="64665" rIns="64665" bIns="64665" anchor="ctr" anchorCtr="0">
                <a:noAutofit/>
              </a:bodyPr>
              <a:lstStyle/>
              <a:p>
                <a:endParaRPr sz="300"/>
              </a:p>
            </p:txBody>
          </p:sp>
          <p:sp>
            <p:nvSpPr>
              <p:cNvPr id="62" name="Shape 242">
                <a:extLst>
                  <a:ext uri="{FF2B5EF4-FFF2-40B4-BE49-F238E27FC236}">
                    <a16:creationId xmlns:a16="http://schemas.microsoft.com/office/drawing/2014/main" xmlns="" id="{58973FAC-24AA-A449-9860-6D04D2848C60}"/>
                  </a:ext>
                </a:extLst>
              </p:cNvPr>
              <p:cNvSpPr/>
              <p:nvPr/>
            </p:nvSpPr>
            <p:spPr>
              <a:xfrm>
                <a:off x="1184699" y="920598"/>
                <a:ext cx="4447813" cy="4447813"/>
              </a:xfrm>
              <a:prstGeom prst="blockArc">
                <a:avLst>
                  <a:gd name="adj1" fmla="val 1745754"/>
                  <a:gd name="adj2" fmla="val 9112068"/>
                  <a:gd name="adj3" fmla="val 4641"/>
                </a:avLst>
              </a:prstGeom>
              <a:solidFill>
                <a:srgbClr val="F29200"/>
              </a:solidFill>
              <a:ln>
                <a:noFill/>
              </a:ln>
            </p:spPr>
            <p:txBody>
              <a:bodyPr lIns="64665" tIns="64665" rIns="64665" bIns="64665" anchor="ctr" anchorCtr="0">
                <a:noAutofit/>
              </a:bodyPr>
              <a:lstStyle/>
              <a:p>
                <a:endParaRPr sz="300"/>
              </a:p>
            </p:txBody>
          </p:sp>
          <p:sp>
            <p:nvSpPr>
              <p:cNvPr id="63" name="Shape 243">
                <a:extLst>
                  <a:ext uri="{FF2B5EF4-FFF2-40B4-BE49-F238E27FC236}">
                    <a16:creationId xmlns:a16="http://schemas.microsoft.com/office/drawing/2014/main" xmlns="" id="{2D21A85E-2B55-6E42-90C0-F423B68B615A}"/>
                  </a:ext>
                </a:extLst>
              </p:cNvPr>
              <p:cNvSpPr/>
              <p:nvPr/>
            </p:nvSpPr>
            <p:spPr>
              <a:xfrm>
                <a:off x="1175441" y="936478"/>
                <a:ext cx="4447813" cy="4447813"/>
              </a:xfrm>
              <a:prstGeom prst="blockArc">
                <a:avLst>
                  <a:gd name="adj1" fmla="val 16200000"/>
                  <a:gd name="adj2" fmla="val 1800000"/>
                  <a:gd name="adj3" fmla="val 4641"/>
                </a:avLst>
              </a:prstGeom>
              <a:solidFill>
                <a:srgbClr val="009FE3"/>
              </a:solidFill>
              <a:ln>
                <a:noFill/>
              </a:ln>
            </p:spPr>
            <p:txBody>
              <a:bodyPr lIns="64665" tIns="64665" rIns="64665" bIns="64665" anchor="ctr" anchorCtr="0">
                <a:noAutofit/>
              </a:bodyPr>
              <a:lstStyle/>
              <a:p>
                <a:endParaRPr sz="300"/>
              </a:p>
            </p:txBody>
          </p:sp>
          <p:sp>
            <p:nvSpPr>
              <p:cNvPr id="64" name="Shape 244">
                <a:extLst>
                  <a:ext uri="{FF2B5EF4-FFF2-40B4-BE49-F238E27FC236}">
                    <a16:creationId xmlns:a16="http://schemas.microsoft.com/office/drawing/2014/main" xmlns="" id="{3DBD22A8-1B82-3C42-813A-4EFDD424E185}"/>
                  </a:ext>
                </a:extLst>
              </p:cNvPr>
              <p:cNvSpPr/>
              <p:nvPr/>
            </p:nvSpPr>
            <p:spPr>
              <a:xfrm>
                <a:off x="2376888" y="2137925"/>
                <a:ext cx="2044920" cy="2044920"/>
              </a:xfrm>
              <a:prstGeom prst="ellipse">
                <a:avLst/>
              </a:prstGeom>
              <a:solidFill>
                <a:srgbClr val="0090A0"/>
              </a:solidFill>
              <a:ln w="25400" cap="flat" cmpd="sng">
                <a:solidFill>
                  <a:srgbClr val="FFFFFF"/>
                </a:solidFill>
                <a:prstDash val="solid"/>
                <a:round/>
                <a:headEnd type="none" w="med" len="med"/>
                <a:tailEnd type="none" w="med" len="med"/>
              </a:ln>
            </p:spPr>
            <p:txBody>
              <a:bodyPr lIns="64665" tIns="64665" rIns="64665" bIns="64665" anchor="ctr" anchorCtr="0">
                <a:noAutofit/>
              </a:bodyPr>
              <a:lstStyle/>
              <a:p>
                <a:endParaRPr sz="300"/>
              </a:p>
            </p:txBody>
          </p:sp>
          <p:sp>
            <p:nvSpPr>
              <p:cNvPr id="65" name="Shape 245">
                <a:extLst>
                  <a:ext uri="{FF2B5EF4-FFF2-40B4-BE49-F238E27FC236}">
                    <a16:creationId xmlns:a16="http://schemas.microsoft.com/office/drawing/2014/main" xmlns="" id="{CE02EC61-C0CA-E049-B5A9-D26301B6F773}"/>
                  </a:ext>
                </a:extLst>
              </p:cNvPr>
              <p:cNvSpPr txBox="1"/>
              <p:nvPr/>
            </p:nvSpPr>
            <p:spPr>
              <a:xfrm>
                <a:off x="2676359" y="2437397"/>
                <a:ext cx="1445976" cy="1445976"/>
              </a:xfrm>
              <a:prstGeom prst="rect">
                <a:avLst/>
              </a:prstGeom>
              <a:noFill/>
              <a:ln>
                <a:noFill/>
              </a:ln>
            </p:spPr>
            <p:txBody>
              <a:bodyPr lIns="25145" tIns="25145" rIns="25145" bIns="25145" anchor="ctr" anchorCtr="0">
                <a:noAutofit/>
              </a:bodyPr>
              <a:lstStyle/>
              <a:p>
                <a:pPr algn="ctr">
                  <a:lnSpc>
                    <a:spcPct val="90000"/>
                  </a:lnSpc>
                  <a:buSzPct val="25000"/>
                </a:pPr>
                <a:r>
                  <a:rPr lang="en-GB" sz="2800" b="1" dirty="0">
                    <a:solidFill>
                      <a:srgbClr val="FFFFFF"/>
                    </a:solidFill>
                  </a:rPr>
                  <a:t>Energy</a:t>
                </a:r>
              </a:p>
            </p:txBody>
          </p:sp>
          <p:sp>
            <p:nvSpPr>
              <p:cNvPr id="66" name="Shape 246">
                <a:extLst>
                  <a:ext uri="{FF2B5EF4-FFF2-40B4-BE49-F238E27FC236}">
                    <a16:creationId xmlns:a16="http://schemas.microsoft.com/office/drawing/2014/main" xmlns="" id="{DFECA93C-F018-E947-B4FB-CFE8653EC135}"/>
                  </a:ext>
                </a:extLst>
              </p:cNvPr>
              <p:cNvSpPr/>
              <p:nvPr/>
            </p:nvSpPr>
            <p:spPr>
              <a:xfrm>
                <a:off x="1863858" y="-270729"/>
                <a:ext cx="3070976" cy="2517480"/>
              </a:xfrm>
              <a:prstGeom prst="ellipse">
                <a:avLst/>
              </a:prstGeom>
              <a:solidFill>
                <a:srgbClr val="AFDEF8"/>
              </a:solidFill>
              <a:ln w="25400" cap="flat" cmpd="sng">
                <a:solidFill>
                  <a:srgbClr val="FFFFFF"/>
                </a:solidFill>
                <a:prstDash val="solid"/>
                <a:round/>
                <a:headEnd type="none" w="med" len="med"/>
                <a:tailEnd type="none" w="med" len="med"/>
              </a:ln>
            </p:spPr>
            <p:txBody>
              <a:bodyPr lIns="64665" tIns="64665" rIns="64665" bIns="64665" anchor="ctr" anchorCtr="0">
                <a:noAutofit/>
              </a:bodyPr>
              <a:lstStyle/>
              <a:p>
                <a:endParaRPr sz="300"/>
              </a:p>
            </p:txBody>
          </p:sp>
          <p:sp>
            <p:nvSpPr>
              <p:cNvPr id="67" name="Shape 247">
                <a:extLst>
                  <a:ext uri="{FF2B5EF4-FFF2-40B4-BE49-F238E27FC236}">
                    <a16:creationId xmlns:a16="http://schemas.microsoft.com/office/drawing/2014/main" xmlns="" id="{F68EC31D-F1E1-0442-950B-1847C96C0850}"/>
                  </a:ext>
                </a:extLst>
              </p:cNvPr>
              <p:cNvSpPr txBox="1"/>
              <p:nvPr/>
            </p:nvSpPr>
            <p:spPr>
              <a:xfrm>
                <a:off x="2313592" y="97947"/>
                <a:ext cx="2171509" cy="1780127"/>
              </a:xfrm>
              <a:prstGeom prst="rect">
                <a:avLst/>
              </a:prstGeom>
              <a:noFill/>
              <a:ln>
                <a:noFill/>
              </a:ln>
            </p:spPr>
            <p:txBody>
              <a:bodyPr lIns="21555" tIns="21555" rIns="21555" bIns="21555" anchor="ctr" anchorCtr="0">
                <a:noAutofit/>
              </a:bodyPr>
              <a:lstStyle/>
              <a:p>
                <a:pPr algn="ctr">
                  <a:lnSpc>
                    <a:spcPct val="90000"/>
                  </a:lnSpc>
                  <a:buSzPct val="25000"/>
                </a:pPr>
                <a:r>
                  <a:rPr lang="en-GB" sz="1600" dirty="0">
                    <a:ea typeface="Calibri"/>
                    <a:cs typeface="Calibri"/>
                    <a:sym typeface="Calibri"/>
                  </a:rPr>
                  <a:t>Radiation Budgets, Temperature Wind speed &amp; direction</a:t>
                </a:r>
              </a:p>
            </p:txBody>
          </p:sp>
          <p:sp>
            <p:nvSpPr>
              <p:cNvPr id="68" name="Shape 248">
                <a:extLst>
                  <a:ext uri="{FF2B5EF4-FFF2-40B4-BE49-F238E27FC236}">
                    <a16:creationId xmlns:a16="http://schemas.microsoft.com/office/drawing/2014/main" xmlns="" id="{7D037762-B27F-C94C-A9C9-B623F395EBEE}"/>
                  </a:ext>
                </a:extLst>
              </p:cNvPr>
              <p:cNvSpPr/>
              <p:nvPr/>
            </p:nvSpPr>
            <p:spPr>
              <a:xfrm>
                <a:off x="3745191" y="2987833"/>
                <a:ext cx="3070976" cy="2517480"/>
              </a:xfrm>
              <a:prstGeom prst="ellipse">
                <a:avLst/>
              </a:prstGeom>
              <a:solidFill>
                <a:srgbClr val="FED6A5"/>
              </a:solidFill>
              <a:ln w="25400" cap="flat" cmpd="sng">
                <a:solidFill>
                  <a:srgbClr val="FFFFFF"/>
                </a:solidFill>
                <a:prstDash val="solid"/>
                <a:round/>
                <a:headEnd type="none" w="med" len="med"/>
                <a:tailEnd type="none" w="med" len="med"/>
              </a:ln>
            </p:spPr>
            <p:txBody>
              <a:bodyPr lIns="64665" tIns="64665" rIns="64665" bIns="64665" anchor="ctr" anchorCtr="0">
                <a:noAutofit/>
              </a:bodyPr>
              <a:lstStyle/>
              <a:p>
                <a:endParaRPr sz="300"/>
              </a:p>
            </p:txBody>
          </p:sp>
          <p:sp>
            <p:nvSpPr>
              <p:cNvPr id="69" name="Shape 249">
                <a:extLst>
                  <a:ext uri="{FF2B5EF4-FFF2-40B4-BE49-F238E27FC236}">
                    <a16:creationId xmlns:a16="http://schemas.microsoft.com/office/drawing/2014/main" xmlns="" id="{A75E9F27-6325-AC42-8687-4DE28499C5DD}"/>
                  </a:ext>
                </a:extLst>
              </p:cNvPr>
              <p:cNvSpPr txBox="1"/>
              <p:nvPr/>
            </p:nvSpPr>
            <p:spPr>
              <a:xfrm>
                <a:off x="4194925" y="3356510"/>
                <a:ext cx="2171509" cy="1780127"/>
              </a:xfrm>
              <a:prstGeom prst="rect">
                <a:avLst/>
              </a:prstGeom>
              <a:noFill/>
              <a:ln>
                <a:noFill/>
              </a:ln>
            </p:spPr>
            <p:txBody>
              <a:bodyPr lIns="21555" tIns="21555" rIns="21555" bIns="21555" anchor="ctr" anchorCtr="0">
                <a:noAutofit/>
              </a:bodyPr>
              <a:lstStyle/>
              <a:p>
                <a:pPr algn="ctr">
                  <a:lnSpc>
                    <a:spcPct val="90000"/>
                  </a:lnSpc>
                  <a:buSzPct val="25000"/>
                </a:pPr>
                <a:r>
                  <a:rPr lang="en-GB" sz="1600">
                    <a:ea typeface="Calibri"/>
                    <a:cs typeface="Calibri"/>
                    <a:sym typeface="Calibri"/>
                  </a:rPr>
                  <a:t>Albedo,</a:t>
                </a:r>
                <a:br>
                  <a:rPr lang="en-GB" sz="1600">
                    <a:ea typeface="Calibri"/>
                    <a:cs typeface="Calibri"/>
                    <a:sym typeface="Calibri"/>
                  </a:rPr>
                </a:br>
                <a:r>
                  <a:rPr lang="en-GB" sz="1600" i="1">
                    <a:ea typeface="Calibri"/>
                    <a:cs typeface="Calibri"/>
                    <a:sym typeface="Calibri"/>
                  </a:rPr>
                  <a:t>Latent and Sensible Heat</a:t>
                </a:r>
                <a:r>
                  <a:rPr lang="en-GB" sz="1600">
                    <a:ea typeface="Calibri"/>
                    <a:cs typeface="Calibri"/>
                    <a:sym typeface="Calibri"/>
                  </a:rPr>
                  <a:t> fluxes, Land Surface Temperature</a:t>
                </a:r>
              </a:p>
            </p:txBody>
          </p:sp>
          <p:sp>
            <p:nvSpPr>
              <p:cNvPr id="70" name="Shape 250">
                <a:extLst>
                  <a:ext uri="{FF2B5EF4-FFF2-40B4-BE49-F238E27FC236}">
                    <a16:creationId xmlns:a16="http://schemas.microsoft.com/office/drawing/2014/main" xmlns="" id="{BDA7CB7D-22C2-1647-8EBB-5C5801F6013D}"/>
                  </a:ext>
                </a:extLst>
              </p:cNvPr>
              <p:cNvSpPr/>
              <p:nvPr/>
            </p:nvSpPr>
            <p:spPr>
              <a:xfrm>
                <a:off x="-17472" y="2955757"/>
                <a:ext cx="3070976" cy="2517480"/>
              </a:xfrm>
              <a:prstGeom prst="ellipse">
                <a:avLst/>
              </a:prstGeom>
              <a:solidFill>
                <a:srgbClr val="AAD2DA"/>
              </a:solidFill>
              <a:ln w="25400" cap="flat" cmpd="sng">
                <a:solidFill>
                  <a:srgbClr val="FFFFFF"/>
                </a:solidFill>
                <a:prstDash val="solid"/>
                <a:round/>
                <a:headEnd type="none" w="med" len="med"/>
                <a:tailEnd type="none" w="med" len="med"/>
              </a:ln>
            </p:spPr>
            <p:txBody>
              <a:bodyPr lIns="64665" tIns="64665" rIns="64665" bIns="64665" anchor="ctr" anchorCtr="0">
                <a:noAutofit/>
              </a:bodyPr>
              <a:lstStyle/>
              <a:p>
                <a:endParaRPr sz="300"/>
              </a:p>
            </p:txBody>
          </p:sp>
          <p:sp>
            <p:nvSpPr>
              <p:cNvPr id="71" name="Shape 251">
                <a:extLst>
                  <a:ext uri="{FF2B5EF4-FFF2-40B4-BE49-F238E27FC236}">
                    <a16:creationId xmlns:a16="http://schemas.microsoft.com/office/drawing/2014/main" xmlns="" id="{C3E28A69-B21B-364A-80EA-0B5836FAC84E}"/>
                  </a:ext>
                </a:extLst>
              </p:cNvPr>
              <p:cNvSpPr txBox="1"/>
              <p:nvPr/>
            </p:nvSpPr>
            <p:spPr>
              <a:xfrm>
                <a:off x="432262" y="3324433"/>
                <a:ext cx="2171509" cy="1780127"/>
              </a:xfrm>
              <a:prstGeom prst="rect">
                <a:avLst/>
              </a:prstGeom>
              <a:noFill/>
              <a:ln>
                <a:noFill/>
              </a:ln>
            </p:spPr>
            <p:txBody>
              <a:bodyPr lIns="21555" tIns="21555" rIns="21555" bIns="21555" anchor="ctr" anchorCtr="0">
                <a:noAutofit/>
              </a:bodyPr>
              <a:lstStyle/>
              <a:p>
                <a:pPr algn="ctr">
                  <a:lnSpc>
                    <a:spcPct val="90000"/>
                  </a:lnSpc>
                  <a:buSzPct val="25000"/>
                </a:pPr>
                <a:r>
                  <a:rPr lang="en-GB" sz="1600">
                    <a:ea typeface="Calibri"/>
                    <a:cs typeface="Calibri"/>
                    <a:sym typeface="Calibri"/>
                  </a:rPr>
                  <a:t>Ocean Surface Heat Flux, Sea Surface &amp; Subsurface Temperature,</a:t>
                </a:r>
              </a:p>
            </p:txBody>
          </p:sp>
        </p:grpSp>
      </p:grpSp>
      <p:pic>
        <p:nvPicPr>
          <p:cNvPr id="75" name="Picture 74" descr="A close up of a sign&#10;&#10;Description automatically generated">
            <a:extLst>
              <a:ext uri="{FF2B5EF4-FFF2-40B4-BE49-F238E27FC236}">
                <a16:creationId xmlns:a16="http://schemas.microsoft.com/office/drawing/2014/main" xmlns="" id="{8A1A80DD-A555-9C40-AFCD-2939C04C443D}"/>
              </a:ext>
            </a:extLst>
          </p:cNvPr>
          <p:cNvPicPr>
            <a:picLocks noChangeAspect="1"/>
          </p:cNvPicPr>
          <p:nvPr/>
        </p:nvPicPr>
        <p:blipFill>
          <a:blip r:embed="rId3"/>
          <a:stretch>
            <a:fillRect/>
          </a:stretch>
        </p:blipFill>
        <p:spPr>
          <a:xfrm>
            <a:off x="493332" y="296545"/>
            <a:ext cx="2815447" cy="829279"/>
          </a:xfrm>
          <a:prstGeom prst="rect">
            <a:avLst/>
          </a:prstGeom>
        </p:spPr>
      </p:pic>
    </p:spTree>
    <p:extLst>
      <p:ext uri="{BB962C8B-B14F-4D97-AF65-F5344CB8AC3E}">
        <p14:creationId xmlns:p14="http://schemas.microsoft.com/office/powerpoint/2010/main" val="1487904136"/>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xmlns="" id="{BEE77EED-102D-A54A-BFD4-136B888DA7E0}"/>
              </a:ext>
            </a:extLst>
          </p:cNvPr>
          <p:cNvGraphicFramePr>
            <a:graphicFrameLocks noGrp="1"/>
          </p:cNvGraphicFramePr>
          <p:nvPr>
            <p:extLst>
              <p:ext uri="{D42A27DB-BD31-4B8C-83A1-F6EECF244321}">
                <p14:modId xmlns:p14="http://schemas.microsoft.com/office/powerpoint/2010/main" val="3052975474"/>
              </p:ext>
            </p:extLst>
          </p:nvPr>
        </p:nvGraphicFramePr>
        <p:xfrm>
          <a:off x="575095" y="1423985"/>
          <a:ext cx="4061611" cy="4127469"/>
        </p:xfrm>
        <a:graphic>
          <a:graphicData uri="http://schemas.openxmlformats.org/drawingml/2006/table">
            <a:tbl>
              <a:tblPr firstRow="1" firstCol="1" bandRow="1"/>
              <a:tblGrid>
                <a:gridCol w="1421710">
                  <a:extLst>
                    <a:ext uri="{9D8B030D-6E8A-4147-A177-3AD203B41FA5}">
                      <a16:colId xmlns:a16="http://schemas.microsoft.com/office/drawing/2014/main" xmlns="" val="180985516"/>
                    </a:ext>
                  </a:extLst>
                </a:gridCol>
                <a:gridCol w="2639901">
                  <a:extLst>
                    <a:ext uri="{9D8B030D-6E8A-4147-A177-3AD203B41FA5}">
                      <a16:colId xmlns:a16="http://schemas.microsoft.com/office/drawing/2014/main" xmlns="" val="973207166"/>
                    </a:ext>
                  </a:extLst>
                </a:gridCol>
              </a:tblGrid>
              <a:tr h="831787">
                <a:tc gridSpan="2">
                  <a:txBody>
                    <a:bodyPr/>
                    <a:lstStyle/>
                    <a:p>
                      <a:pPr marL="0" lvl="0" indent="0" algn="ctr">
                        <a:lnSpc>
                          <a:spcPct val="115000"/>
                        </a:lnSpc>
                        <a:spcAft>
                          <a:spcPts val="0"/>
                        </a:spcAft>
                        <a:buClr>
                          <a:srgbClr val="17365D"/>
                        </a:buClr>
                        <a:buFont typeface="Times New Roman" panose="02020603050405020304" pitchFamily="18" charset="0"/>
                        <a:buNone/>
                      </a:pPr>
                      <a:r>
                        <a:rPr lang="en-GB" sz="1400" dirty="0">
                          <a:effectLst/>
                        </a:rPr>
                        <a:t>Closing the global water cycle</a:t>
                      </a:r>
                      <a:endParaRPr lang="en-US" sz="14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32023" marR="32023" marT="12733" marB="12733"/>
                </a:tc>
                <a:tc hMerge="1">
                  <a:txBody>
                    <a:bodyPr/>
                    <a:lstStyle/>
                    <a:p>
                      <a:endParaRPr lang="en-GB"/>
                    </a:p>
                  </a:txBody>
                  <a:tcPr/>
                </a:tc>
                <a:extLst>
                  <a:ext uri="{0D108BD9-81ED-4DB2-BD59-A6C34878D82A}">
                    <a16:rowId xmlns:a16="http://schemas.microsoft.com/office/drawing/2014/main" xmlns="" val="2531944831"/>
                  </a:ext>
                </a:extLst>
              </a:tr>
              <a:tr h="738424">
                <a:tc>
                  <a:txBody>
                    <a:bodyPr/>
                    <a:lstStyle/>
                    <a:p>
                      <a:pPr algn="just">
                        <a:lnSpc>
                          <a:spcPct val="115000"/>
                        </a:lnSpc>
                        <a:spcBef>
                          <a:spcPts val="600"/>
                        </a:spcBef>
                        <a:spcAft>
                          <a:spcPts val="0"/>
                        </a:spcAft>
                      </a:pPr>
                      <a:r>
                        <a:rPr lang="en-US" sz="1400" dirty="0">
                          <a:effectLst/>
                        </a:rPr>
                        <a:t>Targets</a:t>
                      </a:r>
                      <a:endParaRPr lang="en-US" sz="14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16987" marR="16987" marT="0" marB="0"/>
                </a:tc>
                <a:tc>
                  <a:txBody>
                    <a:bodyPr/>
                    <a:lstStyle/>
                    <a:p>
                      <a:pPr algn="l">
                        <a:lnSpc>
                          <a:spcPct val="115000"/>
                        </a:lnSpc>
                        <a:spcBef>
                          <a:spcPts val="600"/>
                        </a:spcBef>
                        <a:spcAft>
                          <a:spcPts val="0"/>
                        </a:spcAft>
                        <a:tabLst>
                          <a:tab pos="3496945" algn="l"/>
                        </a:tabLst>
                      </a:pPr>
                      <a:r>
                        <a:rPr lang="en-US" sz="1400" dirty="0">
                          <a:effectLst/>
                        </a:rPr>
                        <a:t>Close water cycle globally within 5% on annual timescales	</a:t>
                      </a:r>
                      <a:endParaRPr lang="en-US" sz="14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16987" marR="16987" marT="0" marB="0"/>
                </a:tc>
                <a:extLst>
                  <a:ext uri="{0D108BD9-81ED-4DB2-BD59-A6C34878D82A}">
                    <a16:rowId xmlns:a16="http://schemas.microsoft.com/office/drawing/2014/main" xmlns="" val="4236653823"/>
                  </a:ext>
                </a:extLst>
              </a:tr>
              <a:tr h="738424">
                <a:tc>
                  <a:txBody>
                    <a:bodyPr/>
                    <a:lstStyle/>
                    <a:p>
                      <a:pPr algn="just">
                        <a:lnSpc>
                          <a:spcPct val="115000"/>
                        </a:lnSpc>
                        <a:spcAft>
                          <a:spcPts val="0"/>
                        </a:spcAft>
                      </a:pPr>
                      <a:r>
                        <a:rPr lang="en-US" sz="1400" dirty="0">
                          <a:effectLst/>
                        </a:rPr>
                        <a:t>Who</a:t>
                      </a:r>
                      <a:endParaRPr lang="en-US" sz="14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16987" marR="16987" marT="0" marB="0"/>
                </a:tc>
                <a:tc>
                  <a:txBody>
                    <a:bodyPr/>
                    <a:lstStyle/>
                    <a:p>
                      <a:pPr algn="l">
                        <a:lnSpc>
                          <a:spcPct val="115000"/>
                        </a:lnSpc>
                        <a:spcAft>
                          <a:spcPts val="0"/>
                        </a:spcAft>
                      </a:pPr>
                      <a:r>
                        <a:rPr lang="en-US" sz="1400" dirty="0">
                          <a:effectLst/>
                        </a:rPr>
                        <a:t>Operators of GCOS-related systems, including data </a:t>
                      </a:r>
                      <a:r>
                        <a:rPr lang="en-GB" sz="1400" noProof="0" dirty="0">
                          <a:effectLst/>
                        </a:rPr>
                        <a:t>centres</a:t>
                      </a:r>
                      <a:r>
                        <a:rPr lang="en-US" sz="1400" dirty="0">
                          <a:effectLst/>
                        </a:rPr>
                        <a:t>	</a:t>
                      </a:r>
                      <a:endParaRPr lang="en-US" sz="14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16987" marR="16987" marT="0" marB="0"/>
                </a:tc>
                <a:extLst>
                  <a:ext uri="{0D108BD9-81ED-4DB2-BD59-A6C34878D82A}">
                    <a16:rowId xmlns:a16="http://schemas.microsoft.com/office/drawing/2014/main" xmlns="" val="3976328953"/>
                  </a:ext>
                </a:extLst>
              </a:tr>
              <a:tr h="606278">
                <a:tc>
                  <a:txBody>
                    <a:bodyPr/>
                    <a:lstStyle/>
                    <a:p>
                      <a:pPr algn="just">
                        <a:lnSpc>
                          <a:spcPct val="115000"/>
                        </a:lnSpc>
                        <a:spcAft>
                          <a:spcPts val="0"/>
                        </a:spcAft>
                      </a:pPr>
                      <a:r>
                        <a:rPr lang="en-US" sz="1400">
                          <a:effectLst/>
                        </a:rPr>
                        <a:t>Time frame</a:t>
                      </a:r>
                      <a:endParaRPr lang="en-US" sz="140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16987" marR="16987" marT="0" marB="0"/>
                </a:tc>
                <a:tc>
                  <a:txBody>
                    <a:bodyPr/>
                    <a:lstStyle/>
                    <a:p>
                      <a:pPr algn="l">
                        <a:lnSpc>
                          <a:spcPct val="115000"/>
                        </a:lnSpc>
                        <a:spcAft>
                          <a:spcPts val="0"/>
                        </a:spcAft>
                      </a:pPr>
                      <a:r>
                        <a:rPr lang="en-US" sz="1400" dirty="0">
                          <a:effectLst/>
                        </a:rPr>
                        <a:t>Ongoing</a:t>
                      </a:r>
                      <a:endParaRPr lang="en-US" sz="14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16987" marR="16987" marT="0" marB="0"/>
                </a:tc>
                <a:extLst>
                  <a:ext uri="{0D108BD9-81ED-4DB2-BD59-A6C34878D82A}">
                    <a16:rowId xmlns:a16="http://schemas.microsoft.com/office/drawing/2014/main" xmlns="" val="2091119725"/>
                  </a:ext>
                </a:extLst>
              </a:tr>
              <a:tr h="1212556">
                <a:tc>
                  <a:txBody>
                    <a:bodyPr/>
                    <a:lstStyle/>
                    <a:p>
                      <a:pPr algn="just">
                        <a:lnSpc>
                          <a:spcPct val="115000"/>
                        </a:lnSpc>
                        <a:spcAft>
                          <a:spcPts val="0"/>
                        </a:spcAft>
                      </a:pPr>
                      <a:r>
                        <a:rPr lang="en-US" sz="1400">
                          <a:effectLst/>
                        </a:rPr>
                        <a:t>Performance indicator</a:t>
                      </a:r>
                      <a:endParaRPr lang="en-US" sz="140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16987" marR="16987" marT="0" marB="0"/>
                </a:tc>
                <a:tc>
                  <a:txBody>
                    <a:bodyPr/>
                    <a:lstStyle/>
                    <a:p>
                      <a:pPr algn="l">
                        <a:lnSpc>
                          <a:spcPct val="115000"/>
                        </a:lnSpc>
                        <a:spcAft>
                          <a:spcPts val="0"/>
                        </a:spcAft>
                      </a:pPr>
                      <a:r>
                        <a:rPr lang="en-US" sz="1400" dirty="0">
                          <a:effectLst/>
                        </a:rPr>
                        <a:t>Regular assessment of the uncertainties in estimated turbulent flux of latent heat</a:t>
                      </a:r>
                      <a:endParaRPr lang="en-US" sz="14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16987" marR="16987" marT="0" marB="0"/>
                </a:tc>
                <a:extLst>
                  <a:ext uri="{0D108BD9-81ED-4DB2-BD59-A6C34878D82A}">
                    <a16:rowId xmlns:a16="http://schemas.microsoft.com/office/drawing/2014/main" xmlns="" val="3990337874"/>
                  </a:ext>
                </a:extLst>
              </a:tr>
            </a:tbl>
          </a:graphicData>
        </a:graphic>
      </p:graphicFrame>
      <p:grpSp>
        <p:nvGrpSpPr>
          <p:cNvPr id="78" name="Group 77">
            <a:extLst>
              <a:ext uri="{FF2B5EF4-FFF2-40B4-BE49-F238E27FC236}">
                <a16:creationId xmlns:a16="http://schemas.microsoft.com/office/drawing/2014/main" xmlns="" id="{0A5F239A-6331-494A-9874-A6B25328986C}"/>
              </a:ext>
            </a:extLst>
          </p:cNvPr>
          <p:cNvGrpSpPr/>
          <p:nvPr/>
        </p:nvGrpSpPr>
        <p:grpSpPr>
          <a:xfrm>
            <a:off x="5482909" y="1016723"/>
            <a:ext cx="6254972" cy="4974422"/>
            <a:chOff x="14610768" y="13704079"/>
            <a:chExt cx="7026321" cy="6910298"/>
          </a:xfrm>
        </p:grpSpPr>
        <p:sp>
          <p:nvSpPr>
            <p:cNvPr id="35" name="Shape 252">
              <a:extLst>
                <a:ext uri="{FF2B5EF4-FFF2-40B4-BE49-F238E27FC236}">
                  <a16:creationId xmlns:a16="http://schemas.microsoft.com/office/drawing/2014/main" xmlns="" id="{4859980A-B1FF-5F43-88CF-4D0E821C236D}"/>
                </a:ext>
              </a:extLst>
            </p:cNvPr>
            <p:cNvSpPr/>
            <p:nvPr/>
          </p:nvSpPr>
          <p:spPr>
            <a:xfrm>
              <a:off x="14610768" y="13704079"/>
              <a:ext cx="7026321" cy="6910298"/>
            </a:xfrm>
            <a:prstGeom prst="ellipse">
              <a:avLst/>
            </a:prstGeom>
            <a:solidFill>
              <a:srgbClr val="D8D8D8"/>
            </a:solidFill>
            <a:ln>
              <a:noFill/>
            </a:ln>
          </p:spPr>
          <p:txBody>
            <a:bodyPr lIns="64665" tIns="32324" rIns="64665" bIns="32324" anchor="ctr" anchorCtr="0">
              <a:noAutofit/>
            </a:bodyPr>
            <a:lstStyle/>
            <a:p>
              <a:pPr algn="ctr">
                <a:buClr>
                  <a:schemeClr val="dk1"/>
                </a:buClr>
              </a:pPr>
              <a:endParaRPr sz="1600">
                <a:solidFill>
                  <a:srgbClr val="FFFFFF"/>
                </a:solidFill>
                <a:ea typeface="Calibri"/>
                <a:cs typeface="Calibri"/>
                <a:sym typeface="Calibri"/>
              </a:endParaRPr>
            </a:p>
          </p:txBody>
        </p:sp>
        <p:grpSp>
          <p:nvGrpSpPr>
            <p:cNvPr id="37" name="Shape 254">
              <a:extLst>
                <a:ext uri="{FF2B5EF4-FFF2-40B4-BE49-F238E27FC236}">
                  <a16:creationId xmlns:a16="http://schemas.microsoft.com/office/drawing/2014/main" xmlns="" id="{0BC0DE16-6F84-B342-BF08-E9DCFCAF9D86}"/>
                </a:ext>
              </a:extLst>
            </p:cNvPr>
            <p:cNvGrpSpPr/>
            <p:nvPr/>
          </p:nvGrpSpPr>
          <p:grpSpPr>
            <a:xfrm>
              <a:off x="14840986" y="13788545"/>
              <a:ext cx="6516333" cy="5581587"/>
              <a:chOff x="285440" y="-270194"/>
              <a:chExt cx="6743094" cy="5775820"/>
            </a:xfrm>
          </p:grpSpPr>
          <p:sp>
            <p:nvSpPr>
              <p:cNvPr id="50" name="Shape 255">
                <a:extLst>
                  <a:ext uri="{FF2B5EF4-FFF2-40B4-BE49-F238E27FC236}">
                    <a16:creationId xmlns:a16="http://schemas.microsoft.com/office/drawing/2014/main" xmlns="" id="{98E892D7-D954-5747-87FE-1CDC034BE91C}"/>
                  </a:ext>
                </a:extLst>
              </p:cNvPr>
              <p:cNvSpPr/>
              <p:nvPr/>
            </p:nvSpPr>
            <p:spPr>
              <a:xfrm>
                <a:off x="1426695" y="937575"/>
                <a:ext cx="4445316" cy="4445316"/>
              </a:xfrm>
              <a:prstGeom prst="blockArc">
                <a:avLst>
                  <a:gd name="adj1" fmla="val 9057867"/>
                  <a:gd name="adj2" fmla="val 16252686"/>
                  <a:gd name="adj3" fmla="val 4641"/>
                </a:avLst>
              </a:prstGeom>
              <a:solidFill>
                <a:srgbClr val="00D2DA"/>
              </a:solidFill>
              <a:ln>
                <a:noFill/>
              </a:ln>
            </p:spPr>
            <p:txBody>
              <a:bodyPr lIns="64665" tIns="64665" rIns="64665" bIns="64665" anchor="ctr" anchorCtr="0">
                <a:noAutofit/>
              </a:bodyPr>
              <a:lstStyle/>
              <a:p>
                <a:endParaRPr sz="1600"/>
              </a:p>
            </p:txBody>
          </p:sp>
          <p:sp>
            <p:nvSpPr>
              <p:cNvPr id="51" name="Shape 256">
                <a:extLst>
                  <a:ext uri="{FF2B5EF4-FFF2-40B4-BE49-F238E27FC236}">
                    <a16:creationId xmlns:a16="http://schemas.microsoft.com/office/drawing/2014/main" xmlns="" id="{D4C0FEA5-BAE4-9B40-BAA2-C56077442E32}"/>
                  </a:ext>
                </a:extLst>
              </p:cNvPr>
              <p:cNvSpPr/>
              <p:nvPr/>
            </p:nvSpPr>
            <p:spPr>
              <a:xfrm>
                <a:off x="1443073" y="967633"/>
                <a:ext cx="4445316" cy="4445316"/>
              </a:xfrm>
              <a:prstGeom prst="blockArc">
                <a:avLst>
                  <a:gd name="adj1" fmla="val 1745754"/>
                  <a:gd name="adj2" fmla="val 9112068"/>
                  <a:gd name="adj3" fmla="val 4641"/>
                </a:avLst>
              </a:prstGeom>
              <a:solidFill>
                <a:srgbClr val="F29200"/>
              </a:solidFill>
              <a:ln>
                <a:noFill/>
              </a:ln>
            </p:spPr>
            <p:txBody>
              <a:bodyPr lIns="64665" tIns="64665" rIns="64665" bIns="64665" anchor="ctr" anchorCtr="0">
                <a:noAutofit/>
              </a:bodyPr>
              <a:lstStyle/>
              <a:p>
                <a:endParaRPr sz="1600"/>
              </a:p>
            </p:txBody>
          </p:sp>
          <p:sp>
            <p:nvSpPr>
              <p:cNvPr id="52" name="Shape 257">
                <a:extLst>
                  <a:ext uri="{FF2B5EF4-FFF2-40B4-BE49-F238E27FC236}">
                    <a16:creationId xmlns:a16="http://schemas.microsoft.com/office/drawing/2014/main" xmlns="" id="{108D5A40-2F1E-0B49-B487-77C1EAB9AF73}"/>
                  </a:ext>
                </a:extLst>
              </p:cNvPr>
              <p:cNvSpPr/>
              <p:nvPr/>
            </p:nvSpPr>
            <p:spPr>
              <a:xfrm>
                <a:off x="1459967" y="937829"/>
                <a:ext cx="4445316" cy="4445316"/>
              </a:xfrm>
              <a:prstGeom prst="blockArc">
                <a:avLst>
                  <a:gd name="adj1" fmla="val 16200000"/>
                  <a:gd name="adj2" fmla="val 1800000"/>
                  <a:gd name="adj3" fmla="val 4641"/>
                </a:avLst>
              </a:prstGeom>
              <a:solidFill>
                <a:srgbClr val="009FE3"/>
              </a:solidFill>
              <a:ln>
                <a:noFill/>
              </a:ln>
            </p:spPr>
            <p:txBody>
              <a:bodyPr lIns="64665" tIns="64665" rIns="64665" bIns="64665" anchor="ctr" anchorCtr="0">
                <a:noAutofit/>
              </a:bodyPr>
              <a:lstStyle/>
              <a:p>
                <a:endParaRPr sz="1600"/>
              </a:p>
            </p:txBody>
          </p:sp>
          <p:sp>
            <p:nvSpPr>
              <p:cNvPr id="53" name="Shape 258">
                <a:extLst>
                  <a:ext uri="{FF2B5EF4-FFF2-40B4-BE49-F238E27FC236}">
                    <a16:creationId xmlns:a16="http://schemas.microsoft.com/office/drawing/2014/main" xmlns="" id="{2AB25D9A-C3E9-1A4F-981A-E0560B4AA62E}"/>
                  </a:ext>
                </a:extLst>
              </p:cNvPr>
              <p:cNvSpPr/>
              <p:nvPr/>
            </p:nvSpPr>
            <p:spPr>
              <a:xfrm>
                <a:off x="2659475" y="2137336"/>
                <a:ext cx="2046303" cy="2046303"/>
              </a:xfrm>
              <a:prstGeom prst="ellipse">
                <a:avLst/>
              </a:prstGeom>
              <a:solidFill>
                <a:srgbClr val="1E9CD8"/>
              </a:solidFill>
              <a:ln w="25400" cap="flat" cmpd="sng">
                <a:solidFill>
                  <a:srgbClr val="FFFFFF"/>
                </a:solidFill>
                <a:prstDash val="solid"/>
                <a:round/>
                <a:headEnd type="none" w="med" len="med"/>
                <a:tailEnd type="none" w="med" len="med"/>
              </a:ln>
            </p:spPr>
            <p:txBody>
              <a:bodyPr lIns="64665" tIns="64665" rIns="64665" bIns="64665" anchor="ctr" anchorCtr="0">
                <a:noAutofit/>
              </a:bodyPr>
              <a:lstStyle/>
              <a:p>
                <a:endParaRPr sz="1600"/>
              </a:p>
            </p:txBody>
          </p:sp>
          <p:sp>
            <p:nvSpPr>
              <p:cNvPr id="54" name="Shape 259">
                <a:extLst>
                  <a:ext uri="{FF2B5EF4-FFF2-40B4-BE49-F238E27FC236}">
                    <a16:creationId xmlns:a16="http://schemas.microsoft.com/office/drawing/2014/main" xmlns="" id="{098CCDE3-8B82-E44D-B452-1F143ABF0FE9}"/>
                  </a:ext>
                </a:extLst>
              </p:cNvPr>
              <p:cNvSpPr txBox="1"/>
              <p:nvPr/>
            </p:nvSpPr>
            <p:spPr>
              <a:xfrm>
                <a:off x="2959149" y="2437010"/>
                <a:ext cx="1446955" cy="1446955"/>
              </a:xfrm>
              <a:prstGeom prst="rect">
                <a:avLst/>
              </a:prstGeom>
              <a:noFill/>
              <a:ln>
                <a:noFill/>
              </a:ln>
            </p:spPr>
            <p:txBody>
              <a:bodyPr lIns="25145" tIns="25145" rIns="25145" bIns="25145" anchor="ctr" anchorCtr="0">
                <a:noAutofit/>
              </a:bodyPr>
              <a:lstStyle/>
              <a:p>
                <a:pPr algn="ctr">
                  <a:lnSpc>
                    <a:spcPct val="90000"/>
                  </a:lnSpc>
                  <a:buSzPct val="25000"/>
                </a:pPr>
                <a:r>
                  <a:rPr lang="en-GB" sz="3200" b="1" dirty="0">
                    <a:solidFill>
                      <a:srgbClr val="FFFFFF"/>
                    </a:solidFill>
                  </a:rPr>
                  <a:t>Water</a:t>
                </a:r>
              </a:p>
            </p:txBody>
          </p:sp>
          <p:sp>
            <p:nvSpPr>
              <p:cNvPr id="55" name="Shape 260">
                <a:extLst>
                  <a:ext uri="{FF2B5EF4-FFF2-40B4-BE49-F238E27FC236}">
                    <a16:creationId xmlns:a16="http://schemas.microsoft.com/office/drawing/2014/main" xmlns="" id="{92468B3F-E758-1142-B262-78554828E5DC}"/>
                  </a:ext>
                </a:extLst>
              </p:cNvPr>
              <p:cNvSpPr/>
              <p:nvPr/>
            </p:nvSpPr>
            <p:spPr>
              <a:xfrm>
                <a:off x="2216939" y="-270194"/>
                <a:ext cx="2931374" cy="2519183"/>
              </a:xfrm>
              <a:prstGeom prst="ellipse">
                <a:avLst/>
              </a:prstGeom>
              <a:solidFill>
                <a:srgbClr val="AFDEF8"/>
              </a:solidFill>
              <a:ln w="25400" cap="flat" cmpd="sng">
                <a:solidFill>
                  <a:srgbClr val="FFFFFF"/>
                </a:solidFill>
                <a:prstDash val="solid"/>
                <a:round/>
                <a:headEnd type="none" w="med" len="med"/>
                <a:tailEnd type="none" w="med" len="med"/>
              </a:ln>
            </p:spPr>
            <p:txBody>
              <a:bodyPr lIns="64665" tIns="64665" rIns="64665" bIns="64665" anchor="ctr" anchorCtr="0">
                <a:noAutofit/>
              </a:bodyPr>
              <a:lstStyle/>
              <a:p>
                <a:endParaRPr sz="1600"/>
              </a:p>
            </p:txBody>
          </p:sp>
          <p:sp>
            <p:nvSpPr>
              <p:cNvPr id="56" name="Shape 261">
                <a:extLst>
                  <a:ext uri="{FF2B5EF4-FFF2-40B4-BE49-F238E27FC236}">
                    <a16:creationId xmlns:a16="http://schemas.microsoft.com/office/drawing/2014/main" xmlns="" id="{D36C2456-DEAD-3843-BD61-CAB951FCAB6D}"/>
                  </a:ext>
                </a:extLst>
              </p:cNvPr>
              <p:cNvSpPr txBox="1"/>
              <p:nvPr/>
            </p:nvSpPr>
            <p:spPr>
              <a:xfrm>
                <a:off x="2646228" y="98730"/>
                <a:ext cx="2072795" cy="1781332"/>
              </a:xfrm>
              <a:prstGeom prst="rect">
                <a:avLst/>
              </a:prstGeom>
              <a:noFill/>
              <a:ln>
                <a:noFill/>
              </a:ln>
            </p:spPr>
            <p:txBody>
              <a:bodyPr lIns="21555" tIns="21555" rIns="21555" bIns="21555" anchor="ctr" anchorCtr="0">
                <a:noAutofit/>
              </a:bodyPr>
              <a:lstStyle/>
              <a:p>
                <a:pPr algn="ctr">
                  <a:lnSpc>
                    <a:spcPct val="90000"/>
                  </a:lnSpc>
                  <a:buSzPct val="25000"/>
                </a:pPr>
                <a:r>
                  <a:rPr lang="en-GB" sz="1600">
                    <a:ea typeface="Calibri"/>
                    <a:cs typeface="Calibri"/>
                    <a:sym typeface="Calibri"/>
                  </a:rPr>
                  <a:t>Precipitation, Cloud Properties,</a:t>
                </a:r>
                <a:br>
                  <a:rPr lang="en-GB" sz="1600">
                    <a:ea typeface="Calibri"/>
                    <a:cs typeface="Calibri"/>
                    <a:sym typeface="Calibri"/>
                  </a:rPr>
                </a:br>
                <a:r>
                  <a:rPr lang="en-GB" sz="1600">
                    <a:ea typeface="Calibri"/>
                    <a:cs typeface="Calibri"/>
                    <a:sym typeface="Calibri"/>
                  </a:rPr>
                  <a:t>Water Vapour Surface Temperature</a:t>
                </a:r>
              </a:p>
            </p:txBody>
          </p:sp>
          <p:sp>
            <p:nvSpPr>
              <p:cNvPr id="57" name="Shape 262">
                <a:extLst>
                  <a:ext uri="{FF2B5EF4-FFF2-40B4-BE49-F238E27FC236}">
                    <a16:creationId xmlns:a16="http://schemas.microsoft.com/office/drawing/2014/main" xmlns="" id="{60CFC15C-945F-8443-AAD3-EDCE2EF22A12}"/>
                  </a:ext>
                </a:extLst>
              </p:cNvPr>
              <p:cNvSpPr/>
              <p:nvPr/>
            </p:nvSpPr>
            <p:spPr>
              <a:xfrm>
                <a:off x="4097160" y="2986441"/>
                <a:ext cx="2931374" cy="2519183"/>
              </a:xfrm>
              <a:prstGeom prst="ellipse">
                <a:avLst/>
              </a:prstGeom>
              <a:solidFill>
                <a:srgbClr val="FED6A5"/>
              </a:solidFill>
              <a:ln w="25400" cap="flat" cmpd="sng">
                <a:solidFill>
                  <a:srgbClr val="FFFFFF"/>
                </a:solidFill>
                <a:prstDash val="solid"/>
                <a:round/>
                <a:headEnd type="none" w="med" len="med"/>
                <a:tailEnd type="none" w="med" len="med"/>
              </a:ln>
            </p:spPr>
            <p:txBody>
              <a:bodyPr lIns="64665" tIns="64665" rIns="64665" bIns="64665" anchor="ctr" anchorCtr="0">
                <a:noAutofit/>
              </a:bodyPr>
              <a:lstStyle/>
              <a:p>
                <a:endParaRPr sz="1600"/>
              </a:p>
            </p:txBody>
          </p:sp>
          <p:sp>
            <p:nvSpPr>
              <p:cNvPr id="58" name="Shape 263">
                <a:extLst>
                  <a:ext uri="{FF2B5EF4-FFF2-40B4-BE49-F238E27FC236}">
                    <a16:creationId xmlns:a16="http://schemas.microsoft.com/office/drawing/2014/main" xmlns="" id="{4C0AB2FB-D9D0-3D43-B1C7-2C7428642123}"/>
                  </a:ext>
                </a:extLst>
              </p:cNvPr>
              <p:cNvSpPr txBox="1"/>
              <p:nvPr/>
            </p:nvSpPr>
            <p:spPr>
              <a:xfrm>
                <a:off x="4526450" y="3355367"/>
                <a:ext cx="2072795" cy="1781332"/>
              </a:xfrm>
              <a:prstGeom prst="rect">
                <a:avLst/>
              </a:prstGeom>
              <a:noFill/>
              <a:ln>
                <a:noFill/>
              </a:ln>
            </p:spPr>
            <p:txBody>
              <a:bodyPr lIns="21555" tIns="21555" rIns="21555" bIns="21555" anchor="ctr" anchorCtr="0">
                <a:noAutofit/>
              </a:bodyPr>
              <a:lstStyle/>
              <a:p>
                <a:pPr algn="ctr">
                  <a:lnSpc>
                    <a:spcPct val="90000"/>
                  </a:lnSpc>
                  <a:buSzPct val="25000"/>
                </a:pPr>
                <a:r>
                  <a:rPr lang="en-GB" sz="1600">
                    <a:ea typeface="Calibri"/>
                    <a:cs typeface="Calibri"/>
                    <a:sym typeface="Calibri"/>
                  </a:rPr>
                  <a:t>Soil Moisture,</a:t>
                </a:r>
                <a:br>
                  <a:rPr lang="en-GB" sz="1600">
                    <a:ea typeface="Calibri"/>
                    <a:cs typeface="Calibri"/>
                    <a:sym typeface="Calibri"/>
                  </a:rPr>
                </a:br>
                <a:r>
                  <a:rPr lang="en-GB" sz="1600">
                    <a:ea typeface="Calibri"/>
                    <a:cs typeface="Calibri"/>
                    <a:sym typeface="Calibri"/>
                  </a:rPr>
                  <a:t>River Discharge,</a:t>
                </a:r>
                <a:br>
                  <a:rPr lang="en-GB" sz="1600">
                    <a:ea typeface="Calibri"/>
                    <a:cs typeface="Calibri"/>
                    <a:sym typeface="Calibri"/>
                  </a:rPr>
                </a:br>
                <a:r>
                  <a:rPr lang="en-GB" sz="1600">
                    <a:ea typeface="Calibri"/>
                    <a:cs typeface="Calibri"/>
                    <a:sym typeface="Calibri"/>
                  </a:rPr>
                  <a:t>Lakes, Groundwater, Cryosphere, Water use</a:t>
                </a:r>
              </a:p>
            </p:txBody>
          </p:sp>
          <p:sp>
            <p:nvSpPr>
              <p:cNvPr id="59" name="Shape 264">
                <a:extLst>
                  <a:ext uri="{FF2B5EF4-FFF2-40B4-BE49-F238E27FC236}">
                    <a16:creationId xmlns:a16="http://schemas.microsoft.com/office/drawing/2014/main" xmlns="" id="{4E2571AB-C068-9D40-AB15-0838F30A62EE}"/>
                  </a:ext>
                </a:extLst>
              </p:cNvPr>
              <p:cNvSpPr/>
              <p:nvPr/>
            </p:nvSpPr>
            <p:spPr>
              <a:xfrm>
                <a:off x="285440" y="2954385"/>
                <a:ext cx="2931374" cy="2519183"/>
              </a:xfrm>
              <a:prstGeom prst="ellipse">
                <a:avLst/>
              </a:prstGeom>
              <a:solidFill>
                <a:srgbClr val="AAD2DA"/>
              </a:solidFill>
              <a:ln w="25400" cap="flat" cmpd="sng">
                <a:solidFill>
                  <a:srgbClr val="FFFFFF"/>
                </a:solidFill>
                <a:prstDash val="solid"/>
                <a:round/>
                <a:headEnd type="none" w="med" len="med"/>
                <a:tailEnd type="none" w="med" len="med"/>
              </a:ln>
            </p:spPr>
            <p:txBody>
              <a:bodyPr lIns="64665" tIns="64665" rIns="64665" bIns="64665" anchor="ctr" anchorCtr="0">
                <a:noAutofit/>
              </a:bodyPr>
              <a:lstStyle/>
              <a:p>
                <a:endParaRPr sz="1600"/>
              </a:p>
            </p:txBody>
          </p:sp>
          <p:sp>
            <p:nvSpPr>
              <p:cNvPr id="60" name="Shape 265">
                <a:extLst>
                  <a:ext uri="{FF2B5EF4-FFF2-40B4-BE49-F238E27FC236}">
                    <a16:creationId xmlns:a16="http://schemas.microsoft.com/office/drawing/2014/main" xmlns="" id="{4741832C-862A-1841-9AC0-58CB5710CC2B}"/>
                  </a:ext>
                </a:extLst>
              </p:cNvPr>
              <p:cNvSpPr txBox="1"/>
              <p:nvPr/>
            </p:nvSpPr>
            <p:spPr>
              <a:xfrm>
                <a:off x="714731" y="3323312"/>
                <a:ext cx="2072795" cy="1781332"/>
              </a:xfrm>
              <a:prstGeom prst="rect">
                <a:avLst/>
              </a:prstGeom>
              <a:noFill/>
              <a:ln>
                <a:noFill/>
              </a:ln>
            </p:spPr>
            <p:txBody>
              <a:bodyPr lIns="21555" tIns="21555" rIns="21555" bIns="21555" anchor="ctr" anchorCtr="0">
                <a:noAutofit/>
              </a:bodyPr>
              <a:lstStyle/>
              <a:p>
                <a:pPr algn="ctr">
                  <a:lnSpc>
                    <a:spcPct val="90000"/>
                  </a:lnSpc>
                  <a:buSzPct val="25000"/>
                </a:pPr>
                <a:r>
                  <a:rPr lang="en-GB" sz="1600" dirty="0">
                    <a:ea typeface="Calibri"/>
                    <a:cs typeface="Calibri"/>
                    <a:sym typeface="Calibri"/>
                  </a:rPr>
                  <a:t>Sea Surface &amp; Subsurface Salinity, Sea Level,  Sea Surface Temperature</a:t>
                </a:r>
              </a:p>
            </p:txBody>
          </p:sp>
        </p:grpSp>
      </p:grpSp>
      <p:pic>
        <p:nvPicPr>
          <p:cNvPr id="75" name="Picture 74" descr="A close up of a sign&#10;&#10;Description automatically generated">
            <a:extLst>
              <a:ext uri="{FF2B5EF4-FFF2-40B4-BE49-F238E27FC236}">
                <a16:creationId xmlns:a16="http://schemas.microsoft.com/office/drawing/2014/main" xmlns="" id="{8A1A80DD-A555-9C40-AFCD-2939C04C443D}"/>
              </a:ext>
            </a:extLst>
          </p:cNvPr>
          <p:cNvPicPr>
            <a:picLocks noChangeAspect="1"/>
          </p:cNvPicPr>
          <p:nvPr/>
        </p:nvPicPr>
        <p:blipFill>
          <a:blip r:embed="rId3"/>
          <a:stretch>
            <a:fillRect/>
          </a:stretch>
        </p:blipFill>
        <p:spPr>
          <a:xfrm>
            <a:off x="493332" y="296545"/>
            <a:ext cx="2815447" cy="829279"/>
          </a:xfrm>
          <a:prstGeom prst="rect">
            <a:avLst/>
          </a:prstGeom>
        </p:spPr>
      </p:pic>
    </p:spTree>
    <p:extLst>
      <p:ext uri="{BB962C8B-B14F-4D97-AF65-F5344CB8AC3E}">
        <p14:creationId xmlns:p14="http://schemas.microsoft.com/office/powerpoint/2010/main" val="2266023989"/>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xmlns="" id="{AF2867D6-0D63-614D-B364-82999EE29071}"/>
              </a:ext>
            </a:extLst>
          </p:cNvPr>
          <p:cNvGraphicFramePr>
            <a:graphicFrameLocks noGrp="1"/>
          </p:cNvGraphicFramePr>
          <p:nvPr>
            <p:extLst>
              <p:ext uri="{D42A27DB-BD31-4B8C-83A1-F6EECF244321}">
                <p14:modId xmlns:p14="http://schemas.microsoft.com/office/powerpoint/2010/main" val="118628797"/>
              </p:ext>
            </p:extLst>
          </p:nvPr>
        </p:nvGraphicFramePr>
        <p:xfrm>
          <a:off x="649533" y="1555097"/>
          <a:ext cx="4964627" cy="4643493"/>
        </p:xfrm>
        <a:graphic>
          <a:graphicData uri="http://schemas.openxmlformats.org/drawingml/2006/table">
            <a:tbl>
              <a:tblPr firstRow="1" firstCol="1" bandRow="1">
                <a:tableStyleId>{93296810-A885-4BE3-A3E7-6D5BEEA58F35}</a:tableStyleId>
              </a:tblPr>
              <a:tblGrid>
                <a:gridCol w="1580313">
                  <a:extLst>
                    <a:ext uri="{9D8B030D-6E8A-4147-A177-3AD203B41FA5}">
                      <a16:colId xmlns:a16="http://schemas.microsoft.com/office/drawing/2014/main" xmlns="" val="910685444"/>
                    </a:ext>
                  </a:extLst>
                </a:gridCol>
                <a:gridCol w="3384314">
                  <a:extLst>
                    <a:ext uri="{9D8B030D-6E8A-4147-A177-3AD203B41FA5}">
                      <a16:colId xmlns:a16="http://schemas.microsoft.com/office/drawing/2014/main" xmlns="" val="1295793164"/>
                    </a:ext>
                  </a:extLst>
                </a:gridCol>
              </a:tblGrid>
              <a:tr h="576545">
                <a:tc gridSpan="2">
                  <a:txBody>
                    <a:bodyPr/>
                    <a:lstStyle/>
                    <a:p>
                      <a:pPr marL="0" lvl="0" indent="0" algn="ctr">
                        <a:lnSpc>
                          <a:spcPct val="115000"/>
                        </a:lnSpc>
                        <a:spcAft>
                          <a:spcPts val="0"/>
                        </a:spcAft>
                        <a:buClr>
                          <a:srgbClr val="17365D"/>
                        </a:buClr>
                        <a:buFont typeface="Times New Roman" panose="02020603050405020304" pitchFamily="18" charset="0"/>
                        <a:buNone/>
                      </a:pPr>
                      <a:r>
                        <a:rPr lang="en-GB" sz="1400" dirty="0">
                          <a:effectLst/>
                        </a:rPr>
                        <a:t>Closing the carbon budget </a:t>
                      </a:r>
                      <a:endParaRPr lang="en-US" sz="14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32023" marR="32023" marT="12733" marB="12733"/>
                </a:tc>
                <a:tc hMerge="1">
                  <a:txBody>
                    <a:bodyPr/>
                    <a:lstStyle/>
                    <a:p>
                      <a:endParaRPr lang="en-GB"/>
                    </a:p>
                  </a:txBody>
                  <a:tcPr/>
                </a:tc>
                <a:extLst>
                  <a:ext uri="{0D108BD9-81ED-4DB2-BD59-A6C34878D82A}">
                    <a16:rowId xmlns:a16="http://schemas.microsoft.com/office/drawing/2014/main" xmlns="" val="3455932831"/>
                  </a:ext>
                </a:extLst>
              </a:tr>
              <a:tr h="2232534">
                <a:tc>
                  <a:txBody>
                    <a:bodyPr/>
                    <a:lstStyle/>
                    <a:p>
                      <a:pPr algn="just">
                        <a:lnSpc>
                          <a:spcPct val="115000"/>
                        </a:lnSpc>
                        <a:spcBef>
                          <a:spcPts val="600"/>
                        </a:spcBef>
                        <a:spcAft>
                          <a:spcPts val="0"/>
                        </a:spcAft>
                      </a:pPr>
                      <a:r>
                        <a:rPr lang="en-US" sz="1400" dirty="0">
                          <a:effectLst/>
                        </a:rPr>
                        <a:t>Targets</a:t>
                      </a:r>
                      <a:endParaRPr lang="en-US" sz="14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16987" marR="16987" marT="0" marB="0">
                    <a:solidFill>
                      <a:srgbClr val="F39431"/>
                    </a:solidFill>
                  </a:tcPr>
                </a:tc>
                <a:tc>
                  <a:txBody>
                    <a:bodyPr/>
                    <a:lstStyle/>
                    <a:p>
                      <a:pPr algn="l">
                        <a:lnSpc>
                          <a:spcPct val="115000"/>
                        </a:lnSpc>
                        <a:spcBef>
                          <a:spcPts val="600"/>
                        </a:spcBef>
                        <a:spcAft>
                          <a:spcPts val="0"/>
                        </a:spcAft>
                        <a:tabLst>
                          <a:tab pos="201295" algn="l"/>
                        </a:tabLst>
                      </a:pPr>
                      <a:r>
                        <a:rPr lang="en-US" sz="1400" dirty="0">
                          <a:effectLst/>
                        </a:rPr>
                        <a:t>Quantify fluxes of carbon-related greenhouse gases to +/- 10% on annual </a:t>
                      </a:r>
                      <a:r>
                        <a:rPr lang="en-US" sz="1400" dirty="0" smtClean="0">
                          <a:effectLst/>
                        </a:rPr>
                        <a:t>timescales.</a:t>
                      </a:r>
                    </a:p>
                    <a:p>
                      <a:pPr algn="l">
                        <a:lnSpc>
                          <a:spcPct val="115000"/>
                        </a:lnSpc>
                        <a:spcBef>
                          <a:spcPts val="600"/>
                        </a:spcBef>
                        <a:spcAft>
                          <a:spcPts val="0"/>
                        </a:spcAft>
                        <a:tabLst>
                          <a:tab pos="201295" algn="l"/>
                        </a:tabLst>
                      </a:pPr>
                      <a:endParaRPr lang="en-US" sz="1400" dirty="0">
                        <a:effectLst/>
                      </a:endParaRPr>
                    </a:p>
                    <a:p>
                      <a:pPr algn="l">
                        <a:lnSpc>
                          <a:spcPct val="115000"/>
                        </a:lnSpc>
                        <a:spcAft>
                          <a:spcPts val="0"/>
                        </a:spcAft>
                        <a:tabLst>
                          <a:tab pos="201295" algn="l"/>
                        </a:tabLst>
                      </a:pPr>
                      <a:r>
                        <a:rPr lang="en-US" sz="1400" dirty="0">
                          <a:effectLst/>
                        </a:rPr>
                        <a:t>Quantify changes in carbon stocks to +/- 10% on decadal timescales in the ocean and on land, and to +/- 2.5 % in the atmosphere on annual </a:t>
                      </a:r>
                      <a:r>
                        <a:rPr lang="en-US" sz="1400" dirty="0" smtClean="0">
                          <a:effectLst/>
                        </a:rPr>
                        <a:t>timescales.</a:t>
                      </a:r>
                      <a:endParaRPr lang="en-US" sz="14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16987" marR="16987" marT="0" marB="0"/>
                </a:tc>
                <a:extLst>
                  <a:ext uri="{0D108BD9-81ED-4DB2-BD59-A6C34878D82A}">
                    <a16:rowId xmlns:a16="http://schemas.microsoft.com/office/drawing/2014/main" xmlns="" val="311657654"/>
                  </a:ext>
                </a:extLst>
              </a:tr>
              <a:tr h="573709">
                <a:tc>
                  <a:txBody>
                    <a:bodyPr/>
                    <a:lstStyle/>
                    <a:p>
                      <a:pPr algn="just">
                        <a:lnSpc>
                          <a:spcPct val="115000"/>
                        </a:lnSpc>
                        <a:spcAft>
                          <a:spcPts val="0"/>
                        </a:spcAft>
                      </a:pPr>
                      <a:r>
                        <a:rPr lang="en-US" sz="1400">
                          <a:effectLst/>
                        </a:rPr>
                        <a:t>Who</a:t>
                      </a:r>
                      <a:endParaRPr lang="en-US" sz="140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16987" marR="16987" marT="0" marB="0"/>
                </a:tc>
                <a:tc>
                  <a:txBody>
                    <a:bodyPr/>
                    <a:lstStyle/>
                    <a:p>
                      <a:pPr algn="l">
                        <a:lnSpc>
                          <a:spcPct val="115000"/>
                        </a:lnSpc>
                        <a:spcAft>
                          <a:spcPts val="0"/>
                        </a:spcAft>
                      </a:pPr>
                      <a:r>
                        <a:rPr lang="en-GB" sz="1400" noProof="0" dirty="0">
                          <a:effectLst/>
                        </a:rPr>
                        <a:t>Operators of GCOS-related systems, including data centres</a:t>
                      </a:r>
                      <a:endParaRPr lang="en-GB" sz="1400" noProof="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16987" marR="16987" marT="0" marB="0"/>
                </a:tc>
                <a:extLst>
                  <a:ext uri="{0D108BD9-81ED-4DB2-BD59-A6C34878D82A}">
                    <a16:rowId xmlns:a16="http://schemas.microsoft.com/office/drawing/2014/main" xmlns="" val="4134087387"/>
                  </a:ext>
                </a:extLst>
              </a:tr>
              <a:tr h="420235">
                <a:tc>
                  <a:txBody>
                    <a:bodyPr/>
                    <a:lstStyle/>
                    <a:p>
                      <a:pPr algn="just">
                        <a:lnSpc>
                          <a:spcPct val="115000"/>
                        </a:lnSpc>
                        <a:spcAft>
                          <a:spcPts val="0"/>
                        </a:spcAft>
                      </a:pPr>
                      <a:r>
                        <a:rPr lang="en-US" sz="1400">
                          <a:effectLst/>
                        </a:rPr>
                        <a:t>Time frame</a:t>
                      </a:r>
                      <a:endParaRPr lang="en-US" sz="140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16987" marR="16987" marT="0" marB="0"/>
                </a:tc>
                <a:tc>
                  <a:txBody>
                    <a:bodyPr/>
                    <a:lstStyle/>
                    <a:p>
                      <a:pPr algn="l">
                        <a:lnSpc>
                          <a:spcPct val="115000"/>
                        </a:lnSpc>
                        <a:spcAft>
                          <a:spcPts val="0"/>
                        </a:spcAft>
                      </a:pPr>
                      <a:r>
                        <a:rPr lang="en-US" sz="1400" dirty="0">
                          <a:effectLst/>
                        </a:rPr>
                        <a:t>Ongoing</a:t>
                      </a:r>
                      <a:endParaRPr lang="en-US" sz="14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16987" marR="16987" marT="0" marB="0"/>
                </a:tc>
                <a:extLst>
                  <a:ext uri="{0D108BD9-81ED-4DB2-BD59-A6C34878D82A}">
                    <a16:rowId xmlns:a16="http://schemas.microsoft.com/office/drawing/2014/main" xmlns="" val="2906906518"/>
                  </a:ext>
                </a:extLst>
              </a:tr>
              <a:tr h="840470">
                <a:tc>
                  <a:txBody>
                    <a:bodyPr/>
                    <a:lstStyle/>
                    <a:p>
                      <a:pPr algn="just">
                        <a:lnSpc>
                          <a:spcPct val="115000"/>
                        </a:lnSpc>
                        <a:spcAft>
                          <a:spcPts val="0"/>
                        </a:spcAft>
                      </a:pPr>
                      <a:r>
                        <a:rPr lang="en-US" sz="1400" dirty="0">
                          <a:effectLst/>
                        </a:rPr>
                        <a:t>Performance indicator</a:t>
                      </a:r>
                      <a:endParaRPr lang="en-US" sz="14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16987" marR="16987" marT="0" marB="0"/>
                </a:tc>
                <a:tc>
                  <a:txBody>
                    <a:bodyPr/>
                    <a:lstStyle/>
                    <a:p>
                      <a:pPr algn="l">
                        <a:lnSpc>
                          <a:spcPct val="115000"/>
                        </a:lnSpc>
                        <a:spcAft>
                          <a:spcPts val="0"/>
                        </a:spcAft>
                      </a:pPr>
                      <a:r>
                        <a:rPr lang="en-US" sz="1400" dirty="0">
                          <a:effectLst/>
                        </a:rPr>
                        <a:t>Regular assessment of uncertainties in estimated fluxes and inventories</a:t>
                      </a:r>
                      <a:endParaRPr lang="en-US" sz="14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16987" marR="16987" marT="0" marB="0"/>
                </a:tc>
                <a:extLst>
                  <a:ext uri="{0D108BD9-81ED-4DB2-BD59-A6C34878D82A}">
                    <a16:rowId xmlns:a16="http://schemas.microsoft.com/office/drawing/2014/main" xmlns="" val="1608111116"/>
                  </a:ext>
                </a:extLst>
              </a:tr>
            </a:tbl>
          </a:graphicData>
        </a:graphic>
      </p:graphicFrame>
      <p:grpSp>
        <p:nvGrpSpPr>
          <p:cNvPr id="78" name="Group 77">
            <a:extLst>
              <a:ext uri="{FF2B5EF4-FFF2-40B4-BE49-F238E27FC236}">
                <a16:creationId xmlns:a16="http://schemas.microsoft.com/office/drawing/2014/main" xmlns="" id="{0A5F239A-6331-494A-9874-A6B25328986C}"/>
              </a:ext>
            </a:extLst>
          </p:cNvPr>
          <p:cNvGrpSpPr/>
          <p:nvPr/>
        </p:nvGrpSpPr>
        <p:grpSpPr>
          <a:xfrm>
            <a:off x="5852909" y="727339"/>
            <a:ext cx="6254972" cy="4974422"/>
            <a:chOff x="21773966" y="13704079"/>
            <a:chExt cx="7026321" cy="6910298"/>
          </a:xfrm>
        </p:grpSpPr>
        <p:sp>
          <p:nvSpPr>
            <p:cNvPr id="36" name="Shape 253">
              <a:extLst>
                <a:ext uri="{FF2B5EF4-FFF2-40B4-BE49-F238E27FC236}">
                  <a16:creationId xmlns:a16="http://schemas.microsoft.com/office/drawing/2014/main" xmlns="" id="{3A5782F9-11D7-A549-B7D7-B82AC255C46B}"/>
                </a:ext>
              </a:extLst>
            </p:cNvPr>
            <p:cNvSpPr/>
            <p:nvPr/>
          </p:nvSpPr>
          <p:spPr>
            <a:xfrm>
              <a:off x="21773966" y="13704079"/>
              <a:ext cx="7026321" cy="6910298"/>
            </a:xfrm>
            <a:prstGeom prst="ellipse">
              <a:avLst/>
            </a:prstGeom>
            <a:solidFill>
              <a:srgbClr val="D8D8D8"/>
            </a:solidFill>
            <a:ln>
              <a:noFill/>
            </a:ln>
          </p:spPr>
          <p:txBody>
            <a:bodyPr lIns="64665" tIns="32324" rIns="64665" bIns="32324" anchor="ctr" anchorCtr="0">
              <a:noAutofit/>
            </a:bodyPr>
            <a:lstStyle/>
            <a:p>
              <a:pPr algn="ctr">
                <a:buClr>
                  <a:schemeClr val="dk1"/>
                </a:buClr>
              </a:pPr>
              <a:endParaRPr>
                <a:solidFill>
                  <a:srgbClr val="FFFFFF"/>
                </a:solidFill>
                <a:latin typeface="Calibri"/>
                <a:ea typeface="Calibri"/>
                <a:cs typeface="Calibri"/>
                <a:sym typeface="Calibri"/>
              </a:endParaRPr>
            </a:p>
          </p:txBody>
        </p:sp>
        <p:grpSp>
          <p:nvGrpSpPr>
            <p:cNvPr id="38" name="Shape 266">
              <a:extLst>
                <a:ext uri="{FF2B5EF4-FFF2-40B4-BE49-F238E27FC236}">
                  <a16:creationId xmlns:a16="http://schemas.microsoft.com/office/drawing/2014/main" xmlns="" id="{61BA0460-39C4-BB4A-8BF0-94310C330FCE}"/>
                </a:ext>
              </a:extLst>
            </p:cNvPr>
            <p:cNvGrpSpPr/>
            <p:nvPr/>
          </p:nvGrpSpPr>
          <p:grpSpPr>
            <a:xfrm>
              <a:off x="22042487" y="13788934"/>
              <a:ext cx="6439733" cy="5581156"/>
              <a:chOff x="230652" y="-269791"/>
              <a:chExt cx="6663828" cy="5775374"/>
            </a:xfrm>
          </p:grpSpPr>
          <p:sp>
            <p:nvSpPr>
              <p:cNvPr id="39" name="Shape 267">
                <a:extLst>
                  <a:ext uri="{FF2B5EF4-FFF2-40B4-BE49-F238E27FC236}">
                    <a16:creationId xmlns:a16="http://schemas.microsoft.com/office/drawing/2014/main" xmlns="" id="{19C74415-9F17-CD42-8A93-A44D97FBE255}"/>
                  </a:ext>
                </a:extLst>
              </p:cNvPr>
              <p:cNvSpPr/>
              <p:nvPr/>
            </p:nvSpPr>
            <p:spPr>
              <a:xfrm>
                <a:off x="1332645" y="938032"/>
                <a:ext cx="4444575" cy="4444575"/>
              </a:xfrm>
              <a:prstGeom prst="blockArc">
                <a:avLst>
                  <a:gd name="adj1" fmla="val 9057867"/>
                  <a:gd name="adj2" fmla="val 16252686"/>
                  <a:gd name="adj3" fmla="val 4641"/>
                </a:avLst>
              </a:prstGeom>
              <a:solidFill>
                <a:srgbClr val="00D2DA"/>
              </a:solidFill>
              <a:ln>
                <a:noFill/>
              </a:ln>
            </p:spPr>
            <p:txBody>
              <a:bodyPr lIns="64665" tIns="64665" rIns="64665" bIns="64665" anchor="ctr" anchorCtr="0">
                <a:noAutofit/>
              </a:bodyPr>
              <a:lstStyle/>
              <a:p>
                <a:endParaRPr sz="300"/>
              </a:p>
            </p:txBody>
          </p:sp>
          <p:sp>
            <p:nvSpPr>
              <p:cNvPr id="40" name="Shape 268">
                <a:extLst>
                  <a:ext uri="{FF2B5EF4-FFF2-40B4-BE49-F238E27FC236}">
                    <a16:creationId xmlns:a16="http://schemas.microsoft.com/office/drawing/2014/main" xmlns="" id="{6C33428C-0264-B14F-80E1-AC15D098537D}"/>
                  </a:ext>
                </a:extLst>
              </p:cNvPr>
              <p:cNvSpPr/>
              <p:nvPr/>
            </p:nvSpPr>
            <p:spPr>
              <a:xfrm>
                <a:off x="1349020" y="968084"/>
                <a:ext cx="4444575" cy="4444575"/>
              </a:xfrm>
              <a:prstGeom prst="blockArc">
                <a:avLst>
                  <a:gd name="adj1" fmla="val 1745754"/>
                  <a:gd name="adj2" fmla="val 9112068"/>
                  <a:gd name="adj3" fmla="val 4641"/>
                </a:avLst>
              </a:prstGeom>
              <a:solidFill>
                <a:srgbClr val="F29200"/>
              </a:solidFill>
              <a:ln>
                <a:noFill/>
              </a:ln>
            </p:spPr>
            <p:txBody>
              <a:bodyPr lIns="64665" tIns="64665" rIns="64665" bIns="64665" anchor="ctr" anchorCtr="0">
                <a:noAutofit/>
              </a:bodyPr>
              <a:lstStyle/>
              <a:p>
                <a:endParaRPr sz="300"/>
              </a:p>
            </p:txBody>
          </p:sp>
          <p:sp>
            <p:nvSpPr>
              <p:cNvPr id="41" name="Shape 269">
                <a:extLst>
                  <a:ext uri="{FF2B5EF4-FFF2-40B4-BE49-F238E27FC236}">
                    <a16:creationId xmlns:a16="http://schemas.microsoft.com/office/drawing/2014/main" xmlns="" id="{BDCB3BE9-71C1-1842-9642-24E44F7424D3}"/>
                  </a:ext>
                </a:extLst>
              </p:cNvPr>
              <p:cNvSpPr/>
              <p:nvPr/>
            </p:nvSpPr>
            <p:spPr>
              <a:xfrm>
                <a:off x="1365912" y="938287"/>
                <a:ext cx="4444575" cy="4444575"/>
              </a:xfrm>
              <a:prstGeom prst="blockArc">
                <a:avLst>
                  <a:gd name="adj1" fmla="val 16200000"/>
                  <a:gd name="adj2" fmla="val 1800000"/>
                  <a:gd name="adj3" fmla="val 4641"/>
                </a:avLst>
              </a:prstGeom>
              <a:solidFill>
                <a:srgbClr val="009FE3"/>
              </a:solidFill>
              <a:ln>
                <a:noFill/>
              </a:ln>
            </p:spPr>
            <p:txBody>
              <a:bodyPr lIns="64665" tIns="64665" rIns="64665" bIns="64665" anchor="ctr" anchorCtr="0">
                <a:noAutofit/>
              </a:bodyPr>
              <a:lstStyle/>
              <a:p>
                <a:endParaRPr sz="300"/>
              </a:p>
            </p:txBody>
          </p:sp>
          <p:sp>
            <p:nvSpPr>
              <p:cNvPr id="42" name="Shape 270">
                <a:extLst>
                  <a:ext uri="{FF2B5EF4-FFF2-40B4-BE49-F238E27FC236}">
                    <a16:creationId xmlns:a16="http://schemas.microsoft.com/office/drawing/2014/main" xmlns="" id="{08E829D9-2A2F-B245-91D4-E9C955B47130}"/>
                  </a:ext>
                </a:extLst>
              </p:cNvPr>
              <p:cNvSpPr/>
              <p:nvPr/>
            </p:nvSpPr>
            <p:spPr>
              <a:xfrm>
                <a:off x="2565002" y="2137376"/>
                <a:ext cx="2046394" cy="2046394"/>
              </a:xfrm>
              <a:prstGeom prst="ellipse">
                <a:avLst/>
              </a:prstGeom>
              <a:solidFill>
                <a:srgbClr val="F39431"/>
              </a:solidFill>
              <a:ln w="25400" cap="flat" cmpd="sng">
                <a:solidFill>
                  <a:srgbClr val="FFFFFF"/>
                </a:solidFill>
                <a:prstDash val="solid"/>
                <a:round/>
                <a:headEnd type="none" w="med" len="med"/>
                <a:tailEnd type="none" w="med" len="med"/>
              </a:ln>
            </p:spPr>
            <p:txBody>
              <a:bodyPr lIns="64665" tIns="64665" rIns="64665" bIns="64665" anchor="ctr" anchorCtr="0">
                <a:noAutofit/>
              </a:bodyPr>
              <a:lstStyle/>
              <a:p>
                <a:endParaRPr sz="300"/>
              </a:p>
            </p:txBody>
          </p:sp>
          <p:sp>
            <p:nvSpPr>
              <p:cNvPr id="43" name="Shape 271">
                <a:extLst>
                  <a:ext uri="{FF2B5EF4-FFF2-40B4-BE49-F238E27FC236}">
                    <a16:creationId xmlns:a16="http://schemas.microsoft.com/office/drawing/2014/main" xmlns="" id="{EFBB2135-7EA5-D143-91DB-4BD7BEE67864}"/>
                  </a:ext>
                </a:extLst>
              </p:cNvPr>
              <p:cNvSpPr txBox="1"/>
              <p:nvPr/>
            </p:nvSpPr>
            <p:spPr>
              <a:xfrm>
                <a:off x="2864691" y="2437065"/>
                <a:ext cx="1447019" cy="1447019"/>
              </a:xfrm>
              <a:prstGeom prst="rect">
                <a:avLst/>
              </a:prstGeom>
              <a:noFill/>
              <a:ln>
                <a:noFill/>
              </a:ln>
            </p:spPr>
            <p:txBody>
              <a:bodyPr lIns="25145" tIns="25145" rIns="25145" bIns="25145" anchor="ctr" anchorCtr="0">
                <a:noAutofit/>
              </a:bodyPr>
              <a:lstStyle/>
              <a:p>
                <a:pPr algn="ctr">
                  <a:lnSpc>
                    <a:spcPct val="90000"/>
                  </a:lnSpc>
                  <a:buSzPct val="25000"/>
                </a:pPr>
                <a:r>
                  <a:rPr lang="en-GB" sz="2800" b="1" dirty="0">
                    <a:solidFill>
                      <a:srgbClr val="FFFFFF"/>
                    </a:solidFill>
                  </a:rPr>
                  <a:t>Carbon</a:t>
                </a:r>
              </a:p>
            </p:txBody>
          </p:sp>
          <p:sp>
            <p:nvSpPr>
              <p:cNvPr id="44" name="Shape 272">
                <a:extLst>
                  <a:ext uri="{FF2B5EF4-FFF2-40B4-BE49-F238E27FC236}">
                    <a16:creationId xmlns:a16="http://schemas.microsoft.com/office/drawing/2014/main" xmlns="" id="{84353FDD-4736-8F48-8427-F24713C9AC0B}"/>
                  </a:ext>
                </a:extLst>
              </p:cNvPr>
              <p:cNvSpPr/>
              <p:nvPr/>
            </p:nvSpPr>
            <p:spPr>
              <a:xfrm>
                <a:off x="2161818" y="-269791"/>
                <a:ext cx="2852762" cy="2519297"/>
              </a:xfrm>
              <a:prstGeom prst="ellipse">
                <a:avLst/>
              </a:prstGeom>
              <a:solidFill>
                <a:srgbClr val="AFDEF8"/>
              </a:solidFill>
              <a:ln w="25400" cap="flat" cmpd="sng">
                <a:solidFill>
                  <a:srgbClr val="FFFFFF"/>
                </a:solidFill>
                <a:prstDash val="solid"/>
                <a:round/>
                <a:headEnd type="none" w="med" len="med"/>
                <a:tailEnd type="none" w="med" len="med"/>
              </a:ln>
            </p:spPr>
            <p:txBody>
              <a:bodyPr lIns="64665" tIns="64665" rIns="64665" bIns="64665" anchor="ctr" anchorCtr="0">
                <a:noAutofit/>
              </a:bodyPr>
              <a:lstStyle/>
              <a:p>
                <a:endParaRPr sz="300"/>
              </a:p>
            </p:txBody>
          </p:sp>
          <p:sp>
            <p:nvSpPr>
              <p:cNvPr id="45" name="Shape 273">
                <a:extLst>
                  <a:ext uri="{FF2B5EF4-FFF2-40B4-BE49-F238E27FC236}">
                    <a16:creationId xmlns:a16="http://schemas.microsoft.com/office/drawing/2014/main" xmlns="" id="{5D6D011C-F8A9-7E44-9FC5-56D16DBAAC23}"/>
                  </a:ext>
                </a:extLst>
              </p:cNvPr>
              <p:cNvSpPr txBox="1"/>
              <p:nvPr/>
            </p:nvSpPr>
            <p:spPr>
              <a:xfrm>
                <a:off x="2579596" y="99151"/>
                <a:ext cx="2017208" cy="1781410"/>
              </a:xfrm>
              <a:prstGeom prst="rect">
                <a:avLst/>
              </a:prstGeom>
              <a:noFill/>
              <a:ln>
                <a:noFill/>
              </a:ln>
            </p:spPr>
            <p:txBody>
              <a:bodyPr lIns="21555" tIns="21555" rIns="21555" bIns="21555" anchor="ctr" anchorCtr="0">
                <a:noAutofit/>
              </a:bodyPr>
              <a:lstStyle/>
              <a:p>
                <a:pPr algn="ctr">
                  <a:lnSpc>
                    <a:spcPct val="90000"/>
                  </a:lnSpc>
                  <a:buSzPct val="25000"/>
                </a:pPr>
                <a:r>
                  <a:rPr lang="en-GB" sz="1600">
                    <a:ea typeface="Calibri"/>
                    <a:cs typeface="Calibri"/>
                    <a:sym typeface="Calibri"/>
                  </a:rPr>
                  <a:t>Carbon Dioxide,</a:t>
                </a:r>
                <a:br>
                  <a:rPr lang="en-GB" sz="1600">
                    <a:ea typeface="Calibri"/>
                    <a:cs typeface="Calibri"/>
                    <a:sym typeface="Calibri"/>
                  </a:rPr>
                </a:br>
                <a:r>
                  <a:rPr lang="en-GB" sz="1600">
                    <a:ea typeface="Calibri"/>
                    <a:cs typeface="Calibri"/>
                    <a:sym typeface="Calibri"/>
                  </a:rPr>
                  <a:t>Methane, </a:t>
                </a:r>
              </a:p>
            </p:txBody>
          </p:sp>
          <p:sp>
            <p:nvSpPr>
              <p:cNvPr id="46" name="Shape 274">
                <a:extLst>
                  <a:ext uri="{FF2B5EF4-FFF2-40B4-BE49-F238E27FC236}">
                    <a16:creationId xmlns:a16="http://schemas.microsoft.com/office/drawing/2014/main" xmlns="" id="{0E7522D0-196D-9243-8C5B-D4AB0FAAE5FC}"/>
                  </a:ext>
                </a:extLst>
              </p:cNvPr>
              <p:cNvSpPr/>
              <p:nvPr/>
            </p:nvSpPr>
            <p:spPr>
              <a:xfrm>
                <a:off x="4041717" y="2986285"/>
                <a:ext cx="2852762" cy="2519297"/>
              </a:xfrm>
              <a:prstGeom prst="ellipse">
                <a:avLst/>
              </a:prstGeom>
              <a:solidFill>
                <a:srgbClr val="FED6A5"/>
              </a:solidFill>
              <a:ln w="25400" cap="flat" cmpd="sng">
                <a:solidFill>
                  <a:srgbClr val="FFFFFF"/>
                </a:solidFill>
                <a:prstDash val="solid"/>
                <a:round/>
                <a:headEnd type="none" w="med" len="med"/>
                <a:tailEnd type="none" w="med" len="med"/>
              </a:ln>
            </p:spPr>
            <p:txBody>
              <a:bodyPr lIns="64665" tIns="64665" rIns="64665" bIns="64665" anchor="ctr" anchorCtr="0">
                <a:noAutofit/>
              </a:bodyPr>
              <a:lstStyle/>
              <a:p>
                <a:endParaRPr sz="300"/>
              </a:p>
            </p:txBody>
          </p:sp>
          <p:sp>
            <p:nvSpPr>
              <p:cNvPr id="47" name="Shape 275">
                <a:extLst>
                  <a:ext uri="{FF2B5EF4-FFF2-40B4-BE49-F238E27FC236}">
                    <a16:creationId xmlns:a16="http://schemas.microsoft.com/office/drawing/2014/main" xmlns="" id="{FBEBD32B-B662-1947-B7E1-A20C325A89A3}"/>
                  </a:ext>
                </a:extLst>
              </p:cNvPr>
              <p:cNvSpPr txBox="1"/>
              <p:nvPr/>
            </p:nvSpPr>
            <p:spPr>
              <a:xfrm>
                <a:off x="4459494" y="3355228"/>
                <a:ext cx="2017208" cy="1781410"/>
              </a:xfrm>
              <a:prstGeom prst="rect">
                <a:avLst/>
              </a:prstGeom>
              <a:noFill/>
              <a:ln>
                <a:noFill/>
              </a:ln>
            </p:spPr>
            <p:txBody>
              <a:bodyPr lIns="21555" tIns="21555" rIns="21555" bIns="21555" anchor="ctr" anchorCtr="0">
                <a:noAutofit/>
              </a:bodyPr>
              <a:lstStyle/>
              <a:p>
                <a:pPr algn="ctr">
                  <a:lnSpc>
                    <a:spcPct val="90000"/>
                  </a:lnSpc>
                  <a:buSzPct val="25000"/>
                </a:pPr>
                <a:r>
                  <a:rPr lang="en-GB" sz="1600" dirty="0">
                    <a:ea typeface="Calibri"/>
                    <a:cs typeface="Calibri"/>
                    <a:sym typeface="Calibri"/>
                  </a:rPr>
                  <a:t>Soil Carbon,</a:t>
                </a:r>
                <a:br>
                  <a:rPr lang="en-GB" sz="1600" dirty="0">
                    <a:ea typeface="Calibri"/>
                    <a:cs typeface="Calibri"/>
                    <a:sym typeface="Calibri"/>
                  </a:rPr>
                </a:br>
                <a:r>
                  <a:rPr lang="en-GB" sz="1600" dirty="0">
                    <a:ea typeface="Calibri"/>
                    <a:cs typeface="Calibri"/>
                    <a:sym typeface="Calibri"/>
                  </a:rPr>
                  <a:t>Above-ground Biomass, Fire, GHG Fluxes</a:t>
                </a:r>
              </a:p>
            </p:txBody>
          </p:sp>
          <p:sp>
            <p:nvSpPr>
              <p:cNvPr id="48" name="Shape 276">
                <a:extLst>
                  <a:ext uri="{FF2B5EF4-FFF2-40B4-BE49-F238E27FC236}">
                    <a16:creationId xmlns:a16="http://schemas.microsoft.com/office/drawing/2014/main" xmlns="" id="{ED632317-E832-474E-AAC4-180DC4E8C042}"/>
                  </a:ext>
                </a:extLst>
              </p:cNvPr>
              <p:cNvSpPr/>
              <p:nvPr/>
            </p:nvSpPr>
            <p:spPr>
              <a:xfrm>
                <a:off x="230652" y="2954234"/>
                <a:ext cx="2852762" cy="2519297"/>
              </a:xfrm>
              <a:prstGeom prst="ellipse">
                <a:avLst/>
              </a:prstGeom>
              <a:solidFill>
                <a:srgbClr val="AAD2DA"/>
              </a:solidFill>
              <a:ln w="25400" cap="flat" cmpd="sng">
                <a:solidFill>
                  <a:srgbClr val="FFFFFF"/>
                </a:solidFill>
                <a:prstDash val="solid"/>
                <a:round/>
                <a:headEnd type="none" w="med" len="med"/>
                <a:tailEnd type="none" w="med" len="med"/>
              </a:ln>
            </p:spPr>
            <p:txBody>
              <a:bodyPr lIns="64665" tIns="64665" rIns="64665" bIns="64665" anchor="ctr" anchorCtr="0">
                <a:noAutofit/>
              </a:bodyPr>
              <a:lstStyle/>
              <a:p>
                <a:endParaRPr sz="300"/>
              </a:p>
            </p:txBody>
          </p:sp>
          <p:sp>
            <p:nvSpPr>
              <p:cNvPr id="49" name="Shape 277">
                <a:extLst>
                  <a:ext uri="{FF2B5EF4-FFF2-40B4-BE49-F238E27FC236}">
                    <a16:creationId xmlns:a16="http://schemas.microsoft.com/office/drawing/2014/main" xmlns="" id="{EED2025A-FFC5-504D-B99F-25F39574D2FA}"/>
                  </a:ext>
                </a:extLst>
              </p:cNvPr>
              <p:cNvSpPr txBox="1"/>
              <p:nvPr/>
            </p:nvSpPr>
            <p:spPr>
              <a:xfrm>
                <a:off x="648429" y="3323178"/>
                <a:ext cx="2017208" cy="1781410"/>
              </a:xfrm>
              <a:prstGeom prst="rect">
                <a:avLst/>
              </a:prstGeom>
              <a:noFill/>
              <a:ln>
                <a:noFill/>
              </a:ln>
            </p:spPr>
            <p:txBody>
              <a:bodyPr lIns="21555" tIns="21555" rIns="21555" bIns="21555" anchor="ctr" anchorCtr="0">
                <a:noAutofit/>
              </a:bodyPr>
              <a:lstStyle/>
              <a:p>
                <a:pPr algn="ctr">
                  <a:lnSpc>
                    <a:spcPct val="90000"/>
                  </a:lnSpc>
                  <a:buSzPct val="25000"/>
                </a:pPr>
                <a:r>
                  <a:rPr lang="en-GB" sz="1600" dirty="0">
                    <a:ea typeface="Calibri"/>
                    <a:cs typeface="Calibri"/>
                    <a:sym typeface="Calibri"/>
                  </a:rPr>
                  <a:t>Inorganic</a:t>
                </a:r>
                <a:r>
                  <a:rPr lang="en-GB" sz="1900" dirty="0">
                    <a:ea typeface="Calibri"/>
                    <a:cs typeface="Calibri"/>
                    <a:sym typeface="Calibri"/>
                  </a:rPr>
                  <a:t> </a:t>
                </a:r>
                <a:r>
                  <a:rPr lang="en-GB" sz="1600" dirty="0">
                    <a:ea typeface="Calibri"/>
                    <a:cs typeface="Calibri"/>
                    <a:sym typeface="Calibri"/>
                  </a:rPr>
                  <a:t>Carbon,</a:t>
                </a:r>
              </a:p>
            </p:txBody>
          </p:sp>
        </p:grpSp>
      </p:grpSp>
      <p:pic>
        <p:nvPicPr>
          <p:cNvPr id="75" name="Picture 74" descr="A close up of a sign&#10;&#10;Description automatically generated">
            <a:extLst>
              <a:ext uri="{FF2B5EF4-FFF2-40B4-BE49-F238E27FC236}">
                <a16:creationId xmlns:a16="http://schemas.microsoft.com/office/drawing/2014/main" xmlns="" id="{8A1A80DD-A555-9C40-AFCD-2939C04C443D}"/>
              </a:ext>
            </a:extLst>
          </p:cNvPr>
          <p:cNvPicPr>
            <a:picLocks noChangeAspect="1"/>
          </p:cNvPicPr>
          <p:nvPr/>
        </p:nvPicPr>
        <p:blipFill>
          <a:blip r:embed="rId3"/>
          <a:stretch>
            <a:fillRect/>
          </a:stretch>
        </p:blipFill>
        <p:spPr>
          <a:xfrm>
            <a:off x="493332" y="296545"/>
            <a:ext cx="2815447" cy="829279"/>
          </a:xfrm>
          <a:prstGeom prst="rect">
            <a:avLst/>
          </a:prstGeom>
        </p:spPr>
      </p:pic>
    </p:spTree>
    <p:extLst>
      <p:ext uri="{BB962C8B-B14F-4D97-AF65-F5344CB8AC3E}">
        <p14:creationId xmlns:p14="http://schemas.microsoft.com/office/powerpoint/2010/main" val="149592819"/>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 xmlns:a16="http://schemas.microsoft.com/office/drawing/2014/main" id="{A54C786F-AA22-F54D-B64E-B80D102E6679}"/>
              </a:ext>
            </a:extLst>
          </p:cNvPr>
          <p:cNvGraphicFramePr>
            <a:graphicFrameLocks noGrp="1"/>
          </p:cNvGraphicFramePr>
          <p:nvPr>
            <p:extLst>
              <p:ext uri="{D42A27DB-BD31-4B8C-83A1-F6EECF244321}">
                <p14:modId xmlns:p14="http://schemas.microsoft.com/office/powerpoint/2010/main" val="884354584"/>
              </p:ext>
            </p:extLst>
          </p:nvPr>
        </p:nvGraphicFramePr>
        <p:xfrm>
          <a:off x="355549" y="1369715"/>
          <a:ext cx="3453575" cy="5241986"/>
        </p:xfrm>
        <a:graphic>
          <a:graphicData uri="http://schemas.openxmlformats.org/drawingml/2006/table">
            <a:tbl>
              <a:tblPr firstRow="1" firstCol="1" bandRow="1">
                <a:tableStyleId>{5C22544A-7EE6-4342-B048-85BDC9FD1C3A}</a:tableStyleId>
              </a:tblPr>
              <a:tblGrid>
                <a:gridCol w="1489326">
                  <a:extLst>
                    <a:ext uri="{9D8B030D-6E8A-4147-A177-3AD203B41FA5}">
                      <a16:colId xmlns="" xmlns:a16="http://schemas.microsoft.com/office/drawing/2014/main" val="4256063662"/>
                    </a:ext>
                  </a:extLst>
                </a:gridCol>
                <a:gridCol w="1964249">
                  <a:extLst>
                    <a:ext uri="{9D8B030D-6E8A-4147-A177-3AD203B41FA5}">
                      <a16:colId xmlns="" xmlns:a16="http://schemas.microsoft.com/office/drawing/2014/main" val="1994960232"/>
                    </a:ext>
                  </a:extLst>
                </a:gridCol>
              </a:tblGrid>
              <a:tr h="541670">
                <a:tc gridSpan="2">
                  <a:txBody>
                    <a:bodyPr/>
                    <a:lstStyle/>
                    <a:p>
                      <a:pPr marL="0" lvl="0" indent="0" algn="l">
                        <a:lnSpc>
                          <a:spcPct val="115000"/>
                        </a:lnSpc>
                        <a:spcAft>
                          <a:spcPts val="0"/>
                        </a:spcAft>
                        <a:buClr>
                          <a:srgbClr val="17365D"/>
                        </a:buClr>
                        <a:buFont typeface="Times New Roman" panose="02020603050405020304" pitchFamily="18" charset="0"/>
                        <a:buNone/>
                      </a:pPr>
                      <a:r>
                        <a:rPr lang="en-GB" sz="1400" dirty="0">
                          <a:effectLst/>
                        </a:rPr>
                        <a:t>Explain changing conditions of the biosphere</a:t>
                      </a:r>
                      <a:endParaRPr lang="en-US" sz="14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32023" marR="32023" marT="12733" marB="12733">
                    <a:solidFill>
                      <a:srgbClr val="015AA9"/>
                    </a:solidFill>
                  </a:tcPr>
                </a:tc>
                <a:tc hMerge="1">
                  <a:txBody>
                    <a:bodyPr/>
                    <a:lstStyle/>
                    <a:p>
                      <a:endParaRPr lang="en-GB"/>
                    </a:p>
                  </a:txBody>
                  <a:tcPr/>
                </a:tc>
                <a:extLst>
                  <a:ext uri="{0D108BD9-81ED-4DB2-BD59-A6C34878D82A}">
                    <a16:rowId xmlns="" xmlns:a16="http://schemas.microsoft.com/office/drawing/2014/main" val="2765753881"/>
                  </a:ext>
                </a:extLst>
              </a:tr>
              <a:tr h="1905611">
                <a:tc>
                  <a:txBody>
                    <a:bodyPr/>
                    <a:lstStyle/>
                    <a:p>
                      <a:pPr algn="l">
                        <a:lnSpc>
                          <a:spcPct val="115000"/>
                        </a:lnSpc>
                        <a:spcBef>
                          <a:spcPts val="600"/>
                        </a:spcBef>
                        <a:spcAft>
                          <a:spcPts val="0"/>
                        </a:spcAft>
                      </a:pPr>
                      <a:r>
                        <a:rPr lang="en-US" sz="1400" dirty="0">
                          <a:effectLst/>
                        </a:rPr>
                        <a:t>Targets</a:t>
                      </a:r>
                      <a:endParaRPr lang="en-US" sz="14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16987" marR="16987" marT="0" marB="0">
                    <a:solidFill>
                      <a:srgbClr val="015AA9"/>
                    </a:solidFill>
                  </a:tcPr>
                </a:tc>
                <a:tc>
                  <a:txBody>
                    <a:bodyPr/>
                    <a:lstStyle/>
                    <a:p>
                      <a:pPr algn="l">
                        <a:lnSpc>
                          <a:spcPct val="115000"/>
                        </a:lnSpc>
                        <a:spcBef>
                          <a:spcPts val="600"/>
                        </a:spcBef>
                        <a:spcAft>
                          <a:spcPts val="0"/>
                        </a:spcAft>
                      </a:pPr>
                      <a:r>
                        <a:rPr lang="en-US" sz="1400" dirty="0">
                          <a:effectLst/>
                        </a:rPr>
                        <a:t>Measured ECVs that are accurate enough to explain changes of the biosphere (for example, species composition, biodiversity, etc.)</a:t>
                      </a:r>
                      <a:endParaRPr lang="en-US" sz="14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16987" marR="16987" marT="0" marB="0"/>
                </a:tc>
                <a:extLst>
                  <a:ext uri="{0D108BD9-81ED-4DB2-BD59-A6C34878D82A}">
                    <a16:rowId xmlns="" xmlns:a16="http://schemas.microsoft.com/office/drawing/2014/main" val="316307210"/>
                  </a:ext>
                </a:extLst>
              </a:tr>
              <a:tr h="984566">
                <a:tc>
                  <a:txBody>
                    <a:bodyPr/>
                    <a:lstStyle/>
                    <a:p>
                      <a:pPr algn="l">
                        <a:lnSpc>
                          <a:spcPct val="115000"/>
                        </a:lnSpc>
                        <a:spcAft>
                          <a:spcPts val="0"/>
                        </a:spcAft>
                      </a:pPr>
                      <a:r>
                        <a:rPr lang="en-US" sz="1400" dirty="0">
                          <a:effectLst/>
                        </a:rPr>
                        <a:t>Who</a:t>
                      </a:r>
                      <a:endParaRPr lang="en-US" sz="14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16987" marR="16987" marT="0" marB="0">
                    <a:solidFill>
                      <a:srgbClr val="015AA9"/>
                    </a:solidFill>
                  </a:tcPr>
                </a:tc>
                <a:tc>
                  <a:txBody>
                    <a:bodyPr/>
                    <a:lstStyle/>
                    <a:p>
                      <a:pPr algn="l">
                        <a:lnSpc>
                          <a:spcPct val="115000"/>
                        </a:lnSpc>
                        <a:spcAft>
                          <a:spcPts val="0"/>
                        </a:spcAft>
                      </a:pPr>
                      <a:r>
                        <a:rPr lang="en-GB" sz="1400" noProof="0" dirty="0">
                          <a:effectLst/>
                        </a:rPr>
                        <a:t>Operators of GCOS-related systems, including data centres	</a:t>
                      </a:r>
                      <a:endParaRPr lang="en-GB" sz="1400" noProof="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16987" marR="16987" marT="0" marB="0"/>
                </a:tc>
                <a:extLst>
                  <a:ext uri="{0D108BD9-81ED-4DB2-BD59-A6C34878D82A}">
                    <a16:rowId xmlns="" xmlns:a16="http://schemas.microsoft.com/office/drawing/2014/main" val="2825695633"/>
                  </a:ext>
                </a:extLst>
              </a:tr>
              <a:tr h="380931">
                <a:tc>
                  <a:txBody>
                    <a:bodyPr/>
                    <a:lstStyle/>
                    <a:p>
                      <a:pPr algn="l">
                        <a:lnSpc>
                          <a:spcPct val="115000"/>
                        </a:lnSpc>
                        <a:spcAft>
                          <a:spcPts val="0"/>
                        </a:spcAft>
                      </a:pPr>
                      <a:r>
                        <a:rPr lang="en-US" sz="1400" dirty="0">
                          <a:effectLst/>
                        </a:rPr>
                        <a:t>Time frame</a:t>
                      </a:r>
                      <a:endParaRPr lang="en-US" sz="14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16987" marR="16987" marT="0" marB="0">
                    <a:solidFill>
                      <a:srgbClr val="015AA9"/>
                    </a:solidFill>
                  </a:tcPr>
                </a:tc>
                <a:tc>
                  <a:txBody>
                    <a:bodyPr/>
                    <a:lstStyle/>
                    <a:p>
                      <a:pPr algn="l">
                        <a:lnSpc>
                          <a:spcPct val="115000"/>
                        </a:lnSpc>
                        <a:spcAft>
                          <a:spcPts val="0"/>
                        </a:spcAft>
                      </a:pPr>
                      <a:r>
                        <a:rPr lang="en-US" sz="1400" dirty="0">
                          <a:effectLst/>
                        </a:rPr>
                        <a:t>Ongoing</a:t>
                      </a:r>
                      <a:endParaRPr lang="en-US" sz="14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16987" marR="16987" marT="0" marB="0"/>
                </a:tc>
                <a:extLst>
                  <a:ext uri="{0D108BD9-81ED-4DB2-BD59-A6C34878D82A}">
                    <a16:rowId xmlns="" xmlns:a16="http://schemas.microsoft.com/office/drawing/2014/main" val="579176284"/>
                  </a:ext>
                </a:extLst>
              </a:tr>
              <a:tr h="1429208">
                <a:tc>
                  <a:txBody>
                    <a:bodyPr/>
                    <a:lstStyle/>
                    <a:p>
                      <a:pPr algn="l">
                        <a:lnSpc>
                          <a:spcPct val="115000"/>
                        </a:lnSpc>
                        <a:spcAft>
                          <a:spcPts val="0"/>
                        </a:spcAft>
                      </a:pPr>
                      <a:r>
                        <a:rPr lang="en-US" sz="1400" dirty="0">
                          <a:effectLst/>
                        </a:rPr>
                        <a:t>Performance indicator</a:t>
                      </a:r>
                      <a:endParaRPr lang="en-US" sz="14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16987" marR="16987" marT="0" marB="0">
                    <a:solidFill>
                      <a:srgbClr val="015AA9"/>
                    </a:solidFill>
                  </a:tcPr>
                </a:tc>
                <a:tc>
                  <a:txBody>
                    <a:bodyPr/>
                    <a:lstStyle/>
                    <a:p>
                      <a:pPr algn="l">
                        <a:lnSpc>
                          <a:spcPct val="115000"/>
                        </a:lnSpc>
                        <a:spcAft>
                          <a:spcPts val="0"/>
                        </a:spcAft>
                      </a:pPr>
                      <a:r>
                        <a:rPr lang="en-US" sz="1400" dirty="0">
                          <a:effectLst/>
                        </a:rPr>
                        <a:t>Regular assessment of the uncertainty of estimates of changing conditions as listed above</a:t>
                      </a:r>
                      <a:endParaRPr lang="en-US" sz="14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16987" marR="16987" marT="0" marB="0"/>
                </a:tc>
                <a:extLst>
                  <a:ext uri="{0D108BD9-81ED-4DB2-BD59-A6C34878D82A}">
                    <a16:rowId xmlns="" xmlns:a16="http://schemas.microsoft.com/office/drawing/2014/main" val="1424771495"/>
                  </a:ext>
                </a:extLst>
              </a:tr>
            </a:tbl>
          </a:graphicData>
        </a:graphic>
      </p:graphicFrame>
      <p:pic>
        <p:nvPicPr>
          <p:cNvPr id="75" name="Picture 74" descr="A close up of a sign&#10;&#10;Description automatically generated">
            <a:extLst>
              <a:ext uri="{FF2B5EF4-FFF2-40B4-BE49-F238E27FC236}">
                <a16:creationId xmlns="" xmlns:a16="http://schemas.microsoft.com/office/drawing/2014/main" id="{8A1A80DD-A555-9C40-AFCD-2939C04C443D}"/>
              </a:ext>
            </a:extLst>
          </p:cNvPr>
          <p:cNvPicPr>
            <a:picLocks noChangeAspect="1"/>
          </p:cNvPicPr>
          <p:nvPr/>
        </p:nvPicPr>
        <p:blipFill>
          <a:blip r:embed="rId3"/>
          <a:stretch>
            <a:fillRect/>
          </a:stretch>
        </p:blipFill>
        <p:spPr>
          <a:xfrm>
            <a:off x="493332" y="296545"/>
            <a:ext cx="2815447" cy="829279"/>
          </a:xfrm>
          <a:prstGeom prst="rect">
            <a:avLst/>
          </a:prstGeom>
        </p:spPr>
      </p:pic>
      <p:grpSp>
        <p:nvGrpSpPr>
          <p:cNvPr id="2" name="Group 1"/>
          <p:cNvGrpSpPr/>
          <p:nvPr/>
        </p:nvGrpSpPr>
        <p:grpSpPr>
          <a:xfrm>
            <a:off x="4427143" y="405156"/>
            <a:ext cx="7521871" cy="6566863"/>
            <a:chOff x="3965481" y="606699"/>
            <a:chExt cx="8332752" cy="6566863"/>
          </a:xfrm>
        </p:grpSpPr>
        <p:sp>
          <p:nvSpPr>
            <p:cNvPr id="4" name="Oval 3">
              <a:extLst>
                <a:ext uri="{FF2B5EF4-FFF2-40B4-BE49-F238E27FC236}">
                  <a16:creationId xmlns="" xmlns:a16="http://schemas.microsoft.com/office/drawing/2014/main" id="{E26A67A7-CD0F-5642-9D93-97DDD2943DB6}"/>
                </a:ext>
              </a:extLst>
            </p:cNvPr>
            <p:cNvSpPr/>
            <p:nvPr/>
          </p:nvSpPr>
          <p:spPr>
            <a:xfrm>
              <a:off x="4285663" y="695411"/>
              <a:ext cx="7637857" cy="59917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23821" tIns="11911" rIns="23821" bIns="11911" rtlCol="0" anchor="ctr"/>
            <a:lstStyle/>
            <a:p>
              <a:pPr algn="ctr"/>
              <a:endParaRPr lang="en-GB"/>
            </a:p>
          </p:txBody>
        </p:sp>
        <p:pic>
          <p:nvPicPr>
            <p:cNvPr id="1026" name="Picture 2" descr="http://pngimg.com/uploads/earth/earth_PNG25.png">
              <a:extLst>
                <a:ext uri="{FF2B5EF4-FFF2-40B4-BE49-F238E27FC236}">
                  <a16:creationId xmlns="" xmlns:a16="http://schemas.microsoft.com/office/drawing/2014/main" id="{286A9ECF-0204-C44E-92E4-40E2F36EB5A0}"/>
                </a:ext>
              </a:extLst>
            </p:cNvPr>
            <p:cNvPicPr>
              <a:picLocks noChangeAspect="1" noChangeArrowheads="1"/>
            </p:cNvPicPr>
            <p:nvPr/>
          </p:nvPicPr>
          <p:blipFill>
            <a:blip r:embed="rId4">
              <a:alphaModFix amt="10000"/>
              <a:extLst>
                <a:ext uri="{28A0092B-C50C-407E-A947-70E740481C1C}">
                  <a14:useLocalDpi xmlns:a14="http://schemas.microsoft.com/office/drawing/2010/main" val="0"/>
                </a:ext>
              </a:extLst>
            </a:blip>
            <a:srcRect/>
            <a:stretch>
              <a:fillRect/>
            </a:stretch>
          </p:blipFill>
          <p:spPr bwMode="auto">
            <a:xfrm>
              <a:off x="4191766" y="667217"/>
              <a:ext cx="7864092" cy="6221507"/>
            </a:xfrm>
            <a:prstGeom prst="rect">
              <a:avLst/>
            </a:prstGeom>
            <a:noFill/>
            <a:extLst/>
          </p:spPr>
        </p:pic>
        <p:sp>
          <p:nvSpPr>
            <p:cNvPr id="79" name="Donut 78">
              <a:extLst>
                <a:ext uri="{FF2B5EF4-FFF2-40B4-BE49-F238E27FC236}">
                  <a16:creationId xmlns="" xmlns:a16="http://schemas.microsoft.com/office/drawing/2014/main" id="{8FC19577-8FFF-EB40-A6AF-2123BF72CDBC}"/>
                </a:ext>
              </a:extLst>
            </p:cNvPr>
            <p:cNvSpPr/>
            <p:nvPr/>
          </p:nvSpPr>
          <p:spPr>
            <a:xfrm>
              <a:off x="4178626" y="631583"/>
              <a:ext cx="7903447" cy="6160123"/>
            </a:xfrm>
            <a:prstGeom prst="donut">
              <a:avLst>
                <a:gd name="adj" fmla="val 2392"/>
              </a:avLst>
            </a:prstGeom>
            <a:solidFill>
              <a:srgbClr val="015AAD"/>
            </a:solidFill>
            <a:ln>
              <a:noFill/>
            </a:ln>
          </p:spPr>
          <p:style>
            <a:lnRef idx="2">
              <a:schemeClr val="accent1">
                <a:shade val="50000"/>
              </a:schemeClr>
            </a:lnRef>
            <a:fillRef idx="1">
              <a:schemeClr val="accent1"/>
            </a:fillRef>
            <a:effectRef idx="0">
              <a:schemeClr val="accent1"/>
            </a:effectRef>
            <a:fontRef idx="minor">
              <a:schemeClr val="lt1"/>
            </a:fontRef>
          </p:style>
          <p:txBody>
            <a:bodyPr lIns="23821" tIns="11911" rIns="23821" bIns="11911" rtlCol="0" anchor="ctr"/>
            <a:lstStyle/>
            <a:p>
              <a:pPr algn="ctr"/>
              <a:endParaRPr lang="en-GB" dirty="0">
                <a:solidFill>
                  <a:schemeClr val="tx1"/>
                </a:solidFill>
              </a:endParaRPr>
            </a:p>
          </p:txBody>
        </p:sp>
        <p:grpSp>
          <p:nvGrpSpPr>
            <p:cNvPr id="78" name="Group 77">
              <a:extLst>
                <a:ext uri="{FF2B5EF4-FFF2-40B4-BE49-F238E27FC236}">
                  <a16:creationId xmlns="" xmlns:a16="http://schemas.microsoft.com/office/drawing/2014/main" id="{0A5F239A-6331-494A-9874-A6B25328986C}"/>
                </a:ext>
              </a:extLst>
            </p:cNvPr>
            <p:cNvGrpSpPr/>
            <p:nvPr/>
          </p:nvGrpSpPr>
          <p:grpSpPr>
            <a:xfrm>
              <a:off x="5482910" y="1943657"/>
              <a:ext cx="5380381" cy="4032320"/>
              <a:chOff x="14610768" y="13524592"/>
              <a:chExt cx="14189519" cy="13371876"/>
            </a:xfrm>
          </p:grpSpPr>
          <p:sp>
            <p:nvSpPr>
              <p:cNvPr id="32" name="Shape 238">
                <a:extLst>
                  <a:ext uri="{FF2B5EF4-FFF2-40B4-BE49-F238E27FC236}">
                    <a16:creationId xmlns="" xmlns:a16="http://schemas.microsoft.com/office/drawing/2014/main" id="{E770E3BF-38EE-DE43-871B-852EDABE73B1}"/>
                  </a:ext>
                </a:extLst>
              </p:cNvPr>
              <p:cNvSpPr/>
              <p:nvPr/>
            </p:nvSpPr>
            <p:spPr>
              <a:xfrm>
                <a:off x="15933906" y="13524592"/>
                <a:ext cx="11497615" cy="11307764"/>
              </a:xfrm>
              <a:prstGeom prst="ellipse">
                <a:avLst/>
              </a:prstGeom>
              <a:noFill/>
              <a:ln w="190500" cap="flat" cmpd="sng">
                <a:solidFill>
                  <a:srgbClr val="A5A5A5"/>
                </a:solidFill>
                <a:prstDash val="solid"/>
                <a:round/>
                <a:headEnd type="none" w="med" len="med"/>
                <a:tailEnd type="none" w="med" len="med"/>
              </a:ln>
            </p:spPr>
            <p:txBody>
              <a:bodyPr lIns="64665" tIns="32324" rIns="64665" bIns="32324" anchor="ctr" anchorCtr="0">
                <a:noAutofit/>
              </a:bodyPr>
              <a:lstStyle/>
              <a:p>
                <a:pPr algn="ctr">
                  <a:buClr>
                    <a:schemeClr val="dk1"/>
                  </a:buClr>
                </a:pPr>
                <a:endParaRPr>
                  <a:solidFill>
                    <a:srgbClr val="FFFFFF"/>
                  </a:solidFill>
                  <a:latin typeface="Calibri"/>
                  <a:ea typeface="Calibri"/>
                  <a:cs typeface="Calibri"/>
                  <a:sym typeface="Calibri"/>
                </a:endParaRPr>
              </a:p>
            </p:txBody>
          </p:sp>
          <p:sp>
            <p:nvSpPr>
              <p:cNvPr id="33" name="Shape 239">
                <a:extLst>
                  <a:ext uri="{FF2B5EF4-FFF2-40B4-BE49-F238E27FC236}">
                    <a16:creationId xmlns="" xmlns:a16="http://schemas.microsoft.com/office/drawing/2014/main" id="{A77C2A10-5626-BB48-9FFE-345D89D7F6A3}"/>
                  </a:ext>
                </a:extLst>
              </p:cNvPr>
              <p:cNvSpPr/>
              <p:nvPr/>
            </p:nvSpPr>
            <p:spPr>
              <a:xfrm>
                <a:off x="18267681" y="19986170"/>
                <a:ext cx="7026321" cy="6910298"/>
              </a:xfrm>
              <a:prstGeom prst="ellipse">
                <a:avLst/>
              </a:prstGeom>
              <a:solidFill>
                <a:srgbClr val="D8D8D8"/>
              </a:solidFill>
              <a:ln>
                <a:noFill/>
              </a:ln>
            </p:spPr>
            <p:txBody>
              <a:bodyPr lIns="64665" tIns="32324" rIns="64665" bIns="32324" anchor="ctr" anchorCtr="0">
                <a:noAutofit/>
              </a:bodyPr>
              <a:lstStyle/>
              <a:p>
                <a:pPr algn="ctr">
                  <a:buClr>
                    <a:schemeClr val="dk1"/>
                  </a:buClr>
                </a:pPr>
                <a:endParaRPr>
                  <a:solidFill>
                    <a:srgbClr val="FFFFFF"/>
                  </a:solidFill>
                  <a:latin typeface="Calibri"/>
                  <a:ea typeface="Calibri"/>
                  <a:cs typeface="Calibri"/>
                  <a:sym typeface="Calibri"/>
                </a:endParaRPr>
              </a:p>
            </p:txBody>
          </p:sp>
          <p:grpSp>
            <p:nvGrpSpPr>
              <p:cNvPr id="34" name="Shape 240">
                <a:extLst>
                  <a:ext uri="{FF2B5EF4-FFF2-40B4-BE49-F238E27FC236}">
                    <a16:creationId xmlns="" xmlns:a16="http://schemas.microsoft.com/office/drawing/2014/main" id="{85CA3ADE-5154-E544-AE1D-6B96E953ECD5}"/>
                  </a:ext>
                </a:extLst>
              </p:cNvPr>
              <p:cNvGrpSpPr/>
              <p:nvPr/>
            </p:nvGrpSpPr>
            <p:grpSpPr>
              <a:xfrm>
                <a:off x="18380798" y="19904033"/>
                <a:ext cx="6603833" cy="5581802"/>
                <a:chOff x="-17472" y="-270729"/>
                <a:chExt cx="6833639" cy="5776042"/>
              </a:xfrm>
            </p:grpSpPr>
            <p:sp>
              <p:nvSpPr>
                <p:cNvPr id="61" name="Shape 241">
                  <a:extLst>
                    <a:ext uri="{FF2B5EF4-FFF2-40B4-BE49-F238E27FC236}">
                      <a16:creationId xmlns="" xmlns:a16="http://schemas.microsoft.com/office/drawing/2014/main" id="{4A753D8F-2751-EB4E-BEC3-0DC0233B7274}"/>
                    </a:ext>
                  </a:extLst>
                </p:cNvPr>
                <p:cNvSpPr/>
                <p:nvPr/>
              </p:nvSpPr>
              <p:spPr>
                <a:xfrm>
                  <a:off x="1193557" y="936403"/>
                  <a:ext cx="4447813" cy="4447813"/>
                </a:xfrm>
                <a:prstGeom prst="blockArc">
                  <a:avLst>
                    <a:gd name="adj1" fmla="val 9057867"/>
                    <a:gd name="adj2" fmla="val 16252686"/>
                    <a:gd name="adj3" fmla="val 4641"/>
                  </a:avLst>
                </a:prstGeom>
                <a:solidFill>
                  <a:srgbClr val="00D2DA"/>
                </a:solidFill>
                <a:ln>
                  <a:noFill/>
                </a:ln>
              </p:spPr>
              <p:txBody>
                <a:bodyPr lIns="64665" tIns="64665" rIns="64665" bIns="64665" anchor="ctr" anchorCtr="0">
                  <a:noAutofit/>
                </a:bodyPr>
                <a:lstStyle/>
                <a:p>
                  <a:endParaRPr sz="300"/>
                </a:p>
              </p:txBody>
            </p:sp>
            <p:sp>
              <p:nvSpPr>
                <p:cNvPr id="62" name="Shape 242">
                  <a:extLst>
                    <a:ext uri="{FF2B5EF4-FFF2-40B4-BE49-F238E27FC236}">
                      <a16:creationId xmlns="" xmlns:a16="http://schemas.microsoft.com/office/drawing/2014/main" id="{58973FAC-24AA-A449-9860-6D04D2848C60}"/>
                    </a:ext>
                  </a:extLst>
                </p:cNvPr>
                <p:cNvSpPr/>
                <p:nvPr/>
              </p:nvSpPr>
              <p:spPr>
                <a:xfrm>
                  <a:off x="1184699" y="920598"/>
                  <a:ext cx="4447813" cy="4447813"/>
                </a:xfrm>
                <a:prstGeom prst="blockArc">
                  <a:avLst>
                    <a:gd name="adj1" fmla="val 1745754"/>
                    <a:gd name="adj2" fmla="val 9112068"/>
                    <a:gd name="adj3" fmla="val 4641"/>
                  </a:avLst>
                </a:prstGeom>
                <a:solidFill>
                  <a:srgbClr val="F29200"/>
                </a:solidFill>
                <a:ln>
                  <a:noFill/>
                </a:ln>
              </p:spPr>
              <p:txBody>
                <a:bodyPr lIns="64665" tIns="64665" rIns="64665" bIns="64665" anchor="ctr" anchorCtr="0">
                  <a:noAutofit/>
                </a:bodyPr>
                <a:lstStyle/>
                <a:p>
                  <a:endParaRPr sz="300"/>
                </a:p>
              </p:txBody>
            </p:sp>
            <p:sp>
              <p:nvSpPr>
                <p:cNvPr id="63" name="Shape 243">
                  <a:extLst>
                    <a:ext uri="{FF2B5EF4-FFF2-40B4-BE49-F238E27FC236}">
                      <a16:creationId xmlns="" xmlns:a16="http://schemas.microsoft.com/office/drawing/2014/main" id="{2D21A85E-2B55-6E42-90C0-F423B68B615A}"/>
                    </a:ext>
                  </a:extLst>
                </p:cNvPr>
                <p:cNvSpPr/>
                <p:nvPr/>
              </p:nvSpPr>
              <p:spPr>
                <a:xfrm>
                  <a:off x="1175441" y="936478"/>
                  <a:ext cx="4447813" cy="4447813"/>
                </a:xfrm>
                <a:prstGeom prst="blockArc">
                  <a:avLst>
                    <a:gd name="adj1" fmla="val 16200000"/>
                    <a:gd name="adj2" fmla="val 1800000"/>
                    <a:gd name="adj3" fmla="val 4641"/>
                  </a:avLst>
                </a:prstGeom>
                <a:solidFill>
                  <a:srgbClr val="009FE3"/>
                </a:solidFill>
                <a:ln>
                  <a:noFill/>
                </a:ln>
              </p:spPr>
              <p:txBody>
                <a:bodyPr lIns="64665" tIns="64665" rIns="64665" bIns="64665" anchor="ctr" anchorCtr="0">
                  <a:noAutofit/>
                </a:bodyPr>
                <a:lstStyle/>
                <a:p>
                  <a:endParaRPr sz="300"/>
                </a:p>
              </p:txBody>
            </p:sp>
            <p:sp>
              <p:nvSpPr>
                <p:cNvPr id="64" name="Shape 244">
                  <a:extLst>
                    <a:ext uri="{FF2B5EF4-FFF2-40B4-BE49-F238E27FC236}">
                      <a16:creationId xmlns="" xmlns:a16="http://schemas.microsoft.com/office/drawing/2014/main" id="{3DBD22A8-1B82-3C42-813A-4EFDD424E185}"/>
                    </a:ext>
                  </a:extLst>
                </p:cNvPr>
                <p:cNvSpPr/>
                <p:nvPr/>
              </p:nvSpPr>
              <p:spPr>
                <a:xfrm>
                  <a:off x="2376888" y="2137925"/>
                  <a:ext cx="2044920" cy="2044920"/>
                </a:xfrm>
                <a:prstGeom prst="ellipse">
                  <a:avLst/>
                </a:prstGeom>
                <a:solidFill>
                  <a:srgbClr val="0090A0"/>
                </a:solidFill>
                <a:ln w="25400" cap="flat" cmpd="sng">
                  <a:solidFill>
                    <a:srgbClr val="FFFFFF"/>
                  </a:solidFill>
                  <a:prstDash val="solid"/>
                  <a:round/>
                  <a:headEnd type="none" w="med" len="med"/>
                  <a:tailEnd type="none" w="med" len="med"/>
                </a:ln>
              </p:spPr>
              <p:txBody>
                <a:bodyPr lIns="64665" tIns="64665" rIns="64665" bIns="64665" anchor="ctr" anchorCtr="0">
                  <a:noAutofit/>
                </a:bodyPr>
                <a:lstStyle/>
                <a:p>
                  <a:endParaRPr sz="300"/>
                </a:p>
              </p:txBody>
            </p:sp>
            <p:sp>
              <p:nvSpPr>
                <p:cNvPr id="65" name="Shape 245">
                  <a:extLst>
                    <a:ext uri="{FF2B5EF4-FFF2-40B4-BE49-F238E27FC236}">
                      <a16:creationId xmlns="" xmlns:a16="http://schemas.microsoft.com/office/drawing/2014/main" id="{CE02EC61-C0CA-E049-B5A9-D26301B6F773}"/>
                    </a:ext>
                  </a:extLst>
                </p:cNvPr>
                <p:cNvSpPr txBox="1"/>
                <p:nvPr/>
              </p:nvSpPr>
              <p:spPr>
                <a:xfrm>
                  <a:off x="2676359" y="2437397"/>
                  <a:ext cx="1445976" cy="1445976"/>
                </a:xfrm>
                <a:prstGeom prst="rect">
                  <a:avLst/>
                </a:prstGeom>
                <a:noFill/>
                <a:ln>
                  <a:noFill/>
                </a:ln>
              </p:spPr>
              <p:txBody>
                <a:bodyPr lIns="25145" tIns="25145" rIns="25145" bIns="25145" anchor="ctr" anchorCtr="0">
                  <a:noAutofit/>
                </a:bodyPr>
                <a:lstStyle/>
                <a:p>
                  <a:pPr algn="ctr">
                    <a:lnSpc>
                      <a:spcPct val="90000"/>
                    </a:lnSpc>
                    <a:buSzPct val="25000"/>
                  </a:pPr>
                  <a:r>
                    <a:rPr lang="en-GB" sz="700" b="1">
                      <a:solidFill>
                        <a:srgbClr val="FFFFFF"/>
                      </a:solidFill>
                    </a:rPr>
                    <a:t>Energy</a:t>
                  </a:r>
                </a:p>
              </p:txBody>
            </p:sp>
            <p:sp>
              <p:nvSpPr>
                <p:cNvPr id="66" name="Shape 246">
                  <a:extLst>
                    <a:ext uri="{FF2B5EF4-FFF2-40B4-BE49-F238E27FC236}">
                      <a16:creationId xmlns="" xmlns:a16="http://schemas.microsoft.com/office/drawing/2014/main" id="{DFECA93C-F018-E947-B4FB-CFE8653EC135}"/>
                    </a:ext>
                  </a:extLst>
                </p:cNvPr>
                <p:cNvSpPr/>
                <p:nvPr/>
              </p:nvSpPr>
              <p:spPr>
                <a:xfrm>
                  <a:off x="1863858" y="-270729"/>
                  <a:ext cx="3070976" cy="2517480"/>
                </a:xfrm>
                <a:prstGeom prst="ellipse">
                  <a:avLst/>
                </a:prstGeom>
                <a:solidFill>
                  <a:srgbClr val="AFDEF8"/>
                </a:solidFill>
                <a:ln w="25400" cap="flat" cmpd="sng">
                  <a:solidFill>
                    <a:srgbClr val="FFFFFF"/>
                  </a:solidFill>
                  <a:prstDash val="solid"/>
                  <a:round/>
                  <a:headEnd type="none" w="med" len="med"/>
                  <a:tailEnd type="none" w="med" len="med"/>
                </a:ln>
              </p:spPr>
              <p:txBody>
                <a:bodyPr lIns="64665" tIns="64665" rIns="64665" bIns="64665" anchor="ctr" anchorCtr="0">
                  <a:noAutofit/>
                </a:bodyPr>
                <a:lstStyle/>
                <a:p>
                  <a:endParaRPr sz="300"/>
                </a:p>
              </p:txBody>
            </p:sp>
            <p:sp>
              <p:nvSpPr>
                <p:cNvPr id="67" name="Shape 247">
                  <a:extLst>
                    <a:ext uri="{FF2B5EF4-FFF2-40B4-BE49-F238E27FC236}">
                      <a16:creationId xmlns="" xmlns:a16="http://schemas.microsoft.com/office/drawing/2014/main" id="{F68EC31D-F1E1-0442-950B-1847C96C0850}"/>
                    </a:ext>
                  </a:extLst>
                </p:cNvPr>
                <p:cNvSpPr txBox="1"/>
                <p:nvPr/>
              </p:nvSpPr>
              <p:spPr>
                <a:xfrm>
                  <a:off x="2313592" y="97947"/>
                  <a:ext cx="2171509" cy="1780127"/>
                </a:xfrm>
                <a:prstGeom prst="rect">
                  <a:avLst/>
                </a:prstGeom>
                <a:noFill/>
                <a:ln>
                  <a:noFill/>
                </a:ln>
              </p:spPr>
              <p:txBody>
                <a:bodyPr lIns="21555" tIns="21555" rIns="21555" bIns="21555" anchor="ctr" anchorCtr="0">
                  <a:noAutofit/>
                </a:bodyPr>
                <a:lstStyle/>
                <a:p>
                  <a:pPr algn="ctr">
                    <a:lnSpc>
                      <a:spcPct val="90000"/>
                    </a:lnSpc>
                    <a:buSzPct val="25000"/>
                  </a:pPr>
                  <a:r>
                    <a:rPr lang="en-GB" sz="600">
                      <a:latin typeface="Calibri"/>
                      <a:ea typeface="Calibri"/>
                      <a:cs typeface="Calibri"/>
                      <a:sym typeface="Calibri"/>
                    </a:rPr>
                    <a:t>Radiation Budgets, Temperature Wind speed &amp; direction</a:t>
                  </a:r>
                </a:p>
              </p:txBody>
            </p:sp>
            <p:sp>
              <p:nvSpPr>
                <p:cNvPr id="68" name="Shape 248">
                  <a:extLst>
                    <a:ext uri="{FF2B5EF4-FFF2-40B4-BE49-F238E27FC236}">
                      <a16:creationId xmlns="" xmlns:a16="http://schemas.microsoft.com/office/drawing/2014/main" id="{7D037762-B27F-C94C-A9C9-B623F395EBEE}"/>
                    </a:ext>
                  </a:extLst>
                </p:cNvPr>
                <p:cNvSpPr/>
                <p:nvPr/>
              </p:nvSpPr>
              <p:spPr>
                <a:xfrm>
                  <a:off x="3745191" y="2987833"/>
                  <a:ext cx="3070976" cy="2517480"/>
                </a:xfrm>
                <a:prstGeom prst="ellipse">
                  <a:avLst/>
                </a:prstGeom>
                <a:solidFill>
                  <a:srgbClr val="FED6A5"/>
                </a:solidFill>
                <a:ln w="25400" cap="flat" cmpd="sng">
                  <a:solidFill>
                    <a:srgbClr val="FFFFFF"/>
                  </a:solidFill>
                  <a:prstDash val="solid"/>
                  <a:round/>
                  <a:headEnd type="none" w="med" len="med"/>
                  <a:tailEnd type="none" w="med" len="med"/>
                </a:ln>
              </p:spPr>
              <p:txBody>
                <a:bodyPr lIns="64665" tIns="64665" rIns="64665" bIns="64665" anchor="ctr" anchorCtr="0">
                  <a:noAutofit/>
                </a:bodyPr>
                <a:lstStyle/>
                <a:p>
                  <a:endParaRPr sz="300"/>
                </a:p>
              </p:txBody>
            </p:sp>
            <p:sp>
              <p:nvSpPr>
                <p:cNvPr id="69" name="Shape 249">
                  <a:extLst>
                    <a:ext uri="{FF2B5EF4-FFF2-40B4-BE49-F238E27FC236}">
                      <a16:creationId xmlns="" xmlns:a16="http://schemas.microsoft.com/office/drawing/2014/main" id="{A75E9F27-6325-AC42-8687-4DE28499C5DD}"/>
                    </a:ext>
                  </a:extLst>
                </p:cNvPr>
                <p:cNvSpPr txBox="1"/>
                <p:nvPr/>
              </p:nvSpPr>
              <p:spPr>
                <a:xfrm>
                  <a:off x="4194925" y="3356510"/>
                  <a:ext cx="2171509" cy="1780127"/>
                </a:xfrm>
                <a:prstGeom prst="rect">
                  <a:avLst/>
                </a:prstGeom>
                <a:noFill/>
                <a:ln>
                  <a:noFill/>
                </a:ln>
              </p:spPr>
              <p:txBody>
                <a:bodyPr lIns="21555" tIns="21555" rIns="21555" bIns="21555" anchor="ctr" anchorCtr="0">
                  <a:noAutofit/>
                </a:bodyPr>
                <a:lstStyle/>
                <a:p>
                  <a:pPr algn="ctr">
                    <a:lnSpc>
                      <a:spcPct val="90000"/>
                    </a:lnSpc>
                    <a:buSzPct val="25000"/>
                  </a:pPr>
                  <a:r>
                    <a:rPr lang="en-GB" sz="600">
                      <a:latin typeface="Calibri"/>
                      <a:ea typeface="Calibri"/>
                      <a:cs typeface="Calibri"/>
                      <a:sym typeface="Calibri"/>
                    </a:rPr>
                    <a:t>Albedo,</a:t>
                  </a:r>
                  <a:br>
                    <a:rPr lang="en-GB" sz="600">
                      <a:latin typeface="Calibri"/>
                      <a:ea typeface="Calibri"/>
                      <a:cs typeface="Calibri"/>
                      <a:sym typeface="Calibri"/>
                    </a:rPr>
                  </a:br>
                  <a:r>
                    <a:rPr lang="en-GB" sz="600" i="1">
                      <a:latin typeface="Calibri"/>
                      <a:ea typeface="Calibri"/>
                      <a:cs typeface="Calibri"/>
                      <a:sym typeface="Calibri"/>
                    </a:rPr>
                    <a:t>Latent and Sensible Heat</a:t>
                  </a:r>
                  <a:r>
                    <a:rPr lang="en-GB" sz="600">
                      <a:latin typeface="Calibri"/>
                      <a:ea typeface="Calibri"/>
                      <a:cs typeface="Calibri"/>
                      <a:sym typeface="Calibri"/>
                    </a:rPr>
                    <a:t> fluxes, Land Surface Temperature</a:t>
                  </a:r>
                </a:p>
              </p:txBody>
            </p:sp>
            <p:sp>
              <p:nvSpPr>
                <p:cNvPr id="70" name="Shape 250">
                  <a:extLst>
                    <a:ext uri="{FF2B5EF4-FFF2-40B4-BE49-F238E27FC236}">
                      <a16:creationId xmlns="" xmlns:a16="http://schemas.microsoft.com/office/drawing/2014/main" id="{BDA7CB7D-22C2-1647-8EBB-5C5801F6013D}"/>
                    </a:ext>
                  </a:extLst>
                </p:cNvPr>
                <p:cNvSpPr/>
                <p:nvPr/>
              </p:nvSpPr>
              <p:spPr>
                <a:xfrm>
                  <a:off x="-17472" y="2955757"/>
                  <a:ext cx="3070976" cy="2517480"/>
                </a:xfrm>
                <a:prstGeom prst="ellipse">
                  <a:avLst/>
                </a:prstGeom>
                <a:solidFill>
                  <a:srgbClr val="AAD2DA"/>
                </a:solidFill>
                <a:ln w="25400" cap="flat" cmpd="sng">
                  <a:solidFill>
                    <a:srgbClr val="FFFFFF"/>
                  </a:solidFill>
                  <a:prstDash val="solid"/>
                  <a:round/>
                  <a:headEnd type="none" w="med" len="med"/>
                  <a:tailEnd type="none" w="med" len="med"/>
                </a:ln>
              </p:spPr>
              <p:txBody>
                <a:bodyPr lIns="64665" tIns="64665" rIns="64665" bIns="64665" anchor="ctr" anchorCtr="0">
                  <a:noAutofit/>
                </a:bodyPr>
                <a:lstStyle/>
                <a:p>
                  <a:endParaRPr sz="300"/>
                </a:p>
              </p:txBody>
            </p:sp>
            <p:sp>
              <p:nvSpPr>
                <p:cNvPr id="71" name="Shape 251">
                  <a:extLst>
                    <a:ext uri="{FF2B5EF4-FFF2-40B4-BE49-F238E27FC236}">
                      <a16:creationId xmlns="" xmlns:a16="http://schemas.microsoft.com/office/drawing/2014/main" id="{C3E28A69-B21B-364A-80EA-0B5836FAC84E}"/>
                    </a:ext>
                  </a:extLst>
                </p:cNvPr>
                <p:cNvSpPr txBox="1"/>
                <p:nvPr/>
              </p:nvSpPr>
              <p:spPr>
                <a:xfrm>
                  <a:off x="432262" y="3324433"/>
                  <a:ext cx="2171509" cy="1780127"/>
                </a:xfrm>
                <a:prstGeom prst="rect">
                  <a:avLst/>
                </a:prstGeom>
                <a:noFill/>
                <a:ln>
                  <a:noFill/>
                </a:ln>
              </p:spPr>
              <p:txBody>
                <a:bodyPr lIns="21555" tIns="21555" rIns="21555" bIns="21555" anchor="ctr" anchorCtr="0">
                  <a:noAutofit/>
                </a:bodyPr>
                <a:lstStyle/>
                <a:p>
                  <a:pPr algn="ctr">
                    <a:lnSpc>
                      <a:spcPct val="90000"/>
                    </a:lnSpc>
                    <a:buSzPct val="25000"/>
                  </a:pPr>
                  <a:r>
                    <a:rPr lang="en-GB" sz="600">
                      <a:latin typeface="Calibri"/>
                      <a:ea typeface="Calibri"/>
                      <a:cs typeface="Calibri"/>
                      <a:sym typeface="Calibri"/>
                    </a:rPr>
                    <a:t>Ocean Surface Heat Flux, Sea Surface &amp; Subsurface Temperature,</a:t>
                  </a:r>
                </a:p>
              </p:txBody>
            </p:sp>
          </p:grpSp>
          <p:sp>
            <p:nvSpPr>
              <p:cNvPr id="35" name="Shape 252">
                <a:extLst>
                  <a:ext uri="{FF2B5EF4-FFF2-40B4-BE49-F238E27FC236}">
                    <a16:creationId xmlns="" xmlns:a16="http://schemas.microsoft.com/office/drawing/2014/main" id="{4859980A-B1FF-5F43-88CF-4D0E821C236D}"/>
                  </a:ext>
                </a:extLst>
              </p:cNvPr>
              <p:cNvSpPr/>
              <p:nvPr/>
            </p:nvSpPr>
            <p:spPr>
              <a:xfrm>
                <a:off x="14610768" y="13704079"/>
                <a:ext cx="7026321" cy="6910298"/>
              </a:xfrm>
              <a:prstGeom prst="ellipse">
                <a:avLst/>
              </a:prstGeom>
              <a:solidFill>
                <a:srgbClr val="D8D8D8"/>
              </a:solidFill>
              <a:ln>
                <a:noFill/>
              </a:ln>
            </p:spPr>
            <p:txBody>
              <a:bodyPr lIns="64665" tIns="32324" rIns="64665" bIns="32324" anchor="ctr" anchorCtr="0">
                <a:noAutofit/>
              </a:bodyPr>
              <a:lstStyle/>
              <a:p>
                <a:pPr algn="ctr">
                  <a:buClr>
                    <a:schemeClr val="dk1"/>
                  </a:buClr>
                </a:pPr>
                <a:endParaRPr>
                  <a:solidFill>
                    <a:srgbClr val="FFFFFF"/>
                  </a:solidFill>
                  <a:latin typeface="Calibri"/>
                  <a:ea typeface="Calibri"/>
                  <a:cs typeface="Calibri"/>
                  <a:sym typeface="Calibri"/>
                </a:endParaRPr>
              </a:p>
            </p:txBody>
          </p:sp>
          <p:sp>
            <p:nvSpPr>
              <p:cNvPr id="36" name="Shape 253">
                <a:extLst>
                  <a:ext uri="{FF2B5EF4-FFF2-40B4-BE49-F238E27FC236}">
                    <a16:creationId xmlns="" xmlns:a16="http://schemas.microsoft.com/office/drawing/2014/main" id="{3A5782F9-11D7-A549-B7D7-B82AC255C46B}"/>
                  </a:ext>
                </a:extLst>
              </p:cNvPr>
              <p:cNvSpPr/>
              <p:nvPr/>
            </p:nvSpPr>
            <p:spPr>
              <a:xfrm>
                <a:off x="21773966" y="13704079"/>
                <a:ext cx="7026321" cy="6910298"/>
              </a:xfrm>
              <a:prstGeom prst="ellipse">
                <a:avLst/>
              </a:prstGeom>
              <a:solidFill>
                <a:srgbClr val="D8D8D8"/>
              </a:solidFill>
              <a:ln>
                <a:noFill/>
              </a:ln>
            </p:spPr>
            <p:txBody>
              <a:bodyPr lIns="64665" tIns="32324" rIns="64665" bIns="32324" anchor="ctr" anchorCtr="0">
                <a:noAutofit/>
              </a:bodyPr>
              <a:lstStyle/>
              <a:p>
                <a:pPr algn="ctr">
                  <a:buClr>
                    <a:schemeClr val="dk1"/>
                  </a:buClr>
                </a:pPr>
                <a:endParaRPr>
                  <a:solidFill>
                    <a:srgbClr val="FFFFFF"/>
                  </a:solidFill>
                  <a:latin typeface="Calibri"/>
                  <a:ea typeface="Calibri"/>
                  <a:cs typeface="Calibri"/>
                  <a:sym typeface="Calibri"/>
                </a:endParaRPr>
              </a:p>
            </p:txBody>
          </p:sp>
          <p:grpSp>
            <p:nvGrpSpPr>
              <p:cNvPr id="37" name="Shape 254">
                <a:extLst>
                  <a:ext uri="{FF2B5EF4-FFF2-40B4-BE49-F238E27FC236}">
                    <a16:creationId xmlns="" xmlns:a16="http://schemas.microsoft.com/office/drawing/2014/main" id="{0BC0DE16-6F84-B342-BF08-E9DCFCAF9D86}"/>
                  </a:ext>
                </a:extLst>
              </p:cNvPr>
              <p:cNvGrpSpPr/>
              <p:nvPr/>
            </p:nvGrpSpPr>
            <p:grpSpPr>
              <a:xfrm>
                <a:off x="14840986" y="13788545"/>
                <a:ext cx="6516333" cy="5581587"/>
                <a:chOff x="285440" y="-270194"/>
                <a:chExt cx="6743094" cy="5775820"/>
              </a:xfrm>
            </p:grpSpPr>
            <p:sp>
              <p:nvSpPr>
                <p:cNvPr id="50" name="Shape 255">
                  <a:extLst>
                    <a:ext uri="{FF2B5EF4-FFF2-40B4-BE49-F238E27FC236}">
                      <a16:creationId xmlns="" xmlns:a16="http://schemas.microsoft.com/office/drawing/2014/main" id="{98E892D7-D954-5747-87FE-1CDC034BE91C}"/>
                    </a:ext>
                  </a:extLst>
                </p:cNvPr>
                <p:cNvSpPr/>
                <p:nvPr/>
              </p:nvSpPr>
              <p:spPr>
                <a:xfrm>
                  <a:off x="1426695" y="937575"/>
                  <a:ext cx="4445316" cy="4445316"/>
                </a:xfrm>
                <a:prstGeom prst="blockArc">
                  <a:avLst>
                    <a:gd name="adj1" fmla="val 9057867"/>
                    <a:gd name="adj2" fmla="val 16252686"/>
                    <a:gd name="adj3" fmla="val 4641"/>
                  </a:avLst>
                </a:prstGeom>
                <a:solidFill>
                  <a:srgbClr val="00D2DA"/>
                </a:solidFill>
                <a:ln>
                  <a:noFill/>
                </a:ln>
              </p:spPr>
              <p:txBody>
                <a:bodyPr lIns="64665" tIns="64665" rIns="64665" bIns="64665" anchor="ctr" anchorCtr="0">
                  <a:noAutofit/>
                </a:bodyPr>
                <a:lstStyle/>
                <a:p>
                  <a:endParaRPr sz="300"/>
                </a:p>
              </p:txBody>
            </p:sp>
            <p:sp>
              <p:nvSpPr>
                <p:cNvPr id="51" name="Shape 256">
                  <a:extLst>
                    <a:ext uri="{FF2B5EF4-FFF2-40B4-BE49-F238E27FC236}">
                      <a16:creationId xmlns="" xmlns:a16="http://schemas.microsoft.com/office/drawing/2014/main" id="{D4C0FEA5-BAE4-9B40-BAA2-C56077442E32}"/>
                    </a:ext>
                  </a:extLst>
                </p:cNvPr>
                <p:cNvSpPr/>
                <p:nvPr/>
              </p:nvSpPr>
              <p:spPr>
                <a:xfrm>
                  <a:off x="1443073" y="967633"/>
                  <a:ext cx="4445316" cy="4445316"/>
                </a:xfrm>
                <a:prstGeom prst="blockArc">
                  <a:avLst>
                    <a:gd name="adj1" fmla="val 1745754"/>
                    <a:gd name="adj2" fmla="val 9112068"/>
                    <a:gd name="adj3" fmla="val 4641"/>
                  </a:avLst>
                </a:prstGeom>
                <a:solidFill>
                  <a:srgbClr val="F29200"/>
                </a:solidFill>
                <a:ln>
                  <a:noFill/>
                </a:ln>
              </p:spPr>
              <p:txBody>
                <a:bodyPr lIns="64665" tIns="64665" rIns="64665" bIns="64665" anchor="ctr" anchorCtr="0">
                  <a:noAutofit/>
                </a:bodyPr>
                <a:lstStyle/>
                <a:p>
                  <a:endParaRPr sz="300"/>
                </a:p>
              </p:txBody>
            </p:sp>
            <p:sp>
              <p:nvSpPr>
                <p:cNvPr id="52" name="Shape 257">
                  <a:extLst>
                    <a:ext uri="{FF2B5EF4-FFF2-40B4-BE49-F238E27FC236}">
                      <a16:creationId xmlns="" xmlns:a16="http://schemas.microsoft.com/office/drawing/2014/main" id="{108D5A40-2F1E-0B49-B487-77C1EAB9AF73}"/>
                    </a:ext>
                  </a:extLst>
                </p:cNvPr>
                <p:cNvSpPr/>
                <p:nvPr/>
              </p:nvSpPr>
              <p:spPr>
                <a:xfrm>
                  <a:off x="1459967" y="937829"/>
                  <a:ext cx="4445316" cy="4445316"/>
                </a:xfrm>
                <a:prstGeom prst="blockArc">
                  <a:avLst>
                    <a:gd name="adj1" fmla="val 16200000"/>
                    <a:gd name="adj2" fmla="val 1800000"/>
                    <a:gd name="adj3" fmla="val 4641"/>
                  </a:avLst>
                </a:prstGeom>
                <a:solidFill>
                  <a:srgbClr val="009FE3"/>
                </a:solidFill>
                <a:ln>
                  <a:noFill/>
                </a:ln>
              </p:spPr>
              <p:txBody>
                <a:bodyPr lIns="64665" tIns="64665" rIns="64665" bIns="64665" anchor="ctr" anchorCtr="0">
                  <a:noAutofit/>
                </a:bodyPr>
                <a:lstStyle/>
                <a:p>
                  <a:endParaRPr sz="300"/>
                </a:p>
              </p:txBody>
            </p:sp>
            <p:sp>
              <p:nvSpPr>
                <p:cNvPr id="53" name="Shape 258">
                  <a:extLst>
                    <a:ext uri="{FF2B5EF4-FFF2-40B4-BE49-F238E27FC236}">
                      <a16:creationId xmlns="" xmlns:a16="http://schemas.microsoft.com/office/drawing/2014/main" id="{2AB25D9A-C3E9-1A4F-981A-E0560B4AA62E}"/>
                    </a:ext>
                  </a:extLst>
                </p:cNvPr>
                <p:cNvSpPr/>
                <p:nvPr/>
              </p:nvSpPr>
              <p:spPr>
                <a:xfrm>
                  <a:off x="2659475" y="2137336"/>
                  <a:ext cx="2046303" cy="2046303"/>
                </a:xfrm>
                <a:prstGeom prst="ellipse">
                  <a:avLst/>
                </a:prstGeom>
                <a:solidFill>
                  <a:srgbClr val="1E9CD8"/>
                </a:solidFill>
                <a:ln w="25400" cap="flat" cmpd="sng">
                  <a:solidFill>
                    <a:srgbClr val="FFFFFF"/>
                  </a:solidFill>
                  <a:prstDash val="solid"/>
                  <a:round/>
                  <a:headEnd type="none" w="med" len="med"/>
                  <a:tailEnd type="none" w="med" len="med"/>
                </a:ln>
              </p:spPr>
              <p:txBody>
                <a:bodyPr lIns="64665" tIns="64665" rIns="64665" bIns="64665" anchor="ctr" anchorCtr="0">
                  <a:noAutofit/>
                </a:bodyPr>
                <a:lstStyle/>
                <a:p>
                  <a:endParaRPr sz="300"/>
                </a:p>
              </p:txBody>
            </p:sp>
            <p:sp>
              <p:nvSpPr>
                <p:cNvPr id="54" name="Shape 259">
                  <a:extLst>
                    <a:ext uri="{FF2B5EF4-FFF2-40B4-BE49-F238E27FC236}">
                      <a16:creationId xmlns="" xmlns:a16="http://schemas.microsoft.com/office/drawing/2014/main" id="{098CCDE3-8B82-E44D-B452-1F143ABF0FE9}"/>
                    </a:ext>
                  </a:extLst>
                </p:cNvPr>
                <p:cNvSpPr txBox="1"/>
                <p:nvPr/>
              </p:nvSpPr>
              <p:spPr>
                <a:xfrm>
                  <a:off x="2959149" y="2437010"/>
                  <a:ext cx="1446955" cy="1446955"/>
                </a:xfrm>
                <a:prstGeom prst="rect">
                  <a:avLst/>
                </a:prstGeom>
                <a:noFill/>
                <a:ln>
                  <a:noFill/>
                </a:ln>
              </p:spPr>
              <p:txBody>
                <a:bodyPr lIns="25145" tIns="25145" rIns="25145" bIns="25145" anchor="ctr" anchorCtr="0">
                  <a:noAutofit/>
                </a:bodyPr>
                <a:lstStyle/>
                <a:p>
                  <a:pPr algn="ctr">
                    <a:lnSpc>
                      <a:spcPct val="90000"/>
                    </a:lnSpc>
                    <a:buSzPct val="25000"/>
                  </a:pPr>
                  <a:r>
                    <a:rPr lang="en-GB" sz="700" b="1">
                      <a:solidFill>
                        <a:srgbClr val="FFFFFF"/>
                      </a:solidFill>
                    </a:rPr>
                    <a:t>Water</a:t>
                  </a:r>
                </a:p>
              </p:txBody>
            </p:sp>
            <p:sp>
              <p:nvSpPr>
                <p:cNvPr id="55" name="Shape 260">
                  <a:extLst>
                    <a:ext uri="{FF2B5EF4-FFF2-40B4-BE49-F238E27FC236}">
                      <a16:creationId xmlns="" xmlns:a16="http://schemas.microsoft.com/office/drawing/2014/main" id="{92468B3F-E758-1142-B262-78554828E5DC}"/>
                    </a:ext>
                  </a:extLst>
                </p:cNvPr>
                <p:cNvSpPr/>
                <p:nvPr/>
              </p:nvSpPr>
              <p:spPr>
                <a:xfrm>
                  <a:off x="2216939" y="-270194"/>
                  <a:ext cx="2931374" cy="2519183"/>
                </a:xfrm>
                <a:prstGeom prst="ellipse">
                  <a:avLst/>
                </a:prstGeom>
                <a:solidFill>
                  <a:srgbClr val="AFDEF8"/>
                </a:solidFill>
                <a:ln w="25400" cap="flat" cmpd="sng">
                  <a:solidFill>
                    <a:srgbClr val="FFFFFF"/>
                  </a:solidFill>
                  <a:prstDash val="solid"/>
                  <a:round/>
                  <a:headEnd type="none" w="med" len="med"/>
                  <a:tailEnd type="none" w="med" len="med"/>
                </a:ln>
              </p:spPr>
              <p:txBody>
                <a:bodyPr lIns="64665" tIns="64665" rIns="64665" bIns="64665" anchor="ctr" anchorCtr="0">
                  <a:noAutofit/>
                </a:bodyPr>
                <a:lstStyle/>
                <a:p>
                  <a:endParaRPr sz="300"/>
                </a:p>
              </p:txBody>
            </p:sp>
            <p:sp>
              <p:nvSpPr>
                <p:cNvPr id="56" name="Shape 261">
                  <a:extLst>
                    <a:ext uri="{FF2B5EF4-FFF2-40B4-BE49-F238E27FC236}">
                      <a16:creationId xmlns="" xmlns:a16="http://schemas.microsoft.com/office/drawing/2014/main" id="{D36C2456-DEAD-3843-BD61-CAB951FCAB6D}"/>
                    </a:ext>
                  </a:extLst>
                </p:cNvPr>
                <p:cNvSpPr txBox="1"/>
                <p:nvPr/>
              </p:nvSpPr>
              <p:spPr>
                <a:xfrm>
                  <a:off x="2646228" y="98730"/>
                  <a:ext cx="2072795" cy="1781332"/>
                </a:xfrm>
                <a:prstGeom prst="rect">
                  <a:avLst/>
                </a:prstGeom>
                <a:noFill/>
                <a:ln>
                  <a:noFill/>
                </a:ln>
              </p:spPr>
              <p:txBody>
                <a:bodyPr lIns="21555" tIns="21555" rIns="21555" bIns="21555" anchor="ctr" anchorCtr="0">
                  <a:noAutofit/>
                </a:bodyPr>
                <a:lstStyle/>
                <a:p>
                  <a:pPr algn="ctr">
                    <a:lnSpc>
                      <a:spcPct val="90000"/>
                    </a:lnSpc>
                    <a:buSzPct val="25000"/>
                  </a:pPr>
                  <a:r>
                    <a:rPr lang="en-GB" sz="600" dirty="0">
                      <a:latin typeface="Calibri"/>
                      <a:ea typeface="Calibri"/>
                      <a:cs typeface="Calibri"/>
                      <a:sym typeface="Calibri"/>
                    </a:rPr>
                    <a:t>Precipitation, Cloud Properties,</a:t>
                  </a:r>
                  <a:br>
                    <a:rPr lang="en-GB" sz="600" dirty="0">
                      <a:latin typeface="Calibri"/>
                      <a:ea typeface="Calibri"/>
                      <a:cs typeface="Calibri"/>
                      <a:sym typeface="Calibri"/>
                    </a:rPr>
                  </a:br>
                  <a:r>
                    <a:rPr lang="en-GB" sz="600" dirty="0">
                      <a:latin typeface="Calibri"/>
                      <a:ea typeface="Calibri"/>
                      <a:cs typeface="Calibri"/>
                      <a:sym typeface="Calibri"/>
                    </a:rPr>
                    <a:t>Water Vapour Surface Temperature</a:t>
                  </a:r>
                </a:p>
              </p:txBody>
            </p:sp>
            <p:sp>
              <p:nvSpPr>
                <p:cNvPr id="57" name="Shape 262">
                  <a:extLst>
                    <a:ext uri="{FF2B5EF4-FFF2-40B4-BE49-F238E27FC236}">
                      <a16:creationId xmlns="" xmlns:a16="http://schemas.microsoft.com/office/drawing/2014/main" id="{60CFC15C-945F-8443-AAD3-EDCE2EF22A12}"/>
                    </a:ext>
                  </a:extLst>
                </p:cNvPr>
                <p:cNvSpPr/>
                <p:nvPr/>
              </p:nvSpPr>
              <p:spPr>
                <a:xfrm>
                  <a:off x="4097160" y="2986441"/>
                  <a:ext cx="2931374" cy="2519183"/>
                </a:xfrm>
                <a:prstGeom prst="ellipse">
                  <a:avLst/>
                </a:prstGeom>
                <a:solidFill>
                  <a:srgbClr val="FED6A5"/>
                </a:solidFill>
                <a:ln w="25400" cap="flat" cmpd="sng">
                  <a:solidFill>
                    <a:srgbClr val="FFFFFF"/>
                  </a:solidFill>
                  <a:prstDash val="solid"/>
                  <a:round/>
                  <a:headEnd type="none" w="med" len="med"/>
                  <a:tailEnd type="none" w="med" len="med"/>
                </a:ln>
              </p:spPr>
              <p:txBody>
                <a:bodyPr lIns="64665" tIns="64665" rIns="64665" bIns="64665" anchor="ctr" anchorCtr="0">
                  <a:noAutofit/>
                </a:bodyPr>
                <a:lstStyle/>
                <a:p>
                  <a:endParaRPr sz="300"/>
                </a:p>
              </p:txBody>
            </p:sp>
            <p:sp>
              <p:nvSpPr>
                <p:cNvPr id="58" name="Shape 263">
                  <a:extLst>
                    <a:ext uri="{FF2B5EF4-FFF2-40B4-BE49-F238E27FC236}">
                      <a16:creationId xmlns="" xmlns:a16="http://schemas.microsoft.com/office/drawing/2014/main" id="{4C0AB2FB-D9D0-3D43-B1C7-2C7428642123}"/>
                    </a:ext>
                  </a:extLst>
                </p:cNvPr>
                <p:cNvSpPr txBox="1"/>
                <p:nvPr/>
              </p:nvSpPr>
              <p:spPr>
                <a:xfrm>
                  <a:off x="4526450" y="3355367"/>
                  <a:ext cx="2072795" cy="1781332"/>
                </a:xfrm>
                <a:prstGeom prst="rect">
                  <a:avLst/>
                </a:prstGeom>
                <a:noFill/>
                <a:ln>
                  <a:noFill/>
                </a:ln>
              </p:spPr>
              <p:txBody>
                <a:bodyPr lIns="21555" tIns="21555" rIns="21555" bIns="21555" anchor="ctr" anchorCtr="0">
                  <a:noAutofit/>
                </a:bodyPr>
                <a:lstStyle/>
                <a:p>
                  <a:pPr algn="ctr">
                    <a:lnSpc>
                      <a:spcPct val="90000"/>
                    </a:lnSpc>
                    <a:buSzPct val="25000"/>
                  </a:pPr>
                  <a:r>
                    <a:rPr lang="en-GB" sz="600">
                      <a:latin typeface="Calibri"/>
                      <a:ea typeface="Calibri"/>
                      <a:cs typeface="Calibri"/>
                      <a:sym typeface="Calibri"/>
                    </a:rPr>
                    <a:t>Soil Moisture,</a:t>
                  </a:r>
                  <a:br>
                    <a:rPr lang="en-GB" sz="600">
                      <a:latin typeface="Calibri"/>
                      <a:ea typeface="Calibri"/>
                      <a:cs typeface="Calibri"/>
                      <a:sym typeface="Calibri"/>
                    </a:rPr>
                  </a:br>
                  <a:r>
                    <a:rPr lang="en-GB" sz="600">
                      <a:latin typeface="Calibri"/>
                      <a:ea typeface="Calibri"/>
                      <a:cs typeface="Calibri"/>
                      <a:sym typeface="Calibri"/>
                    </a:rPr>
                    <a:t>River Discharge,</a:t>
                  </a:r>
                  <a:br>
                    <a:rPr lang="en-GB" sz="600">
                      <a:latin typeface="Calibri"/>
                      <a:ea typeface="Calibri"/>
                      <a:cs typeface="Calibri"/>
                      <a:sym typeface="Calibri"/>
                    </a:rPr>
                  </a:br>
                  <a:r>
                    <a:rPr lang="en-GB" sz="600">
                      <a:latin typeface="Calibri"/>
                      <a:ea typeface="Calibri"/>
                      <a:cs typeface="Calibri"/>
                      <a:sym typeface="Calibri"/>
                    </a:rPr>
                    <a:t>Lakes, Groundwater, Cryosphere, Water use</a:t>
                  </a:r>
                </a:p>
              </p:txBody>
            </p:sp>
            <p:sp>
              <p:nvSpPr>
                <p:cNvPr id="59" name="Shape 264">
                  <a:extLst>
                    <a:ext uri="{FF2B5EF4-FFF2-40B4-BE49-F238E27FC236}">
                      <a16:creationId xmlns="" xmlns:a16="http://schemas.microsoft.com/office/drawing/2014/main" id="{4E2571AB-C068-9D40-AB15-0838F30A62EE}"/>
                    </a:ext>
                  </a:extLst>
                </p:cNvPr>
                <p:cNvSpPr/>
                <p:nvPr/>
              </p:nvSpPr>
              <p:spPr>
                <a:xfrm>
                  <a:off x="285440" y="2954385"/>
                  <a:ext cx="2931374" cy="2519183"/>
                </a:xfrm>
                <a:prstGeom prst="ellipse">
                  <a:avLst/>
                </a:prstGeom>
                <a:solidFill>
                  <a:srgbClr val="AAD2DA"/>
                </a:solidFill>
                <a:ln w="25400" cap="flat" cmpd="sng">
                  <a:solidFill>
                    <a:srgbClr val="FFFFFF"/>
                  </a:solidFill>
                  <a:prstDash val="solid"/>
                  <a:round/>
                  <a:headEnd type="none" w="med" len="med"/>
                  <a:tailEnd type="none" w="med" len="med"/>
                </a:ln>
              </p:spPr>
              <p:txBody>
                <a:bodyPr lIns="64665" tIns="64665" rIns="64665" bIns="64665" anchor="ctr" anchorCtr="0">
                  <a:noAutofit/>
                </a:bodyPr>
                <a:lstStyle/>
                <a:p>
                  <a:endParaRPr sz="300"/>
                </a:p>
              </p:txBody>
            </p:sp>
            <p:sp>
              <p:nvSpPr>
                <p:cNvPr id="60" name="Shape 265">
                  <a:extLst>
                    <a:ext uri="{FF2B5EF4-FFF2-40B4-BE49-F238E27FC236}">
                      <a16:creationId xmlns="" xmlns:a16="http://schemas.microsoft.com/office/drawing/2014/main" id="{4741832C-862A-1841-9AC0-58CB5710CC2B}"/>
                    </a:ext>
                  </a:extLst>
                </p:cNvPr>
                <p:cNvSpPr txBox="1"/>
                <p:nvPr/>
              </p:nvSpPr>
              <p:spPr>
                <a:xfrm>
                  <a:off x="714731" y="3323312"/>
                  <a:ext cx="2072795" cy="1781332"/>
                </a:xfrm>
                <a:prstGeom prst="rect">
                  <a:avLst/>
                </a:prstGeom>
                <a:noFill/>
                <a:ln>
                  <a:noFill/>
                </a:ln>
              </p:spPr>
              <p:txBody>
                <a:bodyPr lIns="21555" tIns="21555" rIns="21555" bIns="21555" anchor="ctr" anchorCtr="0">
                  <a:noAutofit/>
                </a:bodyPr>
                <a:lstStyle/>
                <a:p>
                  <a:pPr algn="ctr">
                    <a:lnSpc>
                      <a:spcPct val="90000"/>
                    </a:lnSpc>
                    <a:buSzPct val="25000"/>
                  </a:pPr>
                  <a:r>
                    <a:rPr lang="en-GB" sz="600" dirty="0">
                      <a:latin typeface="Calibri"/>
                      <a:ea typeface="Calibri"/>
                      <a:cs typeface="Calibri"/>
                      <a:sym typeface="Calibri"/>
                    </a:rPr>
                    <a:t>Sea Surface &amp; Subsurface Salinity, Sea Level,  Sea Surface Temperature</a:t>
                  </a:r>
                </a:p>
              </p:txBody>
            </p:sp>
          </p:grpSp>
          <p:grpSp>
            <p:nvGrpSpPr>
              <p:cNvPr id="38" name="Shape 266">
                <a:extLst>
                  <a:ext uri="{FF2B5EF4-FFF2-40B4-BE49-F238E27FC236}">
                    <a16:creationId xmlns="" xmlns:a16="http://schemas.microsoft.com/office/drawing/2014/main" id="{61BA0460-39C4-BB4A-8BF0-94310C330FCE}"/>
                  </a:ext>
                </a:extLst>
              </p:cNvPr>
              <p:cNvGrpSpPr/>
              <p:nvPr/>
            </p:nvGrpSpPr>
            <p:grpSpPr>
              <a:xfrm>
                <a:off x="22042487" y="13788934"/>
                <a:ext cx="6439733" cy="5581156"/>
                <a:chOff x="230652" y="-269791"/>
                <a:chExt cx="6663828" cy="5775374"/>
              </a:xfrm>
            </p:grpSpPr>
            <p:sp>
              <p:nvSpPr>
                <p:cNvPr id="39" name="Shape 267">
                  <a:extLst>
                    <a:ext uri="{FF2B5EF4-FFF2-40B4-BE49-F238E27FC236}">
                      <a16:creationId xmlns="" xmlns:a16="http://schemas.microsoft.com/office/drawing/2014/main" id="{19C74415-9F17-CD42-8A93-A44D97FBE255}"/>
                    </a:ext>
                  </a:extLst>
                </p:cNvPr>
                <p:cNvSpPr/>
                <p:nvPr/>
              </p:nvSpPr>
              <p:spPr>
                <a:xfrm>
                  <a:off x="1332645" y="938032"/>
                  <a:ext cx="4444575" cy="4444575"/>
                </a:xfrm>
                <a:prstGeom prst="blockArc">
                  <a:avLst>
                    <a:gd name="adj1" fmla="val 9057867"/>
                    <a:gd name="adj2" fmla="val 16252686"/>
                    <a:gd name="adj3" fmla="val 4641"/>
                  </a:avLst>
                </a:prstGeom>
                <a:solidFill>
                  <a:srgbClr val="00D2DA"/>
                </a:solidFill>
                <a:ln>
                  <a:noFill/>
                </a:ln>
              </p:spPr>
              <p:txBody>
                <a:bodyPr lIns="64665" tIns="64665" rIns="64665" bIns="64665" anchor="ctr" anchorCtr="0">
                  <a:noAutofit/>
                </a:bodyPr>
                <a:lstStyle/>
                <a:p>
                  <a:endParaRPr sz="300"/>
                </a:p>
              </p:txBody>
            </p:sp>
            <p:sp>
              <p:nvSpPr>
                <p:cNvPr id="40" name="Shape 268">
                  <a:extLst>
                    <a:ext uri="{FF2B5EF4-FFF2-40B4-BE49-F238E27FC236}">
                      <a16:creationId xmlns="" xmlns:a16="http://schemas.microsoft.com/office/drawing/2014/main" id="{6C33428C-0264-B14F-80E1-AC15D098537D}"/>
                    </a:ext>
                  </a:extLst>
                </p:cNvPr>
                <p:cNvSpPr/>
                <p:nvPr/>
              </p:nvSpPr>
              <p:spPr>
                <a:xfrm>
                  <a:off x="1349020" y="968084"/>
                  <a:ext cx="4444575" cy="4444575"/>
                </a:xfrm>
                <a:prstGeom prst="blockArc">
                  <a:avLst>
                    <a:gd name="adj1" fmla="val 1745754"/>
                    <a:gd name="adj2" fmla="val 9112068"/>
                    <a:gd name="adj3" fmla="val 4641"/>
                  </a:avLst>
                </a:prstGeom>
                <a:solidFill>
                  <a:srgbClr val="F29200"/>
                </a:solidFill>
                <a:ln>
                  <a:noFill/>
                </a:ln>
              </p:spPr>
              <p:txBody>
                <a:bodyPr lIns="64665" tIns="64665" rIns="64665" bIns="64665" anchor="ctr" anchorCtr="0">
                  <a:noAutofit/>
                </a:bodyPr>
                <a:lstStyle/>
                <a:p>
                  <a:endParaRPr sz="300"/>
                </a:p>
              </p:txBody>
            </p:sp>
            <p:sp>
              <p:nvSpPr>
                <p:cNvPr id="41" name="Shape 269">
                  <a:extLst>
                    <a:ext uri="{FF2B5EF4-FFF2-40B4-BE49-F238E27FC236}">
                      <a16:creationId xmlns="" xmlns:a16="http://schemas.microsoft.com/office/drawing/2014/main" id="{BDCB3BE9-71C1-1842-9642-24E44F7424D3}"/>
                    </a:ext>
                  </a:extLst>
                </p:cNvPr>
                <p:cNvSpPr/>
                <p:nvPr/>
              </p:nvSpPr>
              <p:spPr>
                <a:xfrm>
                  <a:off x="1365912" y="938287"/>
                  <a:ext cx="4444575" cy="4444575"/>
                </a:xfrm>
                <a:prstGeom prst="blockArc">
                  <a:avLst>
                    <a:gd name="adj1" fmla="val 16200000"/>
                    <a:gd name="adj2" fmla="val 1800000"/>
                    <a:gd name="adj3" fmla="val 4641"/>
                  </a:avLst>
                </a:prstGeom>
                <a:solidFill>
                  <a:srgbClr val="009FE3"/>
                </a:solidFill>
                <a:ln>
                  <a:noFill/>
                </a:ln>
              </p:spPr>
              <p:txBody>
                <a:bodyPr lIns="64665" tIns="64665" rIns="64665" bIns="64665" anchor="ctr" anchorCtr="0">
                  <a:noAutofit/>
                </a:bodyPr>
                <a:lstStyle/>
                <a:p>
                  <a:endParaRPr sz="300"/>
                </a:p>
              </p:txBody>
            </p:sp>
            <p:sp>
              <p:nvSpPr>
                <p:cNvPr id="42" name="Shape 270">
                  <a:extLst>
                    <a:ext uri="{FF2B5EF4-FFF2-40B4-BE49-F238E27FC236}">
                      <a16:creationId xmlns="" xmlns:a16="http://schemas.microsoft.com/office/drawing/2014/main" id="{08E829D9-2A2F-B245-91D4-E9C955B47130}"/>
                    </a:ext>
                  </a:extLst>
                </p:cNvPr>
                <p:cNvSpPr/>
                <p:nvPr/>
              </p:nvSpPr>
              <p:spPr>
                <a:xfrm>
                  <a:off x="2565002" y="2137376"/>
                  <a:ext cx="2046394" cy="2046394"/>
                </a:xfrm>
                <a:prstGeom prst="ellipse">
                  <a:avLst/>
                </a:prstGeom>
                <a:solidFill>
                  <a:srgbClr val="F39431"/>
                </a:solidFill>
                <a:ln w="25400" cap="flat" cmpd="sng">
                  <a:solidFill>
                    <a:srgbClr val="FFFFFF"/>
                  </a:solidFill>
                  <a:prstDash val="solid"/>
                  <a:round/>
                  <a:headEnd type="none" w="med" len="med"/>
                  <a:tailEnd type="none" w="med" len="med"/>
                </a:ln>
              </p:spPr>
              <p:txBody>
                <a:bodyPr lIns="64665" tIns="64665" rIns="64665" bIns="64665" anchor="ctr" anchorCtr="0">
                  <a:noAutofit/>
                </a:bodyPr>
                <a:lstStyle/>
                <a:p>
                  <a:endParaRPr sz="300"/>
                </a:p>
              </p:txBody>
            </p:sp>
            <p:sp>
              <p:nvSpPr>
                <p:cNvPr id="43" name="Shape 271">
                  <a:extLst>
                    <a:ext uri="{FF2B5EF4-FFF2-40B4-BE49-F238E27FC236}">
                      <a16:creationId xmlns="" xmlns:a16="http://schemas.microsoft.com/office/drawing/2014/main" id="{EFBB2135-7EA5-D143-91DB-4BD7BEE67864}"/>
                    </a:ext>
                  </a:extLst>
                </p:cNvPr>
                <p:cNvSpPr txBox="1"/>
                <p:nvPr/>
              </p:nvSpPr>
              <p:spPr>
                <a:xfrm>
                  <a:off x="2864691" y="2437065"/>
                  <a:ext cx="1447019" cy="1447019"/>
                </a:xfrm>
                <a:prstGeom prst="rect">
                  <a:avLst/>
                </a:prstGeom>
                <a:noFill/>
                <a:ln>
                  <a:noFill/>
                </a:ln>
              </p:spPr>
              <p:txBody>
                <a:bodyPr lIns="25145" tIns="25145" rIns="25145" bIns="25145" anchor="ctr" anchorCtr="0">
                  <a:noAutofit/>
                </a:bodyPr>
                <a:lstStyle/>
                <a:p>
                  <a:pPr algn="ctr">
                    <a:lnSpc>
                      <a:spcPct val="90000"/>
                    </a:lnSpc>
                    <a:buSzPct val="25000"/>
                  </a:pPr>
                  <a:r>
                    <a:rPr lang="en-GB" sz="700" b="1">
                      <a:solidFill>
                        <a:srgbClr val="FFFFFF"/>
                      </a:solidFill>
                    </a:rPr>
                    <a:t>Carbon</a:t>
                  </a:r>
                </a:p>
              </p:txBody>
            </p:sp>
            <p:sp>
              <p:nvSpPr>
                <p:cNvPr id="44" name="Shape 272">
                  <a:extLst>
                    <a:ext uri="{FF2B5EF4-FFF2-40B4-BE49-F238E27FC236}">
                      <a16:creationId xmlns="" xmlns:a16="http://schemas.microsoft.com/office/drawing/2014/main" id="{84353FDD-4736-8F48-8427-F24713C9AC0B}"/>
                    </a:ext>
                  </a:extLst>
                </p:cNvPr>
                <p:cNvSpPr/>
                <p:nvPr/>
              </p:nvSpPr>
              <p:spPr>
                <a:xfrm>
                  <a:off x="2161818" y="-269791"/>
                  <a:ext cx="2852762" cy="2519297"/>
                </a:xfrm>
                <a:prstGeom prst="ellipse">
                  <a:avLst/>
                </a:prstGeom>
                <a:solidFill>
                  <a:srgbClr val="AFDEF8"/>
                </a:solidFill>
                <a:ln w="25400" cap="flat" cmpd="sng">
                  <a:solidFill>
                    <a:srgbClr val="FFFFFF"/>
                  </a:solidFill>
                  <a:prstDash val="solid"/>
                  <a:round/>
                  <a:headEnd type="none" w="med" len="med"/>
                  <a:tailEnd type="none" w="med" len="med"/>
                </a:ln>
              </p:spPr>
              <p:txBody>
                <a:bodyPr lIns="64665" tIns="64665" rIns="64665" bIns="64665" anchor="ctr" anchorCtr="0">
                  <a:noAutofit/>
                </a:bodyPr>
                <a:lstStyle/>
                <a:p>
                  <a:endParaRPr sz="300"/>
                </a:p>
              </p:txBody>
            </p:sp>
            <p:sp>
              <p:nvSpPr>
                <p:cNvPr id="45" name="Shape 273">
                  <a:extLst>
                    <a:ext uri="{FF2B5EF4-FFF2-40B4-BE49-F238E27FC236}">
                      <a16:creationId xmlns="" xmlns:a16="http://schemas.microsoft.com/office/drawing/2014/main" id="{5D6D011C-F8A9-7E44-9FC5-56D16DBAAC23}"/>
                    </a:ext>
                  </a:extLst>
                </p:cNvPr>
                <p:cNvSpPr txBox="1"/>
                <p:nvPr/>
              </p:nvSpPr>
              <p:spPr>
                <a:xfrm>
                  <a:off x="2579596" y="99151"/>
                  <a:ext cx="2017208" cy="1781410"/>
                </a:xfrm>
                <a:prstGeom prst="rect">
                  <a:avLst/>
                </a:prstGeom>
                <a:noFill/>
                <a:ln>
                  <a:noFill/>
                </a:ln>
              </p:spPr>
              <p:txBody>
                <a:bodyPr lIns="21555" tIns="21555" rIns="21555" bIns="21555" anchor="ctr" anchorCtr="0">
                  <a:noAutofit/>
                </a:bodyPr>
                <a:lstStyle/>
                <a:p>
                  <a:pPr algn="ctr">
                    <a:lnSpc>
                      <a:spcPct val="90000"/>
                    </a:lnSpc>
                    <a:buSzPct val="25000"/>
                  </a:pPr>
                  <a:r>
                    <a:rPr lang="en-GB" sz="600">
                      <a:latin typeface="Calibri"/>
                      <a:ea typeface="Calibri"/>
                      <a:cs typeface="Calibri"/>
                      <a:sym typeface="Calibri"/>
                    </a:rPr>
                    <a:t>Carbon Dioxide,</a:t>
                  </a:r>
                  <a:br>
                    <a:rPr lang="en-GB" sz="600">
                      <a:latin typeface="Calibri"/>
                      <a:ea typeface="Calibri"/>
                      <a:cs typeface="Calibri"/>
                      <a:sym typeface="Calibri"/>
                    </a:rPr>
                  </a:br>
                  <a:r>
                    <a:rPr lang="en-GB" sz="600">
                      <a:latin typeface="Calibri"/>
                      <a:ea typeface="Calibri"/>
                      <a:cs typeface="Calibri"/>
                      <a:sym typeface="Calibri"/>
                    </a:rPr>
                    <a:t>Methane, </a:t>
                  </a:r>
                </a:p>
              </p:txBody>
            </p:sp>
            <p:sp>
              <p:nvSpPr>
                <p:cNvPr id="46" name="Shape 274">
                  <a:extLst>
                    <a:ext uri="{FF2B5EF4-FFF2-40B4-BE49-F238E27FC236}">
                      <a16:creationId xmlns="" xmlns:a16="http://schemas.microsoft.com/office/drawing/2014/main" id="{0E7522D0-196D-9243-8C5B-D4AB0FAAE5FC}"/>
                    </a:ext>
                  </a:extLst>
                </p:cNvPr>
                <p:cNvSpPr/>
                <p:nvPr/>
              </p:nvSpPr>
              <p:spPr>
                <a:xfrm>
                  <a:off x="4041717" y="2986285"/>
                  <a:ext cx="2852762" cy="2519297"/>
                </a:xfrm>
                <a:prstGeom prst="ellipse">
                  <a:avLst/>
                </a:prstGeom>
                <a:solidFill>
                  <a:srgbClr val="FED6A5"/>
                </a:solidFill>
                <a:ln w="25400" cap="flat" cmpd="sng">
                  <a:solidFill>
                    <a:srgbClr val="FFFFFF"/>
                  </a:solidFill>
                  <a:prstDash val="solid"/>
                  <a:round/>
                  <a:headEnd type="none" w="med" len="med"/>
                  <a:tailEnd type="none" w="med" len="med"/>
                </a:ln>
              </p:spPr>
              <p:txBody>
                <a:bodyPr lIns="64665" tIns="64665" rIns="64665" bIns="64665" anchor="ctr" anchorCtr="0">
                  <a:noAutofit/>
                </a:bodyPr>
                <a:lstStyle/>
                <a:p>
                  <a:endParaRPr sz="300"/>
                </a:p>
              </p:txBody>
            </p:sp>
            <p:sp>
              <p:nvSpPr>
                <p:cNvPr id="47" name="Shape 275">
                  <a:extLst>
                    <a:ext uri="{FF2B5EF4-FFF2-40B4-BE49-F238E27FC236}">
                      <a16:creationId xmlns="" xmlns:a16="http://schemas.microsoft.com/office/drawing/2014/main" id="{FBEBD32B-B662-1947-B7E1-A20C325A89A3}"/>
                    </a:ext>
                  </a:extLst>
                </p:cNvPr>
                <p:cNvSpPr txBox="1"/>
                <p:nvPr/>
              </p:nvSpPr>
              <p:spPr>
                <a:xfrm>
                  <a:off x="4459494" y="3355228"/>
                  <a:ext cx="2017208" cy="1781410"/>
                </a:xfrm>
                <a:prstGeom prst="rect">
                  <a:avLst/>
                </a:prstGeom>
                <a:noFill/>
                <a:ln>
                  <a:noFill/>
                </a:ln>
              </p:spPr>
              <p:txBody>
                <a:bodyPr lIns="21555" tIns="21555" rIns="21555" bIns="21555" anchor="ctr" anchorCtr="0">
                  <a:noAutofit/>
                </a:bodyPr>
                <a:lstStyle/>
                <a:p>
                  <a:pPr algn="ctr">
                    <a:lnSpc>
                      <a:spcPct val="90000"/>
                    </a:lnSpc>
                    <a:buSzPct val="25000"/>
                  </a:pPr>
                  <a:r>
                    <a:rPr lang="en-GB" sz="600" dirty="0">
                      <a:latin typeface="Calibri"/>
                      <a:ea typeface="Calibri"/>
                      <a:cs typeface="Calibri"/>
                      <a:sym typeface="Calibri"/>
                    </a:rPr>
                    <a:t>Soil Carbon,</a:t>
                  </a:r>
                  <a:br>
                    <a:rPr lang="en-GB" sz="600" dirty="0">
                      <a:latin typeface="Calibri"/>
                      <a:ea typeface="Calibri"/>
                      <a:cs typeface="Calibri"/>
                      <a:sym typeface="Calibri"/>
                    </a:rPr>
                  </a:br>
                  <a:r>
                    <a:rPr lang="en-GB" sz="600" dirty="0">
                      <a:latin typeface="Calibri"/>
                      <a:ea typeface="Calibri"/>
                      <a:cs typeface="Calibri"/>
                      <a:sym typeface="Calibri"/>
                    </a:rPr>
                    <a:t>Above-ground Biomass, Fire, GHG Fluxes</a:t>
                  </a:r>
                </a:p>
              </p:txBody>
            </p:sp>
            <p:sp>
              <p:nvSpPr>
                <p:cNvPr id="48" name="Shape 276">
                  <a:extLst>
                    <a:ext uri="{FF2B5EF4-FFF2-40B4-BE49-F238E27FC236}">
                      <a16:creationId xmlns="" xmlns:a16="http://schemas.microsoft.com/office/drawing/2014/main" id="{ED632317-E832-474E-AAC4-180DC4E8C042}"/>
                    </a:ext>
                  </a:extLst>
                </p:cNvPr>
                <p:cNvSpPr/>
                <p:nvPr/>
              </p:nvSpPr>
              <p:spPr>
                <a:xfrm>
                  <a:off x="230652" y="2954234"/>
                  <a:ext cx="2852762" cy="2519297"/>
                </a:xfrm>
                <a:prstGeom prst="ellipse">
                  <a:avLst/>
                </a:prstGeom>
                <a:solidFill>
                  <a:srgbClr val="AAD2DA"/>
                </a:solidFill>
                <a:ln w="25400" cap="flat" cmpd="sng">
                  <a:solidFill>
                    <a:srgbClr val="FFFFFF"/>
                  </a:solidFill>
                  <a:prstDash val="solid"/>
                  <a:round/>
                  <a:headEnd type="none" w="med" len="med"/>
                  <a:tailEnd type="none" w="med" len="med"/>
                </a:ln>
              </p:spPr>
              <p:txBody>
                <a:bodyPr lIns="64665" tIns="64665" rIns="64665" bIns="64665" anchor="ctr" anchorCtr="0">
                  <a:noAutofit/>
                </a:bodyPr>
                <a:lstStyle/>
                <a:p>
                  <a:endParaRPr sz="300"/>
                </a:p>
              </p:txBody>
            </p:sp>
            <p:sp>
              <p:nvSpPr>
                <p:cNvPr id="49" name="Shape 277">
                  <a:extLst>
                    <a:ext uri="{FF2B5EF4-FFF2-40B4-BE49-F238E27FC236}">
                      <a16:creationId xmlns="" xmlns:a16="http://schemas.microsoft.com/office/drawing/2014/main" id="{EED2025A-FFC5-504D-B99F-25F39574D2FA}"/>
                    </a:ext>
                  </a:extLst>
                </p:cNvPr>
                <p:cNvSpPr txBox="1"/>
                <p:nvPr/>
              </p:nvSpPr>
              <p:spPr>
                <a:xfrm>
                  <a:off x="648429" y="3323178"/>
                  <a:ext cx="2017208" cy="1781410"/>
                </a:xfrm>
                <a:prstGeom prst="rect">
                  <a:avLst/>
                </a:prstGeom>
                <a:noFill/>
                <a:ln>
                  <a:noFill/>
                </a:ln>
              </p:spPr>
              <p:txBody>
                <a:bodyPr lIns="21555" tIns="21555" rIns="21555" bIns="21555" anchor="ctr" anchorCtr="0">
                  <a:noAutofit/>
                </a:bodyPr>
                <a:lstStyle/>
                <a:p>
                  <a:pPr algn="ctr">
                    <a:lnSpc>
                      <a:spcPct val="90000"/>
                    </a:lnSpc>
                    <a:buSzPct val="25000"/>
                  </a:pPr>
                  <a:r>
                    <a:rPr lang="en-GB" sz="600">
                      <a:latin typeface="Calibri"/>
                      <a:ea typeface="Calibri"/>
                      <a:cs typeface="Calibri"/>
                      <a:sym typeface="Calibri"/>
                    </a:rPr>
                    <a:t>Inorganic</a:t>
                  </a:r>
                  <a:r>
                    <a:rPr lang="en-GB" sz="800">
                      <a:latin typeface="Calibri"/>
                      <a:ea typeface="Calibri"/>
                      <a:cs typeface="Calibri"/>
                      <a:sym typeface="Calibri"/>
                    </a:rPr>
                    <a:t> </a:t>
                  </a:r>
                  <a:r>
                    <a:rPr lang="en-GB" sz="600">
                      <a:latin typeface="Calibri"/>
                      <a:ea typeface="Calibri"/>
                      <a:cs typeface="Calibri"/>
                      <a:sym typeface="Calibri"/>
                    </a:rPr>
                    <a:t>Carbon,</a:t>
                  </a:r>
                </a:p>
              </p:txBody>
            </p:sp>
          </p:grpSp>
        </p:grpSp>
        <p:sp>
          <p:nvSpPr>
            <p:cNvPr id="80" name="Rectangle 79">
              <a:extLst>
                <a:ext uri="{FF2B5EF4-FFF2-40B4-BE49-F238E27FC236}">
                  <a16:creationId xmlns="" xmlns:a16="http://schemas.microsoft.com/office/drawing/2014/main" id="{C3720715-876F-3A49-9FCA-9CED1B2E4216}"/>
                </a:ext>
              </a:extLst>
            </p:cNvPr>
            <p:cNvSpPr/>
            <p:nvPr/>
          </p:nvSpPr>
          <p:spPr>
            <a:xfrm>
              <a:off x="7051669" y="606699"/>
              <a:ext cx="2185618" cy="578052"/>
            </a:xfrm>
            <a:prstGeom prst="rect">
              <a:avLst/>
            </a:prstGeom>
            <a:noFill/>
          </p:spPr>
          <p:txBody>
            <a:bodyPr wrap="none" lIns="23821" tIns="11911" rIns="23821" bIns="11911">
              <a:spAutoFit/>
            </a:bodyPr>
            <a:lstStyle/>
            <a:p>
              <a:pPr algn="ctr"/>
              <a:r>
                <a:rPr lang="en-US" sz="3600" b="1" dirty="0">
                  <a:ln w="0"/>
                  <a:solidFill>
                    <a:schemeClr val="bg1"/>
                  </a:solidFill>
                  <a:effectLst>
                    <a:outerShdw blurRad="38100" dist="19050" dir="2700000" algn="tl" rotWithShape="0">
                      <a:schemeClr val="dk1">
                        <a:alpha val="40000"/>
                      </a:schemeClr>
                    </a:outerShdw>
                  </a:effectLst>
                </a:rPr>
                <a:t>Biosphere</a:t>
              </a:r>
            </a:p>
          </p:txBody>
        </p:sp>
        <p:sp>
          <p:nvSpPr>
            <p:cNvPr id="83" name="Rectangle 82">
              <a:extLst>
                <a:ext uri="{FF2B5EF4-FFF2-40B4-BE49-F238E27FC236}">
                  <a16:creationId xmlns="" xmlns:a16="http://schemas.microsoft.com/office/drawing/2014/main" id="{8798AE22-0D0D-194E-BF5E-D066633B8FFA}"/>
                </a:ext>
              </a:extLst>
            </p:cNvPr>
            <p:cNvSpPr/>
            <p:nvPr/>
          </p:nvSpPr>
          <p:spPr>
            <a:xfrm>
              <a:off x="7024734" y="6595510"/>
              <a:ext cx="2185618" cy="578052"/>
            </a:xfrm>
            <a:prstGeom prst="rect">
              <a:avLst/>
            </a:prstGeom>
            <a:noFill/>
          </p:spPr>
          <p:txBody>
            <a:bodyPr wrap="none" lIns="23821" tIns="11911" rIns="23821" bIns="11911">
              <a:spAutoFit/>
            </a:bodyPr>
            <a:lstStyle/>
            <a:p>
              <a:pPr algn="ctr"/>
              <a:r>
                <a:rPr lang="en-US" sz="3600" b="1" dirty="0">
                  <a:ln w="0"/>
                  <a:solidFill>
                    <a:schemeClr val="bg1"/>
                  </a:solidFill>
                  <a:effectLst>
                    <a:outerShdw blurRad="38100" dist="38100" dir="2700000" algn="tl">
                      <a:srgbClr val="000000">
                        <a:alpha val="43137"/>
                      </a:srgbClr>
                    </a:outerShdw>
                  </a:effectLst>
                </a:rPr>
                <a:t>Biosphere</a:t>
              </a:r>
            </a:p>
          </p:txBody>
        </p:sp>
        <p:sp>
          <p:nvSpPr>
            <p:cNvPr id="84" name="Rectangle 83">
              <a:extLst>
                <a:ext uri="{FF2B5EF4-FFF2-40B4-BE49-F238E27FC236}">
                  <a16:creationId xmlns="" xmlns:a16="http://schemas.microsoft.com/office/drawing/2014/main" id="{E56A2D46-AF80-3140-869E-73A794650A7E}"/>
                </a:ext>
              </a:extLst>
            </p:cNvPr>
            <p:cNvSpPr/>
            <p:nvPr/>
          </p:nvSpPr>
          <p:spPr>
            <a:xfrm rot="5400000">
              <a:off x="10991584" y="3254705"/>
              <a:ext cx="1972930" cy="640368"/>
            </a:xfrm>
            <a:prstGeom prst="rect">
              <a:avLst/>
            </a:prstGeom>
            <a:noFill/>
          </p:spPr>
          <p:txBody>
            <a:bodyPr wrap="none" lIns="23821" tIns="11911" rIns="23821" bIns="11911">
              <a:spAutoFit/>
            </a:bodyPr>
            <a:lstStyle/>
            <a:p>
              <a:pPr algn="ctr"/>
              <a:r>
                <a:rPr lang="en-US" sz="3600" b="1" dirty="0">
                  <a:ln w="0"/>
                  <a:solidFill>
                    <a:schemeClr val="bg1"/>
                  </a:solidFill>
                  <a:effectLst>
                    <a:outerShdw blurRad="38100" dist="38100" dir="2700000" algn="tl">
                      <a:srgbClr val="000000">
                        <a:alpha val="43137"/>
                      </a:srgbClr>
                    </a:outerShdw>
                  </a:effectLst>
                </a:rPr>
                <a:t>Biosphere</a:t>
              </a:r>
            </a:p>
          </p:txBody>
        </p:sp>
        <p:sp>
          <p:nvSpPr>
            <p:cNvPr id="85" name="Rectangle 84">
              <a:extLst>
                <a:ext uri="{FF2B5EF4-FFF2-40B4-BE49-F238E27FC236}">
                  <a16:creationId xmlns="" xmlns:a16="http://schemas.microsoft.com/office/drawing/2014/main" id="{0BF229F2-C50D-5B4A-B9C7-5C8A55C69A93}"/>
                </a:ext>
              </a:extLst>
            </p:cNvPr>
            <p:cNvSpPr/>
            <p:nvPr/>
          </p:nvSpPr>
          <p:spPr>
            <a:xfrm rot="16200000">
              <a:off x="3299200" y="3406844"/>
              <a:ext cx="1972930" cy="640368"/>
            </a:xfrm>
            <a:prstGeom prst="rect">
              <a:avLst/>
            </a:prstGeom>
            <a:noFill/>
          </p:spPr>
          <p:txBody>
            <a:bodyPr wrap="none" lIns="23821" tIns="11911" rIns="23821" bIns="11911">
              <a:spAutoFit/>
            </a:bodyPr>
            <a:lstStyle/>
            <a:p>
              <a:pPr algn="ctr"/>
              <a:r>
                <a:rPr lang="en-US" sz="3600" b="1" dirty="0">
                  <a:ln w="0"/>
                  <a:solidFill>
                    <a:schemeClr val="bg1"/>
                  </a:solidFill>
                  <a:effectLst>
                    <a:outerShdw blurRad="38100" dist="38100" dir="2700000" algn="tl">
                      <a:srgbClr val="000000">
                        <a:alpha val="43137"/>
                      </a:srgbClr>
                    </a:outerShdw>
                  </a:effectLst>
                </a:rPr>
                <a:t>Biosphere</a:t>
              </a:r>
            </a:p>
          </p:txBody>
        </p:sp>
      </p:grpSp>
    </p:spTree>
    <p:extLst>
      <p:ext uri="{BB962C8B-B14F-4D97-AF65-F5344CB8AC3E}">
        <p14:creationId xmlns:p14="http://schemas.microsoft.com/office/powerpoint/2010/main" val="630971663"/>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5C0DA3-EB4E-3D47-807E-88661C44AACF}"/>
              </a:ext>
            </a:extLst>
          </p:cNvPr>
          <p:cNvSpPr>
            <a:spLocks noGrp="1"/>
          </p:cNvSpPr>
          <p:nvPr>
            <p:ph type="title"/>
          </p:nvPr>
        </p:nvSpPr>
        <p:spPr/>
        <p:txBody>
          <a:bodyPr>
            <a:normAutofit/>
          </a:bodyPr>
          <a:lstStyle/>
          <a:p>
            <a:r>
              <a:rPr lang="fr-CH" dirty="0" err="1" smtClean="0"/>
              <a:t>Next</a:t>
            </a:r>
            <a:r>
              <a:rPr lang="fr-CH" dirty="0" smtClean="0"/>
              <a:t> (4th) Assessment Cycle : 2017 - 2022</a:t>
            </a:r>
            <a:endParaRPr lang="en-US" dirty="0"/>
          </a:p>
        </p:txBody>
      </p:sp>
      <p:graphicFrame>
        <p:nvGraphicFramePr>
          <p:cNvPr id="4" name="Content Placeholder 3">
            <a:extLst>
              <a:ext uri="{FF2B5EF4-FFF2-40B4-BE49-F238E27FC236}">
                <a16:creationId xmlns:a16="http://schemas.microsoft.com/office/drawing/2014/main" xmlns="" id="{8DB1E763-FF28-9247-862E-EC593DB4A582}"/>
              </a:ext>
            </a:extLst>
          </p:cNvPr>
          <p:cNvGraphicFramePr>
            <a:graphicFrameLocks noGrp="1"/>
          </p:cNvGraphicFramePr>
          <p:nvPr>
            <p:ph idx="1"/>
            <p:extLst>
              <p:ext uri="{D42A27DB-BD31-4B8C-83A1-F6EECF244321}">
                <p14:modId xmlns:p14="http://schemas.microsoft.com/office/powerpoint/2010/main" val="4243129420"/>
              </p:ext>
            </p:extLst>
          </p:nvPr>
        </p:nvGraphicFramePr>
        <p:xfrm>
          <a:off x="0" y="287317"/>
          <a:ext cx="12192000" cy="62833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xmlns="" id="{0264A34E-1662-4543-984B-61B51F928D39}"/>
              </a:ext>
            </a:extLst>
          </p:cNvPr>
          <p:cNvSpPr txBox="1"/>
          <p:nvPr/>
        </p:nvSpPr>
        <p:spPr>
          <a:xfrm>
            <a:off x="9858375" y="-757238"/>
            <a:ext cx="184731" cy="369332"/>
          </a:xfrm>
          <a:prstGeom prst="rect">
            <a:avLst/>
          </a:prstGeom>
          <a:noFill/>
        </p:spPr>
        <p:txBody>
          <a:bodyPr wrap="none" rtlCol="0">
            <a:spAutoFit/>
          </a:bodyPr>
          <a:lstStyle/>
          <a:p>
            <a:endParaRPr lang="en-US" dirty="0">
              <a:solidFill>
                <a:prstClr val="black"/>
              </a:solidFill>
            </a:endParaRPr>
          </a:p>
        </p:txBody>
      </p:sp>
    </p:spTree>
    <p:extLst>
      <p:ext uri="{BB962C8B-B14F-4D97-AF65-F5344CB8AC3E}">
        <p14:creationId xmlns:p14="http://schemas.microsoft.com/office/powerpoint/2010/main" val="1485341390"/>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rot="16200000">
            <a:off x="-3111963" y="3111358"/>
            <a:ext cx="6858003" cy="634058"/>
            <a:chOff x="508738" y="3792312"/>
            <a:chExt cx="12192003" cy="634057"/>
          </a:xfrm>
        </p:grpSpPr>
        <p:sp>
          <p:nvSpPr>
            <p:cNvPr id="8" name="Rectangle 7"/>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Rectangle 8"/>
            <p:cNvSpPr/>
            <p:nvPr/>
          </p:nvSpPr>
          <p:spPr>
            <a:xfrm>
              <a:off x="508742" y="3999948"/>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Rectangle 9"/>
            <p:cNvSpPr/>
            <p:nvPr/>
          </p:nvSpPr>
          <p:spPr>
            <a:xfrm>
              <a:off x="508738" y="4213373"/>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
        <p:nvSpPr>
          <p:cNvPr id="13" name="Title 1"/>
          <p:cNvSpPr txBox="1">
            <a:spLocks/>
          </p:cNvSpPr>
          <p:nvPr/>
        </p:nvSpPr>
        <p:spPr>
          <a:xfrm>
            <a:off x="420634" y="-5798"/>
            <a:ext cx="11771368" cy="888273"/>
          </a:xfrm>
          <a:prstGeom prst="rect">
            <a:avLst/>
          </a:prstGeom>
          <a:solidFill>
            <a:srgbClr val="0DADEA"/>
          </a:solidFill>
          <a:ln>
            <a:noFill/>
          </a:ln>
        </p:spPr>
        <p:txBody>
          <a:bodyPr anchor="ctr">
            <a:normAutofit/>
          </a:bodyPr>
          <a:lstStyle>
            <a:lvl1pPr algn="r" defTabSz="914400" rtl="0" eaLnBrk="1" latinLnBrk="0" hangingPunct="1">
              <a:lnSpc>
                <a:spcPct val="90000"/>
              </a:lnSpc>
              <a:spcBef>
                <a:spcPct val="0"/>
              </a:spcBef>
              <a:buNone/>
              <a:defRPr sz="3600" b="1" kern="1200">
                <a:solidFill>
                  <a:schemeClr val="bg1"/>
                </a:solidFill>
                <a:latin typeface="Calibri" panose="020F0502020204030204" pitchFamily="34" charset="0"/>
                <a:ea typeface="+mj-ea"/>
                <a:cs typeface="+mj-cs"/>
              </a:defRPr>
            </a:lvl1pPr>
          </a:lstStyle>
          <a:p>
            <a:r>
              <a:rPr lang="fr-CH" dirty="0">
                <a:solidFill>
                  <a:srgbClr val="FFFFFF"/>
                </a:solidFill>
                <a:latin typeface="Trebuchet MS" panose="020B0603020202020204" pitchFamily="34" charset="0"/>
              </a:rPr>
              <a:t>Time Plan</a:t>
            </a:r>
            <a:endParaRPr lang="en-GB" dirty="0">
              <a:solidFill>
                <a:srgbClr val="FFFFFF"/>
              </a:solidFill>
              <a:latin typeface="Trebuchet MS" panose="020B0603020202020204" pitchFamily="34" charset="0"/>
            </a:endParaRPr>
          </a:p>
        </p:txBody>
      </p:sp>
      <p:sp>
        <p:nvSpPr>
          <p:cNvPr id="2" name="Rectangle 1"/>
          <p:cNvSpPr/>
          <p:nvPr/>
        </p:nvSpPr>
        <p:spPr>
          <a:xfrm>
            <a:off x="-110836" y="6706706"/>
            <a:ext cx="11388436" cy="523220"/>
          </a:xfrm>
          <a:prstGeom prst="rect">
            <a:avLst/>
          </a:prstGeom>
        </p:spPr>
        <p:txBody>
          <a:bodyPr wrap="square">
            <a:spAutoFit/>
          </a:bodyPr>
          <a:lstStyle/>
          <a:p>
            <a:pPr>
              <a:spcAft>
                <a:spcPts val="600"/>
              </a:spcAft>
              <a:defRPr/>
            </a:pPr>
            <a:r>
              <a:rPr lang="en-US" sz="2800" kern="0" dirty="0">
                <a:solidFill>
                  <a:srgbClr val="273375"/>
                </a:solidFill>
                <a:cs typeface="Arial"/>
              </a:rPr>
              <a:t>.</a:t>
            </a:r>
            <a:endParaRPr lang="fr-CH" sz="3600" kern="0" dirty="0">
              <a:solidFill>
                <a:srgbClr val="000000"/>
              </a:solidFill>
              <a:cs typeface="Arial"/>
            </a:endParaRPr>
          </a:p>
        </p:txBody>
      </p:sp>
      <p:graphicFrame>
        <p:nvGraphicFramePr>
          <p:cNvPr id="3" name="Table 2"/>
          <p:cNvGraphicFramePr>
            <a:graphicFrameLocks noGrp="1"/>
          </p:cNvGraphicFramePr>
          <p:nvPr>
            <p:extLst>
              <p:ext uri="{D42A27DB-BD31-4B8C-83A1-F6EECF244321}">
                <p14:modId xmlns:p14="http://schemas.microsoft.com/office/powerpoint/2010/main" val="229630898"/>
              </p:ext>
            </p:extLst>
          </p:nvPr>
        </p:nvGraphicFramePr>
        <p:xfrm>
          <a:off x="644948" y="1092796"/>
          <a:ext cx="11557941" cy="4087384"/>
        </p:xfrm>
        <a:graphic>
          <a:graphicData uri="http://schemas.openxmlformats.org/drawingml/2006/table">
            <a:tbl>
              <a:tblPr firstRow="1" firstCol="1" bandRow="1"/>
              <a:tblGrid>
                <a:gridCol w="1713852"/>
                <a:gridCol w="448721"/>
                <a:gridCol w="449592"/>
                <a:gridCol w="449592"/>
                <a:gridCol w="449592"/>
                <a:gridCol w="378724"/>
                <a:gridCol w="341786"/>
                <a:gridCol w="391886"/>
                <a:gridCol w="365925"/>
                <a:gridCol w="386264"/>
                <a:gridCol w="448721"/>
                <a:gridCol w="344861"/>
                <a:gridCol w="362635"/>
                <a:gridCol w="449592"/>
                <a:gridCol w="449592"/>
                <a:gridCol w="327496"/>
                <a:gridCol w="326571"/>
                <a:gridCol w="502150"/>
                <a:gridCol w="449592"/>
                <a:gridCol w="448721"/>
                <a:gridCol w="384794"/>
                <a:gridCol w="351628"/>
                <a:gridCol w="464605"/>
                <a:gridCol w="395931"/>
                <a:gridCol w="475118"/>
              </a:tblGrid>
              <a:tr h="235540">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gridSpan="4">
                  <a:txBody>
                    <a:bodyPr/>
                    <a:lstStyle/>
                    <a:p>
                      <a:pPr algn="ctr">
                        <a:lnSpc>
                          <a:spcPct val="115000"/>
                        </a:lnSpc>
                        <a:spcAft>
                          <a:spcPts val="0"/>
                        </a:spcAft>
                      </a:pPr>
                      <a:r>
                        <a:rPr lang="en-GB" sz="1600" b="1" dirty="0">
                          <a:solidFill>
                            <a:srgbClr val="000000"/>
                          </a:solidFill>
                          <a:effectLst/>
                          <a:latin typeface="Calibri"/>
                          <a:ea typeface="Times New Roman"/>
                          <a:cs typeface="Times New Roman"/>
                        </a:rPr>
                        <a:t>2017</a:t>
                      </a:r>
                      <a:endParaRPr lang="en-GB" sz="1600" b="1" dirty="0">
                        <a:effectLst/>
                        <a:latin typeface="Calibri"/>
                        <a:ea typeface="SimSun"/>
                        <a:cs typeface="Arial"/>
                      </a:endParaRPr>
                    </a:p>
                  </a:txBody>
                  <a:tcPr marL="68580" marR="68580" marT="0" marB="0" anchor="ctr">
                    <a:lnL>
                      <a:noFill/>
                    </a:lnL>
                    <a:lnR>
                      <a:noFill/>
                    </a:lnR>
                    <a:lnT>
                      <a:noFill/>
                    </a:lnT>
                    <a:lnB>
                      <a:noFill/>
                    </a:lnB>
                    <a:solidFill>
                      <a:srgbClr val="D9D9D9"/>
                    </a:solidFill>
                  </a:tcPr>
                </a:tc>
                <a:tc hMerge="1">
                  <a:txBody>
                    <a:bodyPr/>
                    <a:lstStyle/>
                    <a:p>
                      <a:endParaRPr lang="en-GB"/>
                    </a:p>
                  </a:txBody>
                  <a:tcPr/>
                </a:tc>
                <a:tc hMerge="1">
                  <a:txBody>
                    <a:bodyPr/>
                    <a:lstStyle/>
                    <a:p>
                      <a:endParaRPr lang="en-GB"/>
                    </a:p>
                  </a:txBody>
                  <a:tcPr/>
                </a:tc>
                <a:tc hMerge="1">
                  <a:txBody>
                    <a:bodyPr/>
                    <a:lstStyle/>
                    <a:p>
                      <a:endParaRPr lang="en-GB"/>
                    </a:p>
                  </a:txBody>
                  <a:tcPr/>
                </a:tc>
                <a:tc gridSpan="4">
                  <a:txBody>
                    <a:bodyPr/>
                    <a:lstStyle/>
                    <a:p>
                      <a:pPr algn="ctr">
                        <a:lnSpc>
                          <a:spcPct val="115000"/>
                        </a:lnSpc>
                        <a:spcAft>
                          <a:spcPts val="0"/>
                        </a:spcAft>
                      </a:pPr>
                      <a:r>
                        <a:rPr lang="en-GB" sz="1600" b="1" dirty="0">
                          <a:solidFill>
                            <a:srgbClr val="000000"/>
                          </a:solidFill>
                          <a:effectLst/>
                          <a:latin typeface="Calibri"/>
                          <a:ea typeface="Times New Roman"/>
                          <a:cs typeface="Times New Roman"/>
                        </a:rPr>
                        <a:t>2018</a:t>
                      </a:r>
                      <a:endParaRPr lang="en-GB" sz="1600" b="1" dirty="0">
                        <a:effectLst/>
                        <a:latin typeface="Calibri"/>
                        <a:ea typeface="SimSun"/>
                        <a:cs typeface="Arial"/>
                      </a:endParaRPr>
                    </a:p>
                  </a:txBody>
                  <a:tcPr marL="68580" marR="6858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A6A6A6"/>
                    </a:solidFill>
                  </a:tcPr>
                </a:tc>
                <a:tc hMerge="1">
                  <a:txBody>
                    <a:bodyPr/>
                    <a:lstStyle/>
                    <a:p>
                      <a:endParaRPr lang="en-GB"/>
                    </a:p>
                  </a:txBody>
                  <a:tcPr/>
                </a:tc>
                <a:tc hMerge="1">
                  <a:txBody>
                    <a:bodyPr/>
                    <a:lstStyle/>
                    <a:p>
                      <a:endParaRPr lang="en-GB"/>
                    </a:p>
                  </a:txBody>
                  <a:tcPr/>
                </a:tc>
                <a:tc hMerge="1">
                  <a:txBody>
                    <a:bodyPr/>
                    <a:lstStyle/>
                    <a:p>
                      <a:endParaRPr lang="en-GB"/>
                    </a:p>
                  </a:txBody>
                  <a:tcPr/>
                </a:tc>
                <a:tc gridSpan="4">
                  <a:txBody>
                    <a:bodyPr/>
                    <a:lstStyle/>
                    <a:p>
                      <a:pPr algn="ctr">
                        <a:lnSpc>
                          <a:spcPct val="115000"/>
                        </a:lnSpc>
                        <a:spcAft>
                          <a:spcPts val="0"/>
                        </a:spcAft>
                      </a:pPr>
                      <a:r>
                        <a:rPr lang="en-GB" sz="1600" b="1" dirty="0">
                          <a:solidFill>
                            <a:srgbClr val="000000"/>
                          </a:solidFill>
                          <a:effectLst/>
                          <a:latin typeface="Calibri"/>
                          <a:ea typeface="Times New Roman"/>
                          <a:cs typeface="Times New Roman"/>
                        </a:rPr>
                        <a:t>2019</a:t>
                      </a:r>
                      <a:endParaRPr lang="en-GB" sz="1600" b="1" dirty="0">
                        <a:effectLst/>
                        <a:latin typeface="Calibri"/>
                        <a:ea typeface="SimSun"/>
                        <a:cs typeface="Arial"/>
                      </a:endParaRPr>
                    </a:p>
                  </a:txBody>
                  <a:tcPr marL="68580" marR="6858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hMerge="1">
                  <a:txBody>
                    <a:bodyPr/>
                    <a:lstStyle/>
                    <a:p>
                      <a:endParaRPr lang="en-GB"/>
                    </a:p>
                  </a:txBody>
                  <a:tcPr/>
                </a:tc>
                <a:tc hMerge="1">
                  <a:txBody>
                    <a:bodyPr/>
                    <a:lstStyle/>
                    <a:p>
                      <a:endParaRPr lang="en-GB"/>
                    </a:p>
                  </a:txBody>
                  <a:tcPr/>
                </a:tc>
                <a:tc hMerge="1">
                  <a:txBody>
                    <a:bodyPr/>
                    <a:lstStyle/>
                    <a:p>
                      <a:endParaRPr lang="en-GB"/>
                    </a:p>
                  </a:txBody>
                  <a:tcPr/>
                </a:tc>
                <a:tc gridSpan="4">
                  <a:txBody>
                    <a:bodyPr/>
                    <a:lstStyle/>
                    <a:p>
                      <a:pPr algn="ctr">
                        <a:lnSpc>
                          <a:spcPct val="115000"/>
                        </a:lnSpc>
                        <a:spcAft>
                          <a:spcPts val="0"/>
                        </a:spcAft>
                      </a:pPr>
                      <a:r>
                        <a:rPr lang="en-GB" sz="1600" b="1" dirty="0">
                          <a:solidFill>
                            <a:srgbClr val="000000"/>
                          </a:solidFill>
                          <a:effectLst/>
                          <a:latin typeface="Calibri"/>
                          <a:ea typeface="Times New Roman"/>
                          <a:cs typeface="Times New Roman"/>
                        </a:rPr>
                        <a:t>2020</a:t>
                      </a:r>
                      <a:endParaRPr lang="en-GB" sz="1600" b="1" dirty="0">
                        <a:effectLst/>
                        <a:latin typeface="Calibri"/>
                        <a:ea typeface="SimSun"/>
                        <a:cs typeface="Arial"/>
                      </a:endParaRPr>
                    </a:p>
                  </a:txBody>
                  <a:tcPr marL="68580" marR="6858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hMerge="1">
                  <a:txBody>
                    <a:bodyPr/>
                    <a:lstStyle/>
                    <a:p>
                      <a:endParaRPr lang="en-GB"/>
                    </a:p>
                  </a:txBody>
                  <a:tcPr/>
                </a:tc>
                <a:tc hMerge="1">
                  <a:txBody>
                    <a:bodyPr/>
                    <a:lstStyle/>
                    <a:p>
                      <a:endParaRPr lang="en-GB"/>
                    </a:p>
                  </a:txBody>
                  <a:tcPr/>
                </a:tc>
                <a:tc hMerge="1">
                  <a:txBody>
                    <a:bodyPr/>
                    <a:lstStyle/>
                    <a:p>
                      <a:endParaRPr lang="en-GB"/>
                    </a:p>
                  </a:txBody>
                  <a:tcPr/>
                </a:tc>
                <a:tc gridSpan="4">
                  <a:txBody>
                    <a:bodyPr/>
                    <a:lstStyle/>
                    <a:p>
                      <a:pPr algn="ctr">
                        <a:lnSpc>
                          <a:spcPct val="115000"/>
                        </a:lnSpc>
                        <a:spcAft>
                          <a:spcPts val="0"/>
                        </a:spcAft>
                      </a:pPr>
                      <a:r>
                        <a:rPr lang="en-GB" sz="1600" b="1" dirty="0">
                          <a:solidFill>
                            <a:srgbClr val="000000"/>
                          </a:solidFill>
                          <a:effectLst/>
                          <a:latin typeface="Calibri"/>
                          <a:ea typeface="Times New Roman"/>
                          <a:cs typeface="Times New Roman"/>
                        </a:rPr>
                        <a:t>2021</a:t>
                      </a:r>
                      <a:endParaRPr lang="en-GB" sz="1600" b="1" dirty="0">
                        <a:effectLst/>
                        <a:latin typeface="Calibri"/>
                        <a:ea typeface="SimSun"/>
                        <a:cs typeface="Arial"/>
                      </a:endParaRPr>
                    </a:p>
                  </a:txBody>
                  <a:tcPr marL="68580" marR="6858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hMerge="1">
                  <a:txBody>
                    <a:bodyPr/>
                    <a:lstStyle/>
                    <a:p>
                      <a:endParaRPr lang="en-GB"/>
                    </a:p>
                  </a:txBody>
                  <a:tcPr/>
                </a:tc>
                <a:tc hMerge="1">
                  <a:txBody>
                    <a:bodyPr/>
                    <a:lstStyle/>
                    <a:p>
                      <a:endParaRPr lang="en-GB"/>
                    </a:p>
                  </a:txBody>
                  <a:tcPr/>
                </a:tc>
                <a:tc hMerge="1">
                  <a:txBody>
                    <a:bodyPr/>
                    <a:lstStyle/>
                    <a:p>
                      <a:endParaRPr lang="en-GB"/>
                    </a:p>
                  </a:txBody>
                  <a:tcPr/>
                </a:tc>
                <a:tc gridSpan="4">
                  <a:txBody>
                    <a:bodyPr/>
                    <a:lstStyle/>
                    <a:p>
                      <a:pPr algn="ctr">
                        <a:lnSpc>
                          <a:spcPct val="115000"/>
                        </a:lnSpc>
                        <a:spcAft>
                          <a:spcPts val="0"/>
                        </a:spcAft>
                      </a:pPr>
                      <a:r>
                        <a:rPr lang="en-GB" sz="1600" b="1" dirty="0">
                          <a:solidFill>
                            <a:srgbClr val="000000"/>
                          </a:solidFill>
                          <a:effectLst/>
                          <a:latin typeface="Calibri"/>
                          <a:ea typeface="Times New Roman"/>
                          <a:cs typeface="Times New Roman"/>
                        </a:rPr>
                        <a:t>2022</a:t>
                      </a:r>
                      <a:endParaRPr lang="en-GB" sz="1600" b="1" dirty="0">
                        <a:effectLst/>
                        <a:latin typeface="Calibri"/>
                        <a:ea typeface="SimSun"/>
                        <a:cs typeface="Arial"/>
                      </a:endParaRPr>
                    </a:p>
                  </a:txBody>
                  <a:tcPr marL="68580" marR="6858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hMerge="1">
                  <a:txBody>
                    <a:bodyPr/>
                    <a:lstStyle/>
                    <a:p>
                      <a:endParaRPr lang="en-GB"/>
                    </a:p>
                  </a:txBody>
                  <a:tcPr/>
                </a:tc>
                <a:tc hMerge="1">
                  <a:txBody>
                    <a:bodyPr/>
                    <a:lstStyle/>
                    <a:p>
                      <a:endParaRPr lang="en-GB"/>
                    </a:p>
                  </a:txBody>
                  <a:tcPr/>
                </a:tc>
                <a:tc hMerge="1">
                  <a:txBody>
                    <a:bodyPr/>
                    <a:lstStyle/>
                    <a:p>
                      <a:endParaRPr lang="en-GB"/>
                    </a:p>
                  </a:txBody>
                  <a:tcPr/>
                </a:tc>
              </a:tr>
              <a:tr h="471081">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gn="ctr">
                        <a:lnSpc>
                          <a:spcPct val="115000"/>
                        </a:lnSpc>
                        <a:spcAft>
                          <a:spcPts val="0"/>
                        </a:spcAft>
                      </a:pPr>
                      <a:r>
                        <a:rPr lang="en-GB" sz="1050" dirty="0">
                          <a:solidFill>
                            <a:srgbClr val="000000"/>
                          </a:solidFill>
                          <a:effectLst/>
                          <a:latin typeface="Calibri"/>
                          <a:ea typeface="Times New Roman"/>
                          <a:cs typeface="Times New Roman"/>
                        </a:rPr>
                        <a:t>Q1</a:t>
                      </a:r>
                      <a:endParaRPr lang="en-GB" sz="1050" dirty="0">
                        <a:effectLst/>
                        <a:latin typeface="Calibri"/>
                        <a:ea typeface="SimSun"/>
                        <a:cs typeface="Arial"/>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D9D9D9"/>
                    </a:solidFill>
                  </a:tcPr>
                </a:tc>
                <a:tc>
                  <a:txBody>
                    <a:bodyPr/>
                    <a:lstStyle/>
                    <a:p>
                      <a:pPr algn="ctr">
                        <a:lnSpc>
                          <a:spcPct val="115000"/>
                        </a:lnSpc>
                        <a:spcAft>
                          <a:spcPts val="0"/>
                        </a:spcAft>
                      </a:pPr>
                      <a:r>
                        <a:rPr lang="en-GB" sz="1050" dirty="0">
                          <a:solidFill>
                            <a:srgbClr val="000000"/>
                          </a:solidFill>
                          <a:effectLst/>
                          <a:latin typeface="Calibri"/>
                          <a:ea typeface="Times New Roman"/>
                          <a:cs typeface="Times New Roman"/>
                        </a:rPr>
                        <a:t>Q2</a:t>
                      </a:r>
                      <a:endParaRPr lang="en-GB" sz="1050" dirty="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D9D9D9"/>
                    </a:solidFill>
                  </a:tcPr>
                </a:tc>
                <a:tc>
                  <a:txBody>
                    <a:bodyPr/>
                    <a:lstStyle/>
                    <a:p>
                      <a:pPr algn="ctr">
                        <a:lnSpc>
                          <a:spcPct val="115000"/>
                        </a:lnSpc>
                        <a:spcAft>
                          <a:spcPts val="0"/>
                        </a:spcAft>
                      </a:pPr>
                      <a:r>
                        <a:rPr lang="en-GB" sz="1050" dirty="0">
                          <a:solidFill>
                            <a:srgbClr val="000000"/>
                          </a:solidFill>
                          <a:effectLst/>
                          <a:latin typeface="Calibri"/>
                          <a:ea typeface="Times New Roman"/>
                          <a:cs typeface="Times New Roman"/>
                        </a:rPr>
                        <a:t>Q3</a:t>
                      </a:r>
                      <a:endParaRPr lang="en-GB" sz="1050" dirty="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D9D9D9"/>
                    </a:solidFill>
                  </a:tcPr>
                </a:tc>
                <a:tc>
                  <a:txBody>
                    <a:bodyPr/>
                    <a:lstStyle/>
                    <a:p>
                      <a:pPr algn="ctr">
                        <a:lnSpc>
                          <a:spcPct val="115000"/>
                        </a:lnSpc>
                        <a:spcAft>
                          <a:spcPts val="0"/>
                        </a:spcAft>
                      </a:pPr>
                      <a:r>
                        <a:rPr lang="en-GB" sz="1050" dirty="0">
                          <a:solidFill>
                            <a:srgbClr val="000000"/>
                          </a:solidFill>
                          <a:effectLst/>
                          <a:latin typeface="Calibri"/>
                          <a:ea typeface="Times New Roman"/>
                          <a:cs typeface="Times New Roman"/>
                        </a:rPr>
                        <a:t>Q4</a:t>
                      </a:r>
                      <a:endParaRPr lang="en-GB" sz="1050" dirty="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D9D9D9"/>
                    </a:solidFill>
                  </a:tcPr>
                </a:tc>
                <a:tc>
                  <a:txBody>
                    <a:bodyPr/>
                    <a:lstStyle/>
                    <a:p>
                      <a:pPr algn="ctr">
                        <a:lnSpc>
                          <a:spcPct val="115000"/>
                        </a:lnSpc>
                        <a:spcAft>
                          <a:spcPts val="0"/>
                        </a:spcAft>
                      </a:pPr>
                      <a:r>
                        <a:rPr lang="en-GB" sz="1050" dirty="0">
                          <a:solidFill>
                            <a:srgbClr val="000000"/>
                          </a:solidFill>
                          <a:effectLst/>
                          <a:latin typeface="Calibri"/>
                          <a:ea typeface="Times New Roman"/>
                          <a:cs typeface="Times New Roman"/>
                        </a:rPr>
                        <a:t>Q1</a:t>
                      </a:r>
                      <a:endParaRPr lang="en-GB" sz="1050" dirty="0">
                        <a:effectLst/>
                        <a:latin typeface="Calibri"/>
                        <a:ea typeface="SimSun"/>
                        <a:cs typeface="Arial"/>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A6A6A6"/>
                    </a:solidFill>
                  </a:tcPr>
                </a:tc>
                <a:tc>
                  <a:txBody>
                    <a:bodyPr/>
                    <a:lstStyle/>
                    <a:p>
                      <a:pPr algn="ctr">
                        <a:lnSpc>
                          <a:spcPct val="115000"/>
                        </a:lnSpc>
                        <a:spcAft>
                          <a:spcPts val="0"/>
                        </a:spcAft>
                      </a:pPr>
                      <a:r>
                        <a:rPr lang="en-GB" sz="1050" dirty="0">
                          <a:solidFill>
                            <a:srgbClr val="000000"/>
                          </a:solidFill>
                          <a:effectLst/>
                          <a:latin typeface="Calibri"/>
                          <a:ea typeface="Times New Roman"/>
                          <a:cs typeface="Times New Roman"/>
                        </a:rPr>
                        <a:t>Q2</a:t>
                      </a:r>
                      <a:endParaRPr lang="en-GB" sz="1050" dirty="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gn="ctr">
                        <a:lnSpc>
                          <a:spcPct val="115000"/>
                        </a:lnSpc>
                        <a:spcAft>
                          <a:spcPts val="0"/>
                        </a:spcAft>
                      </a:pPr>
                      <a:r>
                        <a:rPr lang="en-GB" sz="1050" dirty="0">
                          <a:solidFill>
                            <a:srgbClr val="000000"/>
                          </a:solidFill>
                          <a:effectLst/>
                          <a:latin typeface="Calibri"/>
                          <a:ea typeface="Times New Roman"/>
                          <a:cs typeface="Times New Roman"/>
                        </a:rPr>
                        <a:t>Q3</a:t>
                      </a:r>
                      <a:endParaRPr lang="en-GB" sz="1050" dirty="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gn="ctr">
                        <a:lnSpc>
                          <a:spcPct val="115000"/>
                        </a:lnSpc>
                        <a:spcAft>
                          <a:spcPts val="0"/>
                        </a:spcAft>
                      </a:pPr>
                      <a:r>
                        <a:rPr lang="en-GB" sz="1050" dirty="0">
                          <a:solidFill>
                            <a:srgbClr val="000000"/>
                          </a:solidFill>
                          <a:effectLst/>
                          <a:latin typeface="Calibri"/>
                          <a:ea typeface="Times New Roman"/>
                          <a:cs typeface="Times New Roman"/>
                        </a:rPr>
                        <a:t>Q4</a:t>
                      </a:r>
                      <a:endParaRPr lang="en-GB" sz="1050" dirty="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gn="ctr">
                        <a:lnSpc>
                          <a:spcPct val="115000"/>
                        </a:lnSpc>
                        <a:spcAft>
                          <a:spcPts val="0"/>
                        </a:spcAft>
                      </a:pPr>
                      <a:r>
                        <a:rPr lang="en-GB" sz="1050" dirty="0">
                          <a:solidFill>
                            <a:srgbClr val="000000"/>
                          </a:solidFill>
                          <a:effectLst/>
                          <a:latin typeface="Calibri"/>
                          <a:ea typeface="Times New Roman"/>
                          <a:cs typeface="Times New Roman"/>
                        </a:rPr>
                        <a:t>Q1</a:t>
                      </a:r>
                      <a:endParaRPr lang="en-GB" sz="1050" dirty="0">
                        <a:effectLst/>
                        <a:latin typeface="Calibri"/>
                        <a:ea typeface="SimSun"/>
                        <a:cs typeface="Arial"/>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gn="ctr">
                        <a:lnSpc>
                          <a:spcPct val="115000"/>
                        </a:lnSpc>
                        <a:spcAft>
                          <a:spcPts val="0"/>
                        </a:spcAft>
                      </a:pPr>
                      <a:r>
                        <a:rPr lang="en-GB" sz="1050" dirty="0">
                          <a:solidFill>
                            <a:srgbClr val="000000"/>
                          </a:solidFill>
                          <a:effectLst/>
                          <a:latin typeface="Calibri"/>
                          <a:ea typeface="Times New Roman"/>
                          <a:cs typeface="Times New Roman"/>
                        </a:rPr>
                        <a:t>Q2</a:t>
                      </a:r>
                      <a:endParaRPr lang="en-GB" sz="1050" dirty="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D9D9D9"/>
                    </a:solidFill>
                  </a:tcPr>
                </a:tc>
                <a:tc>
                  <a:txBody>
                    <a:bodyPr/>
                    <a:lstStyle/>
                    <a:p>
                      <a:pPr algn="ctr">
                        <a:lnSpc>
                          <a:spcPct val="115000"/>
                        </a:lnSpc>
                        <a:spcAft>
                          <a:spcPts val="0"/>
                        </a:spcAft>
                      </a:pPr>
                      <a:r>
                        <a:rPr lang="en-GB" sz="1050" dirty="0">
                          <a:solidFill>
                            <a:srgbClr val="000000"/>
                          </a:solidFill>
                          <a:effectLst/>
                          <a:latin typeface="Calibri"/>
                          <a:ea typeface="Times New Roman"/>
                          <a:cs typeface="Times New Roman"/>
                        </a:rPr>
                        <a:t>Q3</a:t>
                      </a:r>
                      <a:endParaRPr lang="en-GB" sz="1050" dirty="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D9D9D9"/>
                    </a:solidFill>
                  </a:tcPr>
                </a:tc>
                <a:tc>
                  <a:txBody>
                    <a:bodyPr/>
                    <a:lstStyle/>
                    <a:p>
                      <a:pPr algn="ctr">
                        <a:lnSpc>
                          <a:spcPct val="115000"/>
                        </a:lnSpc>
                        <a:spcAft>
                          <a:spcPts val="0"/>
                        </a:spcAft>
                      </a:pPr>
                      <a:r>
                        <a:rPr lang="en-GB" sz="1050" dirty="0">
                          <a:solidFill>
                            <a:srgbClr val="000000"/>
                          </a:solidFill>
                          <a:effectLst/>
                          <a:latin typeface="Calibri"/>
                          <a:ea typeface="Times New Roman"/>
                          <a:cs typeface="Times New Roman"/>
                        </a:rPr>
                        <a:t>Q4</a:t>
                      </a:r>
                      <a:endParaRPr lang="en-GB" sz="1050" dirty="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D9D9D9"/>
                    </a:solidFill>
                  </a:tcPr>
                </a:tc>
                <a:tc>
                  <a:txBody>
                    <a:bodyPr/>
                    <a:lstStyle/>
                    <a:p>
                      <a:pPr algn="ctr">
                        <a:lnSpc>
                          <a:spcPct val="115000"/>
                        </a:lnSpc>
                        <a:spcAft>
                          <a:spcPts val="0"/>
                        </a:spcAft>
                      </a:pPr>
                      <a:r>
                        <a:rPr lang="en-GB" sz="1050" dirty="0">
                          <a:solidFill>
                            <a:srgbClr val="000000"/>
                          </a:solidFill>
                          <a:effectLst/>
                          <a:latin typeface="Calibri"/>
                          <a:ea typeface="Times New Roman"/>
                          <a:cs typeface="Times New Roman"/>
                        </a:rPr>
                        <a:t>Q1</a:t>
                      </a:r>
                      <a:endParaRPr lang="en-GB" sz="1050" dirty="0">
                        <a:effectLst/>
                        <a:latin typeface="Calibri"/>
                        <a:ea typeface="SimSun"/>
                        <a:cs typeface="Arial"/>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gn="ctr">
                        <a:lnSpc>
                          <a:spcPct val="115000"/>
                        </a:lnSpc>
                        <a:spcAft>
                          <a:spcPts val="0"/>
                        </a:spcAft>
                      </a:pPr>
                      <a:r>
                        <a:rPr lang="en-GB" sz="1050" dirty="0">
                          <a:solidFill>
                            <a:srgbClr val="000000"/>
                          </a:solidFill>
                          <a:effectLst/>
                          <a:latin typeface="Calibri"/>
                          <a:ea typeface="Times New Roman"/>
                          <a:cs typeface="Times New Roman"/>
                        </a:rPr>
                        <a:t>Q2</a:t>
                      </a:r>
                      <a:endParaRPr lang="en-GB" sz="1050" dirty="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gn="ctr">
                        <a:lnSpc>
                          <a:spcPct val="115000"/>
                        </a:lnSpc>
                        <a:spcAft>
                          <a:spcPts val="0"/>
                        </a:spcAft>
                      </a:pPr>
                      <a:r>
                        <a:rPr lang="en-GB" sz="1050" dirty="0">
                          <a:solidFill>
                            <a:srgbClr val="000000"/>
                          </a:solidFill>
                          <a:effectLst/>
                          <a:latin typeface="Calibri"/>
                          <a:ea typeface="Times New Roman"/>
                          <a:cs typeface="Times New Roman"/>
                        </a:rPr>
                        <a:t>Q3</a:t>
                      </a:r>
                      <a:endParaRPr lang="en-GB" sz="1050" dirty="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gn="ctr">
                        <a:lnSpc>
                          <a:spcPct val="115000"/>
                        </a:lnSpc>
                        <a:spcAft>
                          <a:spcPts val="0"/>
                        </a:spcAft>
                      </a:pPr>
                      <a:r>
                        <a:rPr lang="en-GB" sz="1050" dirty="0">
                          <a:solidFill>
                            <a:srgbClr val="000000"/>
                          </a:solidFill>
                          <a:effectLst/>
                          <a:latin typeface="Calibri"/>
                          <a:ea typeface="Times New Roman"/>
                          <a:cs typeface="Times New Roman"/>
                        </a:rPr>
                        <a:t>Q4</a:t>
                      </a:r>
                      <a:endParaRPr lang="en-GB" sz="1050" dirty="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gn="ctr">
                        <a:lnSpc>
                          <a:spcPct val="115000"/>
                        </a:lnSpc>
                        <a:spcAft>
                          <a:spcPts val="0"/>
                        </a:spcAft>
                      </a:pPr>
                      <a:r>
                        <a:rPr lang="en-GB" sz="1050" dirty="0">
                          <a:solidFill>
                            <a:srgbClr val="000000"/>
                          </a:solidFill>
                          <a:effectLst/>
                          <a:latin typeface="Calibri"/>
                          <a:ea typeface="Times New Roman"/>
                          <a:cs typeface="Times New Roman"/>
                        </a:rPr>
                        <a:t>Q1</a:t>
                      </a:r>
                      <a:endParaRPr lang="en-GB" sz="1050" dirty="0">
                        <a:effectLst/>
                        <a:latin typeface="Calibri"/>
                        <a:ea typeface="SimSun"/>
                        <a:cs typeface="Arial"/>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gn="ctr">
                        <a:lnSpc>
                          <a:spcPct val="115000"/>
                        </a:lnSpc>
                        <a:spcAft>
                          <a:spcPts val="0"/>
                        </a:spcAft>
                      </a:pPr>
                      <a:r>
                        <a:rPr lang="en-GB" sz="1050" dirty="0">
                          <a:solidFill>
                            <a:srgbClr val="000000"/>
                          </a:solidFill>
                          <a:effectLst/>
                          <a:latin typeface="Calibri"/>
                          <a:ea typeface="Times New Roman"/>
                          <a:cs typeface="Times New Roman"/>
                        </a:rPr>
                        <a:t>Q2</a:t>
                      </a:r>
                      <a:endParaRPr lang="en-GB" sz="1050" dirty="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D9D9D9"/>
                    </a:solidFill>
                  </a:tcPr>
                </a:tc>
                <a:tc>
                  <a:txBody>
                    <a:bodyPr/>
                    <a:lstStyle/>
                    <a:p>
                      <a:pPr algn="ctr">
                        <a:lnSpc>
                          <a:spcPct val="115000"/>
                        </a:lnSpc>
                        <a:spcAft>
                          <a:spcPts val="0"/>
                        </a:spcAft>
                      </a:pPr>
                      <a:r>
                        <a:rPr lang="en-GB" sz="1050" dirty="0">
                          <a:solidFill>
                            <a:srgbClr val="000000"/>
                          </a:solidFill>
                          <a:effectLst/>
                          <a:latin typeface="Calibri"/>
                          <a:ea typeface="Times New Roman"/>
                          <a:cs typeface="Times New Roman"/>
                        </a:rPr>
                        <a:t>Q3</a:t>
                      </a:r>
                      <a:endParaRPr lang="en-GB" sz="1050" dirty="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D9D9D9"/>
                    </a:solidFill>
                  </a:tcPr>
                </a:tc>
                <a:tc>
                  <a:txBody>
                    <a:bodyPr/>
                    <a:lstStyle/>
                    <a:p>
                      <a:pPr algn="ctr">
                        <a:lnSpc>
                          <a:spcPct val="115000"/>
                        </a:lnSpc>
                        <a:spcAft>
                          <a:spcPts val="0"/>
                        </a:spcAft>
                      </a:pPr>
                      <a:r>
                        <a:rPr lang="en-GB" sz="1050" dirty="0">
                          <a:solidFill>
                            <a:srgbClr val="000000"/>
                          </a:solidFill>
                          <a:effectLst/>
                          <a:latin typeface="Calibri"/>
                          <a:ea typeface="Times New Roman"/>
                          <a:cs typeface="Times New Roman"/>
                        </a:rPr>
                        <a:t>Q4</a:t>
                      </a:r>
                      <a:endParaRPr lang="en-GB" sz="1050" dirty="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D9D9D9"/>
                    </a:solidFill>
                  </a:tcPr>
                </a:tc>
                <a:tc>
                  <a:txBody>
                    <a:bodyPr/>
                    <a:lstStyle/>
                    <a:p>
                      <a:pPr algn="ctr">
                        <a:lnSpc>
                          <a:spcPct val="115000"/>
                        </a:lnSpc>
                        <a:spcAft>
                          <a:spcPts val="0"/>
                        </a:spcAft>
                      </a:pPr>
                      <a:r>
                        <a:rPr lang="en-GB" sz="1050" dirty="0">
                          <a:solidFill>
                            <a:srgbClr val="000000"/>
                          </a:solidFill>
                          <a:effectLst/>
                          <a:latin typeface="Calibri"/>
                          <a:ea typeface="Times New Roman"/>
                          <a:cs typeface="Times New Roman"/>
                        </a:rPr>
                        <a:t>Q1</a:t>
                      </a:r>
                      <a:endParaRPr lang="en-GB" sz="1050" dirty="0">
                        <a:effectLst/>
                        <a:latin typeface="Calibri"/>
                        <a:ea typeface="SimSun"/>
                        <a:cs typeface="Arial"/>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gn="ctr">
                        <a:lnSpc>
                          <a:spcPct val="115000"/>
                        </a:lnSpc>
                        <a:spcAft>
                          <a:spcPts val="0"/>
                        </a:spcAft>
                      </a:pPr>
                      <a:r>
                        <a:rPr lang="en-GB" sz="1050" dirty="0">
                          <a:solidFill>
                            <a:srgbClr val="000000"/>
                          </a:solidFill>
                          <a:effectLst/>
                          <a:latin typeface="Calibri"/>
                          <a:ea typeface="Times New Roman"/>
                          <a:cs typeface="Times New Roman"/>
                        </a:rPr>
                        <a:t>Q2</a:t>
                      </a:r>
                      <a:endParaRPr lang="en-GB" sz="1050" dirty="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gn="ctr">
                        <a:lnSpc>
                          <a:spcPct val="115000"/>
                        </a:lnSpc>
                        <a:spcAft>
                          <a:spcPts val="0"/>
                        </a:spcAft>
                      </a:pPr>
                      <a:r>
                        <a:rPr lang="en-GB" sz="1050" dirty="0">
                          <a:solidFill>
                            <a:srgbClr val="000000"/>
                          </a:solidFill>
                          <a:effectLst/>
                          <a:latin typeface="Calibri"/>
                          <a:ea typeface="Times New Roman"/>
                          <a:cs typeface="Times New Roman"/>
                        </a:rPr>
                        <a:t>Q3</a:t>
                      </a:r>
                      <a:endParaRPr lang="en-GB" sz="1050" dirty="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gn="ctr">
                        <a:lnSpc>
                          <a:spcPct val="115000"/>
                        </a:lnSpc>
                        <a:spcAft>
                          <a:spcPts val="0"/>
                        </a:spcAft>
                      </a:pPr>
                      <a:r>
                        <a:rPr lang="en-GB" sz="1050" dirty="0">
                          <a:solidFill>
                            <a:srgbClr val="000000"/>
                          </a:solidFill>
                          <a:effectLst/>
                          <a:latin typeface="Calibri"/>
                          <a:ea typeface="Times New Roman"/>
                          <a:cs typeface="Times New Roman"/>
                        </a:rPr>
                        <a:t>Q4</a:t>
                      </a:r>
                      <a:endParaRPr lang="en-GB" sz="1050" dirty="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r>
              <a:tr h="471081">
                <a:tc>
                  <a:txBody>
                    <a:bodyPr/>
                    <a:lstStyle/>
                    <a:p>
                      <a:pPr algn="ctr">
                        <a:lnSpc>
                          <a:spcPct val="115000"/>
                        </a:lnSpc>
                        <a:spcAft>
                          <a:spcPts val="0"/>
                        </a:spcAft>
                      </a:pPr>
                      <a:r>
                        <a:rPr lang="en-GB" sz="1400" b="1" dirty="0" smtClean="0">
                          <a:solidFill>
                            <a:srgbClr val="000000"/>
                          </a:solidFill>
                          <a:effectLst/>
                          <a:latin typeface="Calibri"/>
                          <a:ea typeface="Times New Roman"/>
                          <a:cs typeface="Times New Roman"/>
                        </a:rPr>
                        <a:t>Workshops </a:t>
                      </a:r>
                      <a:r>
                        <a:rPr lang="en-GB" sz="1200" b="1" dirty="0" smtClean="0">
                          <a:solidFill>
                            <a:srgbClr val="000000"/>
                          </a:solidFill>
                          <a:effectLst/>
                          <a:latin typeface="Calibri"/>
                          <a:ea typeface="Times New Roman"/>
                          <a:cs typeface="Times New Roman"/>
                        </a:rPr>
                        <a:t>(obs4adap, cycles, fluxes)</a:t>
                      </a:r>
                      <a:endParaRPr lang="en-GB" sz="1400" b="1" dirty="0">
                        <a:effectLst/>
                        <a:latin typeface="Calibri"/>
                        <a:ea typeface="SimSu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r>
                        <a:rPr lang="fr-CH" sz="800" dirty="0" smtClean="0">
                          <a:effectLst/>
                          <a:latin typeface="Calibri"/>
                        </a:rPr>
                        <a:t>TOPC</a:t>
                      </a:r>
                    </a:p>
                    <a:p>
                      <a:pPr>
                        <a:lnSpc>
                          <a:spcPct val="115000"/>
                        </a:lnSpc>
                      </a:pPr>
                      <a:r>
                        <a:rPr lang="fr-CH" sz="800" dirty="0" err="1" smtClean="0">
                          <a:effectLst/>
                          <a:latin typeface="Calibri"/>
                        </a:rPr>
                        <a:t>adap</a:t>
                      </a:r>
                      <a:endParaRPr lang="en-GB" sz="1050" dirty="0">
                        <a:effectLst/>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60000"/>
                        <a:lumOff val="40000"/>
                      </a:schemeClr>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85000"/>
                      </a:schemeClr>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r>
                        <a:rPr lang="fr-CH" sz="1100" dirty="0" smtClean="0">
                          <a:effectLst/>
                          <a:latin typeface="Calibri"/>
                        </a:rPr>
                        <a:t>?</a:t>
                      </a:r>
                      <a:endParaRPr lang="en-GB" sz="1100" dirty="0">
                        <a:effectLst/>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r>
                        <a:rPr lang="fr-CH" sz="1100" dirty="0" smtClean="0">
                          <a:effectLst/>
                          <a:latin typeface="Calibri"/>
                        </a:rPr>
                        <a:t>?</a:t>
                      </a: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r>
              <a:tr h="471081">
                <a:tc>
                  <a:txBody>
                    <a:bodyPr/>
                    <a:lstStyle/>
                    <a:p>
                      <a:pPr algn="ctr">
                        <a:lnSpc>
                          <a:spcPct val="115000"/>
                        </a:lnSpc>
                        <a:spcAft>
                          <a:spcPts val="0"/>
                        </a:spcAft>
                      </a:pPr>
                      <a:r>
                        <a:rPr lang="en-GB" sz="1400" b="1" dirty="0" smtClean="0">
                          <a:solidFill>
                            <a:srgbClr val="000000"/>
                          </a:solidFill>
                          <a:effectLst/>
                          <a:latin typeface="Calibri"/>
                          <a:ea typeface="Times New Roman"/>
                          <a:cs typeface="Times New Roman"/>
                        </a:rPr>
                        <a:t>Regional </a:t>
                      </a:r>
                      <a:r>
                        <a:rPr lang="en-GB" sz="1400" b="1" dirty="0">
                          <a:solidFill>
                            <a:srgbClr val="000000"/>
                          </a:solidFill>
                          <a:effectLst/>
                          <a:latin typeface="Calibri"/>
                          <a:ea typeface="Times New Roman"/>
                          <a:cs typeface="Times New Roman"/>
                        </a:rPr>
                        <a:t>Workshops</a:t>
                      </a:r>
                      <a:endParaRPr lang="en-GB" sz="1400" b="1" dirty="0">
                        <a:effectLst/>
                        <a:latin typeface="Calibri"/>
                        <a:ea typeface="SimSu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gn="ctr">
                        <a:lnSpc>
                          <a:spcPct val="115000"/>
                        </a:lnSpc>
                        <a:spcAft>
                          <a:spcPts val="0"/>
                        </a:spcAft>
                      </a:pPr>
                      <a:r>
                        <a:rPr lang="en-GB" sz="1050" dirty="0" smtClean="0">
                          <a:solidFill>
                            <a:srgbClr val="000000"/>
                          </a:solidFill>
                          <a:effectLst/>
                          <a:latin typeface="Calibri"/>
                          <a:ea typeface="Times New Roman"/>
                          <a:cs typeface="Times New Roman"/>
                        </a:rPr>
                        <a:t>Pac</a:t>
                      </a:r>
                      <a:endParaRPr lang="en-GB" sz="1800" dirty="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00"/>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gn="ctr">
                        <a:lnSpc>
                          <a:spcPct val="115000"/>
                        </a:lnSpc>
                        <a:spcAft>
                          <a:spcPts val="0"/>
                        </a:spcAft>
                      </a:pPr>
                      <a:r>
                        <a:rPr lang="en-GB" sz="1050" dirty="0" err="1" smtClean="0">
                          <a:solidFill>
                            <a:srgbClr val="000000"/>
                          </a:solidFill>
                          <a:effectLst/>
                          <a:latin typeface="Calibri"/>
                          <a:ea typeface="Times New Roman"/>
                          <a:cs typeface="Times New Roman"/>
                        </a:rPr>
                        <a:t>Afr</a:t>
                      </a:r>
                      <a:endParaRPr lang="en-GB" sz="1800" dirty="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00"/>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gn="ctr">
                        <a:lnSpc>
                          <a:spcPct val="115000"/>
                        </a:lnSpc>
                        <a:spcAft>
                          <a:spcPts val="0"/>
                        </a:spcAft>
                      </a:pPr>
                      <a:r>
                        <a:rPr lang="en-GB" sz="1000" dirty="0" smtClean="0">
                          <a:solidFill>
                            <a:srgbClr val="000000"/>
                          </a:solidFill>
                          <a:effectLst/>
                          <a:latin typeface="Calibri"/>
                          <a:ea typeface="Times New Roman"/>
                          <a:cs typeface="Times New Roman"/>
                        </a:rPr>
                        <a:t>Car</a:t>
                      </a:r>
                      <a:endParaRPr lang="en-GB" sz="1100" dirty="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00"/>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gn="ctr">
                        <a:lnSpc>
                          <a:spcPct val="115000"/>
                        </a:lnSpc>
                        <a:spcAft>
                          <a:spcPts val="0"/>
                        </a:spcAft>
                      </a:pPr>
                      <a:r>
                        <a:rPr lang="en-GB" sz="800">
                          <a:solidFill>
                            <a:srgbClr val="000000"/>
                          </a:solidFill>
                          <a:effectLst/>
                          <a:latin typeface="Calibri"/>
                          <a:ea typeface="Times New Roman"/>
                          <a:cs typeface="Times New Roman"/>
                        </a:rPr>
                        <a:t>TBD</a:t>
                      </a:r>
                      <a:endParaRPr lang="en-GB" sz="110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00"/>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p>
                      <a:pPr algn="ctr">
                        <a:lnSpc>
                          <a:spcPct val="115000"/>
                        </a:lnSpc>
                        <a:spcAft>
                          <a:spcPts val="0"/>
                        </a:spcAft>
                      </a:pPr>
                      <a:r>
                        <a:rPr lang="en-GB" sz="800">
                          <a:solidFill>
                            <a:srgbClr val="000000"/>
                          </a:solidFill>
                          <a:effectLst/>
                          <a:latin typeface="Calibri"/>
                          <a:ea typeface="Times New Roman"/>
                          <a:cs typeface="Times New Roman"/>
                        </a:rPr>
                        <a:t>TBD</a:t>
                      </a:r>
                      <a:endParaRPr lang="en-GB" sz="110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00"/>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gn="ctr">
                        <a:lnSpc>
                          <a:spcPct val="115000"/>
                        </a:lnSpc>
                        <a:spcAft>
                          <a:spcPts val="0"/>
                        </a:spcAft>
                      </a:pPr>
                      <a:endParaRPr lang="en-GB" sz="1100" dirty="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r>
              <a:tr h="471081">
                <a:tc>
                  <a:txBody>
                    <a:bodyPr/>
                    <a:lstStyle/>
                    <a:p>
                      <a:pPr algn="ctr">
                        <a:lnSpc>
                          <a:spcPct val="115000"/>
                        </a:lnSpc>
                        <a:spcAft>
                          <a:spcPts val="0"/>
                        </a:spcAft>
                      </a:pPr>
                      <a:r>
                        <a:rPr lang="en-GB" sz="1400" b="1" dirty="0">
                          <a:solidFill>
                            <a:srgbClr val="000000"/>
                          </a:solidFill>
                          <a:effectLst/>
                          <a:latin typeface="Calibri"/>
                          <a:ea typeface="Times New Roman"/>
                          <a:cs typeface="Times New Roman"/>
                        </a:rPr>
                        <a:t>Strategy &amp; Comm. Plan</a:t>
                      </a:r>
                      <a:endParaRPr lang="en-GB" sz="1400" b="1" dirty="0">
                        <a:effectLst/>
                        <a:latin typeface="Calibri"/>
                        <a:ea typeface="SimSu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48DD4"/>
                    </a:solidFill>
                  </a:tcPr>
                </a:tc>
                <a:tc>
                  <a:txBody>
                    <a:bodyPr/>
                    <a:lstStyle/>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48DD4"/>
                    </a:solidFill>
                  </a:tcPr>
                </a:tc>
                <a:tc>
                  <a:txBody>
                    <a:bodyPr/>
                    <a:lstStyle/>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48DD4"/>
                    </a:solidFill>
                  </a:tcPr>
                </a:tc>
                <a:tc>
                  <a:txBody>
                    <a:bodyPr/>
                    <a:lstStyle/>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48DD4"/>
                    </a:solidFill>
                  </a:tcPr>
                </a:tc>
                <a:tc>
                  <a:txBody>
                    <a:bodyPr/>
                    <a:lstStyle/>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48DD4"/>
                    </a:solidFill>
                  </a:tcPr>
                </a:tc>
                <a:tc>
                  <a:txBody>
                    <a:bodyPr/>
                    <a:lstStyle/>
                    <a:p>
                      <a:pPr algn="ctr">
                        <a:lnSpc>
                          <a:spcPct val="115000"/>
                        </a:lnSpc>
                        <a:spcAft>
                          <a:spcPts val="0"/>
                        </a:spcAft>
                      </a:pPr>
                      <a:endParaRPr lang="en-GB" sz="1400" dirty="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48DD4"/>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48DD4"/>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48DD4"/>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48DD4"/>
                    </a:solidFill>
                  </a:tcPr>
                </a:tc>
                <a:tc>
                  <a:txBody>
                    <a:bodyPr/>
                    <a:lstStyle/>
                    <a:p>
                      <a:pPr algn="ctr">
                        <a:lnSpc>
                          <a:spcPct val="115000"/>
                        </a:lnSpc>
                        <a:spcAft>
                          <a:spcPts val="0"/>
                        </a:spcAft>
                      </a:pPr>
                      <a:endParaRPr lang="en-GB" sz="1600" dirty="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48DD4"/>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r>
              <a:tr h="471081">
                <a:tc>
                  <a:txBody>
                    <a:bodyPr/>
                    <a:lstStyle/>
                    <a:p>
                      <a:pPr algn="ctr">
                        <a:lnSpc>
                          <a:spcPct val="115000"/>
                        </a:lnSpc>
                        <a:spcAft>
                          <a:spcPts val="0"/>
                        </a:spcAft>
                      </a:pPr>
                      <a:r>
                        <a:rPr lang="en-GB" sz="1400" b="1" dirty="0" smtClean="0">
                          <a:solidFill>
                            <a:srgbClr val="000000"/>
                          </a:solidFill>
                          <a:effectLst/>
                          <a:latin typeface="Calibri"/>
                          <a:ea typeface="Times New Roman"/>
                          <a:cs typeface="Times New Roman"/>
                        </a:rPr>
                        <a:t>Indicators</a:t>
                      </a:r>
                    </a:p>
                    <a:p>
                      <a:pPr algn="ctr">
                        <a:lnSpc>
                          <a:spcPct val="115000"/>
                        </a:lnSpc>
                        <a:spcAft>
                          <a:spcPts val="0"/>
                        </a:spcAft>
                      </a:pPr>
                      <a:endParaRPr lang="en-GB" sz="1400" b="1" dirty="0">
                        <a:effectLst/>
                        <a:latin typeface="Calibri"/>
                        <a:ea typeface="SimSu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48DD4"/>
                    </a:solidFill>
                  </a:tcPr>
                </a:tc>
                <a:tc>
                  <a:txBody>
                    <a:bodyPr/>
                    <a:lstStyle/>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48DD4"/>
                    </a:solidFill>
                  </a:tcPr>
                </a:tc>
                <a:tc>
                  <a:txBody>
                    <a:bodyPr/>
                    <a:lstStyle/>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48DD4"/>
                    </a:solidFill>
                  </a:tcPr>
                </a:tc>
                <a:tc>
                  <a:txBody>
                    <a:bodyPr/>
                    <a:lstStyle/>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48DD4"/>
                    </a:solidFill>
                  </a:tcPr>
                </a:tc>
                <a:tc>
                  <a:txBody>
                    <a:bodyPr/>
                    <a:lstStyle/>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48DD4"/>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r>
              <a:tr h="422049">
                <a:tc>
                  <a:txBody>
                    <a:bodyPr/>
                    <a:lstStyle/>
                    <a:p>
                      <a:pPr algn="ctr">
                        <a:lnSpc>
                          <a:spcPct val="115000"/>
                        </a:lnSpc>
                        <a:spcAft>
                          <a:spcPts val="0"/>
                        </a:spcAft>
                      </a:pPr>
                      <a:r>
                        <a:rPr lang="en-GB" sz="1400" b="1" dirty="0">
                          <a:solidFill>
                            <a:srgbClr val="000000"/>
                          </a:solidFill>
                          <a:effectLst/>
                          <a:latin typeface="Calibri"/>
                          <a:ea typeface="Times New Roman"/>
                          <a:cs typeface="Times New Roman"/>
                        </a:rPr>
                        <a:t>Science Conference</a:t>
                      </a:r>
                      <a:endParaRPr lang="en-GB" sz="1400" b="1" dirty="0">
                        <a:effectLst/>
                        <a:latin typeface="Calibri"/>
                        <a:ea typeface="SimSu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C0D9"/>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gn="ctr">
                        <a:lnSpc>
                          <a:spcPct val="115000"/>
                        </a:lnSpc>
                        <a:spcAft>
                          <a:spcPts val="0"/>
                        </a:spcAft>
                      </a:pPr>
                      <a:endParaRPr lang="en-GB" sz="1100" dirty="0">
                        <a:effectLst/>
                        <a:latin typeface="Calibri"/>
                        <a:ea typeface="SimSun"/>
                        <a:cs typeface="Arial"/>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C0D9"/>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C0D9"/>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C0D9"/>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C0D9"/>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C0D9"/>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C0D9"/>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C0D9"/>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C0D9"/>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C0D9"/>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C0D9"/>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C0D9"/>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F497A"/>
                    </a:solidFill>
                  </a:tcPr>
                </a:tc>
                <a:tc>
                  <a:txBody>
                    <a:bodyPr/>
                    <a:lstStyle/>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r>
              <a:tr h="513906">
                <a:tc>
                  <a:txBody>
                    <a:bodyPr/>
                    <a:lstStyle/>
                    <a:p>
                      <a:pPr algn="ctr">
                        <a:lnSpc>
                          <a:spcPct val="115000"/>
                        </a:lnSpc>
                        <a:spcAft>
                          <a:spcPts val="0"/>
                        </a:spcAft>
                      </a:pPr>
                      <a:r>
                        <a:rPr lang="en-GB" sz="1400" b="1" dirty="0">
                          <a:solidFill>
                            <a:srgbClr val="000000"/>
                          </a:solidFill>
                          <a:effectLst/>
                          <a:latin typeface="Calibri"/>
                          <a:ea typeface="Times New Roman"/>
                          <a:cs typeface="Times New Roman"/>
                        </a:rPr>
                        <a:t>Revise </a:t>
                      </a:r>
                      <a:r>
                        <a:rPr lang="en-GB" sz="1400" b="1" dirty="0" smtClean="0">
                          <a:solidFill>
                            <a:srgbClr val="000000"/>
                          </a:solidFill>
                          <a:effectLst/>
                          <a:latin typeface="Calibri"/>
                          <a:ea typeface="Times New Roman"/>
                          <a:cs typeface="Times New Roman"/>
                        </a:rPr>
                        <a:t>Status Report in 2021</a:t>
                      </a:r>
                      <a:endParaRPr lang="en-GB" sz="1400" b="1" dirty="0">
                        <a:effectLst/>
                        <a:latin typeface="Calibri"/>
                        <a:ea typeface="SimSu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DDC"/>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DDC"/>
                    </a:solidFill>
                  </a:tcPr>
                </a:tc>
                <a:tc>
                  <a:txBody>
                    <a:bodyPr/>
                    <a:lstStyle/>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DDC"/>
                    </a:solidFill>
                  </a:tcPr>
                </a:tc>
                <a:tc>
                  <a:txBody>
                    <a:bodyPr/>
                    <a:lstStyle/>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DDC"/>
                    </a:solidFill>
                  </a:tcPr>
                </a:tc>
                <a:tc>
                  <a:txBody>
                    <a:bodyPr/>
                    <a:lstStyle/>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DDC"/>
                    </a:solidFill>
                  </a:tcPr>
                </a:tc>
                <a:tc>
                  <a:txBody>
                    <a:bodyPr/>
                    <a:lstStyle/>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DDC"/>
                    </a:solidFill>
                  </a:tcPr>
                </a:tc>
                <a:tc>
                  <a:txBody>
                    <a:bodyPr/>
                    <a:lstStyle/>
                    <a:p>
                      <a:pPr algn="ctr">
                        <a:lnSpc>
                          <a:spcPct val="115000"/>
                        </a:lnSpc>
                        <a:spcAft>
                          <a:spcPts val="0"/>
                        </a:spcAft>
                      </a:pPr>
                      <a:r>
                        <a:rPr lang="en-GB" sz="900" b="1" dirty="0">
                          <a:solidFill>
                            <a:srgbClr val="000000"/>
                          </a:solidFill>
                          <a:effectLst/>
                          <a:latin typeface="Calibri"/>
                          <a:ea typeface="Times New Roman"/>
                          <a:cs typeface="Times New Roman"/>
                        </a:rPr>
                        <a:t>AR6 </a:t>
                      </a:r>
                      <a:r>
                        <a:rPr lang="en-GB" sz="900" b="1" dirty="0" smtClean="0">
                          <a:solidFill>
                            <a:srgbClr val="000000"/>
                          </a:solidFill>
                          <a:effectLst/>
                          <a:latin typeface="Calibri"/>
                          <a:ea typeface="Times New Roman"/>
                          <a:cs typeface="Times New Roman"/>
                        </a:rPr>
                        <a:t>WG</a:t>
                      </a:r>
                    </a:p>
                    <a:p>
                      <a:pPr algn="ctr">
                        <a:lnSpc>
                          <a:spcPct val="115000"/>
                        </a:lnSpc>
                        <a:spcAft>
                          <a:spcPts val="0"/>
                        </a:spcAft>
                      </a:pPr>
                      <a:r>
                        <a:rPr lang="en-GB" sz="900" b="1" dirty="0" smtClean="0">
                          <a:solidFill>
                            <a:srgbClr val="000000"/>
                          </a:solidFill>
                          <a:effectLst/>
                          <a:latin typeface="Calibri"/>
                          <a:ea typeface="Times New Roman"/>
                          <a:cs typeface="Times New Roman"/>
                        </a:rPr>
                        <a:t> </a:t>
                      </a:r>
                      <a:r>
                        <a:rPr lang="en-GB" sz="900" b="1" dirty="0">
                          <a:solidFill>
                            <a:srgbClr val="000000"/>
                          </a:solidFill>
                          <a:effectLst/>
                          <a:latin typeface="Calibri"/>
                          <a:ea typeface="Times New Roman"/>
                          <a:cs typeface="Times New Roman"/>
                        </a:rPr>
                        <a:t>I</a:t>
                      </a:r>
                      <a:endParaRPr lang="en-GB" sz="1200" b="1" dirty="0">
                        <a:effectLst/>
                        <a:latin typeface="Calibri"/>
                        <a:ea typeface="SimSu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DDC"/>
                    </a:solidFill>
                  </a:tcPr>
                </a:tc>
                <a:tc>
                  <a:txBody>
                    <a:bodyPr/>
                    <a:lstStyle/>
                    <a:p>
                      <a:pPr algn="ctr">
                        <a:lnSpc>
                          <a:spcPct val="115000"/>
                        </a:lnSpc>
                        <a:spcAft>
                          <a:spcPts val="0"/>
                        </a:spcAft>
                      </a:pPr>
                      <a:r>
                        <a:rPr lang="en-GB" sz="900" b="1" dirty="0">
                          <a:solidFill>
                            <a:srgbClr val="000000"/>
                          </a:solidFill>
                          <a:effectLst/>
                          <a:latin typeface="Calibri"/>
                          <a:ea typeface="Times New Roman"/>
                          <a:cs typeface="Times New Roman"/>
                        </a:rPr>
                        <a:t>AR6 WG</a:t>
                      </a:r>
                      <a:endParaRPr lang="en-GB" sz="1200" b="1" dirty="0">
                        <a:effectLst/>
                        <a:latin typeface="Calibri"/>
                        <a:ea typeface="SimSun"/>
                        <a:cs typeface="Arial"/>
                      </a:endParaRPr>
                    </a:p>
                    <a:p>
                      <a:pPr algn="ctr">
                        <a:lnSpc>
                          <a:spcPct val="115000"/>
                        </a:lnSpc>
                        <a:spcAft>
                          <a:spcPts val="0"/>
                        </a:spcAft>
                      </a:pPr>
                      <a:r>
                        <a:rPr lang="en-GB" sz="900" b="1" dirty="0">
                          <a:solidFill>
                            <a:srgbClr val="000000"/>
                          </a:solidFill>
                          <a:effectLst/>
                          <a:latin typeface="Calibri"/>
                          <a:ea typeface="Times New Roman"/>
                          <a:cs typeface="Times New Roman"/>
                        </a:rPr>
                        <a:t>III</a:t>
                      </a:r>
                      <a:endParaRPr lang="en-GB" sz="1200" b="1" dirty="0">
                        <a:effectLst/>
                        <a:latin typeface="Calibri"/>
                        <a:ea typeface="SimSu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DDC"/>
                    </a:solidFill>
                  </a:tcPr>
                </a:tc>
                <a:tc>
                  <a:txBody>
                    <a:bodyPr/>
                    <a:lstStyle/>
                    <a:p>
                      <a:pPr algn="ctr">
                        <a:lnSpc>
                          <a:spcPct val="115000"/>
                        </a:lnSpc>
                        <a:spcAft>
                          <a:spcPts val="0"/>
                        </a:spcAft>
                      </a:pPr>
                      <a:r>
                        <a:rPr lang="en-GB" sz="900" b="1" dirty="0">
                          <a:solidFill>
                            <a:srgbClr val="000000"/>
                          </a:solidFill>
                          <a:effectLst/>
                          <a:latin typeface="Calibri"/>
                          <a:ea typeface="Times New Roman"/>
                          <a:cs typeface="Times New Roman"/>
                        </a:rPr>
                        <a:t>AR6 WG</a:t>
                      </a:r>
                      <a:endParaRPr lang="en-GB" sz="1200" b="1" dirty="0">
                        <a:effectLst/>
                        <a:latin typeface="Calibri"/>
                        <a:ea typeface="SimSun"/>
                        <a:cs typeface="Arial"/>
                      </a:endParaRPr>
                    </a:p>
                    <a:p>
                      <a:pPr algn="ctr">
                        <a:lnSpc>
                          <a:spcPct val="115000"/>
                        </a:lnSpc>
                        <a:spcAft>
                          <a:spcPts val="0"/>
                        </a:spcAft>
                      </a:pPr>
                      <a:r>
                        <a:rPr lang="en-GB" sz="900" b="1" dirty="0">
                          <a:solidFill>
                            <a:srgbClr val="000000"/>
                          </a:solidFill>
                          <a:effectLst/>
                          <a:latin typeface="Calibri"/>
                          <a:ea typeface="Times New Roman"/>
                          <a:cs typeface="Times New Roman"/>
                        </a:rPr>
                        <a:t>II</a:t>
                      </a:r>
                      <a:endParaRPr lang="en-GB" sz="1200" b="1" dirty="0">
                        <a:effectLst/>
                        <a:latin typeface="Calibri"/>
                        <a:ea typeface="SimSu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DDC"/>
                    </a:solidFill>
                  </a:tcPr>
                </a:tc>
                <a:tc>
                  <a:txBody>
                    <a:bodyPr/>
                    <a:lstStyle/>
                    <a:p>
                      <a:pPr algn="ctr">
                        <a:lnSpc>
                          <a:spcPct val="115000"/>
                        </a:lnSpc>
                        <a:spcAft>
                          <a:spcPts val="0"/>
                        </a:spcAft>
                      </a:pPr>
                      <a:r>
                        <a:rPr lang="en-GB" sz="800" dirty="0">
                          <a:solidFill>
                            <a:srgbClr val="000000"/>
                          </a:solidFill>
                          <a:effectLst/>
                          <a:latin typeface="Calibri"/>
                          <a:ea typeface="Times New Roman"/>
                          <a:cs typeface="Times New Roman"/>
                        </a:rPr>
                        <a:t> </a:t>
                      </a:r>
                      <a:endParaRPr lang="en-GB" sz="1100" dirty="0">
                        <a:effectLst/>
                        <a:latin typeface="Calibri"/>
                        <a:ea typeface="SimSun"/>
                        <a:cs typeface="Arial"/>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1849B"/>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r>
              <a:tr h="457271">
                <a:tc>
                  <a:txBody>
                    <a:bodyPr/>
                    <a:lstStyle/>
                    <a:p>
                      <a:pPr algn="ctr">
                        <a:lnSpc>
                          <a:spcPct val="115000"/>
                        </a:lnSpc>
                        <a:spcAft>
                          <a:spcPts val="0"/>
                        </a:spcAft>
                      </a:pPr>
                      <a:r>
                        <a:rPr lang="en-GB" sz="1400" b="1" dirty="0">
                          <a:solidFill>
                            <a:srgbClr val="000000"/>
                          </a:solidFill>
                          <a:effectLst/>
                          <a:latin typeface="Calibri"/>
                          <a:ea typeface="Times New Roman"/>
                          <a:cs typeface="Times New Roman"/>
                        </a:rPr>
                        <a:t>Revise </a:t>
                      </a:r>
                      <a:r>
                        <a:rPr lang="en-GB" sz="1400" b="1" dirty="0" smtClean="0">
                          <a:solidFill>
                            <a:srgbClr val="000000"/>
                          </a:solidFill>
                          <a:effectLst/>
                          <a:latin typeface="Calibri"/>
                          <a:ea typeface="Times New Roman"/>
                          <a:cs typeface="Times New Roman"/>
                        </a:rPr>
                        <a:t>IP in 2022</a:t>
                      </a:r>
                      <a:endParaRPr lang="en-GB" sz="1400" b="1" dirty="0" smtClean="0">
                        <a:solidFill>
                          <a:srgbClr val="000000"/>
                        </a:solidFill>
                        <a:effectLst/>
                        <a:latin typeface="Calibri"/>
                        <a:ea typeface="Times New Roman"/>
                        <a:cs typeface="Times New Roman"/>
                      </a:endParaRPr>
                    </a:p>
                    <a:p>
                      <a:pPr algn="ctr">
                        <a:lnSpc>
                          <a:spcPct val="115000"/>
                        </a:lnSpc>
                        <a:spcAft>
                          <a:spcPts val="0"/>
                        </a:spcAft>
                      </a:pPr>
                      <a:endParaRPr lang="en-GB" sz="1400" b="1" dirty="0">
                        <a:effectLst/>
                        <a:latin typeface="Calibri"/>
                        <a:ea typeface="SimSu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36C0A"/>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gn="ctr">
                        <a:lnSpc>
                          <a:spcPct val="115000"/>
                        </a:lnSpc>
                        <a:spcAft>
                          <a:spcPts val="0"/>
                        </a:spcAft>
                      </a:pPr>
                      <a:r>
                        <a:rPr lang="en-GB" sz="800" dirty="0">
                          <a:solidFill>
                            <a:srgbClr val="000000"/>
                          </a:solidFill>
                          <a:effectLst/>
                          <a:latin typeface="Calibri"/>
                          <a:ea typeface="Times New Roman"/>
                          <a:cs typeface="Times New Roman"/>
                        </a:rPr>
                        <a:t> </a:t>
                      </a:r>
                      <a:endParaRPr lang="en-GB" sz="1100" dirty="0">
                        <a:effectLst/>
                        <a:latin typeface="Calibri"/>
                        <a:ea typeface="SimSun"/>
                        <a:cs typeface="Arial"/>
                      </a:endParaRPr>
                    </a:p>
                    <a:p>
                      <a:pPr algn="ctr">
                        <a:lnSpc>
                          <a:spcPct val="115000"/>
                        </a:lnSpc>
                        <a:spcAft>
                          <a:spcPts val="0"/>
                        </a:spcAft>
                      </a:pPr>
                      <a:r>
                        <a:rPr lang="en-GB" sz="800" dirty="0">
                          <a:solidFill>
                            <a:srgbClr val="000000"/>
                          </a:solidFill>
                          <a:effectLst/>
                          <a:latin typeface="Calibri"/>
                          <a:ea typeface="Times New Roman"/>
                          <a:cs typeface="Times New Roman"/>
                        </a:rPr>
                        <a:t> </a:t>
                      </a:r>
                      <a:endParaRPr lang="en-GB" sz="1100" dirty="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36C0A"/>
                    </a:solidFill>
                  </a:tcPr>
                </a:tc>
                <a:tc>
                  <a:txBody>
                    <a:bodyPr/>
                    <a:lstStyle/>
                    <a:p>
                      <a:pPr algn="ctr">
                        <a:lnSpc>
                          <a:spcPct val="115000"/>
                        </a:lnSpc>
                        <a:spcAft>
                          <a:spcPts val="0"/>
                        </a:spcAft>
                      </a:pPr>
                      <a:r>
                        <a:rPr lang="en-GB" sz="800" dirty="0">
                          <a:solidFill>
                            <a:srgbClr val="000000"/>
                          </a:solidFill>
                          <a:effectLst/>
                          <a:latin typeface="Calibri"/>
                          <a:ea typeface="Times New Roman"/>
                          <a:cs typeface="Times New Roman"/>
                        </a:rPr>
                        <a:t> </a:t>
                      </a:r>
                      <a:endParaRPr lang="en-GB" sz="1100" dirty="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36C0A"/>
                    </a:solidFill>
                  </a:tcPr>
                </a:tc>
                <a:tc>
                  <a:txBody>
                    <a:bodyPr/>
                    <a:lstStyle/>
                    <a:p>
                      <a:pPr algn="ctr">
                        <a:lnSpc>
                          <a:spcPct val="115000"/>
                        </a:lnSpc>
                        <a:spcAft>
                          <a:spcPts val="0"/>
                        </a:spcAft>
                      </a:pPr>
                      <a:r>
                        <a:rPr lang="en-GB" sz="800" dirty="0">
                          <a:solidFill>
                            <a:srgbClr val="000000"/>
                          </a:solidFill>
                          <a:effectLst/>
                          <a:latin typeface="Calibri"/>
                          <a:ea typeface="Times New Roman"/>
                          <a:cs typeface="Times New Roman"/>
                        </a:rPr>
                        <a:t> </a:t>
                      </a:r>
                      <a:endParaRPr lang="en-GB" sz="1100" dirty="0">
                        <a:effectLst/>
                        <a:latin typeface="Calibri"/>
                        <a:ea typeface="SimSun"/>
                        <a:cs typeface="Arial"/>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36C0A"/>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36C0A"/>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36C0A"/>
                    </a:solidFill>
                  </a:tcPr>
                </a:tc>
                <a:tc>
                  <a:txBody>
                    <a:bodyPr/>
                    <a:lstStyle/>
                    <a:p>
                      <a:pPr algn="ctr">
                        <a:lnSpc>
                          <a:spcPct val="115000"/>
                        </a:lnSpc>
                        <a:spcAft>
                          <a:spcPts val="0"/>
                        </a:spcAft>
                      </a:pPr>
                      <a:r>
                        <a:rPr lang="en-GB" sz="800" dirty="0">
                          <a:solidFill>
                            <a:srgbClr val="000000"/>
                          </a:solidFill>
                          <a:effectLst/>
                          <a:latin typeface="Calibri"/>
                          <a:ea typeface="Times New Roman"/>
                          <a:cs typeface="Times New Roman"/>
                        </a:rPr>
                        <a:t> </a:t>
                      </a:r>
                      <a:endParaRPr lang="en-GB" sz="1100" dirty="0">
                        <a:effectLst/>
                        <a:latin typeface="Calibri"/>
                        <a:ea typeface="SimSun"/>
                        <a:cs typeface="Arial"/>
                      </a:endParaRPr>
                    </a:p>
                    <a:p>
                      <a:pPr algn="ctr">
                        <a:lnSpc>
                          <a:spcPct val="115000"/>
                        </a:lnSpc>
                        <a:spcAft>
                          <a:spcPts val="0"/>
                        </a:spcAft>
                      </a:pPr>
                      <a:r>
                        <a:rPr lang="en-GB" sz="800" dirty="0">
                          <a:solidFill>
                            <a:srgbClr val="000000"/>
                          </a:solidFill>
                          <a:effectLst/>
                          <a:latin typeface="Calibri"/>
                          <a:ea typeface="Times New Roman"/>
                          <a:cs typeface="Times New Roman"/>
                        </a:rPr>
                        <a:t> </a:t>
                      </a:r>
                      <a:endParaRPr lang="en-GB" sz="1100" dirty="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36C0A"/>
                    </a:solidFill>
                  </a:tcPr>
                </a:tc>
                <a:tc>
                  <a:txBody>
                    <a:bodyPr/>
                    <a:lstStyle/>
                    <a:p>
                      <a:pPr algn="ctr">
                        <a:lnSpc>
                          <a:spcPct val="115000"/>
                        </a:lnSpc>
                        <a:spcAft>
                          <a:spcPts val="0"/>
                        </a:spcAft>
                      </a:pPr>
                      <a:r>
                        <a:rPr lang="en-GB" sz="800" dirty="0">
                          <a:solidFill>
                            <a:srgbClr val="000000"/>
                          </a:solidFill>
                          <a:effectLst/>
                          <a:latin typeface="Calibri"/>
                          <a:ea typeface="Times New Roman"/>
                          <a:cs typeface="Times New Roman"/>
                        </a:rPr>
                        <a:t> </a:t>
                      </a:r>
                      <a:endParaRPr lang="en-GB" sz="1100" dirty="0">
                        <a:effectLst/>
                        <a:latin typeface="Calibri"/>
                        <a:ea typeface="SimSun"/>
                        <a:cs typeface="Arial"/>
                      </a:endParaRPr>
                    </a:p>
                    <a:p>
                      <a:pPr algn="ctr">
                        <a:lnSpc>
                          <a:spcPct val="115000"/>
                        </a:lnSpc>
                        <a:spcAft>
                          <a:spcPts val="0"/>
                        </a:spcAft>
                      </a:pPr>
                      <a:r>
                        <a:rPr lang="en-GB" sz="800" dirty="0">
                          <a:solidFill>
                            <a:srgbClr val="000000"/>
                          </a:solidFill>
                          <a:effectLst/>
                          <a:latin typeface="Calibri"/>
                          <a:ea typeface="Times New Roman"/>
                          <a:cs typeface="Times New Roman"/>
                        </a:rPr>
                        <a:t> </a:t>
                      </a:r>
                      <a:endParaRPr lang="en-GB" sz="1100" dirty="0">
                        <a:effectLst/>
                        <a:latin typeface="Calibri"/>
                        <a:ea typeface="SimSun"/>
                        <a:cs typeface="Arial"/>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36C0A"/>
                    </a:solidFill>
                  </a:tcPr>
                </a:tc>
                <a:tc>
                  <a:txBody>
                    <a:bodyPr/>
                    <a:lstStyle/>
                    <a:p>
                      <a:pPr algn="ctr">
                        <a:lnSpc>
                          <a:spcPct val="115000"/>
                        </a:lnSpc>
                        <a:spcAft>
                          <a:spcPts val="0"/>
                        </a:spcAft>
                      </a:pPr>
                      <a:r>
                        <a:rPr lang="en-GB" sz="800" dirty="0">
                          <a:solidFill>
                            <a:srgbClr val="000000"/>
                          </a:solidFill>
                          <a:effectLst/>
                          <a:latin typeface="Calibri"/>
                          <a:ea typeface="Times New Roman"/>
                          <a:cs typeface="Times New Roman"/>
                        </a:rPr>
                        <a:t> </a:t>
                      </a:r>
                      <a:endParaRPr lang="en-GB" sz="1100" dirty="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36C0A"/>
                    </a:solidFill>
                  </a:tcPr>
                </a:tc>
                <a:tc>
                  <a:txBody>
                    <a:bodyPr/>
                    <a:lstStyle/>
                    <a:p>
                      <a:pPr algn="ctr">
                        <a:lnSpc>
                          <a:spcPct val="115000"/>
                        </a:lnSpc>
                        <a:spcAft>
                          <a:spcPts val="0"/>
                        </a:spcAft>
                      </a:pPr>
                      <a:r>
                        <a:rPr lang="en-GB" sz="800" dirty="0">
                          <a:solidFill>
                            <a:srgbClr val="000000"/>
                          </a:solidFill>
                          <a:effectLst/>
                          <a:latin typeface="Calibri"/>
                          <a:ea typeface="Times New Roman"/>
                          <a:cs typeface="Times New Roman"/>
                        </a:rPr>
                        <a:t> </a:t>
                      </a:r>
                      <a:endParaRPr lang="en-GB" sz="1100" dirty="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36C0A"/>
                    </a:solidFill>
                  </a:tcPr>
                </a:tc>
                <a:tc>
                  <a:txBody>
                    <a:bodyPr/>
                    <a:lstStyle/>
                    <a:p>
                      <a:pPr algn="ctr">
                        <a:lnSpc>
                          <a:spcPct val="115000"/>
                        </a:lnSpc>
                        <a:spcAft>
                          <a:spcPts val="0"/>
                        </a:spcAft>
                      </a:pPr>
                      <a:r>
                        <a:rPr lang="en-GB" sz="800" dirty="0">
                          <a:solidFill>
                            <a:srgbClr val="000000"/>
                          </a:solidFill>
                          <a:effectLst/>
                          <a:latin typeface="Calibri"/>
                          <a:ea typeface="Times New Roman"/>
                          <a:cs typeface="Times New Roman"/>
                        </a:rPr>
                        <a:t> </a:t>
                      </a:r>
                      <a:endParaRPr lang="en-GB" sz="1100" dirty="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84806"/>
                    </a:solidFill>
                  </a:tcPr>
                </a:tc>
              </a:tr>
            </a:tbl>
          </a:graphicData>
        </a:graphic>
      </p:graphicFrame>
      <p:sp>
        <p:nvSpPr>
          <p:cNvPr id="26" name="Rectangle 25"/>
          <p:cNvSpPr/>
          <p:nvPr/>
        </p:nvSpPr>
        <p:spPr>
          <a:xfrm>
            <a:off x="2369483" y="5517236"/>
            <a:ext cx="9852560" cy="1340144"/>
          </a:xfrm>
          <a:prstGeom prst="rect">
            <a:avLst/>
          </a:prstGeom>
          <a:solidFill>
            <a:srgbClr val="FCCC9D"/>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2" name="Down Arrow 11"/>
          <p:cNvSpPr/>
          <p:nvPr/>
        </p:nvSpPr>
        <p:spPr>
          <a:xfrm rot="10800000">
            <a:off x="2992294" y="5235626"/>
            <a:ext cx="600282" cy="5253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8" name="Down Arrow 27"/>
          <p:cNvSpPr/>
          <p:nvPr/>
        </p:nvSpPr>
        <p:spPr>
          <a:xfrm rot="10800000">
            <a:off x="9456246" y="5232775"/>
            <a:ext cx="600282" cy="5253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9" name="Down Arrow 28"/>
          <p:cNvSpPr/>
          <p:nvPr/>
        </p:nvSpPr>
        <p:spPr>
          <a:xfrm rot="10800000">
            <a:off x="4733722" y="5244399"/>
            <a:ext cx="600282" cy="5253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0" name="Down Arrow 29"/>
          <p:cNvSpPr/>
          <p:nvPr/>
        </p:nvSpPr>
        <p:spPr>
          <a:xfrm rot="10800000">
            <a:off x="6187745" y="5233221"/>
            <a:ext cx="600282" cy="5253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1" name="Down Arrow 30"/>
          <p:cNvSpPr/>
          <p:nvPr/>
        </p:nvSpPr>
        <p:spPr>
          <a:xfrm rot="10800000">
            <a:off x="7684175" y="5232774"/>
            <a:ext cx="600282" cy="5253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2" name="TextBox 31"/>
          <p:cNvSpPr txBox="1"/>
          <p:nvPr/>
        </p:nvSpPr>
        <p:spPr>
          <a:xfrm>
            <a:off x="3592579" y="5897789"/>
            <a:ext cx="7975548" cy="307777"/>
          </a:xfrm>
          <a:prstGeom prst="rect">
            <a:avLst/>
          </a:prstGeom>
          <a:noFill/>
        </p:spPr>
        <p:txBody>
          <a:bodyPr wrap="square" rtlCol="0">
            <a:spAutoFit/>
          </a:bodyPr>
          <a:lstStyle/>
          <a:p>
            <a:r>
              <a:rPr lang="fr-CH" sz="1400" b="1" dirty="0" smtClean="0">
                <a:solidFill>
                  <a:srgbClr val="000000"/>
                </a:solidFill>
              </a:rPr>
              <a:t>Review of ECV rqmts, Review of adequacy of ECV observations, Monitor progress on IP actions</a:t>
            </a:r>
            <a:endParaRPr lang="en-GB" sz="1400" b="1" dirty="0">
              <a:solidFill>
                <a:srgbClr val="000000"/>
              </a:solidFill>
            </a:endParaRPr>
          </a:p>
        </p:txBody>
      </p:sp>
      <p:sp>
        <p:nvSpPr>
          <p:cNvPr id="35" name="Down Arrow 34"/>
          <p:cNvSpPr/>
          <p:nvPr/>
        </p:nvSpPr>
        <p:spPr>
          <a:xfrm rot="10800000">
            <a:off x="11090974" y="5254545"/>
            <a:ext cx="600282" cy="5253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Tree>
    <p:extLst>
      <p:ext uri="{BB962C8B-B14F-4D97-AF65-F5344CB8AC3E}">
        <p14:creationId xmlns:p14="http://schemas.microsoft.com/office/powerpoint/2010/main" val="2325949557"/>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xmlns="" id="{3AAC4D73-6E7A-A44E-B4A6-B03BB881E55B}"/>
              </a:ext>
            </a:extLst>
          </p:cNvPr>
          <p:cNvSpPr/>
          <p:nvPr/>
        </p:nvSpPr>
        <p:spPr>
          <a:xfrm>
            <a:off x="2955432" y="712271"/>
            <a:ext cx="2199558" cy="6095820"/>
          </a:xfrm>
          <a:custGeom>
            <a:avLst/>
            <a:gdLst>
              <a:gd name="connsiteX0" fmla="*/ 0 w 1799996"/>
              <a:gd name="connsiteY0" fmla="*/ 180000 h 5418667"/>
              <a:gd name="connsiteX1" fmla="*/ 180000 w 1799996"/>
              <a:gd name="connsiteY1" fmla="*/ 0 h 5418667"/>
              <a:gd name="connsiteX2" fmla="*/ 1619996 w 1799996"/>
              <a:gd name="connsiteY2" fmla="*/ 0 h 5418667"/>
              <a:gd name="connsiteX3" fmla="*/ 1799996 w 1799996"/>
              <a:gd name="connsiteY3" fmla="*/ 180000 h 5418667"/>
              <a:gd name="connsiteX4" fmla="*/ 1799996 w 1799996"/>
              <a:gd name="connsiteY4" fmla="*/ 5238667 h 5418667"/>
              <a:gd name="connsiteX5" fmla="*/ 1619996 w 1799996"/>
              <a:gd name="connsiteY5" fmla="*/ 5418667 h 5418667"/>
              <a:gd name="connsiteX6" fmla="*/ 180000 w 1799996"/>
              <a:gd name="connsiteY6" fmla="*/ 5418667 h 5418667"/>
              <a:gd name="connsiteX7" fmla="*/ 0 w 1799996"/>
              <a:gd name="connsiteY7" fmla="*/ 5238667 h 5418667"/>
              <a:gd name="connsiteX8" fmla="*/ 0 w 1799996"/>
              <a:gd name="connsiteY8" fmla="*/ 180000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996" h="5418667">
                <a:moveTo>
                  <a:pt x="0" y="180000"/>
                </a:moveTo>
                <a:cubicBezTo>
                  <a:pt x="0" y="80589"/>
                  <a:pt x="80589" y="0"/>
                  <a:pt x="180000" y="0"/>
                </a:cubicBezTo>
                <a:lnTo>
                  <a:pt x="1619996" y="0"/>
                </a:lnTo>
                <a:cubicBezTo>
                  <a:pt x="1719407" y="0"/>
                  <a:pt x="1799996" y="80589"/>
                  <a:pt x="1799996" y="180000"/>
                </a:cubicBezTo>
                <a:lnTo>
                  <a:pt x="1799996" y="5238667"/>
                </a:lnTo>
                <a:cubicBezTo>
                  <a:pt x="1799996" y="5338078"/>
                  <a:pt x="1719407" y="5418667"/>
                  <a:pt x="1619996" y="5418667"/>
                </a:cubicBezTo>
                <a:lnTo>
                  <a:pt x="180000" y="5418667"/>
                </a:lnTo>
                <a:cubicBezTo>
                  <a:pt x="80589" y="5418667"/>
                  <a:pt x="0" y="5338078"/>
                  <a:pt x="0" y="5238667"/>
                </a:cubicBezTo>
                <a:lnTo>
                  <a:pt x="0" y="180000"/>
                </a:lnTo>
                <a:close/>
              </a:path>
            </a:pathLst>
          </a:custGeom>
          <a:solidFill>
            <a:srgbClr val="F79521"/>
          </a:solid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5384" tIns="95384" rIns="95384" bIns="95384" numCol="1" spcCol="1270" anchor="t" anchorCtr="0">
            <a:noAutofit/>
          </a:bodyPr>
          <a:lstStyle/>
          <a:p>
            <a:pPr defTabSz="613437">
              <a:lnSpc>
                <a:spcPct val="90000"/>
              </a:lnSpc>
              <a:spcBef>
                <a:spcPct val="0"/>
              </a:spcBef>
              <a:spcAft>
                <a:spcPct val="35000"/>
              </a:spcAft>
            </a:pPr>
            <a:r>
              <a:rPr lang="en-US" sz="2000" dirty="0"/>
              <a:t>Sensing</a:t>
            </a:r>
          </a:p>
          <a:p>
            <a:pPr marL="92789" lvl="1" indent="-92789" defTabSz="469099">
              <a:lnSpc>
                <a:spcPct val="90000"/>
              </a:lnSpc>
              <a:spcBef>
                <a:spcPct val="0"/>
              </a:spcBef>
              <a:spcAft>
                <a:spcPct val="15000"/>
              </a:spcAft>
              <a:buChar char="•"/>
            </a:pPr>
            <a:r>
              <a:rPr lang="en-US" sz="1600" dirty="0"/>
              <a:t>Observation of the Earth System</a:t>
            </a:r>
          </a:p>
        </p:txBody>
      </p:sp>
      <p:sp>
        <p:nvSpPr>
          <p:cNvPr id="14" name="Freeform 13">
            <a:extLst>
              <a:ext uri="{FF2B5EF4-FFF2-40B4-BE49-F238E27FC236}">
                <a16:creationId xmlns:a16="http://schemas.microsoft.com/office/drawing/2014/main" xmlns="" id="{C617780A-9FEC-7E4C-9C77-7A008EF9DE0B}"/>
              </a:ext>
            </a:extLst>
          </p:cNvPr>
          <p:cNvSpPr/>
          <p:nvPr/>
        </p:nvSpPr>
        <p:spPr>
          <a:xfrm>
            <a:off x="4551869" y="2921829"/>
            <a:ext cx="385347" cy="450784"/>
          </a:xfrm>
          <a:custGeom>
            <a:avLst/>
            <a:gdLst>
              <a:gd name="connsiteX0" fmla="*/ 0 w 352816"/>
              <a:gd name="connsiteY0" fmla="*/ 82546 h 412728"/>
              <a:gd name="connsiteX1" fmla="*/ 176408 w 352816"/>
              <a:gd name="connsiteY1" fmla="*/ 82546 h 412728"/>
              <a:gd name="connsiteX2" fmla="*/ 176408 w 352816"/>
              <a:gd name="connsiteY2" fmla="*/ 0 h 412728"/>
              <a:gd name="connsiteX3" fmla="*/ 352816 w 352816"/>
              <a:gd name="connsiteY3" fmla="*/ 206364 h 412728"/>
              <a:gd name="connsiteX4" fmla="*/ 176408 w 352816"/>
              <a:gd name="connsiteY4" fmla="*/ 412728 h 412728"/>
              <a:gd name="connsiteX5" fmla="*/ 176408 w 352816"/>
              <a:gd name="connsiteY5" fmla="*/ 330182 h 412728"/>
              <a:gd name="connsiteX6" fmla="*/ 0 w 352816"/>
              <a:gd name="connsiteY6" fmla="*/ 330182 h 412728"/>
              <a:gd name="connsiteX7" fmla="*/ 0 w 352816"/>
              <a:gd name="connsiteY7" fmla="*/ 82546 h 41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816" h="412728">
                <a:moveTo>
                  <a:pt x="0" y="82546"/>
                </a:moveTo>
                <a:lnTo>
                  <a:pt x="176408" y="82546"/>
                </a:lnTo>
                <a:lnTo>
                  <a:pt x="176408" y="0"/>
                </a:lnTo>
                <a:lnTo>
                  <a:pt x="352816" y="206364"/>
                </a:lnTo>
                <a:lnTo>
                  <a:pt x="176408" y="412728"/>
                </a:lnTo>
                <a:lnTo>
                  <a:pt x="176408" y="330182"/>
                </a:lnTo>
                <a:lnTo>
                  <a:pt x="0" y="330182"/>
                </a:lnTo>
                <a:lnTo>
                  <a:pt x="0" y="82546"/>
                </a:lnTo>
                <a:close/>
              </a:path>
            </a:pathLst>
          </a:cu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67015" rIns="85930" bIns="67015" numCol="1" spcCol="1270" anchor="ctr" anchorCtr="0">
            <a:noAutofit/>
          </a:bodyPr>
          <a:lstStyle/>
          <a:p>
            <a:pPr algn="ctr" defTabSz="505183">
              <a:lnSpc>
                <a:spcPct val="90000"/>
              </a:lnSpc>
              <a:spcBef>
                <a:spcPct val="0"/>
              </a:spcBef>
              <a:spcAft>
                <a:spcPct val="35000"/>
              </a:spcAft>
            </a:pPr>
            <a:endParaRPr lang="en-US" sz="1137"/>
          </a:p>
        </p:txBody>
      </p:sp>
      <p:sp>
        <p:nvSpPr>
          <p:cNvPr id="15" name="Freeform 14">
            <a:extLst>
              <a:ext uri="{FF2B5EF4-FFF2-40B4-BE49-F238E27FC236}">
                <a16:creationId xmlns:a16="http://schemas.microsoft.com/office/drawing/2014/main" xmlns="" id="{B41037B5-DE93-A24D-8223-27784E820D2A}"/>
              </a:ext>
            </a:extLst>
          </p:cNvPr>
          <p:cNvSpPr/>
          <p:nvPr/>
        </p:nvSpPr>
        <p:spPr>
          <a:xfrm>
            <a:off x="5246905" y="712271"/>
            <a:ext cx="2199558" cy="6095820"/>
          </a:xfrm>
          <a:custGeom>
            <a:avLst/>
            <a:gdLst>
              <a:gd name="connsiteX0" fmla="*/ 0 w 1799996"/>
              <a:gd name="connsiteY0" fmla="*/ 180000 h 5418667"/>
              <a:gd name="connsiteX1" fmla="*/ 180000 w 1799996"/>
              <a:gd name="connsiteY1" fmla="*/ 0 h 5418667"/>
              <a:gd name="connsiteX2" fmla="*/ 1619996 w 1799996"/>
              <a:gd name="connsiteY2" fmla="*/ 0 h 5418667"/>
              <a:gd name="connsiteX3" fmla="*/ 1799996 w 1799996"/>
              <a:gd name="connsiteY3" fmla="*/ 180000 h 5418667"/>
              <a:gd name="connsiteX4" fmla="*/ 1799996 w 1799996"/>
              <a:gd name="connsiteY4" fmla="*/ 5238667 h 5418667"/>
              <a:gd name="connsiteX5" fmla="*/ 1619996 w 1799996"/>
              <a:gd name="connsiteY5" fmla="*/ 5418667 h 5418667"/>
              <a:gd name="connsiteX6" fmla="*/ 180000 w 1799996"/>
              <a:gd name="connsiteY6" fmla="*/ 5418667 h 5418667"/>
              <a:gd name="connsiteX7" fmla="*/ 0 w 1799996"/>
              <a:gd name="connsiteY7" fmla="*/ 5238667 h 5418667"/>
              <a:gd name="connsiteX8" fmla="*/ 0 w 1799996"/>
              <a:gd name="connsiteY8" fmla="*/ 180000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996" h="5418667">
                <a:moveTo>
                  <a:pt x="0" y="180000"/>
                </a:moveTo>
                <a:cubicBezTo>
                  <a:pt x="0" y="80589"/>
                  <a:pt x="80589" y="0"/>
                  <a:pt x="180000" y="0"/>
                </a:cubicBezTo>
                <a:lnTo>
                  <a:pt x="1619996" y="0"/>
                </a:lnTo>
                <a:cubicBezTo>
                  <a:pt x="1719407" y="0"/>
                  <a:pt x="1799996" y="80589"/>
                  <a:pt x="1799996" y="180000"/>
                </a:cubicBezTo>
                <a:lnTo>
                  <a:pt x="1799996" y="5238667"/>
                </a:lnTo>
                <a:cubicBezTo>
                  <a:pt x="1799996" y="5338078"/>
                  <a:pt x="1719407" y="5418667"/>
                  <a:pt x="1619996" y="5418667"/>
                </a:cubicBezTo>
                <a:lnTo>
                  <a:pt x="180000" y="5418667"/>
                </a:lnTo>
                <a:cubicBezTo>
                  <a:pt x="80589" y="5418667"/>
                  <a:pt x="0" y="5338078"/>
                  <a:pt x="0" y="5238667"/>
                </a:cubicBezTo>
                <a:lnTo>
                  <a:pt x="0" y="180000"/>
                </a:lnTo>
                <a:close/>
              </a:path>
            </a:pathLst>
          </a:custGeom>
          <a:solidFill>
            <a:srgbClr val="1C9DD9"/>
          </a:solidFill>
          <a:ln>
            <a:no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5384" tIns="95384" rIns="95384" bIns="95384" numCol="1" spcCol="1270" anchor="t" anchorCtr="0">
            <a:noAutofit/>
          </a:bodyPr>
          <a:lstStyle/>
          <a:p>
            <a:pPr defTabSz="613437">
              <a:lnSpc>
                <a:spcPct val="90000"/>
              </a:lnSpc>
              <a:spcBef>
                <a:spcPct val="0"/>
              </a:spcBef>
              <a:spcAft>
                <a:spcPct val="35000"/>
              </a:spcAft>
            </a:pPr>
            <a:r>
              <a:rPr lang="en-US" sz="2000" dirty="0"/>
              <a:t>Data Records</a:t>
            </a:r>
          </a:p>
          <a:p>
            <a:pPr marL="92789" lvl="1" indent="-92789" defTabSz="469099">
              <a:lnSpc>
                <a:spcPct val="90000"/>
              </a:lnSpc>
              <a:spcBef>
                <a:spcPct val="0"/>
              </a:spcBef>
              <a:spcAft>
                <a:spcPct val="15000"/>
              </a:spcAft>
              <a:buChar char="•"/>
            </a:pPr>
            <a:r>
              <a:rPr lang="en-US" sz="1600" dirty="0"/>
              <a:t>Preparation of Climate Data records</a:t>
            </a:r>
          </a:p>
          <a:p>
            <a:pPr marL="92789" lvl="1" indent="-92789" defTabSz="469099">
              <a:lnSpc>
                <a:spcPct val="90000"/>
              </a:lnSpc>
              <a:spcBef>
                <a:spcPct val="0"/>
              </a:spcBef>
              <a:spcAft>
                <a:spcPct val="15000"/>
              </a:spcAft>
              <a:buChar char="•"/>
            </a:pPr>
            <a:r>
              <a:rPr lang="en-US" sz="1600" dirty="0"/>
              <a:t>Archiving, </a:t>
            </a:r>
          </a:p>
          <a:p>
            <a:pPr marL="92789" lvl="1" indent="-92789" defTabSz="469099">
              <a:lnSpc>
                <a:spcPct val="90000"/>
              </a:lnSpc>
              <a:spcBef>
                <a:spcPct val="0"/>
              </a:spcBef>
              <a:spcAft>
                <a:spcPct val="15000"/>
              </a:spcAft>
              <a:buChar char="•"/>
            </a:pPr>
            <a:r>
              <a:rPr lang="en-US" sz="1600" dirty="0"/>
              <a:t>Reanalysis,</a:t>
            </a:r>
          </a:p>
          <a:p>
            <a:pPr marL="92789" lvl="1" indent="-92789" defTabSz="469099">
              <a:lnSpc>
                <a:spcPct val="90000"/>
              </a:lnSpc>
              <a:spcBef>
                <a:spcPct val="0"/>
              </a:spcBef>
              <a:spcAft>
                <a:spcPct val="15000"/>
              </a:spcAft>
              <a:buChar char="•"/>
            </a:pPr>
            <a:r>
              <a:rPr lang="en-US" sz="1600" dirty="0"/>
              <a:t>Production of long datasets</a:t>
            </a:r>
          </a:p>
        </p:txBody>
      </p:sp>
      <p:sp>
        <p:nvSpPr>
          <p:cNvPr id="16" name="Freeform 15">
            <a:extLst>
              <a:ext uri="{FF2B5EF4-FFF2-40B4-BE49-F238E27FC236}">
                <a16:creationId xmlns:a16="http://schemas.microsoft.com/office/drawing/2014/main" xmlns="" id="{BED13A61-A87E-024A-906B-ADE538F92B06}"/>
              </a:ext>
            </a:extLst>
          </p:cNvPr>
          <p:cNvSpPr/>
          <p:nvPr/>
        </p:nvSpPr>
        <p:spPr>
          <a:xfrm>
            <a:off x="6553635" y="2921829"/>
            <a:ext cx="385347" cy="450784"/>
          </a:xfrm>
          <a:custGeom>
            <a:avLst/>
            <a:gdLst>
              <a:gd name="connsiteX0" fmla="*/ 0 w 352816"/>
              <a:gd name="connsiteY0" fmla="*/ 82546 h 412728"/>
              <a:gd name="connsiteX1" fmla="*/ 176408 w 352816"/>
              <a:gd name="connsiteY1" fmla="*/ 82546 h 412728"/>
              <a:gd name="connsiteX2" fmla="*/ 176408 w 352816"/>
              <a:gd name="connsiteY2" fmla="*/ 0 h 412728"/>
              <a:gd name="connsiteX3" fmla="*/ 352816 w 352816"/>
              <a:gd name="connsiteY3" fmla="*/ 206364 h 412728"/>
              <a:gd name="connsiteX4" fmla="*/ 176408 w 352816"/>
              <a:gd name="connsiteY4" fmla="*/ 412728 h 412728"/>
              <a:gd name="connsiteX5" fmla="*/ 176408 w 352816"/>
              <a:gd name="connsiteY5" fmla="*/ 330182 h 412728"/>
              <a:gd name="connsiteX6" fmla="*/ 0 w 352816"/>
              <a:gd name="connsiteY6" fmla="*/ 330182 h 412728"/>
              <a:gd name="connsiteX7" fmla="*/ 0 w 352816"/>
              <a:gd name="connsiteY7" fmla="*/ 82546 h 41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816" h="412728">
                <a:moveTo>
                  <a:pt x="0" y="82546"/>
                </a:moveTo>
                <a:lnTo>
                  <a:pt x="176408" y="82546"/>
                </a:lnTo>
                <a:lnTo>
                  <a:pt x="176408" y="0"/>
                </a:lnTo>
                <a:lnTo>
                  <a:pt x="352816" y="206364"/>
                </a:lnTo>
                <a:lnTo>
                  <a:pt x="176408" y="412728"/>
                </a:lnTo>
                <a:lnTo>
                  <a:pt x="176408" y="330182"/>
                </a:lnTo>
                <a:lnTo>
                  <a:pt x="0" y="330182"/>
                </a:lnTo>
                <a:lnTo>
                  <a:pt x="0" y="82546"/>
                </a:lnTo>
                <a:close/>
              </a:path>
            </a:pathLst>
          </a:cu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0" tIns="67015" rIns="85930" bIns="67015" numCol="1" spcCol="1270" anchor="ctr" anchorCtr="0">
            <a:noAutofit/>
          </a:bodyPr>
          <a:lstStyle/>
          <a:p>
            <a:pPr algn="ctr" defTabSz="505183">
              <a:lnSpc>
                <a:spcPct val="90000"/>
              </a:lnSpc>
              <a:spcBef>
                <a:spcPct val="0"/>
              </a:spcBef>
              <a:spcAft>
                <a:spcPct val="35000"/>
              </a:spcAft>
            </a:pPr>
            <a:endParaRPr lang="en-US" sz="1137"/>
          </a:p>
        </p:txBody>
      </p:sp>
      <p:sp>
        <p:nvSpPr>
          <p:cNvPr id="17" name="Freeform 16">
            <a:extLst>
              <a:ext uri="{FF2B5EF4-FFF2-40B4-BE49-F238E27FC236}">
                <a16:creationId xmlns:a16="http://schemas.microsoft.com/office/drawing/2014/main" xmlns="" id="{EC5AF921-74B2-2F4D-8B22-C8F0F0555650}"/>
              </a:ext>
            </a:extLst>
          </p:cNvPr>
          <p:cNvSpPr/>
          <p:nvPr/>
        </p:nvSpPr>
        <p:spPr>
          <a:xfrm>
            <a:off x="7538378" y="712271"/>
            <a:ext cx="2199558" cy="6095820"/>
          </a:xfrm>
          <a:custGeom>
            <a:avLst/>
            <a:gdLst>
              <a:gd name="connsiteX0" fmla="*/ 0 w 1799996"/>
              <a:gd name="connsiteY0" fmla="*/ 180000 h 5418667"/>
              <a:gd name="connsiteX1" fmla="*/ 180000 w 1799996"/>
              <a:gd name="connsiteY1" fmla="*/ 0 h 5418667"/>
              <a:gd name="connsiteX2" fmla="*/ 1619996 w 1799996"/>
              <a:gd name="connsiteY2" fmla="*/ 0 h 5418667"/>
              <a:gd name="connsiteX3" fmla="*/ 1799996 w 1799996"/>
              <a:gd name="connsiteY3" fmla="*/ 180000 h 5418667"/>
              <a:gd name="connsiteX4" fmla="*/ 1799996 w 1799996"/>
              <a:gd name="connsiteY4" fmla="*/ 5238667 h 5418667"/>
              <a:gd name="connsiteX5" fmla="*/ 1619996 w 1799996"/>
              <a:gd name="connsiteY5" fmla="*/ 5418667 h 5418667"/>
              <a:gd name="connsiteX6" fmla="*/ 180000 w 1799996"/>
              <a:gd name="connsiteY6" fmla="*/ 5418667 h 5418667"/>
              <a:gd name="connsiteX7" fmla="*/ 0 w 1799996"/>
              <a:gd name="connsiteY7" fmla="*/ 5238667 h 5418667"/>
              <a:gd name="connsiteX8" fmla="*/ 0 w 1799996"/>
              <a:gd name="connsiteY8" fmla="*/ 180000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996" h="5418667">
                <a:moveTo>
                  <a:pt x="0" y="180000"/>
                </a:moveTo>
                <a:cubicBezTo>
                  <a:pt x="0" y="80589"/>
                  <a:pt x="80589" y="0"/>
                  <a:pt x="180000" y="0"/>
                </a:cubicBezTo>
                <a:lnTo>
                  <a:pt x="1619996" y="0"/>
                </a:lnTo>
                <a:cubicBezTo>
                  <a:pt x="1719407" y="0"/>
                  <a:pt x="1799996" y="80589"/>
                  <a:pt x="1799996" y="180000"/>
                </a:cubicBezTo>
                <a:lnTo>
                  <a:pt x="1799996" y="5238667"/>
                </a:lnTo>
                <a:cubicBezTo>
                  <a:pt x="1799996" y="5338078"/>
                  <a:pt x="1719407" y="5418667"/>
                  <a:pt x="1619996" y="5418667"/>
                </a:cubicBezTo>
                <a:lnTo>
                  <a:pt x="180000" y="5418667"/>
                </a:lnTo>
                <a:cubicBezTo>
                  <a:pt x="80589" y="5418667"/>
                  <a:pt x="0" y="5338078"/>
                  <a:pt x="0" y="5238667"/>
                </a:cubicBezTo>
                <a:lnTo>
                  <a:pt x="0" y="180000"/>
                </a:lnTo>
                <a:close/>
              </a:path>
            </a:pathLst>
          </a:custGeom>
          <a:solidFill>
            <a:srgbClr val="0B889F"/>
          </a:solidFill>
          <a:ln>
            <a:no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95384" tIns="95384" rIns="95384" bIns="95384" numCol="1" spcCol="1270" anchor="t" anchorCtr="0">
            <a:noAutofit/>
          </a:bodyPr>
          <a:lstStyle/>
          <a:p>
            <a:pPr defTabSz="613437">
              <a:lnSpc>
                <a:spcPct val="90000"/>
              </a:lnSpc>
              <a:spcBef>
                <a:spcPct val="0"/>
              </a:spcBef>
              <a:spcAft>
                <a:spcPct val="35000"/>
              </a:spcAft>
            </a:pPr>
            <a:r>
              <a:rPr lang="en-US" sz="2000" dirty="0"/>
              <a:t>Delivery of Services</a:t>
            </a:r>
          </a:p>
          <a:p>
            <a:pPr marL="92789" lvl="1" indent="-92789" defTabSz="469099">
              <a:lnSpc>
                <a:spcPct val="90000"/>
              </a:lnSpc>
              <a:spcBef>
                <a:spcPct val="0"/>
              </a:spcBef>
              <a:spcAft>
                <a:spcPct val="15000"/>
              </a:spcAft>
              <a:buChar char="•"/>
            </a:pPr>
            <a:r>
              <a:rPr lang="en-US" sz="1600" dirty="0"/>
              <a:t>Delivery of targeted information for specific applications or to inform decisions</a:t>
            </a:r>
          </a:p>
        </p:txBody>
      </p:sp>
      <p:sp>
        <p:nvSpPr>
          <p:cNvPr id="18" name="Freeform 17">
            <a:extLst>
              <a:ext uri="{FF2B5EF4-FFF2-40B4-BE49-F238E27FC236}">
                <a16:creationId xmlns:a16="http://schemas.microsoft.com/office/drawing/2014/main" xmlns="" id="{31AAFA5F-A747-A248-99EA-979EA2BA38EF}"/>
              </a:ext>
            </a:extLst>
          </p:cNvPr>
          <p:cNvSpPr/>
          <p:nvPr/>
        </p:nvSpPr>
        <p:spPr>
          <a:xfrm>
            <a:off x="8555402" y="2921829"/>
            <a:ext cx="385347" cy="450784"/>
          </a:xfrm>
          <a:custGeom>
            <a:avLst/>
            <a:gdLst>
              <a:gd name="connsiteX0" fmla="*/ 0 w 352816"/>
              <a:gd name="connsiteY0" fmla="*/ 82546 h 412728"/>
              <a:gd name="connsiteX1" fmla="*/ 176408 w 352816"/>
              <a:gd name="connsiteY1" fmla="*/ 82546 h 412728"/>
              <a:gd name="connsiteX2" fmla="*/ 176408 w 352816"/>
              <a:gd name="connsiteY2" fmla="*/ 0 h 412728"/>
              <a:gd name="connsiteX3" fmla="*/ 352816 w 352816"/>
              <a:gd name="connsiteY3" fmla="*/ 206364 h 412728"/>
              <a:gd name="connsiteX4" fmla="*/ 176408 w 352816"/>
              <a:gd name="connsiteY4" fmla="*/ 412728 h 412728"/>
              <a:gd name="connsiteX5" fmla="*/ 176408 w 352816"/>
              <a:gd name="connsiteY5" fmla="*/ 330182 h 412728"/>
              <a:gd name="connsiteX6" fmla="*/ 0 w 352816"/>
              <a:gd name="connsiteY6" fmla="*/ 330182 h 412728"/>
              <a:gd name="connsiteX7" fmla="*/ 0 w 352816"/>
              <a:gd name="connsiteY7" fmla="*/ 82546 h 41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816" h="412728">
                <a:moveTo>
                  <a:pt x="0" y="82546"/>
                </a:moveTo>
                <a:lnTo>
                  <a:pt x="176408" y="82546"/>
                </a:lnTo>
                <a:lnTo>
                  <a:pt x="176408" y="0"/>
                </a:lnTo>
                <a:lnTo>
                  <a:pt x="352816" y="206364"/>
                </a:lnTo>
                <a:lnTo>
                  <a:pt x="176408" y="412728"/>
                </a:lnTo>
                <a:lnTo>
                  <a:pt x="176408" y="330182"/>
                </a:lnTo>
                <a:lnTo>
                  <a:pt x="0" y="330182"/>
                </a:lnTo>
                <a:lnTo>
                  <a:pt x="0" y="82546"/>
                </a:lnTo>
                <a:close/>
              </a:path>
            </a:pathLst>
          </a:custGeom>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0" tIns="67015" rIns="85930" bIns="67015" numCol="1" spcCol="1270" anchor="ctr" anchorCtr="0">
            <a:noAutofit/>
          </a:bodyPr>
          <a:lstStyle/>
          <a:p>
            <a:pPr algn="ctr" defTabSz="505183">
              <a:lnSpc>
                <a:spcPct val="90000"/>
              </a:lnSpc>
              <a:spcBef>
                <a:spcPct val="0"/>
              </a:spcBef>
              <a:spcAft>
                <a:spcPct val="35000"/>
              </a:spcAft>
            </a:pPr>
            <a:endParaRPr lang="en-US" sz="1137"/>
          </a:p>
        </p:txBody>
      </p:sp>
      <p:sp>
        <p:nvSpPr>
          <p:cNvPr id="19" name="Freeform 18">
            <a:extLst>
              <a:ext uri="{FF2B5EF4-FFF2-40B4-BE49-F238E27FC236}">
                <a16:creationId xmlns:a16="http://schemas.microsoft.com/office/drawing/2014/main" xmlns="" id="{FF3AC360-3F8A-D848-8C29-5F5A43BBBEBA}"/>
              </a:ext>
            </a:extLst>
          </p:cNvPr>
          <p:cNvSpPr/>
          <p:nvPr/>
        </p:nvSpPr>
        <p:spPr>
          <a:xfrm>
            <a:off x="9829852" y="712270"/>
            <a:ext cx="2199558" cy="6095820"/>
          </a:xfrm>
          <a:custGeom>
            <a:avLst/>
            <a:gdLst>
              <a:gd name="connsiteX0" fmla="*/ 0 w 1799996"/>
              <a:gd name="connsiteY0" fmla="*/ 180000 h 5418667"/>
              <a:gd name="connsiteX1" fmla="*/ 180000 w 1799996"/>
              <a:gd name="connsiteY1" fmla="*/ 0 h 5418667"/>
              <a:gd name="connsiteX2" fmla="*/ 1619996 w 1799996"/>
              <a:gd name="connsiteY2" fmla="*/ 0 h 5418667"/>
              <a:gd name="connsiteX3" fmla="*/ 1799996 w 1799996"/>
              <a:gd name="connsiteY3" fmla="*/ 180000 h 5418667"/>
              <a:gd name="connsiteX4" fmla="*/ 1799996 w 1799996"/>
              <a:gd name="connsiteY4" fmla="*/ 5238667 h 5418667"/>
              <a:gd name="connsiteX5" fmla="*/ 1619996 w 1799996"/>
              <a:gd name="connsiteY5" fmla="*/ 5418667 h 5418667"/>
              <a:gd name="connsiteX6" fmla="*/ 180000 w 1799996"/>
              <a:gd name="connsiteY6" fmla="*/ 5418667 h 5418667"/>
              <a:gd name="connsiteX7" fmla="*/ 0 w 1799996"/>
              <a:gd name="connsiteY7" fmla="*/ 5238667 h 5418667"/>
              <a:gd name="connsiteX8" fmla="*/ 0 w 1799996"/>
              <a:gd name="connsiteY8" fmla="*/ 180000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996" h="5418667">
                <a:moveTo>
                  <a:pt x="0" y="180000"/>
                </a:moveTo>
                <a:cubicBezTo>
                  <a:pt x="0" y="80589"/>
                  <a:pt x="80589" y="0"/>
                  <a:pt x="180000" y="0"/>
                </a:cubicBezTo>
                <a:lnTo>
                  <a:pt x="1619996" y="0"/>
                </a:lnTo>
                <a:cubicBezTo>
                  <a:pt x="1719407" y="0"/>
                  <a:pt x="1799996" y="80589"/>
                  <a:pt x="1799996" y="180000"/>
                </a:cubicBezTo>
                <a:lnTo>
                  <a:pt x="1799996" y="5238667"/>
                </a:lnTo>
                <a:cubicBezTo>
                  <a:pt x="1799996" y="5338078"/>
                  <a:pt x="1719407" y="5418667"/>
                  <a:pt x="1619996" y="5418667"/>
                </a:cubicBezTo>
                <a:lnTo>
                  <a:pt x="180000" y="5418667"/>
                </a:lnTo>
                <a:cubicBezTo>
                  <a:pt x="80589" y="5418667"/>
                  <a:pt x="0" y="5338078"/>
                  <a:pt x="0" y="5238667"/>
                </a:cubicBezTo>
                <a:lnTo>
                  <a:pt x="0" y="180000"/>
                </a:lnTo>
                <a:close/>
              </a:path>
            </a:pathLst>
          </a:custGeom>
          <a:solidFill>
            <a:srgbClr val="005CAF"/>
          </a:solidFill>
          <a:ln>
            <a:no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95384" tIns="95384" rIns="95384" bIns="95384" numCol="1" spcCol="1270" anchor="t" anchorCtr="0">
            <a:noAutofit/>
          </a:bodyPr>
          <a:lstStyle/>
          <a:p>
            <a:pPr defTabSz="613437">
              <a:lnSpc>
                <a:spcPct val="90000"/>
              </a:lnSpc>
              <a:spcBef>
                <a:spcPct val="0"/>
              </a:spcBef>
              <a:spcAft>
                <a:spcPct val="35000"/>
              </a:spcAft>
            </a:pPr>
            <a:r>
              <a:rPr lang="en-US" sz="2000" dirty="0"/>
              <a:t>Decision Making and Implementation</a:t>
            </a:r>
          </a:p>
          <a:p>
            <a:pPr marL="92789" lvl="1" indent="-92789" defTabSz="469099">
              <a:lnSpc>
                <a:spcPct val="90000"/>
              </a:lnSpc>
              <a:spcBef>
                <a:spcPct val="0"/>
              </a:spcBef>
              <a:spcAft>
                <a:spcPct val="15000"/>
              </a:spcAft>
              <a:buChar char="•"/>
            </a:pPr>
            <a:r>
              <a:rPr lang="en-US" sz="1600" dirty="0"/>
              <a:t>Implement actions based on the information</a:t>
            </a:r>
          </a:p>
        </p:txBody>
      </p:sp>
      <p:pic>
        <p:nvPicPr>
          <p:cNvPr id="5" name="Picture 4">
            <a:extLst>
              <a:ext uri="{FF2B5EF4-FFF2-40B4-BE49-F238E27FC236}">
                <a16:creationId xmlns:a16="http://schemas.microsoft.com/office/drawing/2014/main" xmlns="" id="{85D0E2F7-F672-304E-B881-E8DF8A078209}"/>
              </a:ext>
            </a:extLst>
          </p:cNvPr>
          <p:cNvPicPr>
            <a:picLocks noChangeAspect="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2762639" y="1844170"/>
            <a:ext cx="2591639" cy="2591639"/>
          </a:xfrm>
          <a:prstGeom prst="rect">
            <a:avLst/>
          </a:prstGeom>
        </p:spPr>
      </p:pic>
      <p:pic>
        <p:nvPicPr>
          <p:cNvPr id="7" name="Picture 6">
            <a:extLst>
              <a:ext uri="{FF2B5EF4-FFF2-40B4-BE49-F238E27FC236}">
                <a16:creationId xmlns:a16="http://schemas.microsoft.com/office/drawing/2014/main" xmlns="" id="{BBA3768B-4FBF-DD42-8589-825377EB3B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54037" y="4584300"/>
            <a:ext cx="2199600" cy="1556198"/>
          </a:xfrm>
          <a:prstGeom prst="rect">
            <a:avLst/>
          </a:prstGeom>
        </p:spPr>
      </p:pic>
      <p:pic>
        <p:nvPicPr>
          <p:cNvPr id="9" name="Picture 8">
            <a:extLst>
              <a:ext uri="{FF2B5EF4-FFF2-40B4-BE49-F238E27FC236}">
                <a16:creationId xmlns:a16="http://schemas.microsoft.com/office/drawing/2014/main" xmlns="" id="{9ADBCFE1-AFC9-0249-92C7-68D47B7FE0C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44200" y="4380818"/>
            <a:ext cx="2199600" cy="1759681"/>
          </a:xfrm>
          <a:prstGeom prst="rect">
            <a:avLst/>
          </a:prstGeom>
        </p:spPr>
      </p:pic>
      <p:pic>
        <p:nvPicPr>
          <p:cNvPr id="11" name="Picture 10">
            <a:extLst>
              <a:ext uri="{FF2B5EF4-FFF2-40B4-BE49-F238E27FC236}">
                <a16:creationId xmlns:a16="http://schemas.microsoft.com/office/drawing/2014/main" xmlns="" id="{A599C96E-DE5B-B34D-973C-8412AD51E51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47678" y="2617808"/>
            <a:ext cx="2199600" cy="1649700"/>
          </a:xfrm>
          <a:prstGeom prst="rect">
            <a:avLst/>
          </a:prstGeom>
        </p:spPr>
      </p:pic>
      <p:pic>
        <p:nvPicPr>
          <p:cNvPr id="3074" name="Picture 2" descr="typhoon-track">
            <a:extLst>
              <a:ext uri="{FF2B5EF4-FFF2-40B4-BE49-F238E27FC236}">
                <a16:creationId xmlns:a16="http://schemas.microsoft.com/office/drawing/2014/main" xmlns="" id="{D5CB5F26-D9EF-EE48-9095-126FCF30720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537026" y="4490800"/>
            <a:ext cx="2199600" cy="164969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theknowledgeexchangeblog.files.wordpress.com/2016/01/de_oversteek_-_the_crossing_2-1.jpg?w=869">
            <a:extLst>
              <a:ext uri="{FF2B5EF4-FFF2-40B4-BE49-F238E27FC236}">
                <a16:creationId xmlns:a16="http://schemas.microsoft.com/office/drawing/2014/main" xmlns="" id="{911E21B9-43BF-184E-9BE1-A2AC834063BB}"/>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829851" y="4675002"/>
            <a:ext cx="2199600" cy="146549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mangrove planting">
            <a:extLst>
              <a:ext uri="{FF2B5EF4-FFF2-40B4-BE49-F238E27FC236}">
                <a16:creationId xmlns:a16="http://schemas.microsoft.com/office/drawing/2014/main" xmlns="" id="{9145596F-1E04-AF45-BF97-2E5A4798F790}"/>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829851" y="2617808"/>
            <a:ext cx="2199600" cy="14732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Image result for africa flood prediction">
            <a:extLst>
              <a:ext uri="{FF2B5EF4-FFF2-40B4-BE49-F238E27FC236}">
                <a16:creationId xmlns:a16="http://schemas.microsoft.com/office/drawing/2014/main" xmlns="" id="{AEFD1760-CAAF-774A-916C-C1220986B65B}"/>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537026" y="2617808"/>
            <a:ext cx="2199600" cy="14732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4A99D022-4367-CD46-A5C4-7EEF0BBEEDE4}"/>
              </a:ext>
            </a:extLst>
          </p:cNvPr>
          <p:cNvSpPr>
            <a:spLocks noGrp="1"/>
          </p:cNvSpPr>
          <p:nvPr>
            <p:ph type="title"/>
          </p:nvPr>
        </p:nvSpPr>
        <p:spPr>
          <a:xfrm>
            <a:off x="0" y="0"/>
            <a:ext cx="12192000" cy="712270"/>
          </a:xfrm>
          <a:solidFill>
            <a:srgbClr val="1C9DD9"/>
          </a:solidFill>
        </p:spPr>
        <p:txBody>
          <a:bodyPr>
            <a:normAutofit/>
          </a:bodyPr>
          <a:lstStyle/>
          <a:p>
            <a:r>
              <a:rPr lang="en-GB" sz="3600" dirty="0">
                <a:solidFill>
                  <a:schemeClr val="bg1"/>
                </a:solidFill>
              </a:rPr>
              <a:t>From observations to implementation </a:t>
            </a:r>
          </a:p>
        </p:txBody>
      </p:sp>
      <p:sp>
        <p:nvSpPr>
          <p:cNvPr id="3" name="Striped Right Arrow 2">
            <a:extLst>
              <a:ext uri="{FF2B5EF4-FFF2-40B4-BE49-F238E27FC236}">
                <a16:creationId xmlns:a16="http://schemas.microsoft.com/office/drawing/2014/main" xmlns="" id="{6DF95BB4-12E5-BE4E-AE62-0093CF5D52F3}"/>
              </a:ext>
            </a:extLst>
          </p:cNvPr>
          <p:cNvSpPr/>
          <p:nvPr/>
        </p:nvSpPr>
        <p:spPr>
          <a:xfrm flipH="1">
            <a:off x="3237897" y="6140498"/>
            <a:ext cx="8412480" cy="667592"/>
          </a:xfrm>
          <a:prstGeom prst="stripedRightArrow">
            <a:avLst>
              <a:gd name="adj1" fmla="val 52739"/>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Feedback from users</a:t>
            </a:r>
          </a:p>
        </p:txBody>
      </p:sp>
      <p:sp>
        <p:nvSpPr>
          <p:cNvPr id="6" name="Right Arrow Callout 5">
            <a:extLst>
              <a:ext uri="{FF2B5EF4-FFF2-40B4-BE49-F238E27FC236}">
                <a16:creationId xmlns:a16="http://schemas.microsoft.com/office/drawing/2014/main" xmlns="" id="{AE6FF960-591A-9744-90BF-4B800A61AC02}"/>
              </a:ext>
            </a:extLst>
          </p:cNvPr>
          <p:cNvSpPr/>
          <p:nvPr/>
        </p:nvSpPr>
        <p:spPr>
          <a:xfrm>
            <a:off x="469901" y="1981200"/>
            <a:ext cx="5384800" cy="3920105"/>
          </a:xfrm>
          <a:prstGeom prst="rightArrowCallout">
            <a:avLst>
              <a:gd name="adj1" fmla="val 7581"/>
              <a:gd name="adj2" fmla="val 8226"/>
              <a:gd name="adj3" fmla="val 25000"/>
              <a:gd name="adj4" fmla="val 40311"/>
            </a:avLst>
          </a:prstGeom>
          <a:gradFill flip="none" rotWithShape="1">
            <a:gsLst>
              <a:gs pos="53000">
                <a:schemeClr val="accent1">
                  <a:tint val="100000"/>
                  <a:shade val="100000"/>
                  <a:satMod val="130000"/>
                </a:schemeClr>
              </a:gs>
              <a:gs pos="100000">
                <a:schemeClr val="accent1">
                  <a:tint val="50000"/>
                  <a:shade val="100000"/>
                  <a:satMod val="350000"/>
                  <a:alpha val="42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GCOS Supports observations and production of climate data records that underpin service delivery</a:t>
            </a:r>
          </a:p>
        </p:txBody>
      </p:sp>
    </p:spTree>
    <p:extLst>
      <p:ext uri="{BB962C8B-B14F-4D97-AF65-F5344CB8AC3E}">
        <p14:creationId xmlns:p14="http://schemas.microsoft.com/office/powerpoint/2010/main" val="1852369362"/>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D9522461-8F82-1849-9954-910CDB20EB4B}"/>
              </a:ext>
            </a:extLst>
          </p:cNvPr>
          <p:cNvSpPr>
            <a:spLocks noGrp="1"/>
          </p:cNvSpPr>
          <p:nvPr>
            <p:ph type="ctrTitle"/>
          </p:nvPr>
        </p:nvSpPr>
        <p:spPr/>
        <p:txBody>
          <a:bodyPr/>
          <a:lstStyle/>
          <a:p>
            <a:r>
              <a:rPr lang="en-US" dirty="0"/>
              <a:t>Thank you</a:t>
            </a:r>
          </a:p>
        </p:txBody>
      </p:sp>
      <p:sp>
        <p:nvSpPr>
          <p:cNvPr id="5" name="Subtitle 4">
            <a:extLst>
              <a:ext uri="{FF2B5EF4-FFF2-40B4-BE49-F238E27FC236}">
                <a16:creationId xmlns:a16="http://schemas.microsoft.com/office/drawing/2014/main" xmlns="" id="{E007E46B-0C18-8544-95A4-CD8D665B1AAD}"/>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69881714"/>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719113"/>
            <a:ext cx="3611879" cy="5497392"/>
          </a:xfrm>
        </p:spPr>
        <p:txBody>
          <a:bodyPr>
            <a:noAutofit/>
          </a:bodyPr>
          <a:lstStyle/>
          <a:p>
            <a:r>
              <a:rPr lang="en-GB" sz="2000" dirty="0"/>
              <a:t>Engagement with </a:t>
            </a:r>
            <a:r>
              <a:rPr lang="en-GB" sz="2000" dirty="0" smtClean="0"/>
              <a:t>Joint </a:t>
            </a:r>
            <a:r>
              <a:rPr lang="en-GB" sz="2000" dirty="0" smtClean="0"/>
              <a:t>WMO and IOC Commission </a:t>
            </a:r>
            <a:r>
              <a:rPr lang="en-GB" sz="2000" dirty="0" smtClean="0"/>
              <a:t>on Marine Meteorology (JCOMM</a:t>
            </a:r>
            <a:r>
              <a:rPr lang="en-GB" sz="2000" dirty="0" smtClean="0"/>
              <a:t>) on observing systems</a:t>
            </a:r>
          </a:p>
          <a:p>
            <a:endParaRPr lang="en-US" sz="2000" dirty="0"/>
          </a:p>
          <a:p>
            <a:r>
              <a:rPr lang="en-GB" sz="2000" dirty="0"/>
              <a:t>Engagement with GOOS. </a:t>
            </a:r>
            <a:endParaRPr lang="en-US" sz="2000" dirty="0"/>
          </a:p>
          <a:p>
            <a:pPr lvl="1"/>
            <a:r>
              <a:rPr lang="en-GB" sz="2000" dirty="0"/>
              <a:t>Acts as an ‘information broker’ between GCOS and GOOS, drawing across other GOOS activities in Chemistry and Biology of relevance to climate; important in delivering observations required for ‘Earth System Approaches’.  </a:t>
            </a:r>
            <a:endParaRPr lang="en-US" sz="2000" dirty="0"/>
          </a:p>
          <a:p>
            <a:pPr lvl="1"/>
            <a:endParaRPr lang="en-GB" sz="2000" dirty="0" smtClean="0"/>
          </a:p>
          <a:p>
            <a:endParaRPr lang="en-US" sz="20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4498" y="719113"/>
            <a:ext cx="8467502" cy="4491764"/>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4856" t="36879" r="20241" b="40851"/>
          <a:stretch/>
        </p:blipFill>
        <p:spPr>
          <a:xfrm>
            <a:off x="6675119" y="5631593"/>
            <a:ext cx="2264793" cy="116982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7579" y="5908436"/>
            <a:ext cx="2160521" cy="474781"/>
          </a:xfrm>
          <a:prstGeom prst="rect">
            <a:avLst/>
          </a:prstGeom>
        </p:spPr>
      </p:pic>
      <p:sp>
        <p:nvSpPr>
          <p:cNvPr id="8" name="Title 1">
            <a:extLst>
              <a:ext uri="{FF2B5EF4-FFF2-40B4-BE49-F238E27FC236}">
                <a16:creationId xmlns:a16="http://schemas.microsoft.com/office/drawing/2014/main" xmlns="" id="{8503FA91-7665-4D4B-821A-94975C535802}"/>
              </a:ext>
            </a:extLst>
          </p:cNvPr>
          <p:cNvSpPr txBox="1">
            <a:spLocks/>
          </p:cNvSpPr>
          <p:nvPr/>
        </p:nvSpPr>
        <p:spPr>
          <a:xfrm>
            <a:off x="1" y="0"/>
            <a:ext cx="12192000" cy="628876"/>
          </a:xfrm>
          <a:prstGeom prst="rect">
            <a:avLst/>
          </a:prstGeom>
          <a:solidFill>
            <a:srgbClr val="0B889F"/>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Engagement with Partners, WMO co-sponsored Programmes</a:t>
            </a:r>
            <a:endParaRPr lang="en-US" sz="3600" dirty="0">
              <a:solidFill>
                <a:schemeClr val="bg1"/>
              </a:solidFill>
            </a:endParaRPr>
          </a:p>
        </p:txBody>
      </p:sp>
    </p:spTree>
    <p:extLst>
      <p:ext uri="{BB962C8B-B14F-4D97-AF65-F5344CB8AC3E}">
        <p14:creationId xmlns:p14="http://schemas.microsoft.com/office/powerpoint/2010/main" val="735595642"/>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3" name="Shape 123"/>
          <p:cNvSpPr txBox="1">
            <a:spLocks noGrp="1"/>
          </p:cNvSpPr>
          <p:nvPr>
            <p:ph type="body" idx="1"/>
          </p:nvPr>
        </p:nvSpPr>
        <p:spPr>
          <a:xfrm>
            <a:off x="655098" y="668766"/>
            <a:ext cx="7745952" cy="5549044"/>
          </a:xfrm>
          <a:prstGeom prst="rect">
            <a:avLst/>
          </a:prstGeom>
          <a:noFill/>
          <a:ln>
            <a:noFill/>
          </a:ln>
        </p:spPr>
        <p:txBody>
          <a:bodyPr spcFirstLastPara="1" wrap="square" lIns="108832" tIns="54401" rIns="108832" bIns="54401" anchor="t" anchorCtr="0">
            <a:noAutofit/>
          </a:bodyPr>
          <a:lstStyle/>
          <a:p>
            <a:r>
              <a:rPr lang="en-GB" sz="2000" dirty="0"/>
              <a:t>F</a:t>
            </a:r>
            <a:r>
              <a:rPr lang="en-GB" sz="2000" dirty="0" smtClean="0"/>
              <a:t>ocussed </a:t>
            </a:r>
            <a:r>
              <a:rPr lang="en-GB" sz="2000" dirty="0"/>
              <a:t>activities to advance the observing system, with strong engagement from WCRP programme experts. </a:t>
            </a:r>
            <a:endParaRPr lang="en-US" sz="2000" dirty="0"/>
          </a:p>
          <a:p>
            <a:pPr lvl="1"/>
            <a:r>
              <a:rPr lang="en-GB" sz="2000" dirty="0"/>
              <a:t>Reviewing the Observing System to track changes </a:t>
            </a:r>
            <a:r>
              <a:rPr lang="en-GB" sz="2000" b="1" dirty="0"/>
              <a:t>in Ocean Heat and Freshwater Storage. </a:t>
            </a:r>
            <a:endParaRPr lang="en-US" sz="2000" b="1" dirty="0"/>
          </a:p>
          <a:p>
            <a:pPr lvl="1"/>
            <a:r>
              <a:rPr lang="en-GB" sz="2000" dirty="0"/>
              <a:t>Developing a strategy for advancing global </a:t>
            </a:r>
            <a:r>
              <a:rPr lang="en-GB" sz="2000" b="1" dirty="0"/>
              <a:t>Air-Sea Fluxes observations. </a:t>
            </a:r>
            <a:endParaRPr lang="en-US" sz="2000" b="1" dirty="0"/>
          </a:p>
          <a:p>
            <a:pPr lvl="1"/>
            <a:r>
              <a:rPr lang="en-GB" sz="2000" dirty="0"/>
              <a:t>Developing a global plan for observing </a:t>
            </a:r>
            <a:r>
              <a:rPr lang="en-GB" sz="2000" b="1" dirty="0"/>
              <a:t>Boundary Currents and their interaction with the shelf</a:t>
            </a:r>
            <a:r>
              <a:rPr lang="en-GB" sz="2000" dirty="0"/>
              <a:t>: an important feedback mechanism in the climate system. </a:t>
            </a:r>
            <a:endParaRPr lang="en-GB" sz="2000" dirty="0" smtClean="0"/>
          </a:p>
          <a:p>
            <a:pPr lvl="1"/>
            <a:r>
              <a:rPr lang="en-GB" sz="2000" dirty="0" smtClean="0">
                <a:solidFill>
                  <a:srgbClr val="FF0000"/>
                </a:solidFill>
              </a:rPr>
              <a:t>(OceanObs’19 Whitepapers on these topics)</a:t>
            </a:r>
          </a:p>
          <a:p>
            <a:pPr lvl="0"/>
            <a:r>
              <a:rPr lang="en-GB" sz="2000" dirty="0" smtClean="0"/>
              <a:t>Future: </a:t>
            </a:r>
            <a:endParaRPr lang="en-US" sz="2000" dirty="0"/>
          </a:p>
          <a:p>
            <a:pPr lvl="1"/>
            <a:r>
              <a:rPr lang="en-GB" sz="2000" dirty="0"/>
              <a:t>Potential collaboration on a workshop focussed on </a:t>
            </a:r>
            <a:r>
              <a:rPr lang="en-GB" sz="2000" b="1" dirty="0"/>
              <a:t>Regional Sea level change and Coastal Impacts </a:t>
            </a:r>
            <a:r>
              <a:rPr lang="en-GB" sz="2000" dirty="0"/>
              <a:t>(being planned by WCRP). </a:t>
            </a:r>
            <a:endParaRPr lang="en-US" sz="2000" dirty="0"/>
          </a:p>
          <a:p>
            <a:pPr lvl="1"/>
            <a:r>
              <a:rPr lang="en-GB" sz="2000" dirty="0"/>
              <a:t>Future priority (with TOPC and GOOS), regarding connecting up </a:t>
            </a:r>
            <a:r>
              <a:rPr lang="en-GB" sz="2000" b="1" dirty="0"/>
              <a:t>observations in the coastal zone</a:t>
            </a:r>
            <a:r>
              <a:rPr lang="en-GB" sz="2000" dirty="0"/>
              <a:t>. </a:t>
            </a:r>
            <a:r>
              <a:rPr lang="en-GB" sz="2000" dirty="0" smtClean="0"/>
              <a:t>Links to Climate </a:t>
            </a:r>
            <a:r>
              <a:rPr lang="en-GB" sz="2000" dirty="0"/>
              <a:t>Adaptation, Services. </a:t>
            </a:r>
            <a:endParaRPr lang="en-US" sz="2000" dirty="0"/>
          </a:p>
        </p:txBody>
      </p:sp>
      <p:pic>
        <p:nvPicPr>
          <p:cNvPr id="12" name="Shape 124"/>
          <p:cNvPicPr preferRelativeResize="0"/>
          <p:nvPr/>
        </p:nvPicPr>
        <p:blipFill rotWithShape="1">
          <a:blip r:embed="rId3">
            <a:alphaModFix/>
          </a:blip>
          <a:srcRect/>
          <a:stretch/>
        </p:blipFill>
        <p:spPr>
          <a:xfrm>
            <a:off x="8401050" y="1042988"/>
            <a:ext cx="3789361" cy="2400300"/>
          </a:xfrm>
          <a:prstGeom prst="rect">
            <a:avLst/>
          </a:prstGeom>
          <a:noFill/>
          <a:ln>
            <a:noFill/>
          </a:ln>
        </p:spPr>
      </p:pic>
      <p:pic>
        <p:nvPicPr>
          <p:cNvPr id="11" name="Shape 134" descr="BourassaetalBAMS_Fig1.png"/>
          <p:cNvPicPr preferRelativeResize="0"/>
          <p:nvPr/>
        </p:nvPicPr>
        <p:blipFill rotWithShape="1">
          <a:blip r:embed="rId4">
            <a:alphaModFix/>
          </a:blip>
          <a:srcRect/>
          <a:stretch/>
        </p:blipFill>
        <p:spPr>
          <a:xfrm>
            <a:off x="8401050" y="3871914"/>
            <a:ext cx="3671888" cy="2339854"/>
          </a:xfrm>
          <a:prstGeom prst="rect">
            <a:avLst/>
          </a:prstGeom>
          <a:noFill/>
          <a:ln>
            <a:noFill/>
          </a:ln>
        </p:spPr>
      </p:pic>
      <p:sp>
        <p:nvSpPr>
          <p:cNvPr id="14" name="Title 1">
            <a:extLst>
              <a:ext uri="{FF2B5EF4-FFF2-40B4-BE49-F238E27FC236}">
                <a16:creationId xmlns:a16="http://schemas.microsoft.com/office/drawing/2014/main" xmlns="" id="{8503FA91-7665-4D4B-821A-94975C535802}"/>
              </a:ext>
            </a:extLst>
          </p:cNvPr>
          <p:cNvSpPr txBox="1">
            <a:spLocks/>
          </p:cNvSpPr>
          <p:nvPr/>
        </p:nvSpPr>
        <p:spPr>
          <a:xfrm>
            <a:off x="1" y="0"/>
            <a:ext cx="12192000" cy="628876"/>
          </a:xfrm>
          <a:prstGeom prst="rect">
            <a:avLst/>
          </a:prstGeom>
          <a:solidFill>
            <a:srgbClr val="0B889F"/>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600" dirty="0" smtClean="0">
                <a:solidFill>
                  <a:schemeClr val="bg1"/>
                </a:solidFill>
              </a:rPr>
              <a:t>Observing Systems Review</a:t>
            </a:r>
            <a:endParaRPr lang="en-GB" sz="3600" dirty="0">
              <a:solidFill>
                <a:schemeClr val="bg1"/>
              </a:solidFill>
            </a:endParaRPr>
          </a:p>
        </p:txBody>
      </p:sp>
    </p:spTree>
    <p:extLst>
      <p:ext uri="{BB962C8B-B14F-4D97-AF65-F5344CB8AC3E}">
        <p14:creationId xmlns:p14="http://schemas.microsoft.com/office/powerpoint/2010/main" val="3308968922"/>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393" y="1278052"/>
            <a:ext cx="4416491" cy="323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039884" y="1278056"/>
            <a:ext cx="7152117" cy="3170099"/>
          </a:xfrm>
          <a:prstGeom prst="rect">
            <a:avLst/>
          </a:prstGeom>
          <a:noFill/>
        </p:spPr>
        <p:txBody>
          <a:bodyPr wrap="square" rtlCol="0">
            <a:spAutoFit/>
          </a:bodyPr>
          <a:lstStyle/>
          <a:p>
            <a:r>
              <a:rPr lang="en-US" sz="2000" dirty="0" smtClean="0"/>
              <a:t>GSRN </a:t>
            </a:r>
            <a:r>
              <a:rPr lang="en-US" sz="2000" dirty="0"/>
              <a:t>will </a:t>
            </a:r>
            <a:r>
              <a:rPr lang="en-US" sz="2000" dirty="0" smtClean="0"/>
              <a:t>support WMO Integrated Global Observing System aiming </a:t>
            </a:r>
            <a:r>
              <a:rPr lang="en-US" sz="2000" dirty="0" smtClean="0"/>
              <a:t>to meet the “goal” requirements in the WMO OSCAR requirements database. It is proposed that the GSRN be sponsored by WMO and the Bureau International des </a:t>
            </a:r>
            <a:r>
              <a:rPr lang="en-US" sz="2000" dirty="0" err="1" smtClean="0"/>
              <a:t>Poids</a:t>
            </a:r>
            <a:r>
              <a:rPr lang="en-US" sz="2000" dirty="0" smtClean="0"/>
              <a:t> et </a:t>
            </a:r>
            <a:r>
              <a:rPr lang="en-US" sz="2000" dirty="0" err="1" smtClean="0"/>
              <a:t>Mesures</a:t>
            </a:r>
            <a:r>
              <a:rPr lang="en-US" sz="2000" dirty="0" smtClean="0"/>
              <a:t> (BIPM). </a:t>
            </a:r>
          </a:p>
          <a:p>
            <a:r>
              <a:rPr lang="en-US" sz="2000" dirty="0" smtClean="0"/>
              <a:t>Its implementation will require:</a:t>
            </a:r>
          </a:p>
          <a:p>
            <a:pPr marL="285750" indent="-285750">
              <a:buFont typeface="Arial" panose="020B0604020202020204" pitchFamily="34" charset="0"/>
              <a:buChar char="•"/>
            </a:pPr>
            <a:r>
              <a:rPr lang="en-US" sz="2000" dirty="0" smtClean="0"/>
              <a:t>Approval of the proposed GSRN</a:t>
            </a:r>
          </a:p>
          <a:p>
            <a:pPr marL="285750" indent="-285750">
              <a:buFont typeface="Arial" panose="020B0604020202020204" pitchFamily="34" charset="0"/>
              <a:buChar char="•"/>
            </a:pPr>
            <a:r>
              <a:rPr lang="en-US" sz="2000" dirty="0" smtClean="0"/>
              <a:t>An offer to host and staff appropriately the proposed Lead Centre</a:t>
            </a:r>
          </a:p>
          <a:p>
            <a:pPr marL="285750" indent="-285750">
              <a:buFont typeface="Arial" panose="020B0604020202020204" pitchFamily="34" charset="0"/>
              <a:buChar char="•"/>
            </a:pPr>
            <a:r>
              <a:rPr lang="en-US" sz="2000" dirty="0" smtClean="0"/>
              <a:t>Offers of suitable sites for an initial GSRN</a:t>
            </a:r>
          </a:p>
        </p:txBody>
      </p:sp>
      <p:sp>
        <p:nvSpPr>
          <p:cNvPr id="10" name="Rectangle 9"/>
          <p:cNvSpPr/>
          <p:nvPr/>
        </p:nvSpPr>
        <p:spPr>
          <a:xfrm>
            <a:off x="623392" y="908720"/>
            <a:ext cx="11568608" cy="400110"/>
          </a:xfrm>
          <a:prstGeom prst="rect">
            <a:avLst/>
          </a:prstGeom>
          <a:solidFill>
            <a:srgbClr val="EF9011"/>
          </a:solidFill>
        </p:spPr>
        <p:txBody>
          <a:bodyPr wrap="square">
            <a:spAutoFit/>
          </a:bodyPr>
          <a:lstStyle/>
          <a:p>
            <a:pPr lvl="0"/>
            <a:r>
              <a:rPr lang="en-US" sz="2000" dirty="0">
                <a:solidFill>
                  <a:schemeClr val="bg1"/>
                </a:solidFill>
              </a:rPr>
              <a:t>The GCOS Surface Reference Network (GSRN):</a:t>
            </a:r>
          </a:p>
        </p:txBody>
      </p:sp>
      <p:sp>
        <p:nvSpPr>
          <p:cNvPr id="13" name="Rectangle 12"/>
          <p:cNvSpPr/>
          <p:nvPr/>
        </p:nvSpPr>
        <p:spPr>
          <a:xfrm>
            <a:off x="602532" y="4677929"/>
            <a:ext cx="11568608" cy="400110"/>
          </a:xfrm>
          <a:prstGeom prst="rect">
            <a:avLst/>
          </a:prstGeom>
          <a:solidFill>
            <a:srgbClr val="EF9011"/>
          </a:solidFill>
        </p:spPr>
        <p:txBody>
          <a:bodyPr wrap="square">
            <a:spAutoFit/>
          </a:bodyPr>
          <a:lstStyle/>
          <a:p>
            <a:pPr lvl="0"/>
            <a:r>
              <a:rPr lang="en-US" sz="2000" dirty="0">
                <a:solidFill>
                  <a:schemeClr val="bg1"/>
                </a:solidFill>
              </a:rPr>
              <a:t>The GCOS </a:t>
            </a:r>
            <a:r>
              <a:rPr lang="en-US" sz="2000" dirty="0" smtClean="0">
                <a:solidFill>
                  <a:schemeClr val="bg1"/>
                </a:solidFill>
              </a:rPr>
              <a:t>Upper-Air Network Task Team (GUAN TT)</a:t>
            </a:r>
            <a:endParaRPr lang="en-US" sz="2000" dirty="0">
              <a:solidFill>
                <a:schemeClr val="bg1"/>
              </a:solidFill>
            </a:endParaRPr>
          </a:p>
        </p:txBody>
      </p: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42656" y="5047261"/>
            <a:ext cx="2849345" cy="1807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721947" y="5063708"/>
            <a:ext cx="7294271" cy="1323439"/>
          </a:xfrm>
          <a:prstGeom prst="rect">
            <a:avLst/>
          </a:prstGeom>
          <a:noFill/>
        </p:spPr>
        <p:txBody>
          <a:bodyPr wrap="square" rtlCol="0">
            <a:spAutoFit/>
          </a:bodyPr>
          <a:lstStyle/>
          <a:p>
            <a:r>
              <a:rPr lang="en-US" sz="2000" dirty="0"/>
              <a:t>T</a:t>
            </a:r>
            <a:r>
              <a:rPr lang="en-US" sz="2000" dirty="0" smtClean="0"/>
              <a:t>he ongoing value of the GUAN was supported by the </a:t>
            </a:r>
            <a:r>
              <a:rPr lang="en-US" sz="2000" dirty="0" smtClean="0"/>
              <a:t>Global Basic Observation Network </a:t>
            </a:r>
            <a:r>
              <a:rPr lang="en-US" sz="2000" dirty="0" smtClean="0"/>
              <a:t>meeting (July 2018). </a:t>
            </a:r>
            <a:r>
              <a:rPr lang="en-US" sz="2000" dirty="0" smtClean="0"/>
              <a:t>WMO reinforced </a:t>
            </a:r>
            <a:r>
              <a:rPr lang="en-US" sz="2000" dirty="0" smtClean="0"/>
              <a:t>the benefits of GUAN. GCOS will work </a:t>
            </a:r>
            <a:r>
              <a:rPr lang="en-US" sz="2000" dirty="0" smtClean="0"/>
              <a:t>on an </a:t>
            </a:r>
            <a:r>
              <a:rPr lang="en-US" sz="2000" dirty="0"/>
              <a:t>u</a:t>
            </a:r>
            <a:r>
              <a:rPr lang="en-US" sz="2000" dirty="0" smtClean="0"/>
              <a:t>pdated GUAN in collaboration with the GBON proposal. </a:t>
            </a:r>
            <a:endParaRPr lang="en-GB" sz="2000" dirty="0"/>
          </a:p>
        </p:txBody>
      </p:sp>
      <p:sp>
        <p:nvSpPr>
          <p:cNvPr id="11" name="Title 1">
            <a:extLst>
              <a:ext uri="{FF2B5EF4-FFF2-40B4-BE49-F238E27FC236}">
                <a16:creationId xmlns:a16="http://schemas.microsoft.com/office/drawing/2014/main" xmlns="" id="{44C088CD-A692-4845-AA14-F09F7D662C13}"/>
              </a:ext>
            </a:extLst>
          </p:cNvPr>
          <p:cNvSpPr txBox="1">
            <a:spLocks/>
          </p:cNvSpPr>
          <p:nvPr/>
        </p:nvSpPr>
        <p:spPr>
          <a:xfrm>
            <a:off x="571" y="0"/>
            <a:ext cx="12191430" cy="652269"/>
          </a:xfrm>
          <a:prstGeom prst="rect">
            <a:avLst/>
          </a:prstGeom>
          <a:solidFill>
            <a:srgbClr val="1C9DD9"/>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chemeClr val="bg1"/>
                </a:solidFill>
              </a:rPr>
              <a:t>Improving </a:t>
            </a:r>
            <a:r>
              <a:rPr lang="en-US" sz="3200" b="1" dirty="0">
                <a:solidFill>
                  <a:schemeClr val="bg1"/>
                </a:solidFill>
              </a:rPr>
              <a:t>the quality of observations</a:t>
            </a:r>
            <a:endParaRPr lang="en-GB" sz="3200" b="1" dirty="0">
              <a:solidFill>
                <a:schemeClr val="bg1"/>
              </a:solidFill>
            </a:endParaRPr>
          </a:p>
        </p:txBody>
      </p:sp>
    </p:spTree>
    <p:extLst>
      <p:ext uri="{BB962C8B-B14F-4D97-AF65-F5344CB8AC3E}">
        <p14:creationId xmlns:p14="http://schemas.microsoft.com/office/powerpoint/2010/main" val="2740203277"/>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23392" y="908720"/>
            <a:ext cx="11568608" cy="400110"/>
          </a:xfrm>
          <a:prstGeom prst="rect">
            <a:avLst/>
          </a:prstGeom>
          <a:solidFill>
            <a:srgbClr val="EF9011"/>
          </a:solidFill>
        </p:spPr>
        <p:txBody>
          <a:bodyPr wrap="square">
            <a:spAutoFit/>
          </a:bodyPr>
          <a:lstStyle/>
          <a:p>
            <a:pPr marL="0" lvl="0" indent="0">
              <a:buNone/>
            </a:pPr>
            <a:r>
              <a:rPr lang="en-US" sz="2000" dirty="0" smtClean="0">
                <a:solidFill>
                  <a:schemeClr val="bg1"/>
                </a:solidFill>
              </a:rPr>
              <a:t>Radar for Climate</a:t>
            </a:r>
            <a:endParaRPr lang="en-US" sz="2000" dirty="0">
              <a:solidFill>
                <a:schemeClr val="bg1"/>
              </a:solidFill>
            </a:endParaRPr>
          </a:p>
        </p:txBody>
      </p:sp>
      <p:sp>
        <p:nvSpPr>
          <p:cNvPr id="5" name="TextBox 4"/>
          <p:cNvSpPr txBox="1"/>
          <p:nvPr/>
        </p:nvSpPr>
        <p:spPr>
          <a:xfrm>
            <a:off x="866444" y="1484785"/>
            <a:ext cx="4992555" cy="1938992"/>
          </a:xfrm>
          <a:prstGeom prst="rect">
            <a:avLst/>
          </a:prstGeom>
          <a:noFill/>
        </p:spPr>
        <p:txBody>
          <a:bodyPr wrap="square" rtlCol="0">
            <a:spAutoFit/>
          </a:bodyPr>
          <a:lstStyle/>
          <a:p>
            <a:r>
              <a:rPr lang="en-US" sz="2000" dirty="0" smtClean="0"/>
              <a:t>In collaboration with </a:t>
            </a:r>
            <a:r>
              <a:rPr lang="en-US" sz="2000" dirty="0" smtClean="0"/>
              <a:t>WMO, requirements </a:t>
            </a:r>
            <a:r>
              <a:rPr lang="en-US" sz="2000" dirty="0" smtClean="0"/>
              <a:t>for radar data for use in climate monitoring have been defined. Recommendations include an international portal to allow harmonized access to radar data, metadata and documentation. </a:t>
            </a:r>
            <a:endParaRPr lang="en-US" sz="2000" dirty="0"/>
          </a:p>
        </p:txBody>
      </p:sp>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5711959" y="1484784"/>
            <a:ext cx="6480043" cy="2436709"/>
          </a:xfrm>
          <a:prstGeom prst="rect">
            <a:avLst/>
          </a:prstGeom>
        </p:spPr>
      </p:pic>
      <p:sp>
        <p:nvSpPr>
          <p:cNvPr id="7" name="Content Placeholder 3"/>
          <p:cNvSpPr txBox="1">
            <a:spLocks/>
          </p:cNvSpPr>
          <p:nvPr/>
        </p:nvSpPr>
        <p:spPr>
          <a:xfrm>
            <a:off x="565336" y="3921493"/>
            <a:ext cx="11568608" cy="369332"/>
          </a:xfrm>
          <a:prstGeom prst="rect">
            <a:avLst/>
          </a:prstGeom>
          <a:solidFill>
            <a:srgbClr val="EF9011"/>
          </a:solid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smtClean="0">
                <a:solidFill>
                  <a:schemeClr val="bg1"/>
                </a:solidFill>
              </a:rPr>
              <a:t>Lightning  Observations for climate</a:t>
            </a:r>
            <a:endParaRPr lang="en-US" sz="2000" dirty="0">
              <a:solidFill>
                <a:schemeClr val="bg1"/>
              </a:solidFill>
            </a:endParaRPr>
          </a:p>
        </p:txBody>
      </p:sp>
      <p:sp>
        <p:nvSpPr>
          <p:cNvPr id="8" name="TextBox 7"/>
          <p:cNvSpPr txBox="1"/>
          <p:nvPr/>
        </p:nvSpPr>
        <p:spPr>
          <a:xfrm>
            <a:off x="5835732" y="4404848"/>
            <a:ext cx="6060179" cy="1323439"/>
          </a:xfrm>
          <a:prstGeom prst="rect">
            <a:avLst/>
          </a:prstGeom>
          <a:noFill/>
        </p:spPr>
        <p:txBody>
          <a:bodyPr wrap="square" rtlCol="0">
            <a:spAutoFit/>
          </a:bodyPr>
          <a:lstStyle/>
          <a:p>
            <a:r>
              <a:rPr lang="en-US" sz="2000" dirty="0" smtClean="0"/>
              <a:t>With </a:t>
            </a:r>
            <a:r>
              <a:rPr lang="en-US" sz="2000" dirty="0" smtClean="0"/>
              <a:t>WMO, current </a:t>
            </a:r>
            <a:r>
              <a:rPr lang="en-US" sz="2000" dirty="0" smtClean="0"/>
              <a:t>observation requirements were reviewed. </a:t>
            </a:r>
            <a:r>
              <a:rPr lang="en-US" sz="2000" dirty="0"/>
              <a:t>M</a:t>
            </a:r>
            <a:r>
              <a:rPr lang="en-US" sz="2000" dirty="0" smtClean="0"/>
              <a:t>etadata standards and global standards for data management were defined. </a:t>
            </a:r>
          </a:p>
          <a:p>
            <a:r>
              <a:rPr lang="en-US" sz="2000" dirty="0" smtClean="0"/>
              <a:t>Next step: </a:t>
            </a:r>
            <a:r>
              <a:rPr lang="en-US" sz="2000" dirty="0" smtClean="0"/>
              <a:t>to </a:t>
            </a:r>
            <a:r>
              <a:rPr lang="en-US" sz="2000" dirty="0" smtClean="0"/>
              <a:t>explore how this can be operationalized. </a:t>
            </a:r>
            <a:endParaRPr lang="en-US" sz="2000" dirty="0"/>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064" y="4290826"/>
            <a:ext cx="4845515" cy="2054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a:extLst>
              <a:ext uri="{FF2B5EF4-FFF2-40B4-BE49-F238E27FC236}">
                <a16:creationId xmlns:a16="http://schemas.microsoft.com/office/drawing/2014/main" xmlns="" id="{44C088CD-A692-4845-AA14-F09F7D662C13}"/>
              </a:ext>
            </a:extLst>
          </p:cNvPr>
          <p:cNvSpPr txBox="1">
            <a:spLocks/>
          </p:cNvSpPr>
          <p:nvPr/>
        </p:nvSpPr>
        <p:spPr>
          <a:xfrm>
            <a:off x="571" y="0"/>
            <a:ext cx="12191430" cy="652269"/>
          </a:xfrm>
          <a:prstGeom prst="rect">
            <a:avLst/>
          </a:prstGeom>
          <a:solidFill>
            <a:srgbClr val="1C9DD9"/>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chemeClr val="bg1"/>
                </a:solidFill>
              </a:rPr>
              <a:t>Improving </a:t>
            </a:r>
            <a:r>
              <a:rPr lang="en-US" sz="3200" b="1" dirty="0">
                <a:solidFill>
                  <a:schemeClr val="bg1"/>
                </a:solidFill>
              </a:rPr>
              <a:t>the quality of observations</a:t>
            </a:r>
            <a:endParaRPr lang="en-GB" sz="3200" b="1" dirty="0">
              <a:solidFill>
                <a:schemeClr val="bg1"/>
              </a:solidFill>
            </a:endParaRPr>
          </a:p>
        </p:txBody>
      </p:sp>
    </p:spTree>
    <p:extLst>
      <p:ext uri="{BB962C8B-B14F-4D97-AF65-F5344CB8AC3E}">
        <p14:creationId xmlns:p14="http://schemas.microsoft.com/office/powerpoint/2010/main" val="4255635651"/>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C088CD-A692-4845-AA14-F09F7D662C13}"/>
              </a:ext>
            </a:extLst>
          </p:cNvPr>
          <p:cNvSpPr>
            <a:spLocks noGrp="1"/>
          </p:cNvSpPr>
          <p:nvPr>
            <p:ph type="title"/>
          </p:nvPr>
        </p:nvSpPr>
        <p:spPr>
          <a:xfrm>
            <a:off x="0" y="0"/>
            <a:ext cx="12191430" cy="652269"/>
          </a:xfrm>
          <a:solidFill>
            <a:srgbClr val="1C9DD9"/>
          </a:solidFill>
        </p:spPr>
        <p:txBody>
          <a:bodyPr>
            <a:noAutofit/>
          </a:bodyPr>
          <a:lstStyle/>
          <a:p>
            <a:r>
              <a:rPr lang="en-GB" sz="3600" dirty="0">
                <a:solidFill>
                  <a:schemeClr val="bg1"/>
                </a:solidFill>
              </a:rPr>
              <a:t>Examples of remote sensing of responses to climate changes</a:t>
            </a:r>
          </a:p>
        </p:txBody>
      </p:sp>
      <p:pic>
        <p:nvPicPr>
          <p:cNvPr id="5" name="Picture 4">
            <a:extLst>
              <a:ext uri="{FF2B5EF4-FFF2-40B4-BE49-F238E27FC236}">
                <a16:creationId xmlns:a16="http://schemas.microsoft.com/office/drawing/2014/main" xmlns="" id="{3FFF9E96-334E-974F-8F0C-2A67D38254C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6647"/>
          <a:stretch/>
        </p:blipFill>
        <p:spPr>
          <a:xfrm>
            <a:off x="0" y="3976001"/>
            <a:ext cx="4580399" cy="2876162"/>
          </a:xfrm>
          <a:prstGeom prst="rect">
            <a:avLst/>
          </a:prstGeom>
        </p:spPr>
      </p:pic>
      <p:pic>
        <p:nvPicPr>
          <p:cNvPr id="7" name="Picture 9">
            <a:extLst>
              <a:ext uri="{FF2B5EF4-FFF2-40B4-BE49-F238E27FC236}">
                <a16:creationId xmlns:a16="http://schemas.microsoft.com/office/drawing/2014/main" xmlns="" id="{798190F3-6646-AB4B-9DF9-DDB48DA9905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1295" y="1294526"/>
            <a:ext cx="2819511" cy="2134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own Arrow 8">
            <a:extLst>
              <a:ext uri="{FF2B5EF4-FFF2-40B4-BE49-F238E27FC236}">
                <a16:creationId xmlns:a16="http://schemas.microsoft.com/office/drawing/2014/main" xmlns="" id="{23439A4D-BE48-B94D-85CC-8B1A2963B10D}"/>
              </a:ext>
            </a:extLst>
          </p:cNvPr>
          <p:cNvSpPr/>
          <p:nvPr/>
        </p:nvSpPr>
        <p:spPr>
          <a:xfrm rot="3213572">
            <a:off x="1396746" y="3801457"/>
            <a:ext cx="3401164" cy="1684861"/>
          </a:xfrm>
          <a:prstGeom prst="downArrow">
            <a:avLst/>
          </a:prstGeom>
          <a:solidFill>
            <a:srgbClr val="0B889F"/>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600" dirty="0"/>
              <a:t>Overall impact of these actions can be monitored remotely</a:t>
            </a:r>
          </a:p>
        </p:txBody>
      </p:sp>
      <p:sp>
        <p:nvSpPr>
          <p:cNvPr id="11" name="TextBox 10">
            <a:extLst>
              <a:ext uri="{FF2B5EF4-FFF2-40B4-BE49-F238E27FC236}">
                <a16:creationId xmlns:a16="http://schemas.microsoft.com/office/drawing/2014/main" xmlns="" id="{5D86C6B8-AC06-FE4F-B7E6-B364DF9F6927}"/>
              </a:ext>
            </a:extLst>
          </p:cNvPr>
          <p:cNvSpPr txBox="1"/>
          <p:nvPr/>
        </p:nvSpPr>
        <p:spPr>
          <a:xfrm>
            <a:off x="290442" y="6623275"/>
            <a:ext cx="4289957" cy="215444"/>
          </a:xfrm>
          <a:prstGeom prst="rect">
            <a:avLst/>
          </a:prstGeom>
          <a:solidFill>
            <a:schemeClr val="tx1">
              <a:lumMod val="50000"/>
              <a:lumOff val="50000"/>
            </a:schemeClr>
          </a:solidFill>
          <a:ln>
            <a:solidFill>
              <a:schemeClr val="accent1"/>
            </a:solidFill>
          </a:ln>
        </p:spPr>
        <p:txBody>
          <a:bodyPr wrap="none" rtlCol="0">
            <a:spAutoFit/>
          </a:bodyPr>
          <a:lstStyle/>
          <a:p>
            <a:r>
              <a:rPr lang="en-GB" sz="800" dirty="0">
                <a:solidFill>
                  <a:schemeClr val="bg1"/>
                </a:solidFill>
              </a:rPr>
              <a:t>Adelaide.  SOURCE: modified Copernicus Sentinel data (2017), processed by ESA, </a:t>
            </a:r>
            <a:r>
              <a:rPr lang="en-GB" sz="800" dirty="0">
                <a:solidFill>
                  <a:schemeClr val="bg1"/>
                </a:solidFill>
                <a:hlinkClick r:id="rId5"/>
              </a:rPr>
              <a:t>CC BY-SA 3.0 IGO </a:t>
            </a:r>
            <a:endParaRPr lang="en-GB" sz="800" dirty="0">
              <a:solidFill>
                <a:schemeClr val="bg1"/>
              </a:solidFill>
            </a:endParaRPr>
          </a:p>
        </p:txBody>
      </p:sp>
      <p:pic>
        <p:nvPicPr>
          <p:cNvPr id="13" name="Picture 12" descr="A picture containing outdoor object&#10;&#10;Description automatically generated">
            <a:extLst>
              <a:ext uri="{FF2B5EF4-FFF2-40B4-BE49-F238E27FC236}">
                <a16:creationId xmlns:a16="http://schemas.microsoft.com/office/drawing/2014/main" xmlns="" id="{1659172F-A857-6E41-8432-10BB7E160752}"/>
              </a:ext>
            </a:extLst>
          </p:cNvPr>
          <p:cNvPicPr>
            <a:picLocks noChangeAspect="1"/>
          </p:cNvPicPr>
          <p:nvPr/>
        </p:nvPicPr>
        <p:blipFill rotWithShape="1">
          <a:blip r:embed="rId6"/>
          <a:srcRect l="47416" t="38292"/>
          <a:stretch/>
        </p:blipFill>
        <p:spPr>
          <a:xfrm>
            <a:off x="8806543" y="4419600"/>
            <a:ext cx="3385457" cy="2438400"/>
          </a:xfrm>
          <a:prstGeom prst="rect">
            <a:avLst/>
          </a:prstGeom>
        </p:spPr>
      </p:pic>
      <p:pic>
        <p:nvPicPr>
          <p:cNvPr id="1026" name="Picture 2" descr="https://www.spatial-business-integration.com/wp-content/uploads/2015/04/Groundwater-depletion-monitoring-by-monitoring-the-total-mass-change-in-Saudi-Arabia2-1024x531.png">
            <a:extLst>
              <a:ext uri="{FF2B5EF4-FFF2-40B4-BE49-F238E27FC236}">
                <a16:creationId xmlns:a16="http://schemas.microsoft.com/office/drawing/2014/main" xmlns="" id="{73C121D0-5540-D74A-8901-FDE8EC8C385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9679" t="3900" b="25515"/>
          <a:stretch/>
        </p:blipFill>
        <p:spPr bwMode="auto">
          <a:xfrm>
            <a:off x="8641924" y="1688803"/>
            <a:ext cx="3549506" cy="2582186"/>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13">
            <a:extLst>
              <a:ext uri="{FF2B5EF4-FFF2-40B4-BE49-F238E27FC236}">
                <a16:creationId xmlns:a16="http://schemas.microsoft.com/office/drawing/2014/main" xmlns="" id="{F2418920-4AA8-874C-AB88-C264B904033F}"/>
              </a:ext>
            </a:extLst>
          </p:cNvPr>
          <p:cNvSpPr/>
          <p:nvPr/>
        </p:nvSpPr>
        <p:spPr>
          <a:xfrm>
            <a:off x="9674233" y="875326"/>
            <a:ext cx="2517197" cy="1060869"/>
          </a:xfrm>
          <a:prstGeom prst="roundRect">
            <a:avLst/>
          </a:prstGeom>
          <a:solidFill>
            <a:srgbClr val="F7952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Ground water depletion in Saudi Arabia, GRACE measurements</a:t>
            </a:r>
          </a:p>
        </p:txBody>
      </p:sp>
      <p:sp>
        <p:nvSpPr>
          <p:cNvPr id="16" name="Down Arrow 15">
            <a:extLst>
              <a:ext uri="{FF2B5EF4-FFF2-40B4-BE49-F238E27FC236}">
                <a16:creationId xmlns:a16="http://schemas.microsoft.com/office/drawing/2014/main" xmlns="" id="{1B54C72D-A230-8048-BB2F-9F3197A25619}"/>
              </a:ext>
            </a:extLst>
          </p:cNvPr>
          <p:cNvSpPr/>
          <p:nvPr/>
        </p:nvSpPr>
        <p:spPr>
          <a:xfrm>
            <a:off x="8692563" y="4134831"/>
            <a:ext cx="3498867" cy="797572"/>
          </a:xfrm>
          <a:prstGeom prst="downArrow">
            <a:avLst/>
          </a:prstGeom>
          <a:solidFill>
            <a:srgbClr val="F79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Over extraction by agriculture</a:t>
            </a:r>
          </a:p>
        </p:txBody>
      </p:sp>
      <p:sp>
        <p:nvSpPr>
          <p:cNvPr id="18" name="Rounded Rectangle 17">
            <a:extLst>
              <a:ext uri="{FF2B5EF4-FFF2-40B4-BE49-F238E27FC236}">
                <a16:creationId xmlns:a16="http://schemas.microsoft.com/office/drawing/2014/main" xmlns="" id="{A51A96AB-E527-8446-B3AA-160E4F04F1B3}"/>
              </a:ext>
            </a:extLst>
          </p:cNvPr>
          <p:cNvSpPr/>
          <p:nvPr/>
        </p:nvSpPr>
        <p:spPr>
          <a:xfrm>
            <a:off x="8425543" y="764091"/>
            <a:ext cx="4289957" cy="6736166"/>
          </a:xfrm>
          <a:prstGeom prst="roundRect">
            <a:avLst>
              <a:gd name="adj" fmla="val 7786"/>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30" name="Picture 6" descr="https://upload.wikimedia.org/wikipedia/commons/5/5f/Paturage_urbain_-_urban_grazing_brussels.jpeg">
            <a:extLst>
              <a:ext uri="{FF2B5EF4-FFF2-40B4-BE49-F238E27FC236}">
                <a16:creationId xmlns:a16="http://schemas.microsoft.com/office/drawing/2014/main" xmlns="" id="{143E9F9E-FC01-9B43-A2C7-E4B45DE8028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902" t="16190" b="12380"/>
          <a:stretch/>
        </p:blipFill>
        <p:spPr bwMode="auto">
          <a:xfrm>
            <a:off x="3718652" y="1084732"/>
            <a:ext cx="2539185" cy="3309257"/>
          </a:xfrm>
          <a:prstGeom prst="rect">
            <a:avLst/>
          </a:prstGeom>
          <a:noFill/>
          <a:extLst>
            <a:ext uri="{909E8E84-426E-40DD-AFC4-6F175D3DCCD1}">
              <a14:hiddenFill xmlns:a14="http://schemas.microsoft.com/office/drawing/2010/main">
                <a:solidFill>
                  <a:srgbClr val="FFFFFF"/>
                </a:solidFill>
              </a14:hiddenFill>
            </a:ext>
          </a:extLst>
        </p:spPr>
      </p:pic>
      <p:sp>
        <p:nvSpPr>
          <p:cNvPr id="8" name="Down Arrow 7">
            <a:extLst>
              <a:ext uri="{FF2B5EF4-FFF2-40B4-BE49-F238E27FC236}">
                <a16:creationId xmlns:a16="http://schemas.microsoft.com/office/drawing/2014/main" xmlns="" id="{FBB01FCD-9260-404B-9DB6-E8CC19B965AE}"/>
              </a:ext>
            </a:extLst>
          </p:cNvPr>
          <p:cNvSpPr/>
          <p:nvPr/>
        </p:nvSpPr>
        <p:spPr>
          <a:xfrm rot="16200000">
            <a:off x="1741585" y="1679255"/>
            <a:ext cx="3528327" cy="1197537"/>
          </a:xfrm>
          <a:prstGeom prst="downArrow">
            <a:avLst/>
          </a:prstGeom>
          <a:solidFill>
            <a:srgbClr val="0B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Expected Mortality leads to Actions to cool Cities</a:t>
            </a:r>
          </a:p>
        </p:txBody>
      </p:sp>
      <p:sp>
        <p:nvSpPr>
          <p:cNvPr id="21" name="Rounded Rectangle 20">
            <a:extLst>
              <a:ext uri="{FF2B5EF4-FFF2-40B4-BE49-F238E27FC236}">
                <a16:creationId xmlns:a16="http://schemas.microsoft.com/office/drawing/2014/main" xmlns="" id="{4038321F-4888-3744-A133-00701CBBDF57}"/>
              </a:ext>
            </a:extLst>
          </p:cNvPr>
          <p:cNvSpPr/>
          <p:nvPr/>
        </p:nvSpPr>
        <p:spPr>
          <a:xfrm>
            <a:off x="-407846" y="749436"/>
            <a:ext cx="6917503" cy="6736166"/>
          </a:xfrm>
          <a:prstGeom prst="roundRect">
            <a:avLst>
              <a:gd name="adj" fmla="val 7779"/>
            </a:avLst>
          </a:prstGeom>
          <a:noFill/>
          <a:ln w="28575">
            <a:solidFill>
              <a:srgbClr val="F7A60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ounded Rectangle 16">
            <a:extLst>
              <a:ext uri="{FF2B5EF4-FFF2-40B4-BE49-F238E27FC236}">
                <a16:creationId xmlns:a16="http://schemas.microsoft.com/office/drawing/2014/main" xmlns="" id="{B71B35BD-44D2-7A4E-82EC-0149B5E4F12B}"/>
              </a:ext>
            </a:extLst>
          </p:cNvPr>
          <p:cNvSpPr/>
          <p:nvPr/>
        </p:nvSpPr>
        <p:spPr>
          <a:xfrm>
            <a:off x="5765780" y="4533617"/>
            <a:ext cx="2983773" cy="2013779"/>
          </a:xfrm>
          <a:prstGeom prst="roundRect">
            <a:avLst/>
          </a:prstGeom>
          <a:solidFill>
            <a:srgbClr val="005CA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ECVs include:</a:t>
            </a:r>
          </a:p>
          <a:p>
            <a:pPr algn="ctr"/>
            <a:r>
              <a:rPr lang="en-US" dirty="0"/>
              <a:t>Land Cover</a:t>
            </a:r>
          </a:p>
          <a:p>
            <a:pPr algn="ctr"/>
            <a:r>
              <a:rPr lang="en-US" dirty="0"/>
              <a:t>Land Surface temperature</a:t>
            </a:r>
          </a:p>
          <a:p>
            <a:pPr algn="ctr"/>
            <a:r>
              <a:rPr lang="en-US" dirty="0"/>
              <a:t>Ground water</a:t>
            </a:r>
          </a:p>
          <a:p>
            <a:pPr algn="ctr"/>
            <a:r>
              <a:rPr lang="en-US" dirty="0"/>
              <a:t>Anthropogenic water use</a:t>
            </a:r>
          </a:p>
          <a:p>
            <a:pPr algn="ctr"/>
            <a:r>
              <a:rPr lang="en-US" dirty="0"/>
              <a:t>Anthropogenic GHG</a:t>
            </a:r>
          </a:p>
        </p:txBody>
      </p:sp>
      <p:sp>
        <p:nvSpPr>
          <p:cNvPr id="22" name="Rounded Rectangle 21">
            <a:extLst>
              <a:ext uri="{FF2B5EF4-FFF2-40B4-BE49-F238E27FC236}">
                <a16:creationId xmlns:a16="http://schemas.microsoft.com/office/drawing/2014/main" xmlns="" id="{326D0C2D-CE9E-8A44-B3BC-2CAA2DD1F1B4}"/>
              </a:ext>
            </a:extLst>
          </p:cNvPr>
          <p:cNvSpPr/>
          <p:nvPr/>
        </p:nvSpPr>
        <p:spPr>
          <a:xfrm>
            <a:off x="194891" y="875326"/>
            <a:ext cx="2517197" cy="598033"/>
          </a:xfrm>
          <a:prstGeom prst="roundRect">
            <a:avLst/>
          </a:prstGeom>
          <a:solidFill>
            <a:srgbClr val="0B88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Mortality increases with average temperature</a:t>
            </a:r>
          </a:p>
        </p:txBody>
      </p:sp>
    </p:spTree>
    <p:extLst>
      <p:ext uri="{BB962C8B-B14F-4D97-AF65-F5344CB8AC3E}">
        <p14:creationId xmlns:p14="http://schemas.microsoft.com/office/powerpoint/2010/main" val="2991433373"/>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800" dirty="0"/>
              <a:t>Summary of the monitoring needs identified by </a:t>
            </a:r>
            <a:r>
              <a:rPr lang="en-GB" sz="2800" dirty="0" smtClean="0"/>
              <a:t>GCOS contributing to implementation of Paris Agreement &amp; Global Stocktake </a:t>
            </a:r>
            <a:endParaRPr lang="en-GB" sz="2800" dirty="0"/>
          </a:p>
        </p:txBody>
      </p:sp>
      <p:pic>
        <p:nvPicPr>
          <p:cNvPr id="1026" name="Picture 10"/>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514" y="729344"/>
            <a:ext cx="7304313" cy="612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p:cNvCxnSpPr/>
          <p:nvPr/>
        </p:nvCxnSpPr>
        <p:spPr>
          <a:xfrm>
            <a:off x="8618706" y="992221"/>
            <a:ext cx="142996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0048672" y="807555"/>
            <a:ext cx="1750979" cy="646331"/>
          </a:xfrm>
          <a:prstGeom prst="rect">
            <a:avLst/>
          </a:prstGeom>
          <a:noFill/>
        </p:spPr>
        <p:txBody>
          <a:bodyPr wrap="square" rtlCol="0">
            <a:spAutoFit/>
          </a:bodyPr>
          <a:lstStyle/>
          <a:p>
            <a:r>
              <a:rPr lang="fr-CH" dirty="0" smtClean="0"/>
              <a:t>Inputs </a:t>
            </a:r>
            <a:r>
              <a:rPr lang="fr-CH" dirty="0" err="1" smtClean="0"/>
              <a:t>into</a:t>
            </a:r>
            <a:r>
              <a:rPr lang="fr-CH" dirty="0" smtClean="0"/>
              <a:t> WCRP and IPCC</a:t>
            </a:r>
            <a:endParaRPr lang="en-GB" dirty="0"/>
          </a:p>
        </p:txBody>
      </p:sp>
      <p:cxnSp>
        <p:nvCxnSpPr>
          <p:cNvPr id="7" name="Straight Arrow Connector 6"/>
          <p:cNvCxnSpPr/>
          <p:nvPr/>
        </p:nvCxnSpPr>
        <p:spPr>
          <a:xfrm flipH="1">
            <a:off x="1960123" y="1595336"/>
            <a:ext cx="78307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1285" y="1453886"/>
            <a:ext cx="1566153" cy="1477328"/>
          </a:xfrm>
          <a:prstGeom prst="rect">
            <a:avLst/>
          </a:prstGeom>
          <a:noFill/>
        </p:spPr>
        <p:txBody>
          <a:bodyPr wrap="square" rtlCol="0">
            <a:spAutoFit/>
          </a:bodyPr>
          <a:lstStyle/>
          <a:p>
            <a:r>
              <a:rPr lang="fr-CH" dirty="0" err="1" smtClean="0"/>
              <a:t>Reporting</a:t>
            </a:r>
            <a:r>
              <a:rPr lang="fr-CH" dirty="0" smtClean="0"/>
              <a:t>  to UNFCCC and input to the Global Stocktake</a:t>
            </a:r>
            <a:endParaRPr lang="en-GB" dirty="0"/>
          </a:p>
        </p:txBody>
      </p:sp>
      <p:cxnSp>
        <p:nvCxnSpPr>
          <p:cNvPr id="10" name="Straight Arrow Connector 9"/>
          <p:cNvCxnSpPr/>
          <p:nvPr/>
        </p:nvCxnSpPr>
        <p:spPr>
          <a:xfrm flipH="1">
            <a:off x="1877438" y="5116749"/>
            <a:ext cx="78307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47723" y="4747257"/>
            <a:ext cx="1893275" cy="923330"/>
          </a:xfrm>
          <a:prstGeom prst="rect">
            <a:avLst/>
          </a:prstGeom>
          <a:noFill/>
        </p:spPr>
        <p:txBody>
          <a:bodyPr wrap="square" rtlCol="0">
            <a:spAutoFit/>
          </a:bodyPr>
          <a:lstStyle/>
          <a:p>
            <a:r>
              <a:rPr lang="fr-CH" dirty="0" smtClean="0"/>
              <a:t>To help planning and to monitor </a:t>
            </a:r>
            <a:r>
              <a:rPr lang="fr-CH" dirty="0" err="1" smtClean="0"/>
              <a:t>implementation</a:t>
            </a:r>
            <a:endParaRPr lang="en-GB" dirty="0"/>
          </a:p>
        </p:txBody>
      </p:sp>
    </p:spTree>
    <p:extLst>
      <p:ext uri="{BB962C8B-B14F-4D97-AF65-F5344CB8AC3E}">
        <p14:creationId xmlns:p14="http://schemas.microsoft.com/office/powerpoint/2010/main" val="2582395334"/>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xmlns="" id="{6295C09B-B48A-FB45-B472-4DB35B485471}"/>
              </a:ext>
            </a:extLst>
          </p:cNvPr>
          <p:cNvSpPr/>
          <p:nvPr/>
        </p:nvSpPr>
        <p:spPr>
          <a:xfrm rot="16200000">
            <a:off x="5614678" y="-3255680"/>
            <a:ext cx="1514223" cy="1110227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dirty="0">
                <a:solidFill>
                  <a:prstClr val="black"/>
                </a:solidFill>
              </a:rPr>
              <a:t>Global Indicators</a:t>
            </a:r>
          </a:p>
        </p:txBody>
      </p:sp>
      <p:sp>
        <p:nvSpPr>
          <p:cNvPr id="18" name="Rounded Rectangle 17">
            <a:extLst>
              <a:ext uri="{FF2B5EF4-FFF2-40B4-BE49-F238E27FC236}">
                <a16:creationId xmlns:a16="http://schemas.microsoft.com/office/drawing/2014/main" xmlns="" id="{700FB7AF-0F81-D349-A12D-BE5730B86095}"/>
              </a:ext>
            </a:extLst>
          </p:cNvPr>
          <p:cNvSpPr/>
          <p:nvPr/>
        </p:nvSpPr>
        <p:spPr>
          <a:xfrm rot="16200000">
            <a:off x="5614678" y="-1586164"/>
            <a:ext cx="1514223" cy="11102274"/>
          </a:xfrm>
          <a:prstGeom prst="round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dirty="0">
                <a:solidFill>
                  <a:prstClr val="black"/>
                </a:solidFill>
              </a:rPr>
              <a:t>Indicators under development</a:t>
            </a:r>
          </a:p>
        </p:txBody>
      </p:sp>
      <p:sp>
        <p:nvSpPr>
          <p:cNvPr id="19" name="Rounded Rectangle 18">
            <a:extLst>
              <a:ext uri="{FF2B5EF4-FFF2-40B4-BE49-F238E27FC236}">
                <a16:creationId xmlns:a16="http://schemas.microsoft.com/office/drawing/2014/main" xmlns="" id="{B5922A53-F995-2345-BB76-48C789A887B2}"/>
              </a:ext>
            </a:extLst>
          </p:cNvPr>
          <p:cNvSpPr/>
          <p:nvPr/>
        </p:nvSpPr>
        <p:spPr>
          <a:xfrm rot="16200000">
            <a:off x="5635376" y="109636"/>
            <a:ext cx="1514222" cy="1104971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a:r>
              <a:rPr lang="en-GB" sz="1600" dirty="0">
                <a:solidFill>
                  <a:prstClr val="black"/>
                </a:solidFill>
              </a:rPr>
              <a:t>Supplementary Indicators</a:t>
            </a:r>
          </a:p>
        </p:txBody>
      </p:sp>
      <p:sp>
        <p:nvSpPr>
          <p:cNvPr id="5" name="Rounded Rectangle 4">
            <a:extLst>
              <a:ext uri="{FF2B5EF4-FFF2-40B4-BE49-F238E27FC236}">
                <a16:creationId xmlns:a16="http://schemas.microsoft.com/office/drawing/2014/main" xmlns="" id="{595FE42D-F3A4-A849-8288-3F0845CACCB4}"/>
              </a:ext>
            </a:extLst>
          </p:cNvPr>
          <p:cNvSpPr/>
          <p:nvPr/>
        </p:nvSpPr>
        <p:spPr>
          <a:xfrm>
            <a:off x="1941682" y="847123"/>
            <a:ext cx="1773729" cy="601121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dirty="0">
                <a:solidFill>
                  <a:srgbClr val="FF0000"/>
                </a:solidFill>
              </a:rPr>
              <a:t>Temperature and Energy</a:t>
            </a:r>
          </a:p>
        </p:txBody>
      </p:sp>
      <p:sp>
        <p:nvSpPr>
          <p:cNvPr id="6" name="Rounded Rectangle 5">
            <a:extLst>
              <a:ext uri="{FF2B5EF4-FFF2-40B4-BE49-F238E27FC236}">
                <a16:creationId xmlns:a16="http://schemas.microsoft.com/office/drawing/2014/main" xmlns="" id="{62B02043-3937-964D-ABC2-54C6BAF47026}"/>
              </a:ext>
            </a:extLst>
          </p:cNvPr>
          <p:cNvSpPr/>
          <p:nvPr/>
        </p:nvSpPr>
        <p:spPr>
          <a:xfrm>
            <a:off x="5950588" y="1640435"/>
            <a:ext cx="1685042" cy="493736"/>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Ocean Acidification</a:t>
            </a:r>
          </a:p>
        </p:txBody>
      </p:sp>
      <p:sp>
        <p:nvSpPr>
          <p:cNvPr id="7" name="Rounded Rectangle 6">
            <a:extLst>
              <a:ext uri="{FF2B5EF4-FFF2-40B4-BE49-F238E27FC236}">
                <a16:creationId xmlns:a16="http://schemas.microsoft.com/office/drawing/2014/main" xmlns="" id="{544DA4D2-4C26-2E42-95CA-9DDF12411595}"/>
              </a:ext>
            </a:extLst>
          </p:cNvPr>
          <p:cNvSpPr/>
          <p:nvPr/>
        </p:nvSpPr>
        <p:spPr>
          <a:xfrm>
            <a:off x="3961959" y="1640435"/>
            <a:ext cx="1685042" cy="493736"/>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Atmospheric CO</a:t>
            </a:r>
            <a:r>
              <a:rPr lang="en-GB" sz="1600" baseline="-25000" dirty="0">
                <a:solidFill>
                  <a:prstClr val="white"/>
                </a:solidFill>
              </a:rPr>
              <a:t>2</a:t>
            </a:r>
          </a:p>
        </p:txBody>
      </p:sp>
      <p:sp>
        <p:nvSpPr>
          <p:cNvPr id="8" name="Rounded Rectangle 7">
            <a:extLst>
              <a:ext uri="{FF2B5EF4-FFF2-40B4-BE49-F238E27FC236}">
                <a16:creationId xmlns:a16="http://schemas.microsoft.com/office/drawing/2014/main" xmlns="" id="{4FB9C7A2-F565-D845-A53F-2158437B4D5C}"/>
              </a:ext>
            </a:extLst>
          </p:cNvPr>
          <p:cNvSpPr/>
          <p:nvPr/>
        </p:nvSpPr>
        <p:spPr>
          <a:xfrm>
            <a:off x="1986026" y="2369912"/>
            <a:ext cx="1685042" cy="493736"/>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Ocean Heat</a:t>
            </a:r>
          </a:p>
        </p:txBody>
      </p:sp>
      <p:sp>
        <p:nvSpPr>
          <p:cNvPr id="9" name="Rounded Rectangle 8">
            <a:extLst>
              <a:ext uri="{FF2B5EF4-FFF2-40B4-BE49-F238E27FC236}">
                <a16:creationId xmlns:a16="http://schemas.microsoft.com/office/drawing/2014/main" xmlns="" id="{63A25FDD-18DB-9A49-9355-147F0B653BA5}"/>
              </a:ext>
            </a:extLst>
          </p:cNvPr>
          <p:cNvSpPr/>
          <p:nvPr/>
        </p:nvSpPr>
        <p:spPr>
          <a:xfrm>
            <a:off x="1986026" y="1640435"/>
            <a:ext cx="1685042" cy="493736"/>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Surface Temperature</a:t>
            </a:r>
          </a:p>
        </p:txBody>
      </p:sp>
      <p:sp>
        <p:nvSpPr>
          <p:cNvPr id="11" name="Rounded Rectangle 10">
            <a:extLst>
              <a:ext uri="{FF2B5EF4-FFF2-40B4-BE49-F238E27FC236}">
                <a16:creationId xmlns:a16="http://schemas.microsoft.com/office/drawing/2014/main" xmlns="" id="{CA728B3B-817B-CE4A-BE7B-6640F4EF65E5}"/>
              </a:ext>
            </a:extLst>
          </p:cNvPr>
          <p:cNvSpPr/>
          <p:nvPr/>
        </p:nvSpPr>
        <p:spPr>
          <a:xfrm>
            <a:off x="7869483" y="853760"/>
            <a:ext cx="1773729" cy="6004240"/>
          </a:xfrm>
          <a:prstGeom prst="roundRect">
            <a:avLst/>
          </a:pr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dirty="0">
                <a:solidFill>
                  <a:srgbClr val="E7E6E6">
                    <a:lumMod val="50000"/>
                  </a:srgbClr>
                </a:solidFill>
              </a:rPr>
              <a:t>Cryosphere</a:t>
            </a:r>
          </a:p>
        </p:txBody>
      </p:sp>
      <p:sp>
        <p:nvSpPr>
          <p:cNvPr id="12" name="Rounded Rectangle 11">
            <a:extLst>
              <a:ext uri="{FF2B5EF4-FFF2-40B4-BE49-F238E27FC236}">
                <a16:creationId xmlns:a16="http://schemas.microsoft.com/office/drawing/2014/main" xmlns="" id="{E9C5D700-C582-7547-AD41-68E42AF7AF8E}"/>
              </a:ext>
            </a:extLst>
          </p:cNvPr>
          <p:cNvSpPr/>
          <p:nvPr/>
        </p:nvSpPr>
        <p:spPr>
          <a:xfrm>
            <a:off x="5906246" y="867564"/>
            <a:ext cx="1773729" cy="2223659"/>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dirty="0">
                <a:solidFill>
                  <a:srgbClr val="002060"/>
                </a:solidFill>
              </a:rPr>
              <a:t>Ocean</a:t>
            </a:r>
          </a:p>
        </p:txBody>
      </p:sp>
      <p:sp>
        <p:nvSpPr>
          <p:cNvPr id="13" name="Rounded Rectangle 12">
            <a:extLst>
              <a:ext uri="{FF2B5EF4-FFF2-40B4-BE49-F238E27FC236}">
                <a16:creationId xmlns:a16="http://schemas.microsoft.com/office/drawing/2014/main" xmlns="" id="{12211486-21C4-3B4C-8A50-F017A6648A51}"/>
              </a:ext>
            </a:extLst>
          </p:cNvPr>
          <p:cNvSpPr/>
          <p:nvPr/>
        </p:nvSpPr>
        <p:spPr>
          <a:xfrm>
            <a:off x="3917615" y="847123"/>
            <a:ext cx="1773729" cy="6011212"/>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dirty="0">
                <a:solidFill>
                  <a:srgbClr val="00B0F0"/>
                </a:solidFill>
              </a:rPr>
              <a:t>Atmospheric Composition</a:t>
            </a:r>
          </a:p>
        </p:txBody>
      </p:sp>
      <p:sp>
        <p:nvSpPr>
          <p:cNvPr id="14" name="Rounded Rectangle 13">
            <a:extLst>
              <a:ext uri="{FF2B5EF4-FFF2-40B4-BE49-F238E27FC236}">
                <a16:creationId xmlns:a16="http://schemas.microsoft.com/office/drawing/2014/main" xmlns="" id="{1B1D98A6-0A8D-464E-8FC4-1A09B8D73A32}"/>
              </a:ext>
            </a:extLst>
          </p:cNvPr>
          <p:cNvSpPr/>
          <p:nvPr/>
        </p:nvSpPr>
        <p:spPr>
          <a:xfrm>
            <a:off x="7913824" y="2264017"/>
            <a:ext cx="1685042" cy="705526"/>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Arctic and Antarctic Sea Ice</a:t>
            </a:r>
          </a:p>
        </p:txBody>
      </p:sp>
      <p:sp>
        <p:nvSpPr>
          <p:cNvPr id="15" name="Rounded Rectangle 14">
            <a:extLst>
              <a:ext uri="{FF2B5EF4-FFF2-40B4-BE49-F238E27FC236}">
                <a16:creationId xmlns:a16="http://schemas.microsoft.com/office/drawing/2014/main" xmlns="" id="{F5A87CF1-CEED-F94E-8B04-5B0C763EB8CF}"/>
              </a:ext>
            </a:extLst>
          </p:cNvPr>
          <p:cNvSpPr/>
          <p:nvPr/>
        </p:nvSpPr>
        <p:spPr>
          <a:xfrm>
            <a:off x="7913824" y="1640435"/>
            <a:ext cx="1685042" cy="493736"/>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Glacier Mass Balance</a:t>
            </a:r>
          </a:p>
        </p:txBody>
      </p:sp>
      <p:sp>
        <p:nvSpPr>
          <p:cNvPr id="16" name="Rounded Rectangle 15">
            <a:extLst>
              <a:ext uri="{FF2B5EF4-FFF2-40B4-BE49-F238E27FC236}">
                <a16:creationId xmlns:a16="http://schemas.microsoft.com/office/drawing/2014/main" xmlns="" id="{D2AA8B28-4AB8-6D4C-9425-11E07BA7D60A}"/>
              </a:ext>
            </a:extLst>
          </p:cNvPr>
          <p:cNvSpPr/>
          <p:nvPr/>
        </p:nvSpPr>
        <p:spPr>
          <a:xfrm>
            <a:off x="5950588" y="2369912"/>
            <a:ext cx="1685042" cy="493736"/>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Sea Level</a:t>
            </a:r>
          </a:p>
        </p:txBody>
      </p:sp>
      <p:sp>
        <p:nvSpPr>
          <p:cNvPr id="17" name="Rounded Rectangle 16">
            <a:extLst>
              <a:ext uri="{FF2B5EF4-FFF2-40B4-BE49-F238E27FC236}">
                <a16:creationId xmlns:a16="http://schemas.microsoft.com/office/drawing/2014/main" xmlns="" id="{8B6CD32D-D1E1-FD42-BD6F-019897667342}"/>
              </a:ext>
            </a:extLst>
          </p:cNvPr>
          <p:cNvSpPr/>
          <p:nvPr/>
        </p:nvSpPr>
        <p:spPr>
          <a:xfrm>
            <a:off x="9845412" y="853766"/>
            <a:ext cx="1773729" cy="6004241"/>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dirty="0">
                <a:solidFill>
                  <a:srgbClr val="00B050"/>
                </a:solidFill>
              </a:rPr>
              <a:t>Biosphere</a:t>
            </a:r>
          </a:p>
        </p:txBody>
      </p:sp>
      <p:sp>
        <p:nvSpPr>
          <p:cNvPr id="21" name="Rounded Rectangle 20">
            <a:extLst>
              <a:ext uri="{FF2B5EF4-FFF2-40B4-BE49-F238E27FC236}">
                <a16:creationId xmlns:a16="http://schemas.microsoft.com/office/drawing/2014/main" xmlns="" id="{27061647-BC32-A447-94A2-89A8E9934C03}"/>
              </a:ext>
            </a:extLst>
          </p:cNvPr>
          <p:cNvSpPr/>
          <p:nvPr/>
        </p:nvSpPr>
        <p:spPr>
          <a:xfrm>
            <a:off x="1986026" y="3340240"/>
            <a:ext cx="1685042" cy="49373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FF0000"/>
                </a:solidFill>
              </a:rPr>
              <a:t>Heat Waves</a:t>
            </a:r>
          </a:p>
        </p:txBody>
      </p:sp>
      <p:sp>
        <p:nvSpPr>
          <p:cNvPr id="22" name="Rounded Rectangle 21">
            <a:extLst>
              <a:ext uri="{FF2B5EF4-FFF2-40B4-BE49-F238E27FC236}">
                <a16:creationId xmlns:a16="http://schemas.microsoft.com/office/drawing/2014/main" xmlns="" id="{89629200-A796-8145-A4DA-AAF9EF11F211}"/>
              </a:ext>
            </a:extLst>
          </p:cNvPr>
          <p:cNvSpPr/>
          <p:nvPr/>
        </p:nvSpPr>
        <p:spPr>
          <a:xfrm>
            <a:off x="5950588" y="3340240"/>
            <a:ext cx="1685042" cy="493736"/>
          </a:xfrm>
          <a:prstGeom prst="round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2060"/>
                </a:solidFill>
              </a:rPr>
              <a:t>Heavy Precipitation</a:t>
            </a:r>
          </a:p>
        </p:txBody>
      </p:sp>
      <p:sp>
        <p:nvSpPr>
          <p:cNvPr id="23" name="Rounded Rectangle 22">
            <a:extLst>
              <a:ext uri="{FF2B5EF4-FFF2-40B4-BE49-F238E27FC236}">
                <a16:creationId xmlns:a16="http://schemas.microsoft.com/office/drawing/2014/main" xmlns="" id="{E40307D7-4918-8041-801A-D0D660996E98}"/>
              </a:ext>
            </a:extLst>
          </p:cNvPr>
          <p:cNvSpPr/>
          <p:nvPr/>
        </p:nvSpPr>
        <p:spPr>
          <a:xfrm>
            <a:off x="5950588" y="3909663"/>
            <a:ext cx="1685042" cy="543109"/>
          </a:xfrm>
          <a:prstGeom prst="round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2060"/>
                </a:solidFill>
              </a:rPr>
              <a:t>Droughts</a:t>
            </a:r>
          </a:p>
        </p:txBody>
      </p:sp>
      <p:sp>
        <p:nvSpPr>
          <p:cNvPr id="24" name="Rounded Rectangle 23">
            <a:extLst>
              <a:ext uri="{FF2B5EF4-FFF2-40B4-BE49-F238E27FC236}">
                <a16:creationId xmlns:a16="http://schemas.microsoft.com/office/drawing/2014/main" xmlns="" id="{E64ECE40-9F72-6349-972D-6E2C86881CA7}"/>
              </a:ext>
            </a:extLst>
          </p:cNvPr>
          <p:cNvSpPr/>
          <p:nvPr/>
        </p:nvSpPr>
        <p:spPr>
          <a:xfrm>
            <a:off x="9889756" y="3340240"/>
            <a:ext cx="1685042" cy="493736"/>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B050"/>
                </a:solidFill>
              </a:rPr>
              <a:t>Ecosystem change</a:t>
            </a:r>
          </a:p>
        </p:txBody>
      </p:sp>
      <p:sp>
        <p:nvSpPr>
          <p:cNvPr id="25" name="Rounded Rectangle 24">
            <a:extLst>
              <a:ext uri="{FF2B5EF4-FFF2-40B4-BE49-F238E27FC236}">
                <a16:creationId xmlns:a16="http://schemas.microsoft.com/office/drawing/2014/main" xmlns="" id="{FA095102-F6D3-6045-B073-594068B461B0}"/>
              </a:ext>
            </a:extLst>
          </p:cNvPr>
          <p:cNvSpPr/>
          <p:nvPr/>
        </p:nvSpPr>
        <p:spPr>
          <a:xfrm>
            <a:off x="7913824" y="5368490"/>
            <a:ext cx="1685042" cy="493736"/>
          </a:xfrm>
          <a:prstGeom prst="roundRect">
            <a:avLst/>
          </a:prstGeom>
          <a:solidFill>
            <a:schemeClr val="bg2">
              <a:lumMod val="2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Snow extent</a:t>
            </a:r>
          </a:p>
        </p:txBody>
      </p:sp>
      <p:sp>
        <p:nvSpPr>
          <p:cNvPr id="26" name="Rounded Rectangle 25">
            <a:extLst>
              <a:ext uri="{FF2B5EF4-FFF2-40B4-BE49-F238E27FC236}">
                <a16:creationId xmlns:a16="http://schemas.microsoft.com/office/drawing/2014/main" xmlns="" id="{BBCA0A0F-61FB-2343-8E99-B7E46FA6730A}"/>
              </a:ext>
            </a:extLst>
          </p:cNvPr>
          <p:cNvSpPr/>
          <p:nvPr/>
        </p:nvSpPr>
        <p:spPr>
          <a:xfrm>
            <a:off x="3961959" y="5885802"/>
            <a:ext cx="1685042" cy="468000"/>
          </a:xfrm>
          <a:prstGeom prst="roundRect">
            <a:avLst/>
          </a:prstGeom>
          <a:solidFill>
            <a:srgbClr val="00B0F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Halocarbon GHG</a:t>
            </a:r>
          </a:p>
        </p:txBody>
      </p:sp>
      <p:sp>
        <p:nvSpPr>
          <p:cNvPr id="28" name="Rounded Rectangle 27">
            <a:extLst>
              <a:ext uri="{FF2B5EF4-FFF2-40B4-BE49-F238E27FC236}">
                <a16:creationId xmlns:a16="http://schemas.microsoft.com/office/drawing/2014/main" xmlns="" id="{31A85E49-61F7-8140-85A8-2C3A7B4B5B57}"/>
              </a:ext>
            </a:extLst>
          </p:cNvPr>
          <p:cNvSpPr/>
          <p:nvPr/>
        </p:nvSpPr>
        <p:spPr>
          <a:xfrm>
            <a:off x="1987668" y="5259551"/>
            <a:ext cx="1685042" cy="711771"/>
          </a:xfrm>
          <a:prstGeom prst="roundRect">
            <a:avLst/>
          </a:prstGeom>
          <a:solidFill>
            <a:srgbClr val="FF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600" dirty="0">
                <a:solidFill>
                  <a:prstClr val="white"/>
                </a:solidFill>
              </a:rPr>
              <a:t>Top of atmosphere energy balance</a:t>
            </a:r>
          </a:p>
        </p:txBody>
      </p:sp>
      <p:sp>
        <p:nvSpPr>
          <p:cNvPr id="30" name="Rectangle 29">
            <a:extLst>
              <a:ext uri="{FF2B5EF4-FFF2-40B4-BE49-F238E27FC236}">
                <a16:creationId xmlns:a16="http://schemas.microsoft.com/office/drawing/2014/main" xmlns="" id="{06192B47-3FA7-FD41-AEEA-7DAC2CD070B6}"/>
              </a:ext>
            </a:extLst>
          </p:cNvPr>
          <p:cNvSpPr/>
          <p:nvPr/>
        </p:nvSpPr>
        <p:spPr>
          <a:xfrm>
            <a:off x="820603" y="967317"/>
            <a:ext cx="10754310" cy="56955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61">
              <a:solidFill>
                <a:prstClr val="white"/>
              </a:solidFill>
            </a:endParaRPr>
          </a:p>
        </p:txBody>
      </p:sp>
      <p:sp>
        <p:nvSpPr>
          <p:cNvPr id="31" name="Rounded Rectangle 30">
            <a:extLst>
              <a:ext uri="{FF2B5EF4-FFF2-40B4-BE49-F238E27FC236}">
                <a16:creationId xmlns:a16="http://schemas.microsoft.com/office/drawing/2014/main" xmlns="" id="{3F582561-CF74-EE46-A16C-3C3039BE2F98}"/>
              </a:ext>
            </a:extLst>
          </p:cNvPr>
          <p:cNvSpPr/>
          <p:nvPr/>
        </p:nvSpPr>
        <p:spPr>
          <a:xfrm>
            <a:off x="5914593" y="3131312"/>
            <a:ext cx="1757040" cy="3726767"/>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1600" b="1" dirty="0">
                <a:solidFill>
                  <a:srgbClr val="002060"/>
                </a:solidFill>
              </a:rPr>
              <a:t>Water</a:t>
            </a:r>
          </a:p>
        </p:txBody>
      </p:sp>
      <p:sp>
        <p:nvSpPr>
          <p:cNvPr id="32" name="Rounded Rectangle 31">
            <a:extLst>
              <a:ext uri="{FF2B5EF4-FFF2-40B4-BE49-F238E27FC236}">
                <a16:creationId xmlns:a16="http://schemas.microsoft.com/office/drawing/2014/main" xmlns="" id="{61EF2E46-D7EA-3F40-8C58-EB0D8C44D0D3}"/>
              </a:ext>
            </a:extLst>
          </p:cNvPr>
          <p:cNvSpPr/>
          <p:nvPr/>
        </p:nvSpPr>
        <p:spPr>
          <a:xfrm>
            <a:off x="3961959" y="4880644"/>
            <a:ext cx="1685042" cy="468000"/>
          </a:xfrm>
          <a:prstGeom prst="roundRect">
            <a:avLst/>
          </a:prstGeom>
          <a:solidFill>
            <a:srgbClr val="00B0F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Methane</a:t>
            </a:r>
          </a:p>
        </p:txBody>
      </p:sp>
      <p:sp>
        <p:nvSpPr>
          <p:cNvPr id="33" name="Rounded Rectangle 32">
            <a:extLst>
              <a:ext uri="{FF2B5EF4-FFF2-40B4-BE49-F238E27FC236}">
                <a16:creationId xmlns:a16="http://schemas.microsoft.com/office/drawing/2014/main" xmlns="" id="{66E4FF1C-D0E8-244D-B3BA-21F87F3FC768}"/>
              </a:ext>
            </a:extLst>
          </p:cNvPr>
          <p:cNvSpPr/>
          <p:nvPr/>
        </p:nvSpPr>
        <p:spPr>
          <a:xfrm>
            <a:off x="3961959" y="5381358"/>
            <a:ext cx="1685042" cy="468000"/>
          </a:xfrm>
          <a:prstGeom prst="roundRect">
            <a:avLst/>
          </a:prstGeom>
          <a:solidFill>
            <a:srgbClr val="00B0F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N</a:t>
            </a:r>
            <a:r>
              <a:rPr lang="en-GB" sz="1600" baseline="-25000" dirty="0">
                <a:solidFill>
                  <a:prstClr val="white"/>
                </a:solidFill>
              </a:rPr>
              <a:t>2</a:t>
            </a:r>
            <a:r>
              <a:rPr lang="en-GB" sz="1600" dirty="0">
                <a:solidFill>
                  <a:prstClr val="white"/>
                </a:solidFill>
              </a:rPr>
              <a:t>O</a:t>
            </a:r>
          </a:p>
        </p:txBody>
      </p:sp>
      <p:sp>
        <p:nvSpPr>
          <p:cNvPr id="4" name="Title 3">
            <a:extLst>
              <a:ext uri="{FF2B5EF4-FFF2-40B4-BE49-F238E27FC236}">
                <a16:creationId xmlns:a16="http://schemas.microsoft.com/office/drawing/2014/main" xmlns="" id="{0370E6FD-8406-2248-A333-F7FAB2C78E5A}"/>
              </a:ext>
            </a:extLst>
          </p:cNvPr>
          <p:cNvSpPr>
            <a:spLocks noGrp="1"/>
          </p:cNvSpPr>
          <p:nvPr>
            <p:ph type="title"/>
          </p:nvPr>
        </p:nvSpPr>
        <p:spPr>
          <a:xfrm>
            <a:off x="504630" y="79"/>
            <a:ext cx="11687370" cy="712269"/>
          </a:xfrm>
        </p:spPr>
        <p:txBody>
          <a:bodyPr/>
          <a:lstStyle/>
          <a:p>
            <a:r>
              <a:rPr lang="en-GB" dirty="0"/>
              <a:t>Climate Indicators</a:t>
            </a:r>
          </a:p>
        </p:txBody>
      </p:sp>
    </p:spTree>
    <p:extLst>
      <p:ext uri="{BB962C8B-B14F-4D97-AF65-F5344CB8AC3E}">
        <p14:creationId xmlns:p14="http://schemas.microsoft.com/office/powerpoint/2010/main" val="1725429558"/>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WMO_WHITE_Powerpoint_en_f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{391A797B-B48F-6F48-AA4B-7E27220A28E7}tf10001076</Template>
  <TotalTime>2541</TotalTime>
  <Words>2020</Words>
  <Application>Microsoft Office PowerPoint</Application>
  <PresentationFormat>Custom</PresentationFormat>
  <Paragraphs>358</Paragraphs>
  <Slides>20</Slides>
  <Notes>20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WMO_WHITE_Powerpoint_en_fr</vt:lpstr>
      <vt:lpstr>GCOS update CEOS SIT – 34  3 April 2019 Miami, FL, USA </vt:lpstr>
      <vt:lpstr>From observations to implementation </vt:lpstr>
      <vt:lpstr>PowerPoint Presentation</vt:lpstr>
      <vt:lpstr>PowerPoint Presentation</vt:lpstr>
      <vt:lpstr>PowerPoint Presentation</vt:lpstr>
      <vt:lpstr>PowerPoint Presentation</vt:lpstr>
      <vt:lpstr>Examples of remote sensing of responses to climate changes</vt:lpstr>
      <vt:lpstr>Summary of the monitoring needs identified by GCOS contributing to implementation of Paris Agreement &amp; Global Stocktake </vt:lpstr>
      <vt:lpstr>Climate Indicators</vt:lpstr>
      <vt:lpstr>PowerPoint Presentation</vt:lpstr>
      <vt:lpstr>PowerPoint Presentation</vt:lpstr>
      <vt:lpstr>GCOS Joint Panels Meeting Marrakesh Morocco 18-22 March 2019</vt:lpstr>
      <vt:lpstr>PowerPoint Presentation</vt:lpstr>
      <vt:lpstr>PowerPoint Presentation</vt:lpstr>
      <vt:lpstr>PowerPoint Presentation</vt:lpstr>
      <vt:lpstr>PowerPoint Presentation</vt:lpstr>
      <vt:lpstr>PowerPoint Presentation</vt:lpstr>
      <vt:lpstr>Next (4th) Assessment Cycle : 2017 - 2022</vt:lpstr>
      <vt:lpstr>PowerPoint Presentation</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 Eggleston</dc:creator>
  <cp:lastModifiedBy>Carolin Richter</cp:lastModifiedBy>
  <cp:revision>69</cp:revision>
  <dcterms:created xsi:type="dcterms:W3CDTF">2018-09-24T08:41:46Z</dcterms:created>
  <dcterms:modified xsi:type="dcterms:W3CDTF">2019-04-03T11:02:11Z</dcterms:modified>
</cp:coreProperties>
</file>