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70" r:id="rId4"/>
    <p:sldId id="272" r:id="rId5"/>
    <p:sldId id="267" r:id="rId6"/>
    <p:sldId id="269" r:id="rId7"/>
    <p:sldId id="273" r:id="rId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>
      <p:ext uri="{19B8F6BF-5375-455C-9EA6-DF929625EA0E}">
        <p15:presenceInfo xmlns:p15="http://schemas.microsoft.com/office/powerpoint/2012/main" userId="88bec4dde897cd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12B"/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8"/>
    <p:restoredTop sz="93301"/>
  </p:normalViewPr>
  <p:slideViewPr>
    <p:cSldViewPr>
      <p:cViewPr varScale="1">
        <p:scale>
          <a:sx n="81" d="100"/>
          <a:sy n="81" d="100"/>
        </p:scale>
        <p:origin x="1462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9067800" cy="52578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SIT-34, 3-4 April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81200" y="76200"/>
            <a:ext cx="4953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AD7D-0617-A94B-AC21-E3B1B80D779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6E6F-36DA-D546-B08E-69D8717CB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8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553182" y="3942536"/>
            <a:ext cx="4810858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NASA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Oceans &amp; Water Cycle </a:t>
            </a:r>
            <a:r>
              <a:rPr lang="en-US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#6.7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Miami, FL,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3 – 4 April 2019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sp>
        <p:nvSpPr>
          <p:cNvPr id="6" name="Shape 10"/>
          <p:cNvSpPr txBox="1">
            <a:spLocks/>
          </p:cNvSpPr>
          <p:nvPr/>
        </p:nvSpPr>
        <p:spPr>
          <a:xfrm>
            <a:off x="213360" y="1615111"/>
            <a:ext cx="8424672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2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8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r>
              <a:rPr lang="en-US" sz="2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 </a:t>
            </a:r>
            <a:r>
              <a:rPr lang="en-US" sz="28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cean </a:t>
            </a:r>
            <a:r>
              <a:rPr lang="en-US" sz="28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ariables </a:t>
            </a:r>
            <a:r>
              <a:rPr lang="en-US" sz="28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nabling </a:t>
            </a:r>
            <a:r>
              <a:rPr lang="en-US" sz="28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esearch and </a:t>
            </a:r>
            <a:r>
              <a:rPr lang="en-US" sz="28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pplications for </a:t>
            </a:r>
            <a:r>
              <a:rPr lang="en-US" sz="28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r>
              <a:rPr lang="en-US" sz="2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(</a:t>
            </a:r>
            <a:r>
              <a:rPr lang="en-US" sz="2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</a:t>
            </a:r>
            <a:r>
              <a:rPr lang="en-US" sz="2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Initiative:</a:t>
            </a:r>
            <a:endParaRPr lang="en-US" sz="2800" dirty="0">
              <a:latin typeface="+mj-lt"/>
            </a:endParaRPr>
          </a:p>
        </p:txBody>
      </p:sp>
      <p:sp>
        <p:nvSpPr>
          <p:cNvPr id="7" name="Shape 10"/>
          <p:cNvSpPr txBox="1">
            <a:spLocks/>
          </p:cNvSpPr>
          <p:nvPr/>
        </p:nvSpPr>
        <p:spPr>
          <a:xfrm>
            <a:off x="213360" y="2623331"/>
            <a:ext cx="3886200" cy="422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Update</a:t>
            </a:r>
            <a:endParaRPr lang="en-US" sz="2000" i="1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126883"/>
            <a:ext cx="2806211" cy="1203315"/>
            <a:chOff x="492880" y="152400"/>
            <a:chExt cx="2806211" cy="1203315"/>
          </a:xfrm>
        </p:grpSpPr>
        <p:pic>
          <p:nvPicPr>
            <p:cNvPr id="9" name="ceos_logo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92880" y="152400"/>
              <a:ext cx="2507906" cy="99313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" name="Shape 10"/>
            <p:cNvSpPr txBox="1">
              <a:spLocks/>
            </p:cNvSpPr>
            <p:nvPr/>
          </p:nvSpPr>
          <p:spPr>
            <a:xfrm>
              <a:off x="492880" y="1145532"/>
              <a:ext cx="2806211" cy="2101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>
              <a:lvl1pPr algn="l">
                <a:defRPr sz="4200" b="1">
                  <a:solidFill>
                    <a:srgbClr val="FFFFFF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1pPr>
              <a:lvl2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2pPr>
              <a:lvl3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3pPr>
              <a:lvl4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4pPr>
              <a:lvl5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5pPr>
              <a:lvl6pPr indent="4572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9144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13716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18288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defTabSz="914400">
                <a:defRPr sz="1800" b="0">
                  <a:solidFill>
                    <a:srgbClr val="000000"/>
                  </a:solidFill>
                </a:defRPr>
              </a:pPr>
              <a:r>
                <a:rPr lang="en-US" sz="1050" dirty="0" smtClean="0">
                  <a:solidFill>
                    <a:schemeClr val="bg1">
                      <a:lumMod val="20000"/>
                      <a:lumOff val="80000"/>
                    </a:schemeClr>
                  </a:solidFill>
                  <a:latin typeface="+mj-lt"/>
                </a:rPr>
                <a:t>Committee on Earth Observation Satellites</a:t>
              </a:r>
              <a:endPara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200" y="3505200"/>
            <a:ext cx="612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+mj-lt"/>
              </a:rPr>
              <a:t>Drs. </a:t>
            </a:r>
            <a:r>
              <a:rPr lang="en-US" i="1" dirty="0" smtClean="0">
                <a:solidFill>
                  <a:srgbClr val="FFFF00"/>
                </a:solidFill>
                <a:latin typeface="+mj-lt"/>
              </a:rPr>
              <a:t>Eric Lindstrom, Vardis </a:t>
            </a:r>
            <a:r>
              <a:rPr lang="en-US" i="1" dirty="0">
                <a:solidFill>
                  <a:srgbClr val="FFFF00"/>
                </a:solidFill>
                <a:latin typeface="+mj-lt"/>
              </a:rPr>
              <a:t>Tsontos &amp; </a:t>
            </a:r>
            <a:r>
              <a:rPr lang="en-US" i="1" dirty="0" smtClean="0">
                <a:solidFill>
                  <a:srgbClr val="FFFF00"/>
                </a:solidFill>
                <a:latin typeface="+mj-lt"/>
              </a:rPr>
              <a:t>Jorge Vazquez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B7E98B-EA3D-3D4F-9B3D-5C72D745AA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1139E-C6E7-3145-89C0-2E1C062802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0" y="228600"/>
            <a:ext cx="5715000" cy="457200"/>
          </a:xfrm>
        </p:spPr>
        <p:txBody>
          <a:bodyPr/>
          <a:lstStyle/>
          <a:p>
            <a:r>
              <a:rPr lang="en-US" dirty="0"/>
              <a:t>The CEOS COVERAGE Initiative</a:t>
            </a:r>
            <a:endParaRPr lang="en-US" sz="105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0" y="1219200"/>
            <a:ext cx="9144000" cy="5239328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dirty="0" smtClean="0"/>
              <a:t>Cross-cutting, collaborative </a:t>
            </a:r>
            <a:r>
              <a:rPr lang="en-US" sz="1700" dirty="0"/>
              <a:t>effort </a:t>
            </a:r>
            <a:r>
              <a:rPr lang="en-US" sz="1700" dirty="0" smtClean="0"/>
              <a:t>within CEOS </a:t>
            </a:r>
            <a:r>
              <a:rPr lang="en-US" sz="1700" b="0" dirty="0" smtClean="0"/>
              <a:t>relevant to the 4 Ocean Virtual Constellations </a:t>
            </a:r>
            <a:r>
              <a:rPr lang="en-US" sz="1700" b="0" dirty="0"/>
              <a:t>(SST, </a:t>
            </a:r>
            <a:r>
              <a:rPr lang="en-US" sz="1700" b="0" dirty="0" smtClean="0"/>
              <a:t>OST, OCR, OSVW) </a:t>
            </a:r>
            <a:r>
              <a:rPr lang="en-US" sz="1700" b="0" dirty="0"/>
              <a:t>and GEO projects (MBON, Blue </a:t>
            </a:r>
            <a:r>
              <a:rPr lang="en-US" sz="1700" b="0" dirty="0" smtClean="0"/>
              <a:t>Planet, GOOS) </a:t>
            </a:r>
            <a:r>
              <a:rPr lang="en-US" sz="1700" b="0" dirty="0"/>
              <a:t>to enable more widespread use of ocean satellite data in support of </a:t>
            </a:r>
            <a:r>
              <a:rPr lang="en-US" sz="1700" b="0" dirty="0" smtClean="0"/>
              <a:t>applications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Response to needs of the ocean community for improved, more integrated data access for societal benefit</a:t>
            </a:r>
            <a:r>
              <a:rPr lang="en-US" sz="1700" b="0" dirty="0" smtClean="0">
                <a:solidFill>
                  <a:schemeClr val="accent1">
                    <a:lumMod val="50000"/>
                  </a:schemeClr>
                </a:solidFill>
              </a:rPr>
              <a:t> in support also of SDG-14 relating to marine biodiversity &amp; ecosystem-based resource management </a:t>
            </a:r>
            <a:endParaRPr lang="en-US" sz="17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dirty="0" smtClean="0"/>
              <a:t>COVERAGE </a:t>
            </a:r>
            <a:r>
              <a:rPr lang="en-US" sz="1700" dirty="0"/>
              <a:t>aims </a:t>
            </a:r>
            <a:r>
              <a:rPr lang="en-US" sz="1700" dirty="0" smtClean="0"/>
              <a:t>to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develop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a data rich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Tech. platform</a:t>
            </a:r>
            <a:r>
              <a:rPr lang="en-US" sz="1700" b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b="0" dirty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US" sz="1700" b="0" dirty="0" smtClean="0">
                <a:solidFill>
                  <a:schemeClr val="accent1">
                    <a:lumMod val="50000"/>
                  </a:schemeClr>
                </a:solidFill>
              </a:rPr>
              <a:t>more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seamless delivery of analysis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ready ocean data</a:t>
            </a:r>
            <a:r>
              <a:rPr lang="en-US" sz="1700" b="0" dirty="0" smtClean="0"/>
              <a:t> in order to </a:t>
            </a:r>
            <a:r>
              <a:rPr lang="en-US" sz="1700" dirty="0"/>
              <a:t>demonstrate the value added of multivariate ocean data integration</a:t>
            </a:r>
            <a:r>
              <a:rPr lang="en-US" sz="1700" b="0" dirty="0"/>
              <a:t> </a:t>
            </a:r>
            <a:r>
              <a:rPr lang="en-US" sz="1700" dirty="0" smtClean="0"/>
              <a:t>in support </a:t>
            </a:r>
            <a:r>
              <a:rPr lang="en-US" sz="1700" dirty="0"/>
              <a:t>of science, applications, and public </a:t>
            </a:r>
            <a:r>
              <a:rPr lang="en-US" sz="1700" dirty="0" smtClean="0"/>
              <a:t>engagement</a:t>
            </a:r>
            <a:br>
              <a:rPr lang="en-US" sz="1700" dirty="0" smtClean="0"/>
            </a:br>
            <a:r>
              <a:rPr lang="en-US" sz="1700" b="0" dirty="0" smtClean="0"/>
              <a:t>- “Fusion environment” leveraging emerging Cloud infrastructure &amp; open source software</a:t>
            </a:r>
            <a:r>
              <a:rPr lang="en-US" sz="1700" b="0" dirty="0"/>
              <a:t/>
            </a:r>
            <a:br>
              <a:rPr lang="en-US" sz="1700" b="0" dirty="0"/>
            </a:br>
            <a:r>
              <a:rPr lang="en-US" sz="1700" b="0" dirty="0" smtClean="0"/>
              <a:t>- Curated aggregation of high quality, interagency multi-parameter observations</a:t>
            </a:r>
            <a:br>
              <a:rPr lang="en-US" sz="1700" b="0" dirty="0" smtClean="0"/>
            </a:br>
            <a:r>
              <a:rPr lang="en-US" sz="1700" b="0" dirty="0" smtClean="0"/>
              <a:t>- Near real-time &amp; longer-term series, </a:t>
            </a:r>
            <a:r>
              <a:rPr lang="en-US" sz="1700" b="0" dirty="0"/>
              <a:t>collocated to a common grid, thematically </a:t>
            </a:r>
            <a:r>
              <a:rPr lang="en-US" sz="1700" b="0" dirty="0" smtClean="0"/>
              <a:t>organized</a:t>
            </a:r>
            <a:br>
              <a:rPr lang="en-US" sz="1700" b="0" dirty="0" smtClean="0"/>
            </a:br>
            <a:r>
              <a:rPr lang="en-US" sz="1700" b="0" dirty="0" smtClean="0"/>
              <a:t>- Access via value-added data services (data discovery, visualization, </a:t>
            </a:r>
            <a:r>
              <a:rPr lang="en-US" sz="1700" b="0" dirty="0" err="1" smtClean="0"/>
              <a:t>subsetting</a:t>
            </a:r>
            <a:r>
              <a:rPr lang="en-US" sz="1700" b="0" dirty="0" smtClean="0"/>
              <a:t>)</a:t>
            </a:r>
            <a:br>
              <a:rPr lang="en-US" sz="1700" b="0" dirty="0" smtClean="0"/>
            </a:br>
            <a:r>
              <a:rPr lang="en-US" sz="1700" b="0" dirty="0" smtClean="0"/>
              <a:t>- Illustrated in the context of demonstration applications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Development concept: 4 Phases</a:t>
            </a:r>
            <a:r>
              <a:rPr lang="en-US" sz="1700" b="0" dirty="0" smtClean="0">
                <a:solidFill>
                  <a:schemeClr val="accent1">
                    <a:lumMod val="50000"/>
                  </a:schemeClr>
                </a:solidFill>
              </a:rPr>
              <a:t> aligning with inputs to CEOS work plan (COV1-6)</a:t>
            </a:r>
            <a:endParaRPr lang="en-US" sz="1700" b="0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381000" y="5715000"/>
            <a:ext cx="7778209" cy="536867"/>
            <a:chOff x="457200" y="5711533"/>
            <a:chExt cx="7778209" cy="536867"/>
          </a:xfrm>
        </p:grpSpPr>
        <p:sp>
          <p:nvSpPr>
            <p:cNvPr id="20" name="Rectangle 19"/>
            <p:cNvSpPr/>
            <p:nvPr/>
          </p:nvSpPr>
          <p:spPr>
            <a:xfrm>
              <a:off x="457200" y="5715000"/>
              <a:ext cx="7778209" cy="5334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57200" y="5714891"/>
              <a:ext cx="7778209" cy="273524"/>
              <a:chOff x="1192702" y="3192711"/>
              <a:chExt cx="7778209" cy="28310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192702" y="3192711"/>
                <a:ext cx="1450974" cy="27396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400" dirty="0" smtClean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A. Scoping (9mo)   </a:t>
                </a:r>
                <a:endParaRPr lang="en-US" sz="14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22186" y="3197410"/>
                <a:ext cx="2230098" cy="278409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400" dirty="0" smtClean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C. Full Implementation (1yr)</a:t>
                </a:r>
                <a:endParaRPr lang="en-US" sz="14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643676" y="3192823"/>
                <a:ext cx="2515432" cy="27840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400" dirty="0" smtClean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B. Prototype Development (1yr)</a:t>
                </a:r>
                <a:endParaRPr lang="en-US" sz="14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341939" y="3195019"/>
                <a:ext cx="1628972" cy="27840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>
                <a:sp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400" dirty="0" smtClean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D. Evaluation (6mo)</a:t>
                </a:r>
                <a:endParaRPr lang="en-US" sz="14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457200" y="6121655"/>
              <a:ext cx="1447800" cy="0"/>
            </a:xfrm>
            <a:prstGeom prst="straightConnector1">
              <a:avLst/>
            </a:prstGeom>
            <a:ln w="25400"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959276" y="6121655"/>
              <a:ext cx="304800" cy="0"/>
            </a:xfrm>
            <a:prstGeom prst="straightConnector1">
              <a:avLst/>
            </a:prstGeom>
            <a:ln w="25400">
              <a:solidFill>
                <a:srgbClr val="69A12B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7200" y="5715000"/>
              <a:ext cx="0" cy="34290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905000" y="5715000"/>
              <a:ext cx="0" cy="34290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429869" y="5715000"/>
              <a:ext cx="0" cy="34290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616782" y="5711533"/>
              <a:ext cx="0" cy="34290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621" y="6477001"/>
            <a:ext cx="417218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782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90678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/>
              <a:t>Phase A, the scoping </a:t>
            </a:r>
            <a:r>
              <a:rPr lang="en-US" sz="1700" dirty="0" smtClean="0"/>
              <a:t>&amp; </a:t>
            </a:r>
            <a:r>
              <a:rPr lang="en-US" sz="1700" dirty="0"/>
              <a:t>planning phase of the </a:t>
            </a:r>
            <a:r>
              <a:rPr lang="en-US" sz="1700" dirty="0" smtClean="0"/>
              <a:t>project</a:t>
            </a:r>
            <a:r>
              <a:rPr lang="en-US" sz="1700" dirty="0"/>
              <a:t>, has </a:t>
            </a:r>
            <a:r>
              <a:rPr lang="en-US" sz="1700" dirty="0" smtClean="0"/>
              <a:t>concluded.</a:t>
            </a:r>
            <a:br>
              <a:rPr lang="en-US" sz="1700" dirty="0" smtClean="0"/>
            </a:br>
            <a:r>
              <a:rPr lang="en-US" sz="1700" b="0" dirty="0" smtClean="0"/>
              <a:t>Associated </a:t>
            </a:r>
            <a:r>
              <a:rPr lang="en-US" sz="1700" b="0" dirty="0"/>
              <a:t>technical work </a:t>
            </a:r>
            <a:r>
              <a:rPr lang="en-US" sz="1700" b="0" dirty="0" smtClean="0"/>
              <a:t>completed has included:</a:t>
            </a:r>
          </a:p>
          <a:p>
            <a:r>
              <a:rPr lang="en-US" sz="1700" b="0" dirty="0" smtClean="0"/>
              <a:t>Inventory/review </a:t>
            </a:r>
            <a:r>
              <a:rPr lang="en-US" sz="1700" b="0" dirty="0"/>
              <a:t>of target </a:t>
            </a:r>
            <a:r>
              <a:rPr lang="en-US" sz="1700" b="0" dirty="0" smtClean="0"/>
              <a:t>Interagency datasets</a:t>
            </a:r>
          </a:p>
          <a:p>
            <a:r>
              <a:rPr lang="en-US" sz="1700" b="0" dirty="0" smtClean="0"/>
              <a:t>Processing </a:t>
            </a:r>
            <a:r>
              <a:rPr lang="en-US" sz="1700" b="0" dirty="0"/>
              <a:t>of the MUR-SST product at 0.25 degrees for inclusion in </a:t>
            </a:r>
            <a:r>
              <a:rPr lang="en-US" sz="1700" b="0" dirty="0" smtClean="0"/>
              <a:t>COVERAGE</a:t>
            </a:r>
          </a:p>
          <a:p>
            <a:r>
              <a:rPr lang="en-US" sz="1700" b="0" dirty="0" smtClean="0"/>
              <a:t>Planning </a:t>
            </a:r>
            <a:r>
              <a:rPr lang="en-US" sz="1700" b="0" dirty="0"/>
              <a:t>to address </a:t>
            </a:r>
            <a:r>
              <a:rPr lang="en-US" sz="1700" b="0" dirty="0" smtClean="0"/>
              <a:t>identified </a:t>
            </a:r>
            <a:r>
              <a:rPr lang="en-US" sz="1700" b="0" dirty="0"/>
              <a:t>L4 ocean color product </a:t>
            </a:r>
            <a:r>
              <a:rPr lang="en-US" sz="1700" b="0" dirty="0" smtClean="0"/>
              <a:t>gap in coordination with OCR-VC</a:t>
            </a:r>
          </a:p>
          <a:p>
            <a:r>
              <a:rPr lang="en-US" sz="1700" b="0" dirty="0"/>
              <a:t>Design of prototype COVERAGE technical system architecture for implementation in Phase </a:t>
            </a:r>
            <a:r>
              <a:rPr lang="en-US" sz="1700" b="0" dirty="0" smtClean="0"/>
              <a:t>B</a:t>
            </a:r>
          </a:p>
          <a:p>
            <a:r>
              <a:rPr lang="en-US" sz="1700" b="0" dirty="0" smtClean="0"/>
              <a:t>Specification </a:t>
            </a:r>
            <a:r>
              <a:rPr lang="en-US" sz="1700" b="0" dirty="0"/>
              <a:t>of a focal COVERAGE pilot application in support of </a:t>
            </a:r>
            <a:r>
              <a:rPr lang="en-US" sz="1700" b="0" dirty="0" smtClean="0"/>
              <a:t>GEO-MBON for implementation in Phase B</a:t>
            </a:r>
          </a:p>
          <a:p>
            <a:r>
              <a:rPr lang="en-US" sz="1700" b="0" dirty="0" smtClean="0"/>
              <a:t>Formulation of a Phase B task plan &amp; proposal</a:t>
            </a:r>
          </a:p>
          <a:p>
            <a:r>
              <a:rPr lang="en-US" sz="1700" b="0" dirty="0" smtClean="0"/>
              <a:t>Phase </a:t>
            </a:r>
            <a:r>
              <a:rPr lang="en-US" sz="1700" b="0" dirty="0"/>
              <a:t>A has also involved extensive stakeholder engagement and outreach activities, </a:t>
            </a:r>
            <a:r>
              <a:rPr lang="en-US" sz="1700" b="0" dirty="0" smtClean="0"/>
              <a:t>including:</a:t>
            </a:r>
          </a:p>
          <a:p>
            <a:pPr lvl="1"/>
            <a:r>
              <a:rPr lang="en-US" sz="1700" b="0" dirty="0" smtClean="0"/>
              <a:t>Interactions </a:t>
            </a:r>
            <a:r>
              <a:rPr lang="en-US" sz="1700" b="0" dirty="0"/>
              <a:t>with the COVERAGE advisory board, CEOS </a:t>
            </a:r>
            <a:r>
              <a:rPr lang="en-US" sz="1700" b="0" dirty="0" smtClean="0"/>
              <a:t>VCs and Secretariat</a:t>
            </a:r>
          </a:p>
          <a:p>
            <a:pPr lvl="1"/>
            <a:r>
              <a:rPr lang="en-US" sz="1700" dirty="0" smtClean="0"/>
              <a:t>Inputs to CEOS Reporting &amp; Work plan activities </a:t>
            </a:r>
            <a:r>
              <a:rPr lang="en-US" sz="1700" i="1" dirty="0" smtClean="0"/>
              <a:t>(closeout of COV-1 to 3 WP items)</a:t>
            </a:r>
            <a:endParaRPr lang="en-US" sz="1700" b="0" i="1" dirty="0" smtClean="0"/>
          </a:p>
          <a:p>
            <a:pPr lvl="1"/>
            <a:r>
              <a:rPr lang="en-US" sz="1700" b="0" dirty="0" smtClean="0"/>
              <a:t>Workshop side-meeting event </a:t>
            </a:r>
            <a:r>
              <a:rPr lang="en-US" sz="1700" b="0" dirty="0"/>
              <a:t>at </a:t>
            </a:r>
            <a:r>
              <a:rPr lang="en-US" sz="1700" b="0" dirty="0" smtClean="0"/>
              <a:t>2018 SIT-TW (Darmstadt)</a:t>
            </a:r>
          </a:p>
          <a:p>
            <a:pPr lvl="1"/>
            <a:r>
              <a:rPr lang="en-US" sz="1700" dirty="0" smtClean="0"/>
              <a:t>Numerous</a:t>
            </a:r>
            <a:r>
              <a:rPr lang="en-US" sz="1700" b="0" dirty="0" smtClean="0"/>
              <a:t> presentations </a:t>
            </a:r>
            <a:r>
              <a:rPr lang="en-US" sz="1700" b="0" dirty="0"/>
              <a:t>to </a:t>
            </a:r>
            <a:r>
              <a:rPr lang="en-US" sz="1700" b="0" dirty="0" smtClean="0"/>
              <a:t>broader applications/user communities at conferences, including the recent Sargasso Sea Commission workshop (Bermuda, March 2019)</a:t>
            </a:r>
            <a:endParaRPr lang="en-US" sz="1700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COVERAGE Phase A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613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178341"/>
            <a:ext cx="9067800" cy="4114800"/>
          </a:xfrm>
        </p:spPr>
        <p:txBody>
          <a:bodyPr/>
          <a:lstStyle/>
          <a:p>
            <a:r>
              <a:rPr lang="en-US" sz="1700" b="0" dirty="0" smtClean="0">
                <a:cs typeface="Calibri" panose="020F0502020204030204" pitchFamily="34" charset="0"/>
              </a:rPr>
              <a:t>Currently in transition to Phase B as COVERAGE follow-on proposal is being finalized</a:t>
            </a:r>
          </a:p>
          <a:p>
            <a:pPr marL="0" indent="0">
              <a:buNone/>
            </a:pPr>
            <a:endParaRPr lang="en-US" sz="800" b="0" dirty="0" smtClean="0">
              <a:cs typeface="Calibri" panose="020F0502020204030204" pitchFamily="34" charset="0"/>
            </a:endParaRPr>
          </a:p>
          <a:p>
            <a:r>
              <a:rPr lang="en-US" sz="1700" b="0" dirty="0" smtClean="0">
                <a:cs typeface="Calibri" panose="020F0502020204030204" pitchFamily="34" charset="0"/>
              </a:rPr>
              <a:t>Initiate Phase B prototype development activity </a:t>
            </a:r>
            <a:r>
              <a:rPr lang="en-US" sz="1700" b="0" i="1" dirty="0" smtClean="0">
                <a:cs typeface="Calibri" panose="020F0502020204030204" pitchFamily="34" charset="0"/>
              </a:rPr>
              <a:t>(COV-4) </a:t>
            </a:r>
            <a:r>
              <a:rPr lang="en-US" sz="1700" b="0" dirty="0">
                <a:cs typeface="Calibri" panose="020F0502020204030204" pitchFamily="34" charset="0"/>
              </a:rPr>
              <a:t>per the </a:t>
            </a:r>
            <a:r>
              <a:rPr lang="en-US" sz="1700" b="0" dirty="0" smtClean="0">
                <a:cs typeface="Calibri" panose="020F0502020204030204" pitchFamily="34" charset="0"/>
              </a:rPr>
              <a:t>project task plan pending</a:t>
            </a:r>
            <a:r>
              <a:rPr lang="en-US" sz="1700" b="0" i="1" dirty="0" smtClean="0">
                <a:cs typeface="Calibri" panose="020F0502020204030204" pitchFamily="34" charset="0"/>
              </a:rPr>
              <a:t> </a:t>
            </a:r>
            <a:r>
              <a:rPr lang="en-US" sz="1700" b="0" dirty="0" smtClean="0">
                <a:cs typeface="Calibri" panose="020F0502020204030204" pitchFamily="34" charset="0"/>
              </a:rPr>
              <a:t>approval</a:t>
            </a:r>
          </a:p>
          <a:p>
            <a:pPr marL="0" indent="0">
              <a:buNone/>
            </a:pPr>
            <a:endParaRPr lang="en-US" sz="800" b="0" dirty="0" smtClean="0">
              <a:cs typeface="Calibri" panose="020F0502020204030204" pitchFamily="34" charset="0"/>
            </a:endParaRPr>
          </a:p>
          <a:p>
            <a:r>
              <a:rPr lang="en-US" sz="1700" b="0" dirty="0" smtClean="0">
                <a:cs typeface="Calibri" panose="020F0502020204030204" pitchFamily="34" charset="0"/>
              </a:rPr>
              <a:t>Explore further the potential hosting of a COVERAGE </a:t>
            </a:r>
            <a:r>
              <a:rPr lang="en-US" sz="1700" b="0" i="1" dirty="0" smtClean="0">
                <a:cs typeface="Calibri" panose="020F0502020204030204" pitchFamily="34" charset="0"/>
              </a:rPr>
              <a:t>“Nexus” </a:t>
            </a:r>
            <a:r>
              <a:rPr lang="en-US" sz="1700" b="0" dirty="0" smtClean="0">
                <a:cs typeface="Calibri" panose="020F0502020204030204" pitchFamily="34" charset="0"/>
              </a:rPr>
              <a:t>node with target European datasets from CMEMS within </a:t>
            </a:r>
            <a:r>
              <a:rPr lang="en-US" sz="1700" b="0" i="1" dirty="0" smtClean="0">
                <a:cs typeface="Calibri" panose="020F0502020204030204" pitchFamily="34" charset="0"/>
              </a:rPr>
              <a:t>WEKEO </a:t>
            </a:r>
            <a:r>
              <a:rPr lang="en-US" sz="1700" b="0" dirty="0" smtClean="0">
                <a:cs typeface="Calibri" panose="020F0502020204030204" pitchFamily="34" charset="0"/>
              </a:rPr>
              <a:t>cloud environment (EUMETSAT):</a:t>
            </a:r>
          </a:p>
          <a:p>
            <a:pPr lvl="1"/>
            <a:r>
              <a:rPr lang="en-US" sz="1700" dirty="0" smtClean="0">
                <a:cs typeface="Calibri" panose="020F0502020204030204" pitchFamily="34" charset="0"/>
              </a:rPr>
              <a:t>Serve as</a:t>
            </a:r>
            <a:r>
              <a:rPr lang="en-US" sz="1700" b="0" dirty="0" smtClean="0">
                <a:cs typeface="Calibri" panose="020F0502020204030204" pitchFamily="34" charset="0"/>
              </a:rPr>
              <a:t> proof of concept of the COVERAGE distributed system architecture</a:t>
            </a:r>
          </a:p>
          <a:p>
            <a:pPr lvl="1"/>
            <a:r>
              <a:rPr lang="en-US" sz="1700" dirty="0" smtClean="0">
                <a:cs typeface="Calibri" panose="020F0502020204030204" pitchFamily="34" charset="0"/>
              </a:rPr>
              <a:t>Facilitate interagency technical collaboration on CEOS COVERAGE initiative</a:t>
            </a:r>
            <a:endParaRPr lang="en-US" sz="1700" b="0" dirty="0" smtClean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800" b="0" dirty="0" smtClean="0">
              <a:cs typeface="Calibri" panose="020F0502020204030204" pitchFamily="34" charset="0"/>
            </a:endParaRPr>
          </a:p>
          <a:p>
            <a:r>
              <a:rPr lang="en-US" sz="1700" b="0" dirty="0" smtClean="0">
                <a:cs typeface="Calibri" panose="020F0502020204030204" pitchFamily="34" charset="0"/>
              </a:rPr>
              <a:t>Continue active stakeholder engagement</a:t>
            </a:r>
          </a:p>
          <a:p>
            <a:pPr lvl="1"/>
            <a:r>
              <a:rPr lang="en-US" sz="1700" b="0" dirty="0" smtClean="0">
                <a:cs typeface="Calibri" panose="020F0502020204030204" pitchFamily="34" charset="0"/>
              </a:rPr>
              <a:t>Reconnect with the COVERAGE Advisory Board </a:t>
            </a:r>
            <a:r>
              <a:rPr lang="en-US" sz="1700" dirty="0" smtClean="0">
                <a:cs typeface="Calibri" panose="020F0502020204030204" pitchFamily="34" charset="0"/>
              </a:rPr>
              <a:t>&amp; VCs for Phase B</a:t>
            </a:r>
            <a:endParaRPr lang="en-US" sz="1700" dirty="0">
              <a:cs typeface="Calibri" panose="020F0502020204030204" pitchFamily="34" charset="0"/>
            </a:endParaRPr>
          </a:p>
          <a:p>
            <a:pPr lvl="1"/>
            <a:r>
              <a:rPr lang="en-US" sz="1700" dirty="0" smtClean="0">
                <a:cs typeface="Calibri" panose="020F0502020204030204" pitchFamily="34" charset="0"/>
              </a:rPr>
              <a:t>Engage COVERAGE demonstration application target community &amp; stakeholders</a:t>
            </a:r>
            <a:br>
              <a:rPr lang="en-US" sz="1700" dirty="0" smtClean="0">
                <a:cs typeface="Calibri" panose="020F0502020204030204" pitchFamily="34" charset="0"/>
              </a:rPr>
            </a:br>
            <a:r>
              <a:rPr lang="en-US" sz="1700" dirty="0" smtClean="0">
                <a:cs typeface="Calibri" panose="020F0502020204030204" pitchFamily="34" charset="0"/>
              </a:rPr>
              <a:t>(RFMOs, Global Fishing Watch, GEO-MBON, OBIS)</a:t>
            </a:r>
            <a:endParaRPr lang="en-US" sz="1700" b="0" i="1" dirty="0" smtClean="0"/>
          </a:p>
          <a:p>
            <a:endParaRPr lang="en-US" sz="1700" b="0" dirty="0" smtClean="0"/>
          </a:p>
          <a:p>
            <a:pPr marL="0" indent="0">
              <a:buNone/>
            </a:pPr>
            <a:endParaRPr lang="en-US" sz="17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COVERAGE Next Steps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" y="5389130"/>
            <a:ext cx="8797290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115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F35609-B81B-8744-8B15-A9184EC44040}"/>
              </a:ext>
            </a:extLst>
          </p:cNvPr>
          <p:cNvSpPr txBox="1"/>
          <p:nvPr/>
        </p:nvSpPr>
        <p:spPr>
          <a:xfrm>
            <a:off x="2133600" y="2590800"/>
            <a:ext cx="163121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chemeClr val="bg1"/>
                </a:solidFill>
              </a:rPr>
              <a:t>Backup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4866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Leverage JPL’s existing “Big Data” NEXUS/SDAP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”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open source Technology stack but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adapt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as necessary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Distributed architecture, cloud enabled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(reduce large data movements)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Emphasis on Earth science data interoperability 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standards (CF, ACDD, ISO19115)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Web-based Access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via value-added data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services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Search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Visualization (raster &amp; vector data)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Subsetting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(space-time bounding box/polygon)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Analytics (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eg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. time-series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, area average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maps,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correlation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4495800"/>
            <a:ext cx="4180348" cy="1923604"/>
            <a:chOff x="620252" y="1761570"/>
            <a:chExt cx="4180348" cy="1923604"/>
          </a:xfrm>
        </p:grpSpPr>
        <p:sp>
          <p:nvSpPr>
            <p:cNvPr id="9" name="Rectangle 8"/>
            <p:cNvSpPr/>
            <p:nvPr/>
          </p:nvSpPr>
          <p:spPr>
            <a:xfrm>
              <a:off x="748079" y="2130902"/>
              <a:ext cx="4052521" cy="1554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COVERAGE project Portal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Interactive GUI-based tools &amp; services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Jupyter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 notebooks (user coding support)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Data access Web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service APIs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0252" y="1761570"/>
              <a:ext cx="10871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u="sng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Calibri" panose="020F0502020204030204" pitchFamily="34" charset="0"/>
                </a:rPr>
                <a:t>Interfaces</a:t>
              </a:r>
              <a:endParaRPr lang="en-US" sz="1600" u="sng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210" y="1494561"/>
            <a:ext cx="3542386" cy="1836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2774" t="2392" r="53145" b="50264"/>
          <a:stretch/>
        </p:blipFill>
        <p:spPr>
          <a:xfrm>
            <a:off x="4267200" y="4814230"/>
            <a:ext cx="1842105" cy="1916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-1306" t="53524" r="78532" b="26014"/>
          <a:stretch/>
        </p:blipFill>
        <p:spPr>
          <a:xfrm>
            <a:off x="6424463" y="3538306"/>
            <a:ext cx="2641737" cy="14371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-1306" t="25118" r="78532" b="50263"/>
          <a:stretch/>
        </p:blipFill>
        <p:spPr>
          <a:xfrm>
            <a:off x="6424463" y="5165655"/>
            <a:ext cx="2659589" cy="1692345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76200"/>
            <a:ext cx="4953000" cy="990600"/>
          </a:xfrm>
        </p:spPr>
        <p:txBody>
          <a:bodyPr/>
          <a:lstStyle/>
          <a:p>
            <a:r>
              <a:rPr lang="en-US" dirty="0" smtClean="0"/>
              <a:t>COVERAGE </a:t>
            </a:r>
            <a:r>
              <a:rPr lang="en-US" dirty="0"/>
              <a:t>Technology &amp; System Features</a:t>
            </a:r>
          </a:p>
        </p:txBody>
      </p:sp>
    </p:spTree>
    <p:extLst>
      <p:ext uri="{BB962C8B-B14F-4D97-AF65-F5344CB8AC3E}">
        <p14:creationId xmlns:p14="http://schemas.microsoft.com/office/powerpoint/2010/main" val="2769801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0" y="34236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Phase B </a:t>
            </a:r>
            <a:r>
              <a:rPr lang="en-US" sz="2000" dirty="0" smtClean="0">
                <a:solidFill>
                  <a:schemeClr val="bg1"/>
                </a:solidFill>
              </a:rPr>
              <a:t>Demonstration Application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High Seas Tuna </a:t>
            </a:r>
            <a:r>
              <a:rPr lang="en-US" sz="2000" dirty="0" smtClean="0">
                <a:solidFill>
                  <a:schemeClr val="bg1"/>
                </a:solidFill>
              </a:rPr>
              <a:t>Fisheries and the Environment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9525" y="1212717"/>
            <a:ext cx="8944897" cy="3029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High Seas &amp; Regional Fisheries Applications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involving integration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of ocean remote sensing, physical model and in-situ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datasets enabling decision support and research investigations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Habitat analysis for Highly Migratory Species (HMS)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Tuna Spatial catch forecasting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By-catch mitigation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Integration of environmental information in support of fisheries </a:t>
            </a:r>
            <a:b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science &amp; ecosystem-based assessment</a:t>
            </a:r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spcAft>
                <a:spcPts val="450"/>
              </a:spcAft>
            </a:pPr>
            <a:r>
              <a:rPr lang="en-US" sz="1700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Beneficiaries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</a:t>
            </a:r>
            <a:b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RFMOs, Fisheries Agencies, Research community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10" y="4301031"/>
            <a:ext cx="57912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Supporting Data</a:t>
            </a:r>
            <a:endParaRPr lang="en-US" sz="17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Interagency satellite products prioritized by COVERAGE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RFMO monthly spatial catch/effort time series by species, aggregated spatially at 1 &amp; 5deg.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resol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., 1952-2018  </a:t>
            </a:r>
            <a:r>
              <a:rPr lang="en-US" sz="17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(higher resolution data possible by arrangement)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Electronic tagging datasets: high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resol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 trajectory-profile series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AIS fishing vessel movement data products by category</a:t>
            </a:r>
            <a:b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(daily, since 2012 from </a:t>
            </a:r>
            <a:r>
              <a:rPr lang="en-US" sz="17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Global Fishing Watch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07828"/>
            <a:ext cx="3266916" cy="181722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00800" y="1860272"/>
            <a:ext cx="2771511" cy="2132370"/>
            <a:chOff x="6400800" y="1860272"/>
            <a:chExt cx="2771511" cy="21323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0800" y="1860272"/>
              <a:ext cx="2733516" cy="170844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528479" y="3592532"/>
              <a:ext cx="2643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Spatial distribution of commercial tuna catch RFMO data by species in the Pacific</a:t>
              </a:r>
              <a:endParaRPr lang="en-US" sz="1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39697" y="6343611"/>
            <a:ext cx="333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Web-based Visualization of 4-year, minute </a:t>
            </a:r>
            <a:r>
              <a:rPr lang="en-US" sz="1000" dirty="0" err="1" smtClean="0"/>
              <a:t>resol</a:t>
            </a:r>
            <a:r>
              <a:rPr lang="en-US" sz="1000" dirty="0" smtClean="0"/>
              <a:t>.</a:t>
            </a:r>
            <a:br>
              <a:rPr lang="en-US" sz="1000" dirty="0" smtClean="0"/>
            </a:br>
            <a:r>
              <a:rPr lang="en-US" sz="1000" dirty="0" smtClean="0"/>
              <a:t>ETP Bigeye tuna </a:t>
            </a:r>
            <a:r>
              <a:rPr lang="en-US" sz="1000" dirty="0" err="1" smtClean="0"/>
              <a:t>eTag</a:t>
            </a:r>
            <a:r>
              <a:rPr lang="en-US" sz="1000" dirty="0" smtClean="0"/>
              <a:t> data (Schaffer &amp; Fuller, IATTC)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643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9360</TotalTime>
  <Words>494</Words>
  <Application>Microsoft Office PowerPoint</Application>
  <PresentationFormat>On-screen Show (4:3)</PresentationFormat>
  <Paragraphs>76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Tsontos, Vardis M (398G)</cp:lastModifiedBy>
  <cp:revision>251</cp:revision>
  <dcterms:modified xsi:type="dcterms:W3CDTF">2019-04-01T21:37:40Z</dcterms:modified>
</cp:coreProperties>
</file>