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embeddedFontLst>
    <p:embeddedFont>
      <p:font typeface="Avenir" panose="02000503020000020003" pitchFamily="2" charset="0"/>
      <p:regular r:id="rId17"/>
      <p:italic r:id="rId18"/>
    </p:embeddedFont>
    <p:embeddedFont>
      <p:font typeface="Calibri" panose="020F0502020204030204" pitchFamily="34" charset="0"/>
      <p:regular r:id="rId19"/>
      <p:bold r:id="rId20"/>
      <p:italic r:id="rId21"/>
      <p:boldItalic r:id="rId22"/>
    </p:embeddedFont>
    <p:embeddedFont>
      <p:font typeface="Helvetica Neue" panose="02000503000000020004"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90"/>
  </p:normalViewPr>
  <p:slideViewPr>
    <p:cSldViewPr snapToGrid="0">
      <p:cViewPr varScale="1">
        <p:scale>
          <a:sx n="91" d="100"/>
          <a:sy n="91" d="100"/>
        </p:scale>
        <p:origin x="1704"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lstStyle>
            <a:lvl1pPr marL="457200" marR="0" lvl="0"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1pPr>
            <a:lvl2pPr marL="914400" marR="0" lvl="1"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2pPr>
            <a:lvl3pPr marL="1371600" marR="0" lvl="2"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3pPr>
            <a:lvl4pPr marL="1828800" marR="0" lvl="3"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4pPr>
            <a:lvl5pPr marL="2286000" marR="0" lvl="4"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5pPr>
            <a:lvl6pPr marL="2743200" marR="0" lvl="5"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6pPr>
            <a:lvl7pPr marL="3200400" marR="0" lvl="6"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7pPr>
            <a:lvl8pPr marL="3657600" marR="0" lvl="7"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8pPr>
            <a:lvl9pPr marL="4114800" marR="0" lvl="8"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
        <p:cNvGrpSpPr/>
        <p:nvPr/>
      </p:nvGrpSpPr>
      <p:grpSpPr>
        <a:xfrm>
          <a:off x="0" y="0"/>
          <a:ext cx="0" cy="0"/>
          <a:chOff x="0" y="0"/>
          <a:chExt cx="0" cy="0"/>
        </a:xfrm>
      </p:grpSpPr>
      <p:sp>
        <p:nvSpPr>
          <p:cNvPr id="14" name="Google Shape;1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 name="Google Shape;15;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5495bea822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 name="Google Shape;78;g5495bea822_0_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5495bea822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4" name="Google Shape;84;g5495bea822_0_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5495bea822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0" name="Google Shape;90;g5495bea822_0_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5495bea822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6" name="Google Shape;96;g5495bea822_0_3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5541551f0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3" name="Google Shape;103;g5541551f07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l" rtl="0">
              <a:lnSpc>
                <a:spcPct val="100000"/>
              </a:lnSpc>
              <a:spcBef>
                <a:spcPts val="500"/>
              </a:spcBef>
              <a:spcAft>
                <a:spcPts val="0"/>
              </a:spcAft>
              <a:buNone/>
            </a:pPr>
            <a:endParaRPr/>
          </a:p>
        </p:txBody>
      </p:sp>
      <p:sp>
        <p:nvSpPr>
          <p:cNvPr id="23" name="Google Shape;2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lnSpc>
                <a:spcPct val="100000"/>
              </a:lnSpc>
              <a:spcBef>
                <a:spcPts val="500"/>
              </a:spcBef>
              <a:spcAft>
                <a:spcPts val="0"/>
              </a:spcAft>
              <a:buNone/>
            </a:pPr>
            <a:endParaRPr sz="2000" i="1">
              <a:solidFill>
                <a:srgbClr val="002569"/>
              </a:solidFill>
              <a:latin typeface="Helvetica Neue"/>
              <a:ea typeface="Helvetica Neue"/>
              <a:cs typeface="Helvetica Neue"/>
              <a:sym typeface="Helvetica Neue"/>
            </a:endParaRPr>
          </a:p>
        </p:txBody>
      </p:sp>
      <p:sp>
        <p:nvSpPr>
          <p:cNvPr id="30" name="Google Shape;3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lnSpc>
                <a:spcPct val="100000"/>
              </a:lnSpc>
              <a:spcBef>
                <a:spcPts val="500"/>
              </a:spcBef>
              <a:spcAft>
                <a:spcPts val="0"/>
              </a:spcAft>
              <a:buNone/>
            </a:pPr>
            <a:endParaRPr/>
          </a:p>
        </p:txBody>
      </p:sp>
      <p:sp>
        <p:nvSpPr>
          <p:cNvPr id="37" name="Google Shape;3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l" rtl="0">
              <a:lnSpc>
                <a:spcPct val="100000"/>
              </a:lnSpc>
              <a:spcBef>
                <a:spcPts val="500"/>
              </a:spcBef>
              <a:spcAft>
                <a:spcPts val="0"/>
              </a:spcAft>
              <a:buNone/>
            </a:pPr>
            <a:endParaRPr/>
          </a:p>
        </p:txBody>
      </p:sp>
      <p:sp>
        <p:nvSpPr>
          <p:cNvPr id="44" name="Google Shape;4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768926" lvl="1" indent="-311726" algn="l" rtl="0">
              <a:lnSpc>
                <a:spcPct val="100000"/>
              </a:lnSpc>
              <a:spcBef>
                <a:spcPts val="500"/>
              </a:spcBef>
              <a:spcAft>
                <a:spcPts val="0"/>
              </a:spcAft>
              <a:buClr>
                <a:srgbClr val="002569"/>
              </a:buClr>
              <a:buSzPts val="2000"/>
              <a:buFont typeface="Courier New"/>
              <a:buChar char="o"/>
            </a:pPr>
            <a:r>
              <a:rPr lang="en-US" sz="2000">
                <a:solidFill>
                  <a:srgbClr val="002569"/>
                </a:solidFill>
                <a:latin typeface="Helvetica Neue"/>
                <a:ea typeface="Helvetica Neue"/>
                <a:cs typeface="Helvetica Neue"/>
                <a:sym typeface="Helvetica Neue"/>
              </a:rPr>
              <a:t>Proactive consideration of SIT TW and Plenary deliverables and discussion items</a:t>
            </a:r>
            <a:endParaRPr sz="2000">
              <a:solidFill>
                <a:srgbClr val="002569"/>
              </a:solidFill>
              <a:latin typeface="Helvetica Neue"/>
              <a:ea typeface="Helvetica Neue"/>
              <a:cs typeface="Helvetica Neue"/>
              <a:sym typeface="Helvetica Neue"/>
            </a:endParaRPr>
          </a:p>
          <a:p>
            <a:pPr marL="1188718" lvl="2" indent="-274318" algn="l" rtl="0">
              <a:lnSpc>
                <a:spcPct val="100000"/>
              </a:lnSpc>
              <a:spcBef>
                <a:spcPts val="500"/>
              </a:spcBef>
              <a:spcAft>
                <a:spcPts val="0"/>
              </a:spcAft>
              <a:buClr>
                <a:srgbClr val="002569"/>
              </a:buClr>
              <a:buSzPts val="2000"/>
              <a:buFont typeface="Noto Sans Symbols"/>
              <a:buChar char="▪"/>
            </a:pPr>
            <a:r>
              <a:rPr lang="en-US" sz="2000">
                <a:solidFill>
                  <a:srgbClr val="002569"/>
                </a:solidFill>
                <a:latin typeface="Helvetica Neue"/>
                <a:ea typeface="Helvetica Neue"/>
                <a:cs typeface="Helvetica Neue"/>
                <a:sym typeface="Helvetica Neue"/>
              </a:rPr>
              <a:t>Plan/way forward to achieve between now and October Plenary</a:t>
            </a:r>
            <a:endParaRPr/>
          </a:p>
        </p:txBody>
      </p:sp>
      <p:sp>
        <p:nvSpPr>
          <p:cNvPr id="51" name="Google Shape;5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 name="Google Shape;5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4" name="Google Shape;64;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5495bea822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0" name="Google Shape;70;g5495bea822_0_2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x">
  <p:cSld name="TITLE_AND_BODY">
    <p:bg>
      <p:bgPr>
        <a:blipFill>
          <a:blip r:embed="rId2">
            <a:alphaModFix/>
          </a:blip>
          <a:stretch>
            <a:fillRect/>
          </a:stretch>
        </a:blipFill>
        <a:effectLst/>
      </p:bgPr>
    </p:bg>
    <p:spTree>
      <p:nvGrpSpPr>
        <p:cNvPr id="1" name="Shape 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8"/>
        <p:cNvGrpSpPr/>
        <p:nvPr/>
      </p:nvGrpSpPr>
      <p:grpSpPr>
        <a:xfrm>
          <a:off x="0" y="0"/>
          <a:ext cx="0" cy="0"/>
          <a:chOff x="0" y="0"/>
          <a:chExt cx="0" cy="0"/>
        </a:xfrm>
      </p:grpSpPr>
      <p:sp>
        <p:nvSpPr>
          <p:cNvPr id="9" name="Google Shape;9;p3"/>
          <p:cNvSpPr>
            <a:spLocks noGrp="1"/>
          </p:cNvSpPr>
          <p:nvPr>
            <p:ph type="sldNum" idx="12"/>
          </p:nvPr>
        </p:nvSpPr>
        <p:spPr>
          <a:xfrm>
            <a:off x="8763000" y="6629400"/>
            <a:ext cx="3048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a:spcBef>
                <a:spcPts val="0"/>
              </a:spcBef>
              <a:buNone/>
              <a:defRPr sz="1100" b="0" i="1" u="none" strike="noStrike" cap="none">
                <a:solidFill>
                  <a:schemeClr val="dk2"/>
                </a:solidFill>
                <a:latin typeface="Helvetica Neue"/>
                <a:ea typeface="Helvetica Neue"/>
                <a:cs typeface="Helvetica Neue"/>
                <a:sym typeface="Helvetica Neue"/>
              </a:defRPr>
            </a:lvl1pPr>
            <a:lvl2pPr marL="0" marR="0" lvl="1" indent="0" algn="ctr">
              <a:spcBef>
                <a:spcPts val="0"/>
              </a:spcBef>
              <a:buNone/>
              <a:defRPr sz="1100" b="0" i="1" u="none" strike="noStrike" cap="none">
                <a:solidFill>
                  <a:schemeClr val="dk2"/>
                </a:solidFill>
                <a:latin typeface="Helvetica Neue"/>
                <a:ea typeface="Helvetica Neue"/>
                <a:cs typeface="Helvetica Neue"/>
                <a:sym typeface="Helvetica Neue"/>
              </a:defRPr>
            </a:lvl2pPr>
            <a:lvl3pPr marL="0" marR="0" lvl="2" indent="0" algn="ctr">
              <a:spcBef>
                <a:spcPts val="0"/>
              </a:spcBef>
              <a:buNone/>
              <a:defRPr sz="1100" b="0" i="1" u="none" strike="noStrike" cap="none">
                <a:solidFill>
                  <a:schemeClr val="dk2"/>
                </a:solidFill>
                <a:latin typeface="Helvetica Neue"/>
                <a:ea typeface="Helvetica Neue"/>
                <a:cs typeface="Helvetica Neue"/>
                <a:sym typeface="Helvetica Neue"/>
              </a:defRPr>
            </a:lvl3pPr>
            <a:lvl4pPr marL="0" marR="0" lvl="3" indent="0" algn="ctr">
              <a:spcBef>
                <a:spcPts val="0"/>
              </a:spcBef>
              <a:buNone/>
              <a:defRPr sz="1100" b="0" i="1" u="none" strike="noStrike" cap="none">
                <a:solidFill>
                  <a:schemeClr val="dk2"/>
                </a:solidFill>
                <a:latin typeface="Helvetica Neue"/>
                <a:ea typeface="Helvetica Neue"/>
                <a:cs typeface="Helvetica Neue"/>
                <a:sym typeface="Helvetica Neue"/>
              </a:defRPr>
            </a:lvl4pPr>
            <a:lvl5pPr marL="0" marR="0" lvl="4" indent="0" algn="ctr">
              <a:spcBef>
                <a:spcPts val="0"/>
              </a:spcBef>
              <a:buNone/>
              <a:defRPr sz="1100" b="0" i="1" u="none" strike="noStrike" cap="none">
                <a:solidFill>
                  <a:schemeClr val="dk2"/>
                </a:solidFill>
                <a:latin typeface="Helvetica Neue"/>
                <a:ea typeface="Helvetica Neue"/>
                <a:cs typeface="Helvetica Neue"/>
                <a:sym typeface="Helvetica Neue"/>
              </a:defRPr>
            </a:lvl5pPr>
            <a:lvl6pPr marL="0" marR="0" lvl="5" indent="0" algn="ctr">
              <a:spcBef>
                <a:spcPts val="0"/>
              </a:spcBef>
              <a:buNone/>
              <a:defRPr sz="1100" b="0" i="1" u="none" strike="noStrike" cap="none">
                <a:solidFill>
                  <a:schemeClr val="dk2"/>
                </a:solidFill>
                <a:latin typeface="Helvetica Neue"/>
                <a:ea typeface="Helvetica Neue"/>
                <a:cs typeface="Helvetica Neue"/>
                <a:sym typeface="Helvetica Neue"/>
              </a:defRPr>
            </a:lvl6pPr>
            <a:lvl7pPr marL="0" marR="0" lvl="6" indent="0" algn="ctr">
              <a:spcBef>
                <a:spcPts val="0"/>
              </a:spcBef>
              <a:buNone/>
              <a:defRPr sz="1100" b="0" i="1" u="none" strike="noStrike" cap="none">
                <a:solidFill>
                  <a:schemeClr val="dk2"/>
                </a:solidFill>
                <a:latin typeface="Helvetica Neue"/>
                <a:ea typeface="Helvetica Neue"/>
                <a:cs typeface="Helvetica Neue"/>
                <a:sym typeface="Helvetica Neue"/>
              </a:defRPr>
            </a:lvl7pPr>
            <a:lvl8pPr marL="0" marR="0" lvl="7" indent="0" algn="ctr">
              <a:spcBef>
                <a:spcPts val="0"/>
              </a:spcBef>
              <a:buNone/>
              <a:defRPr sz="1100" b="0" i="1" u="none" strike="noStrike" cap="none">
                <a:solidFill>
                  <a:schemeClr val="dk2"/>
                </a:solidFill>
                <a:latin typeface="Helvetica Neue"/>
                <a:ea typeface="Helvetica Neue"/>
                <a:cs typeface="Helvetica Neue"/>
                <a:sym typeface="Helvetica Neue"/>
              </a:defRPr>
            </a:lvl8pPr>
            <a:lvl9pPr marL="0" marR="0" lvl="8" indent="0" algn="ctr">
              <a:spcBef>
                <a:spcPts val="0"/>
              </a:spcBef>
              <a:buNone/>
              <a:defRPr sz="1100" b="0" i="1" u="none" strike="noStrike" cap="none">
                <a:solidFill>
                  <a:schemeClr val="dk2"/>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
        <p:nvSpPr>
          <p:cNvPr id="10" name="Google Shape;10;p3"/>
          <p:cNvSpPr txBox="1">
            <a:spLocks noGrp="1"/>
          </p:cNvSpPr>
          <p:nvPr>
            <p:ph type="body" idx="1"/>
          </p:nvPr>
        </p:nvSpPr>
        <p:spPr>
          <a:xfrm>
            <a:off x="76200" y="1219200"/>
            <a:ext cx="8991600" cy="5334000"/>
          </a:xfrm>
          <a:prstGeom prst="rect">
            <a:avLst/>
          </a:prstGeom>
          <a:noFill/>
          <a:ln>
            <a:noFill/>
          </a:ln>
        </p:spPr>
        <p:txBody>
          <a:bodyPr spcFirstLastPara="1" wrap="square" lIns="91425" tIns="45700" rIns="91425" bIns="45700" anchor="t" anchorCtr="0"/>
          <a:lstStyle>
            <a:lvl1pPr marL="457200" marR="0" lvl="0" indent="-355600" algn="l" rtl="0">
              <a:spcBef>
                <a:spcPts val="500"/>
              </a:spcBef>
              <a:spcAft>
                <a:spcPts val="0"/>
              </a:spcAft>
              <a:buClr>
                <a:srgbClr val="002569"/>
              </a:buClr>
              <a:buSzPts val="2000"/>
              <a:buFont typeface="Arial"/>
              <a:buChar char="•"/>
              <a:defRPr sz="2000" b="1" i="0" u="none" strike="noStrike" cap="none">
                <a:solidFill>
                  <a:srgbClr val="002569"/>
                </a:solidFill>
                <a:latin typeface="Helvetica Neue"/>
                <a:ea typeface="Helvetica Neue"/>
                <a:cs typeface="Helvetica Neue"/>
                <a:sym typeface="Helvetica Neue"/>
              </a:defRPr>
            </a:lvl1pPr>
            <a:lvl2pPr marL="914400" marR="0" lvl="1" indent="-355600" algn="l" rtl="0">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
        <p:nvSpPr>
          <p:cNvPr id="11" name="Google Shape;11;p3"/>
          <p:cNvSpPr/>
          <p:nvPr/>
        </p:nvSpPr>
        <p:spPr>
          <a:xfrm>
            <a:off x="76200" y="6629400"/>
            <a:ext cx="23622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en-US" sz="1100" b="0" i="1" u="none" strike="noStrike" cap="none">
                <a:solidFill>
                  <a:schemeClr val="dk2"/>
                </a:solidFill>
                <a:latin typeface="Helvetica Neue"/>
                <a:ea typeface="Helvetica Neue"/>
                <a:cs typeface="Helvetica Neue"/>
                <a:sym typeface="Helvetica Neue"/>
              </a:rPr>
              <a:t>SIT-34, 3-4 April 2019</a:t>
            </a:r>
            <a:endParaRPr sz="1100" b="0" i="1" u="none" strike="noStrike" cap="none">
              <a:solidFill>
                <a:schemeClr val="dk2"/>
              </a:solidFill>
              <a:latin typeface="Helvetica Neue"/>
              <a:ea typeface="Helvetica Neue"/>
              <a:cs typeface="Helvetica Neue"/>
              <a:sym typeface="Helvetica Neue"/>
            </a:endParaRPr>
          </a:p>
        </p:txBody>
      </p:sp>
      <p:sp>
        <p:nvSpPr>
          <p:cNvPr id="12" name="Google Shape;12;p3"/>
          <p:cNvSpPr txBox="1">
            <a:spLocks noGrp="1"/>
          </p:cNvSpPr>
          <p:nvPr>
            <p:ph type="body" idx="2"/>
          </p:nvPr>
        </p:nvSpPr>
        <p:spPr>
          <a:xfrm>
            <a:off x="1905000" y="76200"/>
            <a:ext cx="5638800" cy="838200"/>
          </a:xfrm>
          <a:prstGeom prst="rect">
            <a:avLst/>
          </a:prstGeom>
          <a:noFill/>
          <a:ln>
            <a:noFill/>
          </a:ln>
        </p:spPr>
        <p:txBody>
          <a:bodyPr spcFirstLastPara="1" wrap="square" lIns="91425" tIns="45700" rIns="91425" bIns="45700" anchor="t" anchorCtr="0"/>
          <a:lstStyle>
            <a:lvl1pPr marL="457200" marR="0" lvl="0" indent="-228600" algn="ctr" rtl="0">
              <a:spcBef>
                <a:spcPts val="500"/>
              </a:spcBef>
              <a:spcAft>
                <a:spcPts val="0"/>
              </a:spcAft>
              <a:buClr>
                <a:schemeClr val="lt1"/>
              </a:buClr>
              <a:buSzPts val="2800"/>
              <a:buFont typeface="Arial"/>
              <a:buNone/>
              <a:defRPr sz="2800" b="1" i="0" u="none" strike="noStrike" cap="none">
                <a:solidFill>
                  <a:schemeClr val="lt1"/>
                </a:solidFill>
                <a:latin typeface="Helvetica Neue"/>
                <a:ea typeface="Helvetica Neue"/>
                <a:cs typeface="Helvetica Neue"/>
                <a:sym typeface="Helvetica Neue"/>
              </a:defRPr>
            </a:lvl1pPr>
            <a:lvl2pPr marL="914400" marR="0" lvl="1"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7239000" y="6546850"/>
            <a:ext cx="1905000" cy="256540"/>
          </a:xfrm>
          <a:prstGeom prst="rect">
            <a:avLst/>
          </a:prstGeom>
          <a:noFill/>
          <a:ln>
            <a:noFill/>
          </a:ln>
        </p:spPr>
        <p:txBody>
          <a:bodyPr spcFirstLastPara="1" wrap="square" lIns="45700" tIns="45700" rIns="45700" bIns="45700" anchor="t" anchorCtr="0">
            <a:noAutofit/>
          </a:bodyPr>
          <a:lstStyle>
            <a:lvl1pPr marL="0" marR="0" lvl="0" indent="0" algn="r" rtl="0">
              <a:spcBef>
                <a:spcPts val="0"/>
              </a:spcBef>
              <a:buNone/>
              <a:defRPr sz="1000" b="0" i="0" u="none" strike="noStrike" cap="none">
                <a:solidFill>
                  <a:srgbClr val="002569"/>
                </a:solidFill>
                <a:latin typeface="Calibri"/>
                <a:ea typeface="Calibri"/>
                <a:cs typeface="Calibri"/>
                <a:sym typeface="Calibri"/>
              </a:defRPr>
            </a:lvl1pPr>
            <a:lvl2pPr marL="0" marR="0" lvl="1" indent="0" algn="r" rtl="0">
              <a:spcBef>
                <a:spcPts val="0"/>
              </a:spcBef>
              <a:buNone/>
              <a:defRPr sz="1000" b="0" i="0" u="none" strike="noStrike" cap="none">
                <a:solidFill>
                  <a:srgbClr val="002569"/>
                </a:solidFill>
                <a:latin typeface="Calibri"/>
                <a:ea typeface="Calibri"/>
                <a:cs typeface="Calibri"/>
                <a:sym typeface="Calibri"/>
              </a:defRPr>
            </a:lvl2pPr>
            <a:lvl3pPr marL="0" marR="0" lvl="2" indent="0" algn="r" rtl="0">
              <a:spcBef>
                <a:spcPts val="0"/>
              </a:spcBef>
              <a:buNone/>
              <a:defRPr sz="1000" b="0" i="0" u="none" strike="noStrike" cap="none">
                <a:solidFill>
                  <a:srgbClr val="002569"/>
                </a:solidFill>
                <a:latin typeface="Calibri"/>
                <a:ea typeface="Calibri"/>
                <a:cs typeface="Calibri"/>
                <a:sym typeface="Calibri"/>
              </a:defRPr>
            </a:lvl3pPr>
            <a:lvl4pPr marL="0" marR="0" lvl="3" indent="0" algn="r" rtl="0">
              <a:spcBef>
                <a:spcPts val="0"/>
              </a:spcBef>
              <a:buNone/>
              <a:defRPr sz="1000" b="0" i="0" u="none" strike="noStrike" cap="none">
                <a:solidFill>
                  <a:srgbClr val="002569"/>
                </a:solidFill>
                <a:latin typeface="Calibri"/>
                <a:ea typeface="Calibri"/>
                <a:cs typeface="Calibri"/>
                <a:sym typeface="Calibri"/>
              </a:defRPr>
            </a:lvl4pPr>
            <a:lvl5pPr marL="0" marR="0" lvl="4" indent="0" algn="r" rtl="0">
              <a:spcBef>
                <a:spcPts val="0"/>
              </a:spcBef>
              <a:buNone/>
              <a:defRPr sz="1000" b="0" i="0" u="none" strike="noStrike" cap="none">
                <a:solidFill>
                  <a:srgbClr val="002569"/>
                </a:solidFill>
                <a:latin typeface="Calibri"/>
                <a:ea typeface="Calibri"/>
                <a:cs typeface="Calibri"/>
                <a:sym typeface="Calibri"/>
              </a:defRPr>
            </a:lvl5pPr>
            <a:lvl6pPr marL="0" marR="0" lvl="5" indent="0" algn="r" rtl="0">
              <a:spcBef>
                <a:spcPts val="0"/>
              </a:spcBef>
              <a:buNone/>
              <a:defRPr sz="1000" b="0" i="0" u="none" strike="noStrike" cap="none">
                <a:solidFill>
                  <a:srgbClr val="002569"/>
                </a:solidFill>
                <a:latin typeface="Calibri"/>
                <a:ea typeface="Calibri"/>
                <a:cs typeface="Calibri"/>
                <a:sym typeface="Calibri"/>
              </a:defRPr>
            </a:lvl6pPr>
            <a:lvl7pPr marL="0" marR="0" lvl="6" indent="0" algn="r" rtl="0">
              <a:spcBef>
                <a:spcPts val="0"/>
              </a:spcBef>
              <a:buNone/>
              <a:defRPr sz="1000" b="0" i="0" u="none" strike="noStrike" cap="none">
                <a:solidFill>
                  <a:srgbClr val="002569"/>
                </a:solidFill>
                <a:latin typeface="Calibri"/>
                <a:ea typeface="Calibri"/>
                <a:cs typeface="Calibri"/>
                <a:sym typeface="Calibri"/>
              </a:defRPr>
            </a:lvl7pPr>
            <a:lvl8pPr marL="0" marR="0" lvl="7" indent="0" algn="r" rtl="0">
              <a:spcBef>
                <a:spcPts val="0"/>
              </a:spcBef>
              <a:buNone/>
              <a:defRPr sz="1000" b="0" i="0" u="none" strike="noStrike" cap="none">
                <a:solidFill>
                  <a:srgbClr val="002569"/>
                </a:solidFill>
                <a:latin typeface="Calibri"/>
                <a:ea typeface="Calibri"/>
                <a:cs typeface="Calibri"/>
                <a:sym typeface="Calibri"/>
              </a:defRPr>
            </a:lvl8pPr>
            <a:lvl9pPr marL="0" marR="0" lvl="8" indent="0" algn="r" rtl="0">
              <a:spcBef>
                <a:spcPts val="0"/>
              </a:spcBef>
              <a:buNone/>
              <a:defRPr sz="1000" b="0" i="0" u="none" strike="noStrike" cap="none">
                <a:solidFill>
                  <a:srgbClr val="00256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cimr.e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p#/collections?q=title%3AGHRSST%20NOT%20title%3Aaccess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622789" y="2514600"/>
            <a:ext cx="5746243" cy="99313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4200" b="1">
                <a:solidFill>
                  <a:srgbClr val="FFFFFF"/>
                </a:solidFill>
                <a:latin typeface="Helvetica Neue"/>
                <a:ea typeface="Helvetica Neue"/>
                <a:cs typeface="Helvetica Neue"/>
                <a:sym typeface="Helvetica Neue"/>
              </a:rPr>
              <a:t>The SST-VC</a:t>
            </a:r>
            <a:endParaRPr/>
          </a:p>
        </p:txBody>
      </p:sp>
      <p:sp>
        <p:nvSpPr>
          <p:cNvPr id="18" name="Google Shape;18;p4"/>
          <p:cNvSpPr/>
          <p:nvPr/>
        </p:nvSpPr>
        <p:spPr>
          <a:xfrm>
            <a:off x="622800" y="3759200"/>
            <a:ext cx="4810800" cy="2786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1800">
                <a:solidFill>
                  <a:srgbClr val="FFFFFF"/>
                </a:solidFill>
              </a:rPr>
              <a:t>Kenneth S. Casey, NOAA, and Anne O’Carroll, EUMETSAT, on behalf of the SST-VC </a:t>
            </a:r>
            <a:endParaRPr sz="1800">
              <a:solidFill>
                <a:srgbClr val="FFFFFF"/>
              </a:solidFill>
            </a:endParaRPr>
          </a:p>
          <a:p>
            <a:pPr marL="0" marR="0" lvl="0" indent="0" algn="l" rtl="0">
              <a:lnSpc>
                <a:spcPct val="150000"/>
              </a:lnSpc>
              <a:spcBef>
                <a:spcPts val="0"/>
              </a:spcBef>
              <a:spcAft>
                <a:spcPts val="0"/>
              </a:spcAft>
              <a:buNone/>
            </a:pPr>
            <a:endParaRPr sz="1800">
              <a:solidFill>
                <a:srgbClr val="FFFFFF"/>
              </a:solidFill>
            </a:endParaRPr>
          </a:p>
          <a:p>
            <a:pPr marL="0" marR="0" lvl="0" indent="0" algn="l" rtl="0">
              <a:lnSpc>
                <a:spcPct val="100000"/>
              </a:lnSpc>
              <a:spcBef>
                <a:spcPts val="0"/>
              </a:spcBef>
              <a:spcAft>
                <a:spcPts val="0"/>
              </a:spcAft>
              <a:buNone/>
            </a:pPr>
            <a:r>
              <a:rPr lang="en-US" sz="1800" b="0" i="0" u="none" strike="noStrike" cap="none">
                <a:solidFill>
                  <a:srgbClr val="FFFFFF"/>
                </a:solidFill>
              </a:rPr>
              <a:t>CEOS SIT-34</a:t>
            </a:r>
            <a:endParaRPr/>
          </a:p>
          <a:p>
            <a:pPr marL="0" marR="0" lvl="0" indent="0" algn="l" rtl="0">
              <a:lnSpc>
                <a:spcPct val="100000"/>
              </a:lnSpc>
              <a:spcBef>
                <a:spcPts val="0"/>
              </a:spcBef>
              <a:spcAft>
                <a:spcPts val="0"/>
              </a:spcAft>
              <a:buNone/>
            </a:pPr>
            <a:r>
              <a:rPr lang="en-US" sz="1800">
                <a:solidFill>
                  <a:srgbClr val="FFFFFF"/>
                </a:solidFill>
              </a:rPr>
              <a:t>Session 6: Oceans and Water Cycle</a:t>
            </a:r>
            <a:endParaRPr sz="1800">
              <a:solidFill>
                <a:srgbClr val="FFFFFF"/>
              </a:solidFill>
            </a:endParaRPr>
          </a:p>
          <a:p>
            <a:pPr marL="0" marR="0" lvl="0" indent="457200" algn="l" rtl="0">
              <a:lnSpc>
                <a:spcPct val="100000"/>
              </a:lnSpc>
              <a:spcBef>
                <a:spcPts val="0"/>
              </a:spcBef>
              <a:spcAft>
                <a:spcPts val="0"/>
              </a:spcAft>
              <a:buNone/>
            </a:pPr>
            <a:r>
              <a:rPr lang="en-US" sz="1800">
                <a:solidFill>
                  <a:srgbClr val="FFFFFF"/>
                </a:solidFill>
              </a:rPr>
              <a:t>Agenda Item 6.6</a:t>
            </a:r>
            <a:endParaRPr/>
          </a:p>
          <a:p>
            <a:pPr marL="0" marR="0" lvl="0" indent="0" algn="l" rtl="0">
              <a:lnSpc>
                <a:spcPct val="100000"/>
              </a:lnSpc>
              <a:spcBef>
                <a:spcPts val="0"/>
              </a:spcBef>
              <a:spcAft>
                <a:spcPts val="0"/>
              </a:spcAft>
              <a:buNone/>
            </a:pPr>
            <a:r>
              <a:rPr lang="en-US" sz="1800" b="0" i="0" u="none" strike="noStrike" cap="none">
                <a:solidFill>
                  <a:srgbClr val="FFFFFF"/>
                </a:solidFill>
              </a:rPr>
              <a:t>Miami, FL, USA</a:t>
            </a:r>
            <a:endParaRPr/>
          </a:p>
          <a:p>
            <a:pPr marL="0" marR="0" lvl="0" indent="0" algn="l" rtl="0">
              <a:lnSpc>
                <a:spcPct val="100000"/>
              </a:lnSpc>
              <a:spcBef>
                <a:spcPts val="0"/>
              </a:spcBef>
              <a:spcAft>
                <a:spcPts val="0"/>
              </a:spcAft>
              <a:buNone/>
            </a:pPr>
            <a:r>
              <a:rPr lang="en-US" sz="1800" b="0" i="0" u="none" strike="noStrike" cap="none">
                <a:solidFill>
                  <a:srgbClr val="FFFFFF"/>
                </a:solidFill>
              </a:rPr>
              <a:t>3 – 4 April 2019</a:t>
            </a:r>
            <a:endParaRPr/>
          </a:p>
        </p:txBody>
      </p:sp>
      <p:pic>
        <p:nvPicPr>
          <p:cNvPr id="19" name="Google Shape;19;p4"/>
          <p:cNvPicPr preferRelativeResize="0"/>
          <p:nvPr/>
        </p:nvPicPr>
        <p:blipFill rotWithShape="1">
          <a:blip r:embed="rId3">
            <a:alphaModFix/>
          </a:blip>
          <a:srcRect/>
          <a:stretch/>
        </p:blipFill>
        <p:spPr>
          <a:xfrm>
            <a:off x="622789" y="1217405"/>
            <a:ext cx="2507906" cy="993132"/>
          </a:xfrm>
          <a:prstGeom prst="rect">
            <a:avLst/>
          </a:prstGeom>
          <a:noFill/>
          <a:ln>
            <a:noFill/>
          </a:ln>
        </p:spPr>
      </p:pic>
      <p:sp>
        <p:nvSpPr>
          <p:cNvPr id="20" name="Google Shape;20;p4"/>
          <p:cNvSpPr txBox="1"/>
          <p:nvPr/>
        </p:nvSpPr>
        <p:spPr>
          <a:xfrm>
            <a:off x="622789" y="2246634"/>
            <a:ext cx="2806211" cy="2101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b="1" i="0" u="none" strike="noStrike" cap="none">
                <a:solidFill>
                  <a:schemeClr val="lt1"/>
                </a:solidFill>
                <a:latin typeface="Helvetica Neue"/>
                <a:ea typeface="Helvetica Neue"/>
                <a:cs typeface="Helvetica Neue"/>
                <a:sym typeface="Helvetica Neue"/>
              </a:rPr>
              <a:t>Committee on Earth Observation Satellites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a:spLocks noGrp="1"/>
          </p:cNvSpPr>
          <p:nvPr>
            <p:ph type="sldNum" idx="12"/>
          </p:nvPr>
        </p:nvSpPr>
        <p:spPr>
          <a:xfrm>
            <a:off x="8763000" y="6629400"/>
            <a:ext cx="304800" cy="187200"/>
          </a:xfrm>
          <a:prstGeom prst="roundRect">
            <a:avLst>
              <a:gd name="adj" fmla="val 16667"/>
            </a:avLst>
          </a:prstGeom>
          <a:solidFill>
            <a:schemeClr val="lt1">
              <a:alpha val="48630"/>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t>10</a:t>
            </a:fld>
            <a:endParaRPr/>
          </a:p>
        </p:txBody>
      </p:sp>
      <p:pic>
        <p:nvPicPr>
          <p:cNvPr id="81" name="Google Shape;81;p13"/>
          <p:cNvPicPr preferRelativeResize="0"/>
          <p:nvPr/>
        </p:nvPicPr>
        <p:blipFill>
          <a:blip r:embed="rId3">
            <a:alphaModFix/>
          </a:blip>
          <a:stretch>
            <a:fillRect/>
          </a:stretch>
        </p:blipFill>
        <p:spPr>
          <a:xfrm>
            <a:off x="0" y="0"/>
            <a:ext cx="9144000"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4"/>
          <p:cNvSpPr>
            <a:spLocks noGrp="1"/>
          </p:cNvSpPr>
          <p:nvPr>
            <p:ph type="sldNum" idx="12"/>
          </p:nvPr>
        </p:nvSpPr>
        <p:spPr>
          <a:xfrm>
            <a:off x="8763000" y="6629400"/>
            <a:ext cx="304800" cy="187200"/>
          </a:xfrm>
          <a:prstGeom prst="roundRect">
            <a:avLst>
              <a:gd name="adj" fmla="val 16667"/>
            </a:avLst>
          </a:prstGeom>
          <a:solidFill>
            <a:schemeClr val="lt1">
              <a:alpha val="48630"/>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t>11</a:t>
            </a:fld>
            <a:endParaRPr/>
          </a:p>
        </p:txBody>
      </p:sp>
      <p:pic>
        <p:nvPicPr>
          <p:cNvPr id="87" name="Google Shape;87;p14"/>
          <p:cNvPicPr preferRelativeResize="0"/>
          <p:nvPr/>
        </p:nvPicPr>
        <p:blipFill>
          <a:blip r:embed="rId3">
            <a:alphaModFix/>
          </a:blip>
          <a:stretch>
            <a:fillRect/>
          </a:stretch>
        </p:blipFill>
        <p:spPr>
          <a:xfrm>
            <a:off x="0" y="0"/>
            <a:ext cx="9144000"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5"/>
          <p:cNvSpPr>
            <a:spLocks noGrp="1"/>
          </p:cNvSpPr>
          <p:nvPr>
            <p:ph type="sldNum" idx="12"/>
          </p:nvPr>
        </p:nvSpPr>
        <p:spPr>
          <a:xfrm>
            <a:off x="8763000" y="6629400"/>
            <a:ext cx="304800" cy="187200"/>
          </a:xfrm>
          <a:prstGeom prst="roundRect">
            <a:avLst>
              <a:gd name="adj" fmla="val 16667"/>
            </a:avLst>
          </a:prstGeom>
          <a:solidFill>
            <a:schemeClr val="lt1">
              <a:alpha val="48630"/>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t>12</a:t>
            </a:fld>
            <a:endParaRPr/>
          </a:p>
        </p:txBody>
      </p:sp>
      <p:pic>
        <p:nvPicPr>
          <p:cNvPr id="93" name="Google Shape;93;p15"/>
          <p:cNvPicPr preferRelativeResize="0"/>
          <p:nvPr/>
        </p:nvPicPr>
        <p:blipFill>
          <a:blip r:embed="rId3">
            <a:alphaModFix/>
          </a:blip>
          <a:stretch>
            <a:fillRect/>
          </a:stretch>
        </p:blipFill>
        <p:spPr>
          <a:xfrm>
            <a:off x="0" y="0"/>
            <a:ext cx="9144000"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6"/>
          <p:cNvSpPr>
            <a:spLocks noGrp="1"/>
          </p:cNvSpPr>
          <p:nvPr>
            <p:ph type="sldNum" idx="12"/>
          </p:nvPr>
        </p:nvSpPr>
        <p:spPr>
          <a:xfrm>
            <a:off x="8763000" y="6629400"/>
            <a:ext cx="304800" cy="187200"/>
          </a:xfrm>
          <a:prstGeom prst="roundRect">
            <a:avLst>
              <a:gd name="adj" fmla="val 16667"/>
            </a:avLst>
          </a:prstGeom>
          <a:solidFill>
            <a:schemeClr val="lt1">
              <a:alpha val="48630"/>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t>13</a:t>
            </a:fld>
            <a:endParaRPr/>
          </a:p>
        </p:txBody>
      </p:sp>
      <p:sp>
        <p:nvSpPr>
          <p:cNvPr id="99" name="Google Shape;99;p16"/>
          <p:cNvSpPr txBox="1">
            <a:spLocks noGrp="1"/>
          </p:cNvSpPr>
          <p:nvPr>
            <p:ph type="body" idx="2"/>
          </p:nvPr>
        </p:nvSpPr>
        <p:spPr>
          <a:xfrm>
            <a:off x="1752600" y="0"/>
            <a:ext cx="5638800" cy="838200"/>
          </a:xfrm>
          <a:prstGeom prst="rect">
            <a:avLst/>
          </a:prstGeom>
          <a:noFill/>
          <a:ln>
            <a:noFill/>
          </a:ln>
        </p:spPr>
        <p:txBody>
          <a:bodyPr spcFirstLastPara="1" wrap="square" lIns="91425" tIns="45700" rIns="91425" bIns="45700" anchor="t" anchorCtr="0">
            <a:noAutofit/>
          </a:bodyPr>
          <a:lstStyle/>
          <a:p>
            <a:pPr marL="0" lvl="0" indent="0" algn="ctr" rtl="0">
              <a:spcBef>
                <a:spcPts val="500"/>
              </a:spcBef>
              <a:spcAft>
                <a:spcPts val="0"/>
              </a:spcAft>
              <a:buClr>
                <a:schemeClr val="lt1"/>
              </a:buClr>
              <a:buSzPts val="2800"/>
              <a:buNone/>
            </a:pPr>
            <a:r>
              <a:rPr lang="en-US"/>
              <a:t>Continued PMW Advocacy</a:t>
            </a:r>
            <a:endParaRPr/>
          </a:p>
          <a:p>
            <a:pPr marL="0" lvl="0" indent="0" algn="ctr" rtl="0">
              <a:spcBef>
                <a:spcPts val="500"/>
              </a:spcBef>
              <a:spcAft>
                <a:spcPts val="0"/>
              </a:spcAft>
              <a:buClr>
                <a:schemeClr val="lt1"/>
              </a:buClr>
              <a:buSzPts val="2800"/>
              <a:buNone/>
            </a:pPr>
            <a:r>
              <a:rPr lang="en-US"/>
              <a:t>AMSR-3 Status</a:t>
            </a:r>
            <a:endParaRPr/>
          </a:p>
          <a:p>
            <a:pPr marL="0" lvl="0" indent="0" algn="ctr" rtl="0">
              <a:spcBef>
                <a:spcPts val="500"/>
              </a:spcBef>
              <a:spcAft>
                <a:spcPts val="0"/>
              </a:spcAft>
              <a:buClr>
                <a:schemeClr val="lt1"/>
              </a:buClr>
              <a:buSzPts val="2800"/>
              <a:buNone/>
            </a:pPr>
            <a:endParaRPr/>
          </a:p>
        </p:txBody>
      </p:sp>
      <p:sp>
        <p:nvSpPr>
          <p:cNvPr id="100" name="Google Shape;100;p16"/>
          <p:cNvSpPr txBox="1"/>
          <p:nvPr/>
        </p:nvSpPr>
        <p:spPr>
          <a:xfrm>
            <a:off x="387150" y="1349175"/>
            <a:ext cx="8375700" cy="26961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rgbClr val="002569"/>
              </a:buClr>
              <a:buSzPts val="2000"/>
              <a:buFont typeface="Helvetica Neue"/>
              <a:buChar char="●"/>
            </a:pPr>
            <a:r>
              <a:rPr lang="en-US" sz="2000">
                <a:solidFill>
                  <a:srgbClr val="002569"/>
                </a:solidFill>
                <a:latin typeface="Helvetica Neue"/>
                <a:ea typeface="Helvetica Neue"/>
                <a:cs typeface="Helvetica Neue"/>
                <a:sym typeface="Helvetica Neue"/>
              </a:rPr>
              <a:t>From JAXA:</a:t>
            </a:r>
            <a:endParaRPr sz="2000">
              <a:solidFill>
                <a:srgbClr val="002569"/>
              </a:solidFill>
              <a:latin typeface="Helvetica Neue"/>
              <a:ea typeface="Helvetica Neue"/>
              <a:cs typeface="Helvetica Neue"/>
              <a:sym typeface="Helvetica Neue"/>
            </a:endParaRPr>
          </a:p>
          <a:p>
            <a:pPr marL="914400" lvl="1" indent="-355600" algn="l" rtl="0">
              <a:spcBef>
                <a:spcPts val="0"/>
              </a:spcBef>
              <a:spcAft>
                <a:spcPts val="0"/>
              </a:spcAft>
              <a:buClr>
                <a:srgbClr val="002569"/>
              </a:buClr>
              <a:buSzPts val="2000"/>
              <a:buFont typeface="Helvetica Neue"/>
              <a:buChar char="○"/>
            </a:pPr>
            <a:r>
              <a:rPr lang="en-US" sz="2000">
                <a:solidFill>
                  <a:srgbClr val="002569"/>
                </a:solidFill>
                <a:latin typeface="Helvetica Neue"/>
                <a:ea typeface="Helvetica Neue"/>
                <a:cs typeface="Helvetica Neue"/>
                <a:sym typeface="Helvetica Neue"/>
              </a:rPr>
              <a:t>AMSR3, the AMSR2 follow-on sensor for GOSAT-3, in the pre-project phase (Phase A) since Sep. 2018 </a:t>
            </a:r>
            <a:endParaRPr sz="2000">
              <a:solidFill>
                <a:srgbClr val="002569"/>
              </a:solidFill>
              <a:latin typeface="Helvetica Neue"/>
              <a:ea typeface="Helvetica Neue"/>
              <a:cs typeface="Helvetica Neue"/>
              <a:sym typeface="Helvetica Neue"/>
            </a:endParaRPr>
          </a:p>
          <a:p>
            <a:pPr marL="914400" lvl="1" indent="-355600" algn="l" rtl="0">
              <a:spcBef>
                <a:spcPts val="0"/>
              </a:spcBef>
              <a:spcAft>
                <a:spcPts val="0"/>
              </a:spcAft>
              <a:buClr>
                <a:srgbClr val="002569"/>
              </a:buClr>
              <a:buSzPts val="2000"/>
              <a:buFont typeface="Helvetica Neue"/>
              <a:buChar char="○"/>
            </a:pPr>
            <a:r>
              <a:rPr lang="en-US" sz="2000">
                <a:solidFill>
                  <a:srgbClr val="002569"/>
                </a:solidFill>
                <a:latin typeface="Helvetica Neue"/>
                <a:ea typeface="Helvetica Neue"/>
                <a:cs typeface="Helvetica Neue"/>
                <a:sym typeface="Helvetica Neue"/>
              </a:rPr>
              <a:t>JAXA just completed the System Requirement Review in January 2019 </a:t>
            </a:r>
            <a:endParaRPr sz="2000">
              <a:solidFill>
                <a:srgbClr val="002569"/>
              </a:solidFill>
              <a:latin typeface="Helvetica Neue"/>
              <a:ea typeface="Helvetica Neue"/>
              <a:cs typeface="Helvetica Neue"/>
              <a:sym typeface="Helvetica Neue"/>
            </a:endParaRPr>
          </a:p>
          <a:p>
            <a:pPr marL="914400" lvl="1" indent="-355600" algn="l" rtl="0">
              <a:spcBef>
                <a:spcPts val="0"/>
              </a:spcBef>
              <a:spcAft>
                <a:spcPts val="0"/>
              </a:spcAft>
              <a:buClr>
                <a:srgbClr val="002569"/>
              </a:buClr>
              <a:buSzPts val="2000"/>
              <a:buFont typeface="Helvetica Neue"/>
              <a:buChar char="○"/>
            </a:pPr>
            <a:r>
              <a:rPr lang="en-US" sz="2000">
                <a:solidFill>
                  <a:srgbClr val="002569"/>
                </a:solidFill>
                <a:latin typeface="Helvetica Neue"/>
                <a:ea typeface="Helvetica Neue"/>
                <a:cs typeface="Helvetica Neue"/>
                <a:sym typeface="Helvetica Neue"/>
              </a:rPr>
              <a:t>System Definition Review and Project Approval Review to be held in autumn 2019. </a:t>
            </a:r>
            <a:endParaRPr sz="2000">
              <a:solidFill>
                <a:srgbClr val="002569"/>
              </a:solidFill>
              <a:latin typeface="Helvetica Neue"/>
              <a:ea typeface="Helvetica Neue"/>
              <a:cs typeface="Helvetica Neue"/>
              <a:sym typeface="Helvetica Neue"/>
            </a:endParaRPr>
          </a:p>
          <a:p>
            <a:pPr marL="914400" lvl="1" indent="-355600" algn="l" rtl="0">
              <a:spcBef>
                <a:spcPts val="0"/>
              </a:spcBef>
              <a:spcAft>
                <a:spcPts val="0"/>
              </a:spcAft>
              <a:buClr>
                <a:srgbClr val="002569"/>
              </a:buClr>
              <a:buSzPts val="2000"/>
              <a:buFont typeface="Helvetica Neue"/>
              <a:buChar char="○"/>
            </a:pPr>
            <a:r>
              <a:rPr lang="en-US" sz="2000">
                <a:solidFill>
                  <a:srgbClr val="002569"/>
                </a:solidFill>
                <a:latin typeface="Helvetica Neue"/>
                <a:ea typeface="Helvetica Neue"/>
                <a:cs typeface="Helvetica Neue"/>
                <a:sym typeface="Helvetica Neue"/>
              </a:rPr>
              <a:t>AMSR3 expected to become "official" after approval by the Project Approval Review </a:t>
            </a:r>
            <a:endParaRPr sz="2000">
              <a:solidFill>
                <a:srgbClr val="002569"/>
              </a:solidFill>
              <a:latin typeface="Helvetica Neue"/>
              <a:ea typeface="Helvetica Neue"/>
              <a:cs typeface="Helvetica Neue"/>
              <a:sym typeface="Helvetica Neue"/>
            </a:endParaRPr>
          </a:p>
          <a:p>
            <a:pPr marL="914400" lvl="1" indent="-355600" algn="l" rtl="0">
              <a:spcBef>
                <a:spcPts val="0"/>
              </a:spcBef>
              <a:spcAft>
                <a:spcPts val="0"/>
              </a:spcAft>
              <a:buClr>
                <a:srgbClr val="002569"/>
              </a:buClr>
              <a:buSzPts val="2000"/>
              <a:buFont typeface="Helvetica Neue"/>
              <a:buChar char="○"/>
            </a:pPr>
            <a:r>
              <a:rPr lang="en-US" sz="2000">
                <a:solidFill>
                  <a:srgbClr val="002569"/>
                </a:solidFill>
                <a:latin typeface="Helvetica Neue"/>
                <a:ea typeface="Helvetica Neue"/>
                <a:cs typeface="Helvetica Neue"/>
                <a:sym typeface="Helvetica Neue"/>
              </a:rPr>
              <a:t>Orbit of the satellite will be 666 km altitude (same as GOSAT-1) and 13:30 LT in Ascending node (same as GCOM-W)</a:t>
            </a:r>
            <a:endParaRPr sz="2000">
              <a:solidFill>
                <a:srgbClr val="002569"/>
              </a:solidFill>
              <a:latin typeface="Helvetica Neue"/>
              <a:ea typeface="Helvetica Neue"/>
              <a:cs typeface="Helvetica Neue"/>
              <a:sym typeface="Helvetica Neue"/>
            </a:endParaRPr>
          </a:p>
          <a:p>
            <a:pPr marL="914400" lvl="1" indent="-355600" algn="l" rtl="0">
              <a:spcBef>
                <a:spcPts val="0"/>
              </a:spcBef>
              <a:spcAft>
                <a:spcPts val="0"/>
              </a:spcAft>
              <a:buClr>
                <a:srgbClr val="002569"/>
              </a:buClr>
              <a:buSzPts val="2000"/>
              <a:buFont typeface="Helvetica Neue"/>
              <a:buChar char="○"/>
            </a:pPr>
            <a:r>
              <a:rPr lang="en-US" sz="2000">
                <a:solidFill>
                  <a:srgbClr val="002569"/>
                </a:solidFill>
                <a:latin typeface="Helvetica Neue"/>
                <a:ea typeface="Helvetica Neue"/>
                <a:cs typeface="Helvetica Neue"/>
                <a:sym typeface="Helvetica Neue"/>
              </a:rPr>
              <a:t>AMSR3 is almost equivalent to the current AMSR2 (antenna size, channels) except it has additional higher frequency channels of 166 and 183 GHz for snowfall retrievals</a:t>
            </a:r>
            <a:endParaRPr sz="2000">
              <a:solidFill>
                <a:srgbClr val="002569"/>
              </a:solidFill>
              <a:latin typeface="Helvetica Neue"/>
              <a:ea typeface="Helvetica Neue"/>
              <a:cs typeface="Helvetica Neue"/>
              <a:sym typeface="Helvetica Neue"/>
            </a:endParaRPr>
          </a:p>
          <a:p>
            <a:pPr marL="0" lvl="0" indent="0" algn="l" rtl="0">
              <a:spcBef>
                <a:spcPts val="0"/>
              </a:spcBef>
              <a:spcAft>
                <a:spcPts val="0"/>
              </a:spcAft>
              <a:buNone/>
            </a:pPr>
            <a:endParaRPr sz="1800">
              <a:solidFill>
                <a:srgbClr val="002569"/>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a:spLocks noGrp="1"/>
          </p:cNvSpPr>
          <p:nvPr>
            <p:ph type="sldNum" idx="12"/>
          </p:nvPr>
        </p:nvSpPr>
        <p:spPr>
          <a:xfrm>
            <a:off x="8763000" y="6629400"/>
            <a:ext cx="304800" cy="187200"/>
          </a:xfrm>
          <a:prstGeom prst="roundRect">
            <a:avLst>
              <a:gd name="adj" fmla="val 16667"/>
            </a:avLst>
          </a:prstGeom>
          <a:solidFill>
            <a:schemeClr val="lt1">
              <a:alpha val="48630"/>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t>14</a:t>
            </a:fld>
            <a:endParaRPr/>
          </a:p>
        </p:txBody>
      </p:sp>
      <p:sp>
        <p:nvSpPr>
          <p:cNvPr id="106" name="Google Shape;106;p17"/>
          <p:cNvSpPr txBox="1">
            <a:spLocks noGrp="1"/>
          </p:cNvSpPr>
          <p:nvPr>
            <p:ph type="body" idx="2"/>
          </p:nvPr>
        </p:nvSpPr>
        <p:spPr>
          <a:xfrm>
            <a:off x="1752600" y="0"/>
            <a:ext cx="5638800" cy="838200"/>
          </a:xfrm>
          <a:prstGeom prst="rect">
            <a:avLst/>
          </a:prstGeom>
          <a:noFill/>
          <a:ln>
            <a:noFill/>
          </a:ln>
        </p:spPr>
        <p:txBody>
          <a:bodyPr spcFirstLastPara="1" wrap="square" lIns="91425" tIns="45700" rIns="91425" bIns="45700" anchor="t" anchorCtr="0">
            <a:noAutofit/>
          </a:bodyPr>
          <a:lstStyle/>
          <a:p>
            <a:pPr marL="0" lvl="0" indent="0" algn="ctr" rtl="0">
              <a:spcBef>
                <a:spcPts val="500"/>
              </a:spcBef>
              <a:spcAft>
                <a:spcPts val="0"/>
              </a:spcAft>
              <a:buClr>
                <a:schemeClr val="lt1"/>
              </a:buClr>
              <a:buSzPts val="2800"/>
              <a:buNone/>
            </a:pPr>
            <a:r>
              <a:rPr lang="en-US"/>
              <a:t>Continued PMW Advocacy</a:t>
            </a:r>
            <a:endParaRPr/>
          </a:p>
          <a:p>
            <a:pPr marL="0" lvl="0" indent="0" algn="ctr" rtl="0">
              <a:spcBef>
                <a:spcPts val="500"/>
              </a:spcBef>
              <a:spcAft>
                <a:spcPts val="0"/>
              </a:spcAft>
              <a:buClr>
                <a:schemeClr val="lt1"/>
              </a:buClr>
              <a:buSzPts val="2800"/>
              <a:buNone/>
            </a:pPr>
            <a:r>
              <a:rPr lang="en-US"/>
              <a:t>CIMR Status</a:t>
            </a:r>
            <a:endParaRPr/>
          </a:p>
          <a:p>
            <a:pPr marL="0" lvl="0" indent="0" algn="ctr" rtl="0">
              <a:spcBef>
                <a:spcPts val="500"/>
              </a:spcBef>
              <a:spcAft>
                <a:spcPts val="0"/>
              </a:spcAft>
              <a:buClr>
                <a:schemeClr val="lt1"/>
              </a:buClr>
              <a:buSzPts val="2800"/>
              <a:buNone/>
            </a:pPr>
            <a:endParaRPr/>
          </a:p>
        </p:txBody>
      </p:sp>
      <p:sp>
        <p:nvSpPr>
          <p:cNvPr id="107" name="Google Shape;107;p17"/>
          <p:cNvSpPr txBox="1"/>
          <p:nvPr/>
        </p:nvSpPr>
        <p:spPr>
          <a:xfrm>
            <a:off x="387150" y="1349175"/>
            <a:ext cx="8375700" cy="493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rgbClr val="002569"/>
                </a:solidFill>
                <a:latin typeface="Helvetica Neue"/>
                <a:ea typeface="Helvetica Neue"/>
                <a:cs typeface="Helvetica Neue"/>
                <a:sym typeface="Helvetica Neue"/>
              </a:rPr>
              <a:t>From ESA:</a:t>
            </a:r>
            <a:endParaRPr sz="1200">
              <a:solidFill>
                <a:srgbClr val="002569"/>
              </a:solidFill>
              <a:latin typeface="Helvetica Neue"/>
              <a:ea typeface="Helvetica Neue"/>
              <a:cs typeface="Helvetica Neue"/>
              <a:sym typeface="Helvetica Neue"/>
            </a:endParaRPr>
          </a:p>
          <a:p>
            <a:pPr marL="0" marR="12700" lvl="0" indent="0" algn="just" rtl="0">
              <a:lnSpc>
                <a:spcPct val="115000"/>
              </a:lnSpc>
              <a:spcBef>
                <a:spcPts val="300"/>
              </a:spcBef>
              <a:spcAft>
                <a:spcPts val="0"/>
              </a:spcAft>
              <a:buNone/>
            </a:pPr>
            <a:r>
              <a:rPr lang="en-US" sz="1200">
                <a:solidFill>
                  <a:srgbClr val="500050"/>
                </a:solidFill>
              </a:rPr>
              <a:t>Starting from prioritised user needs managed by the European Commission, a Copernicus Imaging Microwave Radiometer (CIMR) candidate mission is under study by the European Space Agency. CIMR will uniquely observe a wide range of floating sea ice parameters, sea surface temperature, thin sea ice thickness, snow products, sea surface salinity, surface roughness and wind speed with 95% global coverage every day and priority over the polar oceans. The mission will provide high spatial resolution (4-15 km), temporal resolution (sub-daily) and excellent geophysical accuracy. Additional measurement and other parameters (eg. soil moisture, precipitation) having global coverage may also be included. The CIMR mission will carry a wide-swath (&gt;1900 km) conically scanning multi-frequency microwave radiometer. CIMR measurements will be made over a forward scan arc followed ~260 seconds later by a second measurement over a backward scan arc. Full Stokes vector channels centered at 1.414, 6.925, 10.65, 18.7 and 36.5 GHz are included in the mission design. The real-aperture resolution of the 6.925/10.65 GHz channels is &lt;15 km and 5.5/4 km for the 18.7/36.5 GHz channels respectively. The 1.414 GHz channel will have a real-aperture resolution of ~60 km (fundamentally limited by the size of the ~8m deployable mesh reflector). However, all channels will be oversampled allowing gridded products to be generated at much better spatial resolution. Channel NEdT is 0.2-0.8 K with a goal absolute radiometric accuracy of 0.5K. CIMR will fly in a dawn-dusk orbit providing ~95% global all weather coverage every day with one satellite and complete (no hole-at –the-pole) sub-daily coverage of the polar regions. CIMR will operate in synergy with the EUMETSAT MetOp-SG(B) mission so that over the polar regions (&gt;60N and 60S) collocated and contemporaneous measurements between CIMR and MetOp MWI/ICI and SCA measurements will be available within +/-10 minutes. Two satellites are foreseen to be launched in succession with the first launch anticipated in 2027/28 with sustained operations until 2037. The mission Phase A has been successfully completed in early 2019 and the Phase B1 activities are now in progress.   Performance budgets presented at the preliminary Requirements Review (PRR)  are consistent with the mission objectives and the wide set of products specified to address Mission Requirements (see Mission Requirements Document at</a:t>
            </a:r>
            <a:r>
              <a:rPr lang="en-US" sz="1200" u="sng">
                <a:solidFill>
                  <a:srgbClr val="1155CC"/>
                </a:solidFill>
                <a:hlinkClick r:id="rId3"/>
              </a:rPr>
              <a:t>http://cimr.eu</a:t>
            </a:r>
            <a:r>
              <a:rPr lang="en-US" sz="1200">
                <a:solidFill>
                  <a:srgbClr val="500050"/>
                </a:solidFill>
              </a:rPr>
              <a:t>).  A Phase B2 is now being planned with an expected kick off in 2020.</a:t>
            </a:r>
            <a:endParaRPr sz="1200">
              <a:solidFill>
                <a:srgbClr val="002569"/>
              </a:solidFill>
              <a:latin typeface="Helvetica Neue"/>
              <a:ea typeface="Helvetica Neue"/>
              <a:cs typeface="Helvetica Neue"/>
              <a:sym typeface="Helvetica Neue"/>
            </a:endParaRPr>
          </a:p>
          <a:p>
            <a:pPr marL="0" lvl="0" indent="0" algn="l" rtl="0">
              <a:spcBef>
                <a:spcPts val="200"/>
              </a:spcBef>
              <a:spcAft>
                <a:spcPts val="0"/>
              </a:spcAft>
              <a:buNone/>
            </a:pPr>
            <a:endParaRPr sz="1200">
              <a:solidFill>
                <a:srgbClr val="002569"/>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5" name="Google Shape;25;p5"/>
          <p:cNvSpPr>
            <a:spLocks noGrp="1"/>
          </p:cNvSpPr>
          <p:nvPr>
            <p:ph type="sldNum" idx="12"/>
          </p:nvPr>
        </p:nvSpPr>
        <p:spPr>
          <a:xfrm>
            <a:off x="8763000" y="6629400"/>
            <a:ext cx="3048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t>2</a:t>
            </a:fld>
            <a:endParaRPr/>
          </a:p>
        </p:txBody>
      </p:sp>
      <p:sp>
        <p:nvSpPr>
          <p:cNvPr id="26" name="Google Shape;26;p5"/>
          <p:cNvSpPr txBox="1">
            <a:spLocks noGrp="1"/>
          </p:cNvSpPr>
          <p:nvPr>
            <p:ph type="body" idx="1"/>
          </p:nvPr>
        </p:nvSpPr>
        <p:spPr>
          <a:xfrm>
            <a:off x="0" y="1219200"/>
            <a:ext cx="9067800" cy="5257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2569"/>
              </a:buClr>
              <a:buSzPts val="2000"/>
              <a:buFont typeface="Arial"/>
              <a:buChar char="•"/>
            </a:pPr>
            <a:r>
              <a:rPr lang="en-US"/>
              <a:t>CEOS Work Plan, VC-19 (Documented plan for the SST VC):</a:t>
            </a:r>
            <a:endParaRPr/>
          </a:p>
          <a:p>
            <a:pPr marL="768926" marR="0" lvl="1" indent="-311726" algn="l" rtl="0">
              <a:lnSpc>
                <a:spcPct val="100000"/>
              </a:lnSpc>
              <a:spcBef>
                <a:spcPts val="0"/>
              </a:spcBef>
              <a:spcAft>
                <a:spcPts val="0"/>
              </a:spcAft>
              <a:buSzPts val="2000"/>
              <a:buChar char="o"/>
            </a:pPr>
            <a:r>
              <a:rPr lang="en-US"/>
              <a:t>Next generation SST constellation, including on-orbit assets, measurement methods (MW and IR, Geo and Polar), fiducial reference measurements, and data management systems</a:t>
            </a:r>
            <a:endParaRPr/>
          </a:p>
          <a:p>
            <a:pPr marL="768926" marR="0" lvl="1" indent="-311726" algn="l" rtl="0">
              <a:lnSpc>
                <a:spcPct val="100000"/>
              </a:lnSpc>
              <a:spcBef>
                <a:spcPts val="0"/>
              </a:spcBef>
              <a:spcAft>
                <a:spcPts val="0"/>
              </a:spcAft>
              <a:buSzPts val="2000"/>
              <a:buChar char="o"/>
            </a:pPr>
            <a:r>
              <a:rPr lang="en-US" b="0"/>
              <a:t>Final draft in preparation with publication planned in 2019</a:t>
            </a:r>
            <a:endParaRPr b="0"/>
          </a:p>
          <a:p>
            <a:pPr marL="768926" lvl="1" indent="-311726" algn="l" rtl="0">
              <a:spcBef>
                <a:spcPts val="0"/>
              </a:spcBef>
              <a:spcAft>
                <a:spcPts val="0"/>
              </a:spcAft>
              <a:buSzPts val="2000"/>
              <a:buChar char="o"/>
            </a:pPr>
            <a:r>
              <a:rPr lang="en-US"/>
              <a:t>Finalization delayed due to change in position of key contributor and preparation for OceanObs ‘19 community white papers</a:t>
            </a:r>
            <a:endParaRPr/>
          </a:p>
          <a:p>
            <a:pPr marL="768926" marR="0" lvl="1" indent="-311726" algn="l" rtl="0">
              <a:lnSpc>
                <a:spcPct val="100000"/>
              </a:lnSpc>
              <a:spcBef>
                <a:spcPts val="0"/>
              </a:spcBef>
              <a:spcAft>
                <a:spcPts val="0"/>
              </a:spcAft>
              <a:buSzPts val="2000"/>
              <a:buChar char="o"/>
            </a:pPr>
            <a:r>
              <a:rPr lang="en-US" b="0"/>
              <a:t>Writing task assignments completed over the last year</a:t>
            </a:r>
            <a:endParaRPr/>
          </a:p>
          <a:p>
            <a:pPr marL="768926" marR="0" lvl="1" indent="-311726" algn="l" rtl="0">
              <a:lnSpc>
                <a:spcPct val="100000"/>
              </a:lnSpc>
              <a:spcBef>
                <a:spcPts val="0"/>
              </a:spcBef>
              <a:spcAft>
                <a:spcPts val="0"/>
              </a:spcAft>
              <a:buSzPts val="2000"/>
              <a:buChar char="o"/>
            </a:pPr>
            <a:r>
              <a:rPr lang="en-US" b="0"/>
              <a:t>Final figures in progress</a:t>
            </a:r>
            <a:endParaRPr/>
          </a:p>
          <a:p>
            <a:pPr marL="342900" marR="0" lvl="0" indent="-342900" algn="l" rtl="0">
              <a:lnSpc>
                <a:spcPct val="100000"/>
              </a:lnSpc>
              <a:spcBef>
                <a:spcPts val="0"/>
              </a:spcBef>
              <a:spcAft>
                <a:spcPts val="0"/>
              </a:spcAft>
              <a:buSzPts val="2000"/>
              <a:buChar char="•"/>
            </a:pPr>
            <a:r>
              <a:rPr lang="en-US"/>
              <a:t>CEOS Work Plan, COV-4, 5, 6:</a:t>
            </a:r>
            <a:endParaRPr/>
          </a:p>
          <a:p>
            <a:pPr marL="768926" marR="0" lvl="1" indent="-311726" algn="l" rtl="0">
              <a:lnSpc>
                <a:spcPct val="100000"/>
              </a:lnSpc>
              <a:spcBef>
                <a:spcPts val="0"/>
              </a:spcBef>
              <a:spcAft>
                <a:spcPts val="0"/>
              </a:spcAft>
              <a:buSzPts val="2000"/>
              <a:buChar char="o"/>
            </a:pPr>
            <a:r>
              <a:rPr lang="en-US"/>
              <a:t>SST-VC agreed to serve as “responsible CEOS entity”</a:t>
            </a:r>
            <a:endParaRPr/>
          </a:p>
          <a:p>
            <a:pPr marL="768926" marR="0" lvl="1" indent="-311726" algn="l" rtl="0">
              <a:lnSpc>
                <a:spcPct val="100000"/>
              </a:lnSpc>
              <a:spcBef>
                <a:spcPts val="0"/>
              </a:spcBef>
              <a:spcAft>
                <a:spcPts val="0"/>
              </a:spcAft>
              <a:buSzPts val="2000"/>
              <a:buChar char="o"/>
            </a:pPr>
            <a:r>
              <a:rPr lang="en-US"/>
              <a:t>COVERAGE team will manage reporting directly to CEOS</a:t>
            </a:r>
            <a:endParaRPr/>
          </a:p>
          <a:p>
            <a:pPr marL="342900" marR="0" lvl="0" indent="-342900" algn="l" rtl="0">
              <a:lnSpc>
                <a:spcPct val="100000"/>
              </a:lnSpc>
              <a:spcBef>
                <a:spcPts val="0"/>
              </a:spcBef>
              <a:spcAft>
                <a:spcPts val="0"/>
              </a:spcAft>
              <a:buSzPts val="2000"/>
              <a:buChar char="•"/>
            </a:pPr>
            <a:r>
              <a:rPr lang="en-US"/>
              <a:t>CEOS-32-06 (on Analysis Ready Data)</a:t>
            </a:r>
            <a:endParaRPr/>
          </a:p>
          <a:p>
            <a:pPr marL="768926" marR="0" lvl="1" indent="-311726" algn="l" rtl="0">
              <a:lnSpc>
                <a:spcPct val="100000"/>
              </a:lnSpc>
              <a:spcBef>
                <a:spcPts val="0"/>
              </a:spcBef>
              <a:spcAft>
                <a:spcPts val="0"/>
              </a:spcAft>
              <a:buSzPts val="2000"/>
              <a:buChar char="o"/>
            </a:pPr>
            <a:r>
              <a:rPr lang="en-US"/>
              <a:t>SST-VC responses provided on 1 March 2019</a:t>
            </a:r>
            <a:endParaRPr/>
          </a:p>
          <a:p>
            <a:pPr marL="342900" lvl="0" indent="-342900" algn="l" rtl="0">
              <a:spcBef>
                <a:spcPts val="0"/>
              </a:spcBef>
              <a:spcAft>
                <a:spcPts val="0"/>
              </a:spcAft>
              <a:buSzPts val="2000"/>
              <a:buChar char="•"/>
            </a:pPr>
            <a:r>
              <a:rPr lang="en-US"/>
              <a:t>CEOS-32-12 (on VC leadership rotation)</a:t>
            </a:r>
            <a:endParaRPr/>
          </a:p>
          <a:p>
            <a:pPr marL="768926" lvl="1" indent="-311726" algn="l" rtl="0">
              <a:spcBef>
                <a:spcPts val="0"/>
              </a:spcBef>
              <a:spcAft>
                <a:spcPts val="0"/>
              </a:spcAft>
              <a:buSzPts val="2000"/>
              <a:buChar char="o"/>
            </a:pPr>
            <a:r>
              <a:rPr lang="en-US"/>
              <a:t>See later slide</a:t>
            </a:r>
            <a:endParaRPr/>
          </a:p>
          <a:p>
            <a:pPr marL="0" lvl="0" indent="0" algn="ctr" rtl="0">
              <a:spcBef>
                <a:spcPts val="0"/>
              </a:spcBef>
              <a:spcAft>
                <a:spcPts val="0"/>
              </a:spcAft>
              <a:buNone/>
            </a:pPr>
            <a:r>
              <a:rPr lang="en-US"/>
              <a:t>No Decisional Items Requested</a:t>
            </a:r>
            <a:endParaRPr/>
          </a:p>
        </p:txBody>
      </p:sp>
      <p:sp>
        <p:nvSpPr>
          <p:cNvPr id="27" name="Google Shape;27;p5"/>
          <p:cNvSpPr txBox="1">
            <a:spLocks noGrp="1"/>
          </p:cNvSpPr>
          <p:nvPr>
            <p:ph type="body" idx="2"/>
          </p:nvPr>
        </p:nvSpPr>
        <p:spPr>
          <a:xfrm>
            <a:off x="1905000" y="76200"/>
            <a:ext cx="5638800" cy="838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800"/>
              <a:buNone/>
            </a:pPr>
            <a:r>
              <a:rPr lang="en-US"/>
              <a:t>Linkages to CEOS Work Plan, SIT, and Plenary Actions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Google Shape;32;p6"/>
          <p:cNvSpPr>
            <a:spLocks noGrp="1"/>
          </p:cNvSpPr>
          <p:nvPr>
            <p:ph type="sldNum" idx="12"/>
          </p:nvPr>
        </p:nvSpPr>
        <p:spPr>
          <a:xfrm>
            <a:off x="8763000" y="6629400"/>
            <a:ext cx="3048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t>3</a:t>
            </a:fld>
            <a:endParaRPr/>
          </a:p>
        </p:txBody>
      </p:sp>
      <p:sp>
        <p:nvSpPr>
          <p:cNvPr id="33" name="Google Shape;33;p6"/>
          <p:cNvSpPr txBox="1">
            <a:spLocks noGrp="1"/>
          </p:cNvSpPr>
          <p:nvPr>
            <p:ph type="body" idx="1"/>
          </p:nvPr>
        </p:nvSpPr>
        <p:spPr>
          <a:xfrm>
            <a:off x="0" y="1101250"/>
            <a:ext cx="9144000" cy="54162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2569"/>
              </a:buClr>
              <a:buSzPts val="2000"/>
              <a:buChar char="•"/>
            </a:pPr>
            <a:r>
              <a:rPr lang="en-US"/>
              <a:t>Focus on activities, outcomes and lessons learned since SIT-33, reflecting 2018 SIT TW discussion - </a:t>
            </a:r>
            <a:endParaRPr/>
          </a:p>
          <a:p>
            <a:pPr marL="768926" lvl="1" indent="-311726" algn="l" rtl="0">
              <a:spcBef>
                <a:spcPts val="0"/>
              </a:spcBef>
              <a:spcAft>
                <a:spcPts val="0"/>
              </a:spcAft>
              <a:buSzPts val="2000"/>
              <a:buChar char="o"/>
            </a:pPr>
            <a:r>
              <a:rPr lang="en-US"/>
              <a:t>SST-VC continues to focus on narrow group of objectives, some close to completion, and others in the first stages. New members have been welcomed. SST-VC operates well as a SST-only focused VC.</a:t>
            </a:r>
            <a:endParaRPr sz="1200"/>
          </a:p>
          <a:p>
            <a:pPr marL="342900" lvl="0" indent="-342900" algn="l" rtl="0">
              <a:spcBef>
                <a:spcPts val="500"/>
              </a:spcBef>
              <a:spcAft>
                <a:spcPts val="0"/>
              </a:spcAft>
              <a:buClr>
                <a:srgbClr val="002569"/>
              </a:buClr>
              <a:buSzPts val="2000"/>
              <a:buChar char="•"/>
            </a:pPr>
            <a:r>
              <a:rPr lang="en-US"/>
              <a:t>SST-VC contributions to the global observing architecture and national planning purposes</a:t>
            </a:r>
            <a:endParaRPr/>
          </a:p>
          <a:p>
            <a:pPr marL="768926" lvl="1" indent="-311726" algn="l" rtl="0">
              <a:spcBef>
                <a:spcPts val="0"/>
              </a:spcBef>
              <a:spcAft>
                <a:spcPts val="0"/>
              </a:spcAft>
              <a:buClr>
                <a:srgbClr val="002569"/>
              </a:buClr>
              <a:buSzPts val="2000"/>
              <a:buChar char="o"/>
            </a:pPr>
            <a:r>
              <a:rPr lang="en-US"/>
              <a:t>Community White paper for OceanObs ‘19, “</a:t>
            </a:r>
            <a:r>
              <a:rPr lang="en-US">
                <a:solidFill>
                  <a:srgbClr val="073763"/>
                </a:solidFill>
              </a:rPr>
              <a:t>Observational needs of Sea Surface Temperature</a:t>
            </a:r>
            <a:r>
              <a:rPr lang="en-US"/>
              <a:t>”</a:t>
            </a:r>
            <a:endParaRPr/>
          </a:p>
          <a:p>
            <a:pPr marL="768926" lvl="1" indent="-311726" algn="l" rtl="0">
              <a:spcBef>
                <a:spcPts val="0"/>
              </a:spcBef>
              <a:spcAft>
                <a:spcPts val="0"/>
              </a:spcAft>
              <a:buSzPts val="2000"/>
              <a:buChar char="o"/>
            </a:pPr>
            <a:r>
              <a:rPr lang="en-US"/>
              <a:t>Constellation White paper (action VC-19)</a:t>
            </a:r>
            <a:endParaRPr/>
          </a:p>
          <a:p>
            <a:pPr marL="768926" lvl="1" indent="-311726" algn="l" rtl="0">
              <a:spcBef>
                <a:spcPts val="0"/>
              </a:spcBef>
              <a:spcAft>
                <a:spcPts val="0"/>
              </a:spcAft>
              <a:buClr>
                <a:srgbClr val="002569"/>
              </a:buClr>
              <a:buSzPts val="2000"/>
              <a:buChar char="o"/>
            </a:pPr>
            <a:r>
              <a:rPr lang="en-US" u="sng">
                <a:solidFill>
                  <a:schemeClr val="hlink"/>
                </a:solidFill>
                <a:hlinkClick r:id="rId3"/>
              </a:rPr>
              <a:t>95 standardized GHRSST products</a:t>
            </a:r>
            <a:r>
              <a:rPr lang="en-US"/>
              <a:t>, spanning 7.07 million CF/ACDD netCDF data files, 158 TB, from Sep 1981 – Mar 2019</a:t>
            </a:r>
            <a:endParaRPr/>
          </a:p>
          <a:p>
            <a:pPr marL="768926" lvl="1" indent="-311726" algn="l" rtl="0">
              <a:spcBef>
                <a:spcPts val="0"/>
              </a:spcBef>
              <a:spcAft>
                <a:spcPts val="0"/>
              </a:spcAft>
              <a:buClr>
                <a:srgbClr val="002569"/>
              </a:buClr>
              <a:buSzPts val="2000"/>
              <a:buChar char="o"/>
            </a:pPr>
            <a:r>
              <a:rPr lang="en-US"/>
              <a:t>Progress on Regional/Global Task Sharing (R/GTS) framework, with ongoing pilot leading toward federated system (bonus slide)</a:t>
            </a:r>
            <a:endParaRPr/>
          </a:p>
          <a:p>
            <a:pPr marL="768926" lvl="1" indent="-311726" algn="l" rtl="0">
              <a:spcBef>
                <a:spcPts val="0"/>
              </a:spcBef>
              <a:spcAft>
                <a:spcPts val="0"/>
              </a:spcAft>
              <a:buClr>
                <a:srgbClr val="002569"/>
              </a:buClr>
              <a:buSzPts val="2000"/>
              <a:buChar char="o"/>
            </a:pPr>
            <a:r>
              <a:rPr lang="en-US"/>
              <a:t>Updated fly-out charts and continued PMW advocacy (bonus slides)</a:t>
            </a:r>
            <a:endParaRPr sz="1200"/>
          </a:p>
          <a:p>
            <a:pPr marL="342900" lvl="0" indent="-342900" algn="l" rtl="0">
              <a:spcBef>
                <a:spcPts val="500"/>
              </a:spcBef>
              <a:spcAft>
                <a:spcPts val="0"/>
              </a:spcAft>
              <a:buClr>
                <a:srgbClr val="002569"/>
              </a:buClr>
              <a:buSzPts val="2000"/>
              <a:buChar char="•"/>
            </a:pPr>
            <a:r>
              <a:rPr lang="en-US"/>
              <a:t>All of these are available to contribute to future coordination efforts by CEOS or Agency mission planning activities</a:t>
            </a:r>
            <a:endParaRPr>
              <a:solidFill>
                <a:srgbClr val="FF0000"/>
              </a:solidFill>
            </a:endParaRPr>
          </a:p>
        </p:txBody>
      </p:sp>
      <p:sp>
        <p:nvSpPr>
          <p:cNvPr id="34" name="Google Shape;34;p6"/>
          <p:cNvSpPr txBox="1">
            <a:spLocks noGrp="1"/>
          </p:cNvSpPr>
          <p:nvPr>
            <p:ph type="body" idx="2"/>
          </p:nvPr>
        </p:nvSpPr>
        <p:spPr>
          <a:xfrm>
            <a:off x="1752600" y="76200"/>
            <a:ext cx="6019800" cy="533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800"/>
              <a:buNone/>
            </a:pPr>
            <a:r>
              <a:rPr lang="en-US"/>
              <a:t>Team Achievements and Planned Outputs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7"/>
          <p:cNvSpPr>
            <a:spLocks noGrp="1"/>
          </p:cNvSpPr>
          <p:nvPr>
            <p:ph type="sldNum" idx="12"/>
          </p:nvPr>
        </p:nvSpPr>
        <p:spPr>
          <a:xfrm>
            <a:off x="8763000" y="6629400"/>
            <a:ext cx="3048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t>4</a:t>
            </a:fld>
            <a:endParaRPr/>
          </a:p>
        </p:txBody>
      </p:sp>
      <p:sp>
        <p:nvSpPr>
          <p:cNvPr id="40" name="Google Shape;40;p7"/>
          <p:cNvSpPr txBox="1">
            <a:spLocks noGrp="1"/>
          </p:cNvSpPr>
          <p:nvPr>
            <p:ph type="body" idx="1"/>
          </p:nvPr>
        </p:nvSpPr>
        <p:spPr>
          <a:xfrm>
            <a:off x="114300" y="1126525"/>
            <a:ext cx="8915400" cy="56901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2569"/>
              </a:buClr>
              <a:buSzPts val="2000"/>
              <a:buChar char="•"/>
            </a:pPr>
            <a:r>
              <a:rPr lang="en-US" dirty="0"/>
              <a:t>Identify </a:t>
            </a:r>
            <a:r>
              <a:rPr lang="en-US" b="1" i="1" dirty="0"/>
              <a:t>synergies</a:t>
            </a:r>
            <a:r>
              <a:rPr lang="en-US" dirty="0"/>
              <a:t> that exist, or should exist, </a:t>
            </a:r>
            <a:r>
              <a:rPr lang="en-US" b="1" i="1" dirty="0"/>
              <a:t>between the VCs and the WGs </a:t>
            </a:r>
            <a:r>
              <a:rPr lang="en-US" dirty="0"/>
              <a:t>to support the broader CEOS objectives</a:t>
            </a:r>
            <a:endParaRPr dirty="0"/>
          </a:p>
          <a:p>
            <a:pPr marL="768926" lvl="1" indent="-311726" algn="l" rtl="0">
              <a:spcBef>
                <a:spcPts val="0"/>
              </a:spcBef>
              <a:spcAft>
                <a:spcPts val="0"/>
              </a:spcAft>
              <a:buSzPts val="2000"/>
              <a:buChar char="-"/>
            </a:pPr>
            <a:r>
              <a:rPr lang="en-US" dirty="0" err="1"/>
              <a:t>WGClimate</a:t>
            </a:r>
            <a:r>
              <a:rPr lang="en-US" dirty="0"/>
              <a:t>:  GHRSST has an active ECV component, and includes two CDRs for SST in its collection of compliant datasets. The SST-VC has also supported the ECV Inventory and Gap Analysis</a:t>
            </a:r>
            <a:endParaRPr dirty="0"/>
          </a:p>
          <a:p>
            <a:pPr marL="768926" lvl="1" indent="-311726" algn="l" rtl="0">
              <a:spcBef>
                <a:spcPts val="0"/>
              </a:spcBef>
              <a:spcAft>
                <a:spcPts val="0"/>
              </a:spcAft>
              <a:buSzPts val="2000"/>
              <a:buChar char="-"/>
            </a:pPr>
            <a:r>
              <a:rPr lang="en-US" dirty="0"/>
              <a:t>CARD4L, WGISS, and Future Data Architectures: excellent synergies due to heavy emphasis in SST-VC on effective data sharing infrastructures, data standards, and interoperability </a:t>
            </a:r>
            <a:endParaRPr dirty="0"/>
          </a:p>
          <a:p>
            <a:pPr marL="768926" lvl="1" indent="-311726" algn="l" rtl="0">
              <a:spcBef>
                <a:spcPts val="0"/>
              </a:spcBef>
              <a:spcAft>
                <a:spcPts val="0"/>
              </a:spcAft>
              <a:buSzPts val="2000"/>
              <a:buChar char="-"/>
            </a:pPr>
            <a:r>
              <a:rPr lang="en-US" dirty="0"/>
              <a:t>Ocean VCs: new coastal strategy; informal VC working days</a:t>
            </a:r>
            <a:endParaRPr dirty="0"/>
          </a:p>
          <a:p>
            <a:pPr marL="342900" lvl="0" indent="-342900" algn="l" rtl="0">
              <a:spcBef>
                <a:spcPts val="500"/>
              </a:spcBef>
              <a:spcAft>
                <a:spcPts val="0"/>
              </a:spcAft>
              <a:buClr>
                <a:srgbClr val="002569"/>
              </a:buClr>
              <a:buSzPts val="2000"/>
              <a:buFont typeface="Arial"/>
              <a:buChar char="•"/>
            </a:pPr>
            <a:r>
              <a:rPr lang="en-US" dirty="0"/>
              <a:t>Identify also any obstacles/barriers to progress and suggestions for how to overcome those obstacles/barriers. </a:t>
            </a:r>
          </a:p>
          <a:p>
            <a:pPr marL="768926" lvl="1" indent="-311726">
              <a:buChar char="-"/>
            </a:pPr>
            <a:r>
              <a:rPr lang="en-US" dirty="0"/>
              <a:t>If CEOS had clear direction on an ocean-related, cross-VC collaborative project, it would prove useful in helping us coordinate SST community contributions. Heat content? Coastal data? Expansion of data cube/ARD concepts to ocean domain?  Right now it is not clear what CEOS wants from the oceans</a:t>
            </a:r>
          </a:p>
          <a:p>
            <a:pPr marL="768926" lvl="1" indent="-311726" algn="l" rtl="0">
              <a:spcBef>
                <a:spcPts val="500"/>
              </a:spcBef>
              <a:spcAft>
                <a:spcPts val="0"/>
              </a:spcAft>
              <a:buSzPts val="2000"/>
              <a:buChar char="-"/>
            </a:pPr>
            <a:endParaRPr lang="en-US" dirty="0"/>
          </a:p>
        </p:txBody>
      </p:sp>
      <p:sp>
        <p:nvSpPr>
          <p:cNvPr id="41" name="Google Shape;41;p7"/>
          <p:cNvSpPr txBox="1">
            <a:spLocks noGrp="1"/>
          </p:cNvSpPr>
          <p:nvPr>
            <p:ph type="body" idx="2"/>
          </p:nvPr>
        </p:nvSpPr>
        <p:spPr>
          <a:xfrm>
            <a:off x="2057400" y="304800"/>
            <a:ext cx="5562600" cy="533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800"/>
              <a:buNone/>
            </a:pPr>
            <a:r>
              <a:rPr lang="en-US"/>
              <a:t>Synergies Among Teams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8"/>
          <p:cNvSpPr>
            <a:spLocks noGrp="1"/>
          </p:cNvSpPr>
          <p:nvPr>
            <p:ph type="sldNum" idx="12"/>
          </p:nvPr>
        </p:nvSpPr>
        <p:spPr>
          <a:xfrm>
            <a:off x="8763000" y="6629400"/>
            <a:ext cx="3048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t>5</a:t>
            </a:fld>
            <a:endParaRPr/>
          </a:p>
        </p:txBody>
      </p:sp>
      <p:sp>
        <p:nvSpPr>
          <p:cNvPr id="47" name="Google Shape;47;p8"/>
          <p:cNvSpPr txBox="1">
            <a:spLocks noGrp="1"/>
          </p:cNvSpPr>
          <p:nvPr>
            <p:ph type="body" idx="1"/>
          </p:nvPr>
        </p:nvSpPr>
        <p:spPr>
          <a:xfrm>
            <a:off x="24580" y="1219200"/>
            <a:ext cx="9043219" cy="5257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2569"/>
              </a:buClr>
              <a:buSzPts val="2000"/>
              <a:buChar char="•"/>
            </a:pPr>
            <a:r>
              <a:rPr lang="en-US"/>
              <a:t>Identify the active agencies in your team and whether this implies a viable team for your objectives</a:t>
            </a:r>
            <a:endParaRPr/>
          </a:p>
          <a:p>
            <a:pPr marL="768926" lvl="1" indent="-311726" algn="l" rtl="0">
              <a:spcBef>
                <a:spcPts val="0"/>
              </a:spcBef>
              <a:spcAft>
                <a:spcPts val="0"/>
              </a:spcAft>
              <a:buSzPts val="2000"/>
              <a:buChar char="o"/>
            </a:pPr>
            <a:r>
              <a:rPr lang="en-US"/>
              <a:t>The current membership comprises: NOAA, EUMETSAT, ESA, CSIRO, SANSA, ISRO, CMA, KMA, JAXA, UKSA and NASA</a:t>
            </a:r>
            <a:endParaRPr/>
          </a:p>
          <a:p>
            <a:pPr marL="768926" lvl="1" indent="-311726" algn="l" rtl="0">
              <a:spcBef>
                <a:spcPts val="0"/>
              </a:spcBef>
              <a:spcAft>
                <a:spcPts val="0"/>
              </a:spcAft>
              <a:buSzPts val="2000"/>
              <a:buChar char="o"/>
            </a:pPr>
            <a:r>
              <a:rPr lang="en-US"/>
              <a:t>The whole team is active and focused with regard to discussions / meetings / year-round contributions, and recently expanded, welcoming new members</a:t>
            </a:r>
            <a:endParaRPr/>
          </a:p>
          <a:p>
            <a:pPr marL="768926" lvl="1" indent="-311726" algn="l" rtl="0">
              <a:spcBef>
                <a:spcPts val="0"/>
              </a:spcBef>
              <a:spcAft>
                <a:spcPts val="0"/>
              </a:spcAft>
              <a:buSzPts val="2000"/>
              <a:buChar char="o"/>
            </a:pPr>
            <a:r>
              <a:rPr lang="en-US"/>
              <a:t>ESA, EUMETSAT, JAXA, NOAA and NASA are active in submitting GHRSST-compliant data through the data sharing framework</a:t>
            </a:r>
            <a:endParaRPr/>
          </a:p>
          <a:p>
            <a:pPr marL="342900" lvl="0" indent="-342900" algn="l" rtl="0">
              <a:spcBef>
                <a:spcPts val="500"/>
              </a:spcBef>
              <a:spcAft>
                <a:spcPts val="0"/>
              </a:spcAft>
              <a:buClr>
                <a:srgbClr val="002569"/>
              </a:buClr>
              <a:buSzPts val="2000"/>
              <a:buChar char="•"/>
            </a:pPr>
            <a:r>
              <a:rPr lang="en-US"/>
              <a:t>How frequently does your team physically meet?</a:t>
            </a:r>
            <a:endParaRPr/>
          </a:p>
          <a:p>
            <a:pPr marL="768926" lvl="1" indent="-311726" algn="l" rtl="0">
              <a:spcBef>
                <a:spcPts val="500"/>
              </a:spcBef>
              <a:spcAft>
                <a:spcPts val="0"/>
              </a:spcAft>
              <a:buSzPts val="2000"/>
              <a:buChar char="o"/>
            </a:pPr>
            <a:r>
              <a:rPr lang="en-US"/>
              <a:t>Once a year alongside the annual GHRSST science team meeting</a:t>
            </a:r>
            <a:endParaRPr/>
          </a:p>
          <a:p>
            <a:pPr marL="342900" lvl="0" indent="-342900" algn="l" rtl="0">
              <a:spcBef>
                <a:spcPts val="500"/>
              </a:spcBef>
              <a:spcAft>
                <a:spcPts val="0"/>
              </a:spcAft>
              <a:buClr>
                <a:srgbClr val="002569"/>
              </a:buClr>
              <a:buSzPts val="2000"/>
              <a:buChar char="•"/>
            </a:pPr>
            <a:r>
              <a:rPr lang="en-US"/>
              <a:t>Are their any obstacles to the future viability of your team meeting its objectives?</a:t>
            </a:r>
            <a:endParaRPr/>
          </a:p>
          <a:p>
            <a:pPr marL="768926" lvl="1" indent="-311726" algn="l" rtl="0">
              <a:spcBef>
                <a:spcPts val="500"/>
              </a:spcBef>
              <a:spcAft>
                <a:spcPts val="0"/>
              </a:spcAft>
              <a:buSzPts val="2000"/>
              <a:buChar char="o"/>
            </a:pPr>
            <a:r>
              <a:rPr lang="en-US"/>
              <a:t>Ongoing challenges for travel to the annual in-person meetings</a:t>
            </a:r>
            <a:endParaRPr/>
          </a:p>
          <a:p>
            <a:pPr marL="768926" lvl="1" indent="-311726" algn="l" rtl="0">
              <a:spcBef>
                <a:spcPts val="500"/>
              </a:spcBef>
              <a:spcAft>
                <a:spcPts val="0"/>
              </a:spcAft>
              <a:buSzPts val="2000"/>
              <a:buChar char="o"/>
            </a:pPr>
            <a:r>
              <a:rPr lang="en-US"/>
              <a:t>Optimizing new agency involvement requires bottom-up interest and top-down directives from CEOS principles to “meet in the middle”</a:t>
            </a:r>
            <a:endParaRPr/>
          </a:p>
        </p:txBody>
      </p:sp>
      <p:sp>
        <p:nvSpPr>
          <p:cNvPr id="48" name="Google Shape;48;p8"/>
          <p:cNvSpPr txBox="1">
            <a:spLocks noGrp="1"/>
          </p:cNvSpPr>
          <p:nvPr>
            <p:ph type="body" idx="2"/>
          </p:nvPr>
        </p:nvSpPr>
        <p:spPr>
          <a:xfrm>
            <a:off x="2057400" y="76200"/>
            <a:ext cx="5562600" cy="914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800"/>
              <a:buNone/>
            </a:pPr>
            <a:r>
              <a:rPr lang="en-US"/>
              <a:t>Plenary Action CEOS-32-12 Sustainable Commitment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9"/>
          <p:cNvSpPr>
            <a:spLocks noGrp="1"/>
          </p:cNvSpPr>
          <p:nvPr>
            <p:ph type="sldNum" idx="12"/>
          </p:nvPr>
        </p:nvSpPr>
        <p:spPr>
          <a:xfrm>
            <a:off x="8763000" y="6629400"/>
            <a:ext cx="3048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t>6</a:t>
            </a:fld>
            <a:endParaRPr/>
          </a:p>
        </p:txBody>
      </p:sp>
      <p:sp>
        <p:nvSpPr>
          <p:cNvPr id="54" name="Google Shape;54;p9"/>
          <p:cNvSpPr txBox="1">
            <a:spLocks noGrp="1"/>
          </p:cNvSpPr>
          <p:nvPr>
            <p:ph type="body" idx="2"/>
          </p:nvPr>
        </p:nvSpPr>
        <p:spPr>
          <a:xfrm>
            <a:off x="1752600" y="0"/>
            <a:ext cx="5638800" cy="838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800"/>
              <a:buNone/>
            </a:pPr>
            <a:r>
              <a:rPr lang="en-US"/>
              <a:t>Virtual Constellation – </a:t>
            </a:r>
            <a:endParaRPr/>
          </a:p>
          <a:p>
            <a:pPr marL="0" lvl="0" indent="0" algn="ctr" rtl="0">
              <a:spcBef>
                <a:spcPts val="500"/>
              </a:spcBef>
              <a:spcAft>
                <a:spcPts val="0"/>
              </a:spcAft>
              <a:buClr>
                <a:schemeClr val="lt1"/>
              </a:buClr>
              <a:buSzPts val="2800"/>
              <a:buNone/>
            </a:pPr>
            <a:r>
              <a:rPr lang="en-US"/>
              <a:t>Plenary Action</a:t>
            </a:r>
            <a:endParaRPr/>
          </a:p>
          <a:p>
            <a:pPr marL="0" lvl="0" indent="0" algn="ctr" rtl="0">
              <a:spcBef>
                <a:spcPts val="500"/>
              </a:spcBef>
              <a:spcAft>
                <a:spcPts val="0"/>
              </a:spcAft>
              <a:buClr>
                <a:schemeClr val="lt1"/>
              </a:buClr>
              <a:buSzPts val="2800"/>
              <a:buNone/>
            </a:pPr>
            <a:endParaRPr/>
          </a:p>
        </p:txBody>
      </p:sp>
      <p:pic>
        <p:nvPicPr>
          <p:cNvPr id="55" name="Google Shape;55;p9" descr="A screenshot of a cell phone&#10;&#10;Description automatically generated"/>
          <p:cNvPicPr preferRelativeResize="0">
            <a:picLocks noGrp="1"/>
          </p:cNvPicPr>
          <p:nvPr>
            <p:ph type="body" idx="1"/>
          </p:nvPr>
        </p:nvPicPr>
        <p:blipFill rotWithShape="1">
          <a:blip r:embed="rId3">
            <a:alphaModFix/>
          </a:blip>
          <a:srcRect/>
          <a:stretch/>
        </p:blipFill>
        <p:spPr>
          <a:xfrm>
            <a:off x="127819" y="1600200"/>
            <a:ext cx="8991600" cy="1378711"/>
          </a:xfrm>
          <a:prstGeom prst="rect">
            <a:avLst/>
          </a:prstGeom>
          <a:noFill/>
          <a:ln>
            <a:noFill/>
          </a:ln>
        </p:spPr>
      </p:pic>
      <p:sp>
        <p:nvSpPr>
          <p:cNvPr id="56" name="Google Shape;56;p9"/>
          <p:cNvSpPr txBox="1"/>
          <p:nvPr/>
        </p:nvSpPr>
        <p:spPr>
          <a:xfrm>
            <a:off x="127825" y="2958575"/>
            <a:ext cx="8940000" cy="367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rgbClr val="002569"/>
                </a:solidFill>
                <a:latin typeface="Helvetica Neue"/>
                <a:ea typeface="Helvetica Neue"/>
                <a:cs typeface="Helvetica Neue"/>
                <a:sym typeface="Helvetica Neue"/>
              </a:rPr>
              <a:t>The SST-VC Terms of Reference indicate:</a:t>
            </a:r>
            <a:endParaRPr sz="1800" b="1">
              <a:solidFill>
                <a:srgbClr val="002569"/>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endParaRPr sz="1600">
              <a:solidFill>
                <a:srgbClr val="002569"/>
              </a:solidFill>
              <a:latin typeface="Helvetica Neue"/>
              <a:ea typeface="Helvetica Neue"/>
              <a:cs typeface="Helvetica Neue"/>
              <a:sym typeface="Helvetica Neue"/>
            </a:endParaRPr>
          </a:p>
          <a:p>
            <a:pPr marL="457200" lvl="0" indent="-330200" algn="l" rtl="0">
              <a:spcBef>
                <a:spcPts val="0"/>
              </a:spcBef>
              <a:spcAft>
                <a:spcPts val="0"/>
              </a:spcAft>
              <a:buClr>
                <a:srgbClr val="002569"/>
              </a:buClr>
              <a:buSzPts val="1600"/>
              <a:buFont typeface="Helvetica Neue"/>
              <a:buAutoNum type="arabicPeriod"/>
            </a:pPr>
            <a:r>
              <a:rPr lang="en-US" sz="1600">
                <a:solidFill>
                  <a:srgbClr val="002569"/>
                </a:solidFill>
                <a:latin typeface="Helvetica Neue"/>
                <a:ea typeface="Helvetica Neue"/>
                <a:cs typeface="Helvetica Neue"/>
                <a:sym typeface="Helvetica Neue"/>
              </a:rPr>
              <a:t>The Co-Chairs shall be responsible for the overall management of the CEOS SST-VC, supported by the Secretary and SST-VC members.</a:t>
            </a:r>
            <a:endParaRPr sz="1600">
              <a:solidFill>
                <a:srgbClr val="002569"/>
              </a:solidFill>
              <a:latin typeface="Helvetica Neue"/>
              <a:ea typeface="Helvetica Neue"/>
              <a:cs typeface="Helvetica Neue"/>
              <a:sym typeface="Helvetica Neue"/>
            </a:endParaRPr>
          </a:p>
          <a:p>
            <a:pPr marL="457200" lvl="0" indent="-330200" algn="l" rtl="0">
              <a:spcBef>
                <a:spcPts val="0"/>
              </a:spcBef>
              <a:spcAft>
                <a:spcPts val="0"/>
              </a:spcAft>
              <a:buClr>
                <a:srgbClr val="002569"/>
              </a:buClr>
              <a:buSzPts val="1600"/>
              <a:buFont typeface="Helvetica Neue"/>
              <a:buAutoNum type="arabicPeriod"/>
            </a:pPr>
            <a:r>
              <a:rPr lang="en-US" sz="1600">
                <a:solidFill>
                  <a:srgbClr val="002569"/>
                </a:solidFill>
                <a:latin typeface="Helvetica Neue"/>
                <a:ea typeface="Helvetica Neue"/>
                <a:cs typeface="Helvetica Neue"/>
                <a:sym typeface="Helvetica Neue"/>
              </a:rPr>
              <a:t>Co-chairs and Secretary shall be elected by the SST-VC members on a 3 year renewable term following candidate proposal by a CEOS Agency Member. Election shall be by majority vote.</a:t>
            </a:r>
            <a:endParaRPr sz="1600">
              <a:solidFill>
                <a:srgbClr val="002569"/>
              </a:solidFill>
              <a:latin typeface="Helvetica Neue"/>
              <a:ea typeface="Helvetica Neue"/>
              <a:cs typeface="Helvetica Neue"/>
              <a:sym typeface="Helvetica Neue"/>
            </a:endParaRPr>
          </a:p>
          <a:p>
            <a:pPr marL="457200" lvl="0" indent="-330200" algn="l" rtl="0">
              <a:spcBef>
                <a:spcPts val="0"/>
              </a:spcBef>
              <a:spcAft>
                <a:spcPts val="0"/>
              </a:spcAft>
              <a:buClr>
                <a:srgbClr val="002569"/>
              </a:buClr>
              <a:buSzPts val="1600"/>
              <a:buFont typeface="Helvetica Neue"/>
              <a:buAutoNum type="arabicPeriod"/>
            </a:pPr>
            <a:r>
              <a:rPr lang="en-US" sz="1600">
                <a:solidFill>
                  <a:srgbClr val="002569"/>
                </a:solidFill>
                <a:latin typeface="Helvetica Neue"/>
                <a:ea typeface="Helvetica Neue"/>
                <a:cs typeface="Helvetica Neue"/>
                <a:sym typeface="Helvetica Neue"/>
              </a:rPr>
              <a:t>In order to maintain continuity, only one co-chair shall be replaced on a single occasion with at least 1 year between successive replacements where feasible.</a:t>
            </a:r>
            <a:endParaRPr sz="1600">
              <a:solidFill>
                <a:srgbClr val="002569"/>
              </a:solidFill>
              <a:latin typeface="Helvetica Neue"/>
              <a:ea typeface="Helvetica Neue"/>
              <a:cs typeface="Helvetica Neue"/>
              <a:sym typeface="Helvetica Neue"/>
            </a:endParaRPr>
          </a:p>
          <a:p>
            <a:pPr marL="457200" lvl="0" indent="-330200" algn="l" rtl="0">
              <a:spcBef>
                <a:spcPts val="0"/>
              </a:spcBef>
              <a:spcAft>
                <a:spcPts val="0"/>
              </a:spcAft>
              <a:buClr>
                <a:srgbClr val="002569"/>
              </a:buClr>
              <a:buSzPts val="1600"/>
              <a:buFont typeface="Helvetica Neue"/>
              <a:buAutoNum type="arabicPeriod"/>
            </a:pPr>
            <a:r>
              <a:rPr lang="en-US" sz="1600">
                <a:solidFill>
                  <a:srgbClr val="002569"/>
                </a:solidFill>
                <a:latin typeface="Helvetica Neue"/>
                <a:ea typeface="Helvetica Neue"/>
                <a:cs typeface="Helvetica Neue"/>
                <a:sym typeface="Helvetica Neue"/>
              </a:rPr>
              <a:t>As a principle, Co-Chairs shall rotate throughout CEOS Agencies with SST capability.</a:t>
            </a:r>
            <a:endParaRPr sz="1600">
              <a:solidFill>
                <a:srgbClr val="002569"/>
              </a:solidFill>
              <a:latin typeface="Helvetica Neue"/>
              <a:ea typeface="Helvetica Neue"/>
              <a:cs typeface="Helvetica Neue"/>
              <a:sym typeface="Helvetica Neue"/>
            </a:endParaRPr>
          </a:p>
          <a:p>
            <a:pPr marL="457200" lvl="0" indent="-330200" algn="l" rtl="0">
              <a:spcBef>
                <a:spcPts val="0"/>
              </a:spcBef>
              <a:spcAft>
                <a:spcPts val="0"/>
              </a:spcAft>
              <a:buClr>
                <a:srgbClr val="002569"/>
              </a:buClr>
              <a:buSzPts val="1600"/>
              <a:buFont typeface="Helvetica Neue"/>
              <a:buAutoNum type="arabicPeriod"/>
            </a:pPr>
            <a:r>
              <a:rPr lang="en-US" sz="1600">
                <a:solidFill>
                  <a:srgbClr val="002569"/>
                </a:solidFill>
                <a:latin typeface="Helvetica Neue"/>
                <a:ea typeface="Helvetica Neue"/>
                <a:cs typeface="Helvetica Neue"/>
                <a:sym typeface="Helvetica Neue"/>
              </a:rPr>
              <a:t>SST-VC members shall be proposed by CEOS principals.</a:t>
            </a:r>
            <a:endParaRPr sz="1600">
              <a:solidFill>
                <a:srgbClr val="002569"/>
              </a:solidFill>
              <a:latin typeface="Helvetica Neue"/>
              <a:ea typeface="Helvetica Neue"/>
              <a:cs typeface="Helvetica Neue"/>
              <a:sym typeface="Helvetica Neue"/>
            </a:endParaRPr>
          </a:p>
          <a:p>
            <a:pPr marL="457200" lvl="0" indent="-330200" algn="l" rtl="0">
              <a:spcBef>
                <a:spcPts val="0"/>
              </a:spcBef>
              <a:spcAft>
                <a:spcPts val="0"/>
              </a:spcAft>
              <a:buClr>
                <a:srgbClr val="002569"/>
              </a:buClr>
              <a:buSzPts val="1600"/>
              <a:buFont typeface="Helvetica Neue"/>
              <a:buAutoNum type="arabicPeriod"/>
            </a:pPr>
            <a:r>
              <a:rPr lang="en-US" sz="1600">
                <a:solidFill>
                  <a:srgbClr val="002569"/>
                </a:solidFill>
                <a:latin typeface="Helvetica Neue"/>
                <a:ea typeface="Helvetica Neue"/>
                <a:cs typeface="Helvetica Neue"/>
                <a:sym typeface="Helvetica Neue"/>
              </a:rPr>
              <a:t>The current membership list is identified and updated annually in the separate SST-VC Implementation Plan document</a:t>
            </a:r>
            <a:endParaRPr sz="1600">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0"/>
          <p:cNvSpPr txBox="1"/>
          <p:nvPr/>
        </p:nvSpPr>
        <p:spPr>
          <a:xfrm>
            <a:off x="1931250" y="2590800"/>
            <a:ext cx="5281500" cy="6462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chemeClr val="lt1"/>
              </a:buClr>
              <a:buSzPts val="3600"/>
              <a:buFont typeface="Arial"/>
              <a:buNone/>
            </a:pPr>
            <a:r>
              <a:rPr lang="en-US" sz="3600">
                <a:solidFill>
                  <a:schemeClr val="lt1"/>
                </a:solidFill>
              </a:rPr>
              <a:t>Thank-you!  Questions?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1"/>
          <p:cNvSpPr>
            <a:spLocks noGrp="1"/>
          </p:cNvSpPr>
          <p:nvPr>
            <p:ph type="sldNum" idx="12"/>
          </p:nvPr>
        </p:nvSpPr>
        <p:spPr>
          <a:xfrm>
            <a:off x="8763000" y="6629400"/>
            <a:ext cx="3048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t>8</a:t>
            </a:fld>
            <a:endParaRPr/>
          </a:p>
        </p:txBody>
      </p:sp>
      <p:sp>
        <p:nvSpPr>
          <p:cNvPr id="67" name="Google Shape;67;p11"/>
          <p:cNvSpPr txBox="1">
            <a:spLocks noGrp="1"/>
          </p:cNvSpPr>
          <p:nvPr>
            <p:ph type="body" idx="2"/>
          </p:nvPr>
        </p:nvSpPr>
        <p:spPr>
          <a:xfrm>
            <a:off x="1752600" y="3009900"/>
            <a:ext cx="5638800" cy="838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800"/>
              <a:buNone/>
            </a:pPr>
            <a:r>
              <a:rPr lang="en-US">
                <a:solidFill>
                  <a:srgbClr val="002569"/>
                </a:solidFill>
              </a:rPr>
              <a:t>Bonus Material</a:t>
            </a:r>
            <a:endParaRPr>
              <a:solidFill>
                <a:srgbClr val="00256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2"/>
          <p:cNvSpPr>
            <a:spLocks noGrp="1"/>
          </p:cNvSpPr>
          <p:nvPr>
            <p:ph type="sldNum" idx="12"/>
          </p:nvPr>
        </p:nvSpPr>
        <p:spPr>
          <a:xfrm>
            <a:off x="8763000" y="6629400"/>
            <a:ext cx="304800" cy="187200"/>
          </a:xfrm>
          <a:prstGeom prst="roundRect">
            <a:avLst>
              <a:gd name="adj" fmla="val 16667"/>
            </a:avLst>
          </a:prstGeom>
          <a:solidFill>
            <a:schemeClr val="lt1">
              <a:alpha val="48630"/>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t>9</a:t>
            </a:fld>
            <a:endParaRPr/>
          </a:p>
        </p:txBody>
      </p:sp>
      <p:sp>
        <p:nvSpPr>
          <p:cNvPr id="73" name="Google Shape;73;p12"/>
          <p:cNvSpPr txBox="1">
            <a:spLocks noGrp="1"/>
          </p:cNvSpPr>
          <p:nvPr>
            <p:ph type="body" idx="2"/>
          </p:nvPr>
        </p:nvSpPr>
        <p:spPr>
          <a:xfrm>
            <a:off x="1752600" y="0"/>
            <a:ext cx="5638800" cy="838200"/>
          </a:xfrm>
          <a:prstGeom prst="rect">
            <a:avLst/>
          </a:prstGeom>
          <a:noFill/>
          <a:ln>
            <a:noFill/>
          </a:ln>
        </p:spPr>
        <p:txBody>
          <a:bodyPr spcFirstLastPara="1" wrap="square" lIns="91425" tIns="45700" rIns="91425" bIns="45700" anchor="t" anchorCtr="0">
            <a:noAutofit/>
          </a:bodyPr>
          <a:lstStyle/>
          <a:p>
            <a:pPr marL="0" lvl="0" indent="0" algn="ctr" rtl="0">
              <a:spcBef>
                <a:spcPts val="500"/>
              </a:spcBef>
              <a:spcAft>
                <a:spcPts val="0"/>
              </a:spcAft>
              <a:buClr>
                <a:schemeClr val="lt1"/>
              </a:buClr>
              <a:buSzPts val="2800"/>
              <a:buNone/>
            </a:pPr>
            <a:r>
              <a:rPr lang="en-US"/>
              <a:t>R/GTS Evolution</a:t>
            </a:r>
            <a:endParaRPr/>
          </a:p>
          <a:p>
            <a:pPr marL="0" lvl="0" indent="0" algn="ctr" rtl="0">
              <a:spcBef>
                <a:spcPts val="500"/>
              </a:spcBef>
              <a:spcAft>
                <a:spcPts val="0"/>
              </a:spcAft>
              <a:buClr>
                <a:schemeClr val="lt1"/>
              </a:buClr>
              <a:buSzPts val="2800"/>
              <a:buNone/>
            </a:pPr>
            <a:endParaRPr/>
          </a:p>
        </p:txBody>
      </p:sp>
      <p:pic>
        <p:nvPicPr>
          <p:cNvPr id="74" name="Google Shape;74;p12"/>
          <p:cNvPicPr preferRelativeResize="0"/>
          <p:nvPr/>
        </p:nvPicPr>
        <p:blipFill>
          <a:blip r:embed="rId3">
            <a:alphaModFix/>
          </a:blip>
          <a:stretch>
            <a:fillRect/>
          </a:stretch>
        </p:blipFill>
        <p:spPr>
          <a:xfrm>
            <a:off x="2558250" y="4045275"/>
            <a:ext cx="4229100" cy="2381250"/>
          </a:xfrm>
          <a:prstGeom prst="rect">
            <a:avLst/>
          </a:prstGeom>
          <a:noFill/>
          <a:ln>
            <a:noFill/>
          </a:ln>
        </p:spPr>
      </p:pic>
      <p:sp>
        <p:nvSpPr>
          <p:cNvPr id="75" name="Google Shape;75;p12"/>
          <p:cNvSpPr txBox="1"/>
          <p:nvPr/>
        </p:nvSpPr>
        <p:spPr>
          <a:xfrm>
            <a:off x="387150" y="1349175"/>
            <a:ext cx="8375700" cy="26961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rgbClr val="002569"/>
              </a:buClr>
              <a:buSzPts val="2000"/>
              <a:buFont typeface="Helvetica Neue"/>
              <a:buChar char="●"/>
            </a:pPr>
            <a:r>
              <a:rPr lang="en-US" sz="2000">
                <a:solidFill>
                  <a:srgbClr val="002569"/>
                </a:solidFill>
                <a:latin typeface="Helvetica Neue"/>
                <a:ea typeface="Helvetica Neue"/>
                <a:cs typeface="Helvetica Neue"/>
                <a:sym typeface="Helvetica Neue"/>
              </a:rPr>
              <a:t>GHRSST Regional/Global task sharing (R/GTS) framework evolution continues, toward implementation of a federated distribution architecture</a:t>
            </a:r>
            <a:endParaRPr sz="2000">
              <a:solidFill>
                <a:srgbClr val="002569"/>
              </a:solidFill>
              <a:latin typeface="Helvetica Neue"/>
              <a:ea typeface="Helvetica Neue"/>
              <a:cs typeface="Helvetica Neue"/>
              <a:sym typeface="Helvetica Neue"/>
            </a:endParaRPr>
          </a:p>
          <a:p>
            <a:pPr marL="457200" lvl="0" indent="-355600" algn="l" rtl="0">
              <a:spcBef>
                <a:spcPts val="0"/>
              </a:spcBef>
              <a:spcAft>
                <a:spcPts val="0"/>
              </a:spcAft>
              <a:buClr>
                <a:srgbClr val="002569"/>
              </a:buClr>
              <a:buSzPts val="2000"/>
              <a:buFont typeface="Helvetica Neue"/>
              <a:buChar char="●"/>
            </a:pPr>
            <a:r>
              <a:rPr lang="en-US" sz="2000">
                <a:solidFill>
                  <a:srgbClr val="002569"/>
                </a:solidFill>
                <a:latin typeface="Helvetica Neue"/>
                <a:ea typeface="Helvetica Neue"/>
                <a:cs typeface="Helvetica Neue"/>
                <a:sym typeface="Helvetica Neue"/>
              </a:rPr>
              <a:t>Draft report on R/GTS evolution prepared and ready for final consolidation with the GHRSST science team in June 2019</a:t>
            </a:r>
            <a:endParaRPr sz="2000">
              <a:solidFill>
                <a:srgbClr val="002569"/>
              </a:solidFill>
              <a:latin typeface="Helvetica Neue"/>
              <a:ea typeface="Helvetica Neue"/>
              <a:cs typeface="Helvetica Neue"/>
              <a:sym typeface="Helvetica Neue"/>
            </a:endParaRPr>
          </a:p>
          <a:p>
            <a:pPr marL="457200" lvl="0" indent="-355600" algn="l" rtl="0">
              <a:spcBef>
                <a:spcPts val="0"/>
              </a:spcBef>
              <a:spcAft>
                <a:spcPts val="0"/>
              </a:spcAft>
              <a:buClr>
                <a:srgbClr val="002569"/>
              </a:buClr>
              <a:buSzPts val="2000"/>
              <a:buFont typeface="Helvetica Neue"/>
              <a:buChar char="●"/>
            </a:pPr>
            <a:r>
              <a:rPr lang="en-US" sz="2000">
                <a:solidFill>
                  <a:srgbClr val="002569"/>
                </a:solidFill>
                <a:latin typeface="Helvetica Neue"/>
                <a:ea typeface="Helvetica Neue"/>
                <a:cs typeface="Helvetica Neue"/>
                <a:sym typeface="Helvetica Neue"/>
              </a:rPr>
              <a:t>Pilot phase in progress, demonstrating federated catalog at IFREMER capable of consolidating discovery from NASA and NOAA</a:t>
            </a:r>
            <a:endParaRPr sz="2000">
              <a:solidFill>
                <a:srgbClr val="002569"/>
              </a:solidFill>
              <a:latin typeface="Helvetica Neue"/>
              <a:ea typeface="Helvetica Neue"/>
              <a:cs typeface="Helvetica Neue"/>
              <a:sym typeface="Helvetica Neue"/>
            </a:endParaRPr>
          </a:p>
          <a:p>
            <a:pPr marL="457200" lvl="0" indent="-355600" algn="l" rtl="0">
              <a:spcBef>
                <a:spcPts val="0"/>
              </a:spcBef>
              <a:spcAft>
                <a:spcPts val="0"/>
              </a:spcAft>
              <a:buClr>
                <a:srgbClr val="002569"/>
              </a:buClr>
              <a:buSzPts val="2000"/>
              <a:buFont typeface="Helvetica Neue"/>
              <a:buChar char="●"/>
            </a:pPr>
            <a:r>
              <a:rPr lang="en-US" sz="2000">
                <a:solidFill>
                  <a:srgbClr val="002569"/>
                </a:solidFill>
                <a:latin typeface="Helvetica Neue"/>
                <a:ea typeface="Helvetica Neue"/>
                <a:cs typeface="Helvetica Neue"/>
                <a:sym typeface="Helvetica Neue"/>
              </a:rPr>
              <a:t>Implementation phase to follow in 2020</a:t>
            </a:r>
            <a:endParaRPr sz="2000">
              <a:solidFill>
                <a:srgbClr val="002569"/>
              </a:solidFill>
              <a:latin typeface="Helvetica Neue"/>
              <a:ea typeface="Helvetica Neue"/>
              <a:cs typeface="Helvetica Neue"/>
              <a:sym typeface="Helvetica Neue"/>
            </a:endParaRPr>
          </a:p>
          <a:p>
            <a:pPr marL="0" lvl="0" indent="0" algn="l" rtl="0">
              <a:spcBef>
                <a:spcPts val="0"/>
              </a:spcBef>
              <a:spcAft>
                <a:spcPts val="0"/>
              </a:spcAft>
              <a:buNone/>
            </a:pPr>
            <a:endParaRPr sz="1800">
              <a:solidFill>
                <a:srgbClr val="002569"/>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name="Defaul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1506</Words>
  <Application>Microsoft Macintosh PowerPoint</Application>
  <PresentationFormat>On-screen Show (4:3)</PresentationFormat>
  <Paragraphs>95</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Calibri</vt:lpstr>
      <vt:lpstr>Arial</vt:lpstr>
      <vt:lpstr>Helvetica Neue</vt:lpstr>
      <vt:lpstr>Courier New</vt:lpstr>
      <vt:lpstr>Noto Sans Symbols</vt:lpstr>
      <vt:lpstr>Avenir</vt:lpstr>
      <vt:lpstr>Default</vt:lpstr>
      <vt:lpstr>The SST-VC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SST-VC</dc:title>
  <cp:lastModifiedBy>Microsoft Office User</cp:lastModifiedBy>
  <cp:revision>4</cp:revision>
  <dcterms:modified xsi:type="dcterms:W3CDTF">2019-04-03T21:59:40Z</dcterms:modified>
</cp:coreProperties>
</file>