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7" r:id="rId3"/>
    <p:sldId id="263" r:id="rId4"/>
    <p:sldId id="261" r:id="rId5"/>
    <p:sldId id="260" r:id="rId6"/>
    <p:sldId id="262" r:id="rId7"/>
    <p:sldId id="264" r:id="rId8"/>
    <p:sldId id="266" r:id="rId9"/>
    <p:sldId id="270" r:id="rId10"/>
    <p:sldId id="269"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8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6"/>
    <p:restoredTop sz="97800" autoAdjust="0"/>
  </p:normalViewPr>
  <p:slideViewPr>
    <p:cSldViewPr>
      <p:cViewPr varScale="1">
        <p:scale>
          <a:sx n="95" d="100"/>
          <a:sy n="95" d="100"/>
        </p:scale>
        <p:origin x="-3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3056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960621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3421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30995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12232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CEOS-SIT</a:t>
            </a:r>
            <a:r>
              <a:rPr lang="en-AU" sz="1100" i="1" baseline="0" dirty="0" smtClean="0">
                <a:solidFill>
                  <a:schemeClr val="tx2"/>
                </a:solidFill>
                <a:latin typeface="+mj-ea"/>
                <a:ea typeface="+mj-ea"/>
                <a:cs typeface="Proxima Nova Regular"/>
                <a:sym typeface="Proxima Nova Regular"/>
              </a:rPr>
              <a:t> 34 April 2019</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xmlns:p14="http://schemas.microsoft.com/office/powerpoint/2010/mai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ceos.org/ourwork/virtual-constellations/osvw/"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311411"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dirty="0" smtClean="0">
                <a:solidFill>
                  <a:schemeClr val="bg1"/>
                </a:solidFill>
                <a:latin typeface="+mj-lt"/>
              </a:rPr>
              <a:t>Recent activities of the OSVW-VC</a:t>
            </a:r>
            <a:endParaRPr sz="6000"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defTabSz="914400">
              <a:lnSpc>
                <a:spcPct val="150000"/>
              </a:lnSpc>
              <a:defRPr>
                <a:solidFill>
                  <a:srgbClr val="000000"/>
                </a:solidFill>
              </a:defRPr>
            </a:pPr>
            <a:r>
              <a:rPr lang="en-AU" sz="1400" dirty="0" smtClean="0">
                <a:solidFill>
                  <a:srgbClr val="FFFFFF"/>
                </a:solidFill>
                <a:ea typeface="Arial Bold"/>
                <a:cs typeface="Arial Bold"/>
                <a:sym typeface="Arial Bold"/>
              </a:rPr>
              <a:t>CEOS </a:t>
            </a:r>
            <a:r>
              <a:rPr lang="en-AU" sz="1400" dirty="0">
                <a:solidFill>
                  <a:srgbClr val="FFFFFF"/>
                </a:solidFill>
                <a:ea typeface="Arial Bold"/>
                <a:cs typeface="Arial Bold"/>
                <a:sym typeface="Arial Bold"/>
              </a:rPr>
              <a:t>OSVW-Virtual </a:t>
            </a:r>
            <a:r>
              <a:rPr lang="en-AU" sz="1400" dirty="0" smtClean="0">
                <a:solidFill>
                  <a:srgbClr val="FFFFFF"/>
                </a:solidFill>
                <a:ea typeface="Arial Bold"/>
                <a:cs typeface="Arial Bold"/>
                <a:sym typeface="Arial Bold"/>
              </a:rPr>
              <a:t>Constellation: </a:t>
            </a:r>
            <a:endParaRPr lang="en-AU" sz="1400" dirty="0">
              <a:solidFill>
                <a:srgbClr val="FFFFFF"/>
              </a:solidFill>
              <a:ea typeface="Arial Bold"/>
              <a:cs typeface="Arial Bold"/>
              <a:sym typeface="Arial Bold"/>
            </a:endParaRPr>
          </a:p>
          <a:p>
            <a:pPr defTabSz="914400">
              <a:lnSpc>
                <a:spcPct val="150000"/>
              </a:lnSpc>
              <a:defRPr>
                <a:solidFill>
                  <a:srgbClr val="000000"/>
                </a:solidFill>
              </a:defRPr>
            </a:pPr>
            <a:r>
              <a:rPr lang="en-AU" sz="1400" dirty="0">
                <a:solidFill>
                  <a:srgbClr val="FFFFFF"/>
                </a:solidFill>
                <a:ea typeface="Arial Bold"/>
                <a:cs typeface="Arial Bold"/>
                <a:sym typeface="Arial Bold"/>
              </a:rPr>
              <a:t>Paul Chang (NOAA), Rashmi Sharma  (ISRO), and Stefanie Linow (EUMETSAT</a:t>
            </a:r>
            <a:r>
              <a:rPr lang="en-AU" sz="1400" dirty="0" smtClean="0">
                <a:solidFill>
                  <a:srgbClr val="FFFFFF"/>
                </a:solidFill>
                <a:ea typeface="Arial Bold"/>
                <a:cs typeface="Arial Bold"/>
                <a:sym typeface="Arial Bold"/>
              </a:rPr>
              <a:t>)</a:t>
            </a:r>
          </a:p>
          <a:p>
            <a:pPr defTabSz="914400">
              <a:lnSpc>
                <a:spcPct val="150000"/>
              </a:lnSpc>
              <a:defRPr>
                <a:solidFill>
                  <a:srgbClr val="000000"/>
                </a:solidFill>
              </a:defRPr>
            </a:pPr>
            <a:endParaRPr lang="en-AU" sz="1400" dirty="0">
              <a:solidFill>
                <a:srgbClr val="FFFFFF"/>
              </a:solidFill>
              <a:ea typeface="Arial Bold"/>
              <a:cs typeface="Arial Bold"/>
              <a:sym typeface="Arial Bold"/>
            </a:endParaRPr>
          </a:p>
          <a:p>
            <a:pPr lvl="0" defTabSz="914400">
              <a:lnSpc>
                <a:spcPct val="150000"/>
              </a:lnSpc>
              <a:defRPr>
                <a:solidFill>
                  <a:srgbClr val="000000"/>
                </a:solidFill>
              </a:defRPr>
            </a:pPr>
            <a:r>
              <a:rPr lang="en-AU" sz="1400" dirty="0" smtClean="0">
                <a:solidFill>
                  <a:srgbClr val="FFFFFF"/>
                </a:solidFill>
                <a:latin typeface="+mj-lt"/>
                <a:ea typeface="Arial Bold"/>
                <a:cs typeface="Arial Bold"/>
                <a:sym typeface="Arial Bold"/>
              </a:rPr>
              <a:t>CEOS SIT 34</a:t>
            </a:r>
          </a:p>
          <a:p>
            <a:pPr defTabSz="914400">
              <a:lnSpc>
                <a:spcPct val="150000"/>
              </a:lnSpc>
              <a:defRPr>
                <a:solidFill>
                  <a:srgbClr val="000000"/>
                </a:solidFill>
              </a:defRPr>
            </a:pPr>
            <a:r>
              <a:rPr lang="en-AU" sz="1400" dirty="0">
                <a:solidFill>
                  <a:srgbClr val="FFFFFF"/>
                </a:solidFill>
                <a:ea typeface="Arial Bold"/>
                <a:cs typeface="Arial Bold"/>
                <a:sym typeface="Arial Bold"/>
              </a:rPr>
              <a:t>Session 6, agenda item </a:t>
            </a:r>
            <a:r>
              <a:rPr lang="en-AU" sz="1400" dirty="0" smtClean="0">
                <a:solidFill>
                  <a:srgbClr val="FFFFFF"/>
                </a:solidFill>
                <a:ea typeface="Arial Bold"/>
                <a:cs typeface="Arial Bold"/>
                <a:sym typeface="Arial Bold"/>
              </a:rPr>
              <a:t>6.5</a:t>
            </a:r>
            <a:endParaRPr lang="en-AU" sz="1400"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sz="1400" dirty="0" smtClean="0">
                <a:solidFill>
                  <a:srgbClr val="FFFFFF"/>
                </a:solidFill>
                <a:latin typeface="+mj-lt"/>
                <a:ea typeface="Arial Bold"/>
                <a:cs typeface="Arial Bold"/>
                <a:sym typeface="Arial Bold"/>
              </a:rPr>
              <a:t>Miami, Florida</a:t>
            </a:r>
            <a:endParaRPr sz="1400"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sz="1400" dirty="0" smtClean="0">
                <a:solidFill>
                  <a:srgbClr val="FFFFFF"/>
                </a:solidFill>
                <a:latin typeface="+mj-lt"/>
                <a:ea typeface="Arial Bold"/>
                <a:cs typeface="Arial Bold"/>
                <a:sym typeface="Arial Bold"/>
              </a:rPr>
              <a:t>3-4 April, 2019</a:t>
            </a:r>
            <a:endParaRPr sz="1600" dirty="0">
              <a:solidFill>
                <a:srgbClr val="FFFFFF"/>
              </a:solidFill>
              <a:latin typeface="+mj-lt"/>
              <a:ea typeface="Arial Bold"/>
              <a:cs typeface="Arial Bold"/>
              <a:sym typeface="Arial Bold"/>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a:extLst>
              <a:ext uri="{FF2B5EF4-FFF2-40B4-BE49-F238E27FC236}">
                <a16:creationId xmlns:a16="http://schemas.microsoft.com/office/drawing/2014/main" xmlns="" id="{1C7843E8-469A-D642-96A3-6FA6233023C1}"/>
              </a:ext>
            </a:extLst>
          </p:cNvPr>
          <p:cNvSpPr>
            <a:spLocks noGrp="1"/>
          </p:cNvSpPr>
          <p:nvPr>
            <p:ph sz="quarter" idx="10"/>
          </p:nvPr>
        </p:nvSpPr>
        <p:spPr>
          <a:xfrm>
            <a:off x="24580" y="1143000"/>
            <a:ext cx="9043219" cy="5257800"/>
          </a:xfrm>
        </p:spPr>
        <p:txBody>
          <a:bodyPr/>
          <a:lstStyle/>
          <a:p>
            <a:r>
              <a:rPr lang="en-AU" sz="1600" dirty="0"/>
              <a:t>Identify the active agencies in your team and whether this implies a viable team for your </a:t>
            </a:r>
            <a:r>
              <a:rPr lang="en-AU" sz="1600" dirty="0" smtClean="0"/>
              <a:t>objectives</a:t>
            </a:r>
          </a:p>
          <a:p>
            <a:pPr lvl="1"/>
            <a:r>
              <a:rPr lang="en-AU" sz="1600" dirty="0" smtClean="0"/>
              <a:t>EUMETSAT, ISRO, NOAA, NASA, KNMI, CSIC, JAXA, CAS</a:t>
            </a:r>
          </a:p>
          <a:p>
            <a:pPr lvl="1"/>
            <a:r>
              <a:rPr lang="en-AU" sz="1600" dirty="0" smtClean="0"/>
              <a:t>Increased participation by Chinese agencies needed</a:t>
            </a:r>
            <a:endParaRPr lang="en-AU" sz="1600" dirty="0"/>
          </a:p>
          <a:p>
            <a:r>
              <a:rPr lang="en-AU" sz="1600" dirty="0"/>
              <a:t>How frequently does your team physically meet</a:t>
            </a:r>
            <a:r>
              <a:rPr lang="en-AU" sz="1600" dirty="0" smtClean="0"/>
              <a:t>?</a:t>
            </a:r>
          </a:p>
          <a:p>
            <a:pPr lvl="1"/>
            <a:r>
              <a:rPr lang="en-AU" sz="1600" dirty="0" smtClean="0"/>
              <a:t>Nominally once</a:t>
            </a:r>
            <a:r>
              <a:rPr lang="en-AU" sz="1600" dirty="0"/>
              <a:t> </a:t>
            </a:r>
            <a:r>
              <a:rPr lang="en-AU" sz="1600" dirty="0" smtClean="0"/>
              <a:t>per year coinciding with the IOVWST meeting</a:t>
            </a:r>
            <a:endParaRPr lang="en-AU" sz="1600" dirty="0"/>
          </a:p>
          <a:p>
            <a:r>
              <a:rPr lang="en-AU" sz="1600" dirty="0"/>
              <a:t>Are their any obstacles to the future viability of your team meeting its objectives</a:t>
            </a:r>
            <a:r>
              <a:rPr lang="en-AU" sz="1600" dirty="0" smtClean="0"/>
              <a:t>?</a:t>
            </a:r>
          </a:p>
          <a:p>
            <a:pPr lvl="1"/>
            <a:r>
              <a:rPr lang="en-AU" sz="1600" dirty="0" smtClean="0"/>
              <a:t>Resources – schedule, funding, people</a:t>
            </a:r>
            <a:endParaRPr lang="en-AU" sz="1600" dirty="0"/>
          </a:p>
          <a:p>
            <a:r>
              <a:rPr lang="en-US" sz="1600" dirty="0"/>
              <a:t>A full and frank understanding of the status and outlook for each group will help CEOS understanding of their potential contribution to the observing </a:t>
            </a:r>
            <a:r>
              <a:rPr lang="en-US" sz="1600" dirty="0" smtClean="0"/>
              <a:t>strategy</a:t>
            </a:r>
          </a:p>
          <a:p>
            <a:pPr lvl="1"/>
            <a:r>
              <a:rPr lang="en-US" sz="1600" dirty="0" smtClean="0"/>
              <a:t>OSVW-VC focused on promoting cross-calibration, understanding the extremes, and impacts of spatial and temporal resolution on observing phenomena to guide development of next generation systems</a:t>
            </a:r>
          </a:p>
          <a:p>
            <a:pPr lvl="1"/>
            <a:r>
              <a:rPr lang="en-US" sz="1600" dirty="0" smtClean="0"/>
              <a:t>Important to maintain a conduit between the IOVWST and satellite agencies</a:t>
            </a:r>
          </a:p>
          <a:p>
            <a:pPr lvl="1"/>
            <a:r>
              <a:rPr lang="en-US" sz="1600" dirty="0" smtClean="0"/>
              <a:t>Continued outreach and training critical (operational and research users)</a:t>
            </a:r>
          </a:p>
          <a:p>
            <a:r>
              <a:rPr lang="en-US" sz="1600" dirty="0" smtClean="0"/>
              <a:t>Proposal for document approach to VC leadership that includes leadership rotation cycle</a:t>
            </a:r>
          </a:p>
          <a:p>
            <a:pPr lvl="1"/>
            <a:r>
              <a:rPr lang="en-US" sz="1600" dirty="0" smtClean="0"/>
              <a:t>Currently three co-leads with no term limit</a:t>
            </a:r>
          </a:p>
          <a:p>
            <a:pPr lvl="1"/>
            <a:r>
              <a:rPr lang="en-US" sz="1600" dirty="0" smtClean="0"/>
              <a:t>Open to the concept of term limits and regular review.  Multiple co-leads help spread work load</a:t>
            </a:r>
          </a:p>
          <a:p>
            <a:pPr lvl="1"/>
            <a:endParaRPr lang="en-AU" dirty="0"/>
          </a:p>
        </p:txBody>
      </p:sp>
      <p:sp>
        <p:nvSpPr>
          <p:cNvPr id="4" name="Content Placeholder 3">
            <a:extLst>
              <a:ext uri="{FF2B5EF4-FFF2-40B4-BE49-F238E27FC236}">
                <a16:creationId xmlns:a16="http://schemas.microsoft.com/office/drawing/2014/main" xmlns="" id="{B6E2DCE2-9258-464C-851D-667C2A8B87A7}"/>
              </a:ext>
            </a:extLst>
          </p:cNvPr>
          <p:cNvSpPr>
            <a:spLocks noGrp="1"/>
          </p:cNvSpPr>
          <p:nvPr>
            <p:ph sz="quarter" idx="11"/>
          </p:nvPr>
        </p:nvSpPr>
        <p:spPr>
          <a:xfrm>
            <a:off x="2057400" y="76200"/>
            <a:ext cx="5562600" cy="914400"/>
          </a:xfrm>
        </p:spPr>
        <p:txBody>
          <a:bodyPr/>
          <a:lstStyle/>
          <a:p>
            <a:r>
              <a:rPr lang="en-US" dirty="0" smtClean="0"/>
              <a:t>Plenary Action CEOS-32-12 Sustainable </a:t>
            </a:r>
            <a:r>
              <a:rPr lang="en-US" dirty="0"/>
              <a:t>Commitment</a:t>
            </a:r>
          </a:p>
        </p:txBody>
      </p:sp>
    </p:spTree>
    <p:extLst>
      <p:ext uri="{BB962C8B-B14F-4D97-AF65-F5344CB8AC3E}">
        <p14:creationId xmlns:p14="http://schemas.microsoft.com/office/powerpoint/2010/main" val="356081935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60000" y="1371600"/>
            <a:ext cx="8763000" cy="5105400"/>
          </a:xfrm>
        </p:spPr>
        <p:txBody>
          <a:bodyPr/>
          <a:lstStyle/>
          <a:p>
            <a:pPr>
              <a:spcBef>
                <a:spcPts val="0"/>
              </a:spcBef>
              <a:spcAft>
                <a:spcPts val="1000"/>
              </a:spcAft>
            </a:pPr>
            <a:r>
              <a:rPr lang="en-US" sz="1800" dirty="0" smtClean="0">
                <a:latin typeface="+mn-lt"/>
              </a:rPr>
              <a:t>Improve </a:t>
            </a:r>
            <a:r>
              <a:rPr lang="en-US" sz="1800" dirty="0">
                <a:latin typeface="+mn-lt"/>
              </a:rPr>
              <a:t>coordination, consolidation, and development of the collective OSVW capability</a:t>
            </a:r>
          </a:p>
          <a:p>
            <a:pPr>
              <a:spcBef>
                <a:spcPts val="0"/>
              </a:spcBef>
              <a:spcAft>
                <a:spcPts val="1000"/>
              </a:spcAft>
            </a:pPr>
            <a:r>
              <a:rPr lang="en-US" sz="1800" dirty="0">
                <a:latin typeface="+mn-lt"/>
              </a:rPr>
              <a:t>Achieve a more active engagement by nations operating or preparing satellite ocean surface vector winds sensors with the international wind vector community</a:t>
            </a:r>
          </a:p>
          <a:p>
            <a:pPr>
              <a:spcBef>
                <a:spcPts val="0"/>
              </a:spcBef>
              <a:spcAft>
                <a:spcPts val="1000"/>
              </a:spcAft>
            </a:pPr>
            <a:r>
              <a:rPr lang="en-US" sz="1800" dirty="0">
                <a:latin typeface="+mn-lt"/>
              </a:rPr>
              <a:t>Maintain a </a:t>
            </a:r>
            <a:r>
              <a:rPr lang="en-US" sz="1800" dirty="0" smtClean="0">
                <a:latin typeface="+mn-lt"/>
              </a:rPr>
              <a:t>strong and mutually supportive relationship with the International Ocean Vector Winds Science Team (IOVWST)</a:t>
            </a:r>
          </a:p>
          <a:p>
            <a:pPr>
              <a:spcBef>
                <a:spcPts val="0"/>
              </a:spcBef>
              <a:spcAft>
                <a:spcPts val="1000"/>
              </a:spcAft>
            </a:pPr>
            <a:r>
              <a:rPr lang="en-US" sz="1800" dirty="0" smtClean="0">
                <a:latin typeface="+mn-lt"/>
              </a:rPr>
              <a:t>Provide an interface to CEOS for the IOVWST</a:t>
            </a:r>
          </a:p>
          <a:p>
            <a:pPr>
              <a:spcBef>
                <a:spcPts val="0"/>
              </a:spcBef>
              <a:spcAft>
                <a:spcPts val="1000"/>
              </a:spcAft>
            </a:pPr>
            <a:r>
              <a:rPr lang="en-US" sz="1800" dirty="0" smtClean="0">
                <a:latin typeface="+mn-lt"/>
              </a:rPr>
              <a:t>Develop recommendations on the driving requirements to create, validate, and sustain the development of an international ensemble of Essential Climate Variable (ECV) measurements</a:t>
            </a:r>
          </a:p>
          <a:p>
            <a:pPr>
              <a:spcBef>
                <a:spcPts val="0"/>
              </a:spcBef>
              <a:spcAft>
                <a:spcPts val="1000"/>
              </a:spcAft>
            </a:pPr>
            <a:r>
              <a:rPr lang="en-US" sz="1800" dirty="0" smtClean="0">
                <a:latin typeface="+mn-lt"/>
              </a:rPr>
              <a:t>Provide advice on and advocate to the international community for the importance of OSVW measurements</a:t>
            </a:r>
          </a:p>
          <a:p>
            <a:pPr>
              <a:spcBef>
                <a:spcPts val="0"/>
              </a:spcBef>
              <a:spcAft>
                <a:spcPts val="1000"/>
              </a:spcAft>
            </a:pPr>
            <a:r>
              <a:rPr lang="en-US" sz="1800" dirty="0" smtClean="0">
                <a:latin typeface="+mn-lt"/>
              </a:rPr>
              <a:t>Develop and consolidate training on the use of scatterometer winds for different applications (marine forecasting, research, etc.), as well as outreach to the general public to demonstrate the societal benefit of these data</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smtClean="0"/>
              <a:t>OSVW-VC Strategic Objectives</a:t>
            </a:r>
            <a:endParaRPr lang="en-US" dirty="0"/>
          </a:p>
        </p:txBody>
      </p:sp>
    </p:spTree>
    <p:extLst>
      <p:ext uri="{BB962C8B-B14F-4D97-AF65-F5344CB8AC3E}">
        <p14:creationId xmlns:p14="http://schemas.microsoft.com/office/powerpoint/2010/main" val="15577534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4" name="Content Placeholder 3"/>
          <p:cNvSpPr>
            <a:spLocks noGrp="1"/>
          </p:cNvSpPr>
          <p:nvPr>
            <p:ph sz="quarter" idx="11"/>
          </p:nvPr>
        </p:nvSpPr>
        <p:spPr/>
        <p:txBody>
          <a:bodyPr/>
          <a:lstStyle/>
          <a:p>
            <a:r>
              <a:rPr lang="en-GB" dirty="0"/>
              <a:t>OSVW-VC Summary</a:t>
            </a:r>
          </a:p>
          <a:p>
            <a:endParaRPr lang="en-GB" dirty="0"/>
          </a:p>
        </p:txBody>
      </p:sp>
      <p:sp>
        <p:nvSpPr>
          <p:cNvPr id="5" name="Content Placeholder 2"/>
          <p:cNvSpPr>
            <a:spLocks noGrp="1"/>
          </p:cNvSpPr>
          <p:nvPr>
            <p:ph sz="quarter" idx="10"/>
          </p:nvPr>
        </p:nvSpPr>
        <p:spPr>
          <a:xfrm>
            <a:off x="360000" y="1620000"/>
            <a:ext cx="8479200" cy="4323600"/>
          </a:xfrm>
        </p:spPr>
        <p:txBody>
          <a:bodyPr>
            <a:noAutofit/>
          </a:bodyPr>
          <a:lstStyle/>
          <a:p>
            <a:pPr marL="0" indent="0">
              <a:spcBef>
                <a:spcPts val="0"/>
              </a:spcBef>
              <a:spcAft>
                <a:spcPts val="1200"/>
              </a:spcAft>
              <a:buNone/>
            </a:pPr>
            <a:r>
              <a:rPr lang="en-US" sz="1800" dirty="0" smtClean="0">
                <a:latin typeface="+mn-lt"/>
              </a:rPr>
              <a:t>Currently, the OSVW Constellation is anchored by the scatterometer missions of EUMETSAT and ISRO, with a large number of upcoming Chinese scatterometer missions.</a:t>
            </a:r>
          </a:p>
          <a:p>
            <a:pPr marL="0" indent="0">
              <a:spcBef>
                <a:spcPts val="0"/>
              </a:spcBef>
              <a:spcAft>
                <a:spcPts val="1200"/>
              </a:spcAft>
              <a:buNone/>
            </a:pPr>
            <a:r>
              <a:rPr lang="en-US" sz="1800" dirty="0" smtClean="0">
                <a:latin typeface="+mn-lt"/>
              </a:rPr>
              <a:t>The CEOS OSVW-VC advocates:</a:t>
            </a:r>
          </a:p>
          <a:p>
            <a:pPr lvl="1">
              <a:spcBef>
                <a:spcPts val="0"/>
              </a:spcBef>
              <a:spcAft>
                <a:spcPts val="1200"/>
              </a:spcAft>
              <a:buFont typeface="Arial" panose="020B0604020202020204" pitchFamily="34" charset="0"/>
              <a:buChar char="•"/>
            </a:pPr>
            <a:r>
              <a:rPr lang="en-US" sz="1800" b="1" dirty="0" smtClean="0">
                <a:latin typeface="+mn-lt"/>
              </a:rPr>
              <a:t>Open and near real-time data access</a:t>
            </a:r>
          </a:p>
          <a:p>
            <a:pPr lvl="1">
              <a:spcBef>
                <a:spcPts val="0"/>
              </a:spcBef>
              <a:spcAft>
                <a:spcPts val="1200"/>
              </a:spcAft>
              <a:buFont typeface="Arial" panose="020B0604020202020204" pitchFamily="34" charset="0"/>
              <a:buChar char="•"/>
            </a:pPr>
            <a:r>
              <a:rPr lang="en-US" sz="1800" b="1" dirty="0" smtClean="0">
                <a:latin typeface="+mn-lt"/>
              </a:rPr>
              <a:t>Coordination of orbits to optimize temporal sampling</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Cross calibration of missions</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Cal/Val and data product standards</a:t>
            </a:r>
          </a:p>
          <a:p>
            <a:pPr lvl="1">
              <a:spcBef>
                <a:spcPts val="0"/>
              </a:spcBef>
              <a:spcAft>
                <a:spcPts val="1200"/>
              </a:spcAft>
              <a:buFont typeface="Arial" panose="020B0604020202020204" pitchFamily="34" charset="0"/>
              <a:buChar char="•"/>
            </a:pPr>
            <a:r>
              <a:rPr lang="en-US" sz="1800" b="1" dirty="0" smtClean="0">
                <a:latin typeface="+mn-lt"/>
              </a:rPr>
              <a:t>Outreach and education</a:t>
            </a:r>
          </a:p>
          <a:p>
            <a:pPr marL="31173" indent="0">
              <a:spcBef>
                <a:spcPts val="0"/>
              </a:spcBef>
              <a:spcAft>
                <a:spcPts val="1200"/>
              </a:spcAft>
              <a:buNone/>
            </a:pPr>
            <a:r>
              <a:rPr lang="en-US" sz="1800" dirty="0" smtClean="0">
                <a:latin typeface="+mn-lt"/>
              </a:rPr>
              <a:t>Additional information including Terms of Reference can be found at </a:t>
            </a:r>
            <a:r>
              <a:rPr lang="en-US" sz="1800" dirty="0" smtClean="0">
                <a:latin typeface="+mn-lt"/>
                <a:hlinkClick r:id="rId3"/>
              </a:rPr>
              <a:t>http://ceos.org/ourwork/virtual-constellations/osvw/</a:t>
            </a:r>
            <a:endParaRPr lang="en-US" sz="1800" dirty="0" smtClean="0">
              <a:latin typeface="+mn-lt"/>
            </a:endParaRPr>
          </a:p>
        </p:txBody>
      </p:sp>
    </p:spTree>
    <p:extLst>
      <p:ext uri="{BB962C8B-B14F-4D97-AF65-F5344CB8AC3E}">
        <p14:creationId xmlns:p14="http://schemas.microsoft.com/office/powerpoint/2010/main" val="427394789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p:txBody>
          <a:bodyPr/>
          <a:lstStyle/>
          <a:p>
            <a:r>
              <a:rPr lang="en-GB" dirty="0"/>
              <a:t>CEOS </a:t>
            </a:r>
            <a:r>
              <a:rPr lang="en-GB" dirty="0" smtClean="0"/>
              <a:t>OSVW-VC current </a:t>
            </a:r>
            <a:r>
              <a:rPr lang="en-GB" dirty="0"/>
              <a:t>s</a:t>
            </a:r>
            <a:r>
              <a:rPr lang="en-GB" dirty="0" smtClean="0"/>
              <a:t>tatus </a:t>
            </a:r>
            <a:r>
              <a:rPr lang="en-GB" dirty="0"/>
              <a:t>and </a:t>
            </a:r>
            <a:r>
              <a:rPr lang="en-GB" dirty="0" smtClean="0"/>
              <a:t>outlook </a:t>
            </a:r>
            <a:endParaRPr lang="en-GB" dirty="0"/>
          </a:p>
          <a:p>
            <a:endParaRPr lang="en-GB" dirty="0"/>
          </a:p>
        </p:txBody>
      </p:sp>
      <p:sp>
        <p:nvSpPr>
          <p:cNvPr id="6" name="TextBox 5"/>
          <p:cNvSpPr txBox="1"/>
          <p:nvPr/>
        </p:nvSpPr>
        <p:spPr>
          <a:xfrm>
            <a:off x="457200" y="6122625"/>
            <a:ext cx="7480799" cy="338554"/>
          </a:xfrm>
          <a:prstGeom prst="rect">
            <a:avLst/>
          </a:prstGeom>
          <a:noFill/>
        </p:spPr>
        <p:txBody>
          <a:bodyPr wrap="square" rtlCol="0">
            <a:spAutoFit/>
          </a:bodyPr>
          <a:lstStyle/>
          <a:p>
            <a:r>
              <a:rPr lang="en-GB" sz="1600" b="1" dirty="0" smtClean="0">
                <a:solidFill>
                  <a:srgbClr val="C00000"/>
                </a:solidFill>
                <a:latin typeface="Calibri" panose="020F0502020204030204" pitchFamily="34" charset="0"/>
              </a:rPr>
              <a:t>Note: Near real-time and open data access not assured for all missions listed</a:t>
            </a:r>
            <a:endParaRPr lang="en-GB" sz="1600" b="1" dirty="0">
              <a:solidFill>
                <a:srgbClr val="C00000"/>
              </a:solidFill>
              <a:latin typeface="Calibri" panose="020F0502020204030204" pitchFamily="34" charset="0"/>
            </a:endParaRPr>
          </a:p>
        </p:txBody>
      </p:sp>
      <p:graphicFrame>
        <p:nvGraphicFramePr>
          <p:cNvPr id="41" name="Table 40"/>
          <p:cNvGraphicFramePr>
            <a:graphicFrameLocks noGrp="1"/>
          </p:cNvGraphicFramePr>
          <p:nvPr>
            <p:extLst>
              <p:ext uri="{D42A27DB-BD31-4B8C-83A1-F6EECF244321}">
                <p14:modId xmlns:p14="http://schemas.microsoft.com/office/powerpoint/2010/main" val="1241060200"/>
              </p:ext>
            </p:extLst>
          </p:nvPr>
        </p:nvGraphicFramePr>
        <p:xfrm>
          <a:off x="212330" y="1295402"/>
          <a:ext cx="8380830" cy="4833755"/>
        </p:xfrm>
        <a:graphic>
          <a:graphicData uri="http://schemas.openxmlformats.org/drawingml/2006/table">
            <a:tbl>
              <a:tblPr firstRow="1" bandRow="1">
                <a:tableStyleId>{91EBBBCC-DAD2-459C-BE2E-F6DE35CF9A28}</a:tableStyleId>
              </a:tblPr>
              <a:tblGrid>
                <a:gridCol w="558722"/>
                <a:gridCol w="558722"/>
                <a:gridCol w="558722"/>
                <a:gridCol w="558722"/>
                <a:gridCol w="558722"/>
                <a:gridCol w="558722"/>
                <a:gridCol w="558722"/>
                <a:gridCol w="558722"/>
                <a:gridCol w="558722"/>
                <a:gridCol w="558722"/>
                <a:gridCol w="558722"/>
                <a:gridCol w="558722"/>
                <a:gridCol w="558722"/>
                <a:gridCol w="558722"/>
                <a:gridCol w="558722"/>
              </a:tblGrid>
              <a:tr h="318919">
                <a:tc>
                  <a:txBody>
                    <a:bodyPr/>
                    <a:lstStyle/>
                    <a:p>
                      <a:pPr algn="ctr"/>
                      <a:r>
                        <a:rPr lang="en-US" sz="1400" dirty="0" smtClean="0">
                          <a:latin typeface="Calibri" panose="020F0502020204030204" pitchFamily="34" charset="0"/>
                        </a:rPr>
                        <a:t>16</a:t>
                      </a:r>
                      <a:endParaRPr lang="en-GB" sz="1400" dirty="0">
                        <a:latin typeface="Calibri" panose="020F0502020204030204" pitchFamily="34" charset="0"/>
                      </a:endParaRPr>
                    </a:p>
                  </a:txBody>
                  <a:tcPr marL="45720" marR="45720" anchor="ctr">
                    <a:lnL w="12700" cap="flat" cmpd="sng" algn="ctr">
                      <a:solidFill>
                        <a:schemeClr val="tx2">
                          <a:lumMod val="20000"/>
                          <a:lumOff val="8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17</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18</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19</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20</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21</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22</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23</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24</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25</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26</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27</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28</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29</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latin typeface="Calibri" panose="020F0502020204030204" pitchFamily="34" charset="0"/>
                        </a:rPr>
                        <a:t>30</a:t>
                      </a:r>
                      <a:endParaRPr lang="en-GB" sz="1400" dirty="0">
                        <a:latin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r>
              <a:tr h="1275676">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p>
                  </a:txBody>
                  <a:tcPr marL="45720" marR="4572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7808">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1352">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marL="45720" marR="45720">
                    <a:lnL w="12700" cap="flat" cmpd="sng" algn="ctr">
                      <a:solidFill>
                        <a:schemeClr val="accent4">
                          <a:lumMod val="25000"/>
                          <a:lumOff val="75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3" name="Pentagon 42"/>
          <p:cNvSpPr/>
          <p:nvPr/>
        </p:nvSpPr>
        <p:spPr bwMode="auto">
          <a:xfrm>
            <a:off x="204447" y="1752600"/>
            <a:ext cx="3164144" cy="22207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a:latin typeface="Calibri" panose="020F0502020204030204" pitchFamily="34" charset="0"/>
                <a:cs typeface="Calibri" panose="020F0502020204030204" pitchFamily="34" charset="0"/>
              </a:rPr>
              <a:t>ASCAT / Metop-A </a:t>
            </a:r>
            <a:r>
              <a:rPr lang="en-US" sz="1100" b="1" dirty="0" smtClean="0">
                <a:latin typeface="Calibri" panose="020F0502020204030204" pitchFamily="34" charset="0"/>
                <a:cs typeface="Calibri" panose="020F0502020204030204" pitchFamily="34" charset="0"/>
              </a:rPr>
              <a:t>(launch </a:t>
            </a:r>
            <a:r>
              <a:rPr lang="en-US" sz="1100" b="1" dirty="0">
                <a:latin typeface="Calibri" panose="020F0502020204030204" pitchFamily="34" charset="0"/>
                <a:cs typeface="Calibri" panose="020F0502020204030204" pitchFamily="34" charset="0"/>
              </a:rPr>
              <a:t>19.10.2006</a:t>
            </a:r>
            <a:r>
              <a:rPr lang="en-US" sz="1100" b="1" dirty="0" smtClean="0">
                <a:latin typeface="Calibri" panose="020F0502020204030204" pitchFamily="34" charset="0"/>
                <a:cs typeface="Calibri" panose="020F0502020204030204" pitchFamily="34" charset="0"/>
              </a:rPr>
              <a:t>)</a:t>
            </a:r>
            <a:endParaRPr lang="en-GB" sz="1100" b="1" dirty="0">
              <a:latin typeface="Calibri" panose="020F0502020204030204" pitchFamily="34" charset="0"/>
              <a:cs typeface="Calibri" panose="020F0502020204030204" pitchFamily="34" charset="0"/>
            </a:endParaRPr>
          </a:p>
        </p:txBody>
      </p:sp>
      <p:sp>
        <p:nvSpPr>
          <p:cNvPr id="44" name="Pentagon 43"/>
          <p:cNvSpPr/>
          <p:nvPr/>
        </p:nvSpPr>
        <p:spPr bwMode="auto">
          <a:xfrm>
            <a:off x="204447" y="2029055"/>
            <a:ext cx="4806039" cy="22207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latin typeface="Calibri" panose="020F0502020204030204" pitchFamily="34" charset="0"/>
                <a:cs typeface="Calibri" panose="020F0502020204030204" pitchFamily="34" charset="0"/>
              </a:rPr>
              <a:t>ASCAT / </a:t>
            </a:r>
            <a:r>
              <a:rPr lang="en-US" sz="1100" b="1" dirty="0">
                <a:latin typeface="Calibri" panose="020F0502020204030204" pitchFamily="34" charset="0"/>
                <a:cs typeface="Calibri" panose="020F0502020204030204" pitchFamily="34" charset="0"/>
              </a:rPr>
              <a:t>Metop-B (launch 17.09.2012)</a:t>
            </a:r>
            <a:endParaRPr lang="en-GB" sz="1100" b="1" dirty="0">
              <a:latin typeface="Calibri" panose="020F0502020204030204" pitchFamily="34" charset="0"/>
              <a:cs typeface="Calibri" panose="020F0502020204030204" pitchFamily="34" charset="0"/>
            </a:endParaRPr>
          </a:p>
        </p:txBody>
      </p:sp>
      <p:sp>
        <p:nvSpPr>
          <p:cNvPr id="45" name="Pentagon 44"/>
          <p:cNvSpPr/>
          <p:nvPr/>
        </p:nvSpPr>
        <p:spPr bwMode="auto">
          <a:xfrm>
            <a:off x="1621462" y="2328265"/>
            <a:ext cx="2879470" cy="22207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ASCAT / Metop-C</a:t>
            </a:r>
            <a:endParaRPr lang="en-GB" sz="1100" b="1" dirty="0">
              <a:solidFill>
                <a:srgbClr val="002060"/>
              </a:solidFill>
              <a:latin typeface="Calibri" panose="020F0502020204030204" pitchFamily="34" charset="0"/>
              <a:cs typeface="Calibri" panose="020F0502020204030204" pitchFamily="34" charset="0"/>
            </a:endParaRPr>
          </a:p>
        </p:txBody>
      </p:sp>
      <p:sp>
        <p:nvSpPr>
          <p:cNvPr id="46" name="Pentagon 45"/>
          <p:cNvSpPr/>
          <p:nvPr/>
        </p:nvSpPr>
        <p:spPr bwMode="auto">
          <a:xfrm>
            <a:off x="3764630" y="2618541"/>
            <a:ext cx="4828531" cy="222073"/>
          </a:xfrm>
          <a:prstGeom prst="homePlate">
            <a:avLst>
              <a:gd name="adj" fmla="val 0"/>
            </a:avLst>
          </a:prstGeom>
          <a:solidFill>
            <a:srgbClr val="FFFF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SCA / Metop-SG B1 + B2 + B3</a:t>
            </a:r>
            <a:endParaRPr lang="en-GB" sz="1100" b="1" dirty="0">
              <a:solidFill>
                <a:srgbClr val="002060"/>
              </a:solidFill>
              <a:latin typeface="Calibri" panose="020F0502020204030204" pitchFamily="34" charset="0"/>
              <a:cs typeface="Calibri" panose="020F0502020204030204" pitchFamily="34" charset="0"/>
            </a:endParaRPr>
          </a:p>
        </p:txBody>
      </p:sp>
      <p:sp>
        <p:nvSpPr>
          <p:cNvPr id="47" name="TextBox 46"/>
          <p:cNvSpPr txBox="1"/>
          <p:nvPr/>
        </p:nvSpPr>
        <p:spPr>
          <a:xfrm>
            <a:off x="312682" y="2554437"/>
            <a:ext cx="793170" cy="307777"/>
          </a:xfrm>
          <a:prstGeom prst="rect">
            <a:avLst/>
          </a:prstGeom>
          <a:solidFill>
            <a:schemeClr val="bg1"/>
          </a:solidFill>
        </p:spPr>
        <p:txBody>
          <a:bodyPr wrap="square" rtlCol="0">
            <a:spAutoFit/>
          </a:bodyPr>
          <a:lstStyle/>
          <a:p>
            <a:r>
              <a:rPr lang="en-US" sz="1400" b="1" dirty="0" smtClean="0">
                <a:solidFill>
                  <a:schemeClr val="tx2"/>
                </a:solidFill>
                <a:latin typeface="Calibri" panose="020F0502020204030204" pitchFamily="34" charset="0"/>
                <a:cs typeface="Calibri" panose="020F0502020204030204" pitchFamily="34" charset="0"/>
              </a:rPr>
              <a:t>C-band</a:t>
            </a:r>
            <a:endParaRPr lang="en-GB" sz="1600" b="1" dirty="0">
              <a:solidFill>
                <a:schemeClr val="tx2"/>
              </a:solidFill>
              <a:latin typeface="Calibri" panose="020F0502020204030204" pitchFamily="34" charset="0"/>
              <a:cs typeface="Calibri" panose="020F0502020204030204" pitchFamily="34" charset="0"/>
            </a:endParaRPr>
          </a:p>
        </p:txBody>
      </p:sp>
      <p:sp>
        <p:nvSpPr>
          <p:cNvPr id="48" name="TextBox 47"/>
          <p:cNvSpPr txBox="1"/>
          <p:nvPr/>
        </p:nvSpPr>
        <p:spPr>
          <a:xfrm>
            <a:off x="304800" y="3234631"/>
            <a:ext cx="1352398" cy="307777"/>
          </a:xfrm>
          <a:prstGeom prst="rect">
            <a:avLst/>
          </a:prstGeom>
          <a:solidFill>
            <a:schemeClr val="bg1"/>
          </a:solidFill>
        </p:spPr>
        <p:txBody>
          <a:bodyPr wrap="square" rtlCol="0">
            <a:spAutoFit/>
          </a:bodyPr>
          <a:lstStyle/>
          <a:p>
            <a:r>
              <a:rPr lang="en-US" sz="1400" b="1" dirty="0" smtClean="0">
                <a:solidFill>
                  <a:schemeClr val="tx2"/>
                </a:solidFill>
                <a:latin typeface="Calibri" panose="020F0502020204030204" pitchFamily="34" charset="0"/>
                <a:cs typeface="Calibri" panose="020F0502020204030204" pitchFamily="34" charset="0"/>
              </a:rPr>
              <a:t>C and Ku-band</a:t>
            </a:r>
            <a:endParaRPr lang="en-GB" sz="1400" b="1" dirty="0">
              <a:solidFill>
                <a:schemeClr val="tx2"/>
              </a:solidFill>
              <a:latin typeface="Calibri" panose="020F0502020204030204" pitchFamily="34" charset="0"/>
              <a:cs typeface="Calibri" panose="020F0502020204030204" pitchFamily="34" charset="0"/>
            </a:endParaRPr>
          </a:p>
        </p:txBody>
      </p:sp>
      <p:sp>
        <p:nvSpPr>
          <p:cNvPr id="49" name="TextBox 48"/>
          <p:cNvSpPr txBox="1"/>
          <p:nvPr/>
        </p:nvSpPr>
        <p:spPr>
          <a:xfrm>
            <a:off x="304800" y="5770034"/>
            <a:ext cx="901295" cy="307777"/>
          </a:xfrm>
          <a:prstGeom prst="rect">
            <a:avLst/>
          </a:prstGeom>
          <a:solidFill>
            <a:schemeClr val="bg1"/>
          </a:solidFill>
        </p:spPr>
        <p:txBody>
          <a:bodyPr wrap="square" rtlCol="0">
            <a:spAutoFit/>
          </a:bodyPr>
          <a:lstStyle/>
          <a:p>
            <a:r>
              <a:rPr lang="en-US" sz="1400" b="1" dirty="0" smtClean="0">
                <a:solidFill>
                  <a:schemeClr val="tx2"/>
                </a:solidFill>
                <a:latin typeface="Calibri" panose="020F0502020204030204" pitchFamily="34" charset="0"/>
                <a:cs typeface="Calibri" panose="020F0502020204030204" pitchFamily="34" charset="0"/>
              </a:rPr>
              <a:t>Ku-band</a:t>
            </a:r>
            <a:endParaRPr lang="en-GB" sz="1400" b="1" dirty="0">
              <a:solidFill>
                <a:schemeClr val="tx2"/>
              </a:solidFill>
              <a:latin typeface="Calibri" panose="020F0502020204030204" pitchFamily="34" charset="0"/>
              <a:cs typeface="Calibri" panose="020F0502020204030204" pitchFamily="34" charset="0"/>
            </a:endParaRPr>
          </a:p>
        </p:txBody>
      </p:sp>
      <p:sp>
        <p:nvSpPr>
          <p:cNvPr id="50" name="Pentagon 49"/>
          <p:cNvSpPr/>
          <p:nvPr/>
        </p:nvSpPr>
        <p:spPr bwMode="auto">
          <a:xfrm>
            <a:off x="2362200" y="3331515"/>
            <a:ext cx="2648286"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WindRad / FY-3E</a:t>
            </a:r>
            <a:endParaRPr lang="en-GB" sz="1100" b="1" dirty="0">
              <a:solidFill>
                <a:srgbClr val="002060"/>
              </a:solidFill>
              <a:latin typeface="Calibri" panose="020F0502020204030204" pitchFamily="34" charset="0"/>
              <a:cs typeface="Calibri" panose="020F0502020204030204" pitchFamily="34" charset="0"/>
            </a:endParaRPr>
          </a:p>
        </p:txBody>
      </p:sp>
      <p:sp>
        <p:nvSpPr>
          <p:cNvPr id="51" name="Chevron 50"/>
          <p:cNvSpPr/>
          <p:nvPr/>
        </p:nvSpPr>
        <p:spPr bwMode="auto">
          <a:xfrm>
            <a:off x="4946880" y="3331514"/>
            <a:ext cx="2825209" cy="222073"/>
          </a:xfrm>
          <a:prstGeom prst="chevron">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effectLst/>
                <a:latin typeface="Calibri" panose="020F0502020204030204" pitchFamily="34" charset="0"/>
                <a:cs typeface="Calibri" panose="020F0502020204030204" pitchFamily="34" charset="0"/>
              </a:rPr>
              <a:t>WindRad / FY-3H</a:t>
            </a:r>
            <a:endParaRPr kumimoji="0" lang="en-GB" sz="1100" b="1" i="0" u="none" strike="noStrike" cap="none" normalizeH="0" baseline="0" dirty="0" smtClean="0">
              <a:ln>
                <a:noFill/>
              </a:ln>
              <a:effectLst/>
              <a:latin typeface="Calibri" panose="020F0502020204030204" pitchFamily="34" charset="0"/>
              <a:cs typeface="Calibri" panose="020F0502020204030204" pitchFamily="34" charset="0"/>
            </a:endParaRPr>
          </a:p>
        </p:txBody>
      </p:sp>
      <p:sp>
        <p:nvSpPr>
          <p:cNvPr id="53" name="Pentagon 52"/>
          <p:cNvSpPr/>
          <p:nvPr/>
        </p:nvSpPr>
        <p:spPr bwMode="auto">
          <a:xfrm>
            <a:off x="465946" y="3689454"/>
            <a:ext cx="2902644" cy="22207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Scatsat-1</a:t>
            </a:r>
            <a:endParaRPr lang="en-GB" sz="1100" b="1" dirty="0">
              <a:solidFill>
                <a:srgbClr val="002060"/>
              </a:solidFill>
              <a:latin typeface="Calibri" panose="020F0502020204030204" pitchFamily="34" charset="0"/>
              <a:cs typeface="Calibri" panose="020F0502020204030204" pitchFamily="34" charset="0"/>
            </a:endParaRPr>
          </a:p>
        </p:txBody>
      </p:sp>
      <p:sp>
        <p:nvSpPr>
          <p:cNvPr id="54" name="Pentagon 53"/>
          <p:cNvSpPr/>
          <p:nvPr/>
        </p:nvSpPr>
        <p:spPr bwMode="auto">
          <a:xfrm>
            <a:off x="2590800" y="5536600"/>
            <a:ext cx="2879470" cy="222073"/>
          </a:xfrm>
          <a:prstGeom prst="homePlate">
            <a:avLst/>
          </a:prstGeom>
          <a:solidFill>
            <a:srgbClr val="99C22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Oceansat-3</a:t>
            </a:r>
            <a:endParaRPr lang="en-GB" sz="1100" b="1" dirty="0">
              <a:solidFill>
                <a:srgbClr val="002060"/>
              </a:solidFill>
              <a:latin typeface="Calibri" panose="020F0502020204030204" pitchFamily="34" charset="0"/>
              <a:cs typeface="Calibri" panose="020F0502020204030204" pitchFamily="34" charset="0"/>
            </a:endParaRPr>
          </a:p>
        </p:txBody>
      </p:sp>
      <p:sp>
        <p:nvSpPr>
          <p:cNvPr id="55" name="Pentagon 54"/>
          <p:cNvSpPr/>
          <p:nvPr/>
        </p:nvSpPr>
        <p:spPr bwMode="auto">
          <a:xfrm>
            <a:off x="2895600" y="5813055"/>
            <a:ext cx="2879470" cy="222073"/>
          </a:xfrm>
          <a:prstGeom prst="homePlate">
            <a:avLst/>
          </a:prstGeom>
          <a:solidFill>
            <a:srgbClr val="99C22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Oceansat-3A</a:t>
            </a:r>
            <a:endParaRPr lang="en-GB" sz="1100" b="1" dirty="0">
              <a:solidFill>
                <a:srgbClr val="002060"/>
              </a:solidFill>
              <a:latin typeface="Calibri" panose="020F0502020204030204" pitchFamily="34" charset="0"/>
              <a:cs typeface="Calibri" panose="020F0502020204030204" pitchFamily="34" charset="0"/>
            </a:endParaRPr>
          </a:p>
        </p:txBody>
      </p:sp>
      <p:sp>
        <p:nvSpPr>
          <p:cNvPr id="56" name="Pentagon 55"/>
          <p:cNvSpPr/>
          <p:nvPr/>
        </p:nvSpPr>
        <p:spPr bwMode="auto">
          <a:xfrm>
            <a:off x="1621546" y="4898259"/>
            <a:ext cx="2264654" cy="22207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SCAT + SWIM/ CFOSAT</a:t>
            </a:r>
            <a:endParaRPr lang="en-GB" sz="1100" b="1" dirty="0">
              <a:solidFill>
                <a:srgbClr val="002060"/>
              </a:solidFill>
              <a:latin typeface="Calibri" panose="020F0502020204030204" pitchFamily="34" charset="0"/>
              <a:cs typeface="Calibri" panose="020F0502020204030204" pitchFamily="34" charset="0"/>
            </a:endParaRPr>
          </a:p>
        </p:txBody>
      </p:sp>
      <p:sp>
        <p:nvSpPr>
          <p:cNvPr id="57" name="Pentagon 56"/>
          <p:cNvSpPr/>
          <p:nvPr/>
        </p:nvSpPr>
        <p:spPr bwMode="auto">
          <a:xfrm>
            <a:off x="204448" y="4001153"/>
            <a:ext cx="1496652" cy="211148"/>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HY-2A</a:t>
            </a:r>
            <a:endParaRPr lang="en-GB" sz="1100" b="1" dirty="0">
              <a:solidFill>
                <a:srgbClr val="002060"/>
              </a:solidFill>
              <a:latin typeface="Calibri" panose="020F0502020204030204" pitchFamily="34" charset="0"/>
              <a:cs typeface="Calibri" panose="020F0502020204030204" pitchFamily="34" charset="0"/>
            </a:endParaRPr>
          </a:p>
        </p:txBody>
      </p:sp>
      <p:sp>
        <p:nvSpPr>
          <p:cNvPr id="58" name="Chevron 57"/>
          <p:cNvSpPr/>
          <p:nvPr/>
        </p:nvSpPr>
        <p:spPr bwMode="auto">
          <a:xfrm>
            <a:off x="1621462" y="4001153"/>
            <a:ext cx="2813434" cy="211148"/>
          </a:xfrm>
          <a:prstGeom prst="chevron">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HY-2B</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59" name="Pentagon 58"/>
          <p:cNvSpPr/>
          <p:nvPr/>
        </p:nvSpPr>
        <p:spPr bwMode="auto">
          <a:xfrm>
            <a:off x="3796676" y="3689454"/>
            <a:ext cx="2807849"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5B"/>
                </a:solidFill>
                <a:effectLst/>
                <a:latin typeface="Calibri" panose="020F0502020204030204" pitchFamily="34" charset="0"/>
                <a:cs typeface="Calibri" panose="020F0502020204030204" pitchFamily="34" charset="0"/>
              </a:rPr>
              <a:t>HY-2F / HY-2G</a:t>
            </a:r>
            <a:endParaRPr kumimoji="0" lang="en-GB" sz="1100" b="1" i="0" u="none" strike="noStrike" cap="none" normalizeH="0" baseline="0" dirty="0" smtClean="0">
              <a:ln>
                <a:noFill/>
              </a:ln>
              <a:solidFill>
                <a:srgbClr val="00205B"/>
              </a:solidFill>
              <a:effectLst/>
              <a:latin typeface="Calibri" panose="020F0502020204030204" pitchFamily="34" charset="0"/>
              <a:cs typeface="Calibri" panose="020F0502020204030204" pitchFamily="34" charset="0"/>
            </a:endParaRPr>
          </a:p>
        </p:txBody>
      </p:sp>
      <p:sp>
        <p:nvSpPr>
          <p:cNvPr id="60" name="Pentagon 59"/>
          <p:cNvSpPr/>
          <p:nvPr/>
        </p:nvSpPr>
        <p:spPr bwMode="auto">
          <a:xfrm>
            <a:off x="2639839" y="4593327"/>
            <a:ext cx="2876156"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HY-2D / HY-2E</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1" name="Pentagon 60"/>
          <p:cNvSpPr/>
          <p:nvPr/>
        </p:nvSpPr>
        <p:spPr bwMode="auto">
          <a:xfrm>
            <a:off x="8134258" y="4440639"/>
            <a:ext cx="857345" cy="202920"/>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Operational</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2" name="Pentagon 61"/>
          <p:cNvSpPr/>
          <p:nvPr/>
        </p:nvSpPr>
        <p:spPr bwMode="auto">
          <a:xfrm>
            <a:off x="8134258" y="4675246"/>
            <a:ext cx="857345" cy="202920"/>
          </a:xfrm>
          <a:prstGeom prst="homePlate">
            <a:avLst/>
          </a:prstGeom>
          <a:solidFill>
            <a:srgbClr val="99C22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Approved</a:t>
            </a:r>
            <a:endParaRPr kumimoji="0" lang="en-GB" sz="12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3" name="Pentagon 62"/>
          <p:cNvSpPr/>
          <p:nvPr/>
        </p:nvSpPr>
        <p:spPr bwMode="auto">
          <a:xfrm>
            <a:off x="8134258" y="4909853"/>
            <a:ext cx="857345" cy="202920"/>
          </a:xfrm>
          <a:prstGeom prst="homePlate">
            <a:avLst/>
          </a:prstGeom>
          <a:solidFill>
            <a:srgbClr val="FFFF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100" b="1" dirty="0" smtClean="0">
                <a:solidFill>
                  <a:srgbClr val="002060"/>
                </a:solidFill>
                <a:latin typeface="Calibri" panose="020F0502020204030204" pitchFamily="34" charset="0"/>
                <a:cs typeface="Calibri" panose="020F0502020204030204" pitchFamily="34" charset="0"/>
              </a:rPr>
              <a:t>Developed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4" name="Pentagon 63"/>
          <p:cNvSpPr/>
          <p:nvPr/>
        </p:nvSpPr>
        <p:spPr bwMode="auto">
          <a:xfrm>
            <a:off x="8134258" y="5144460"/>
            <a:ext cx="857345" cy="202920"/>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Planned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5" name="Pentagon 64"/>
          <p:cNvSpPr/>
          <p:nvPr/>
        </p:nvSpPr>
        <p:spPr bwMode="auto">
          <a:xfrm>
            <a:off x="8134258" y="5379067"/>
            <a:ext cx="857345" cy="202920"/>
          </a:xfrm>
          <a:prstGeom prst="homePlate">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Considered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6" name="Pentagon 65"/>
          <p:cNvSpPr/>
          <p:nvPr/>
        </p:nvSpPr>
        <p:spPr bwMode="auto">
          <a:xfrm>
            <a:off x="2074086" y="4288394"/>
            <a:ext cx="2936400"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HY-2C</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7" name="Chevron 66"/>
          <p:cNvSpPr/>
          <p:nvPr/>
        </p:nvSpPr>
        <p:spPr bwMode="auto">
          <a:xfrm>
            <a:off x="4374149" y="4004580"/>
            <a:ext cx="2897471" cy="209864"/>
          </a:xfrm>
          <a:prstGeom prst="chevron">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HY-2H</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68" name="Pentagon 67"/>
          <p:cNvSpPr/>
          <p:nvPr/>
        </p:nvSpPr>
        <p:spPr bwMode="auto">
          <a:xfrm>
            <a:off x="6025309" y="2029055"/>
            <a:ext cx="1225594"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Meteor-MP N1</a:t>
            </a:r>
            <a:endParaRPr lang="en-GB" sz="1100" b="1" dirty="0">
              <a:solidFill>
                <a:srgbClr val="002060"/>
              </a:solidFill>
              <a:latin typeface="Calibri" panose="020F0502020204030204" pitchFamily="34" charset="0"/>
              <a:cs typeface="Calibri" panose="020F0502020204030204" pitchFamily="34" charset="0"/>
            </a:endParaRPr>
          </a:p>
        </p:txBody>
      </p:sp>
      <p:sp>
        <p:nvSpPr>
          <p:cNvPr id="69" name="Pentagon 68"/>
          <p:cNvSpPr/>
          <p:nvPr/>
        </p:nvSpPr>
        <p:spPr bwMode="auto">
          <a:xfrm>
            <a:off x="6610101" y="1752600"/>
            <a:ext cx="1225594" cy="22207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Meteor-MP N2</a:t>
            </a:r>
            <a:endParaRPr lang="en-GB" sz="1100" b="1" dirty="0">
              <a:solidFill>
                <a:srgbClr val="002060"/>
              </a:solidFill>
              <a:latin typeface="Calibri" panose="020F0502020204030204" pitchFamily="34" charset="0"/>
              <a:cs typeface="Calibri" panose="020F0502020204030204" pitchFamily="34" charset="0"/>
            </a:endParaRPr>
          </a:p>
        </p:txBody>
      </p:sp>
      <p:sp>
        <p:nvSpPr>
          <p:cNvPr id="70" name="Chevron 69"/>
          <p:cNvSpPr/>
          <p:nvPr/>
        </p:nvSpPr>
        <p:spPr bwMode="auto">
          <a:xfrm>
            <a:off x="7174828" y="2029055"/>
            <a:ext cx="1225594" cy="222073"/>
          </a:xfrm>
          <a:prstGeom prst="chevron">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Meteor-MP N3</a:t>
            </a:r>
            <a:endParaRPr lang="en-GB" sz="1100" b="1" dirty="0">
              <a:solidFill>
                <a:srgbClr val="002060"/>
              </a:solidFill>
              <a:latin typeface="Calibri" panose="020F0502020204030204" pitchFamily="34" charset="0"/>
              <a:cs typeface="Calibri" panose="020F0502020204030204" pitchFamily="34" charset="0"/>
            </a:endParaRPr>
          </a:p>
        </p:txBody>
      </p:sp>
      <p:sp>
        <p:nvSpPr>
          <p:cNvPr id="71" name="TextBox 70"/>
          <p:cNvSpPr txBox="1"/>
          <p:nvPr/>
        </p:nvSpPr>
        <p:spPr>
          <a:xfrm>
            <a:off x="6477000" y="5639085"/>
            <a:ext cx="1968216" cy="430887"/>
          </a:xfrm>
          <a:prstGeom prst="rect">
            <a:avLst/>
          </a:prstGeom>
          <a:solidFill>
            <a:schemeClr val="bg1"/>
          </a:solidFill>
        </p:spPr>
        <p:txBody>
          <a:bodyPr wrap="square" rtlCol="0">
            <a:spAutoFit/>
          </a:bodyPr>
          <a:lstStyle/>
          <a:p>
            <a:r>
              <a:rPr lang="en-US" sz="1100" b="1" dirty="0" smtClean="0">
                <a:solidFill>
                  <a:srgbClr val="00205B"/>
                </a:solidFill>
                <a:latin typeface="+mj-lt"/>
              </a:rPr>
              <a:t>Source: CEOS / WMO OSCAR database, 08/2018</a:t>
            </a:r>
          </a:p>
        </p:txBody>
      </p:sp>
      <p:sp>
        <p:nvSpPr>
          <p:cNvPr id="72" name="TextBox 71"/>
          <p:cNvSpPr txBox="1"/>
          <p:nvPr/>
        </p:nvSpPr>
        <p:spPr>
          <a:xfrm>
            <a:off x="149850" y="4196472"/>
            <a:ext cx="1199367" cy="276999"/>
          </a:xfrm>
          <a:prstGeom prst="rect">
            <a:avLst/>
          </a:prstGeom>
          <a:noFill/>
        </p:spPr>
        <p:txBody>
          <a:bodyPr wrap="none" rtlCol="0">
            <a:spAutoFit/>
          </a:bodyPr>
          <a:lstStyle/>
          <a:p>
            <a:r>
              <a:rPr lang="en-US" sz="1200" dirty="0" smtClean="0">
                <a:solidFill>
                  <a:srgbClr val="002060"/>
                </a:solidFill>
                <a:latin typeface="Calibri" panose="020F0502020204030204" pitchFamily="34" charset="0"/>
                <a:cs typeface="Calibri" panose="020F0502020204030204" pitchFamily="34" charset="0"/>
              </a:rPr>
              <a:t>(launched 2011)</a:t>
            </a:r>
            <a:endParaRPr lang="en-GB" sz="1200" dirty="0">
              <a:solidFill>
                <a:srgbClr val="002060"/>
              </a:solidFill>
              <a:latin typeface="Calibri" panose="020F0502020204030204" pitchFamily="34" charset="0"/>
              <a:cs typeface="Calibri" panose="020F0502020204030204" pitchFamily="34" charset="0"/>
            </a:endParaRPr>
          </a:p>
        </p:txBody>
      </p:sp>
      <p:sp>
        <p:nvSpPr>
          <p:cNvPr id="74" name="Chevron 73"/>
          <p:cNvSpPr/>
          <p:nvPr/>
        </p:nvSpPr>
        <p:spPr bwMode="auto">
          <a:xfrm>
            <a:off x="3796676" y="4898258"/>
            <a:ext cx="2775163" cy="222073"/>
          </a:xfrm>
          <a:prstGeom prst="chevron">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SWIM+SCAT / CFOSAT follow-on</a:t>
            </a:r>
            <a:endParaRPr lang="en-GB" sz="1100" b="1" dirty="0">
              <a:solidFill>
                <a:srgbClr val="002060"/>
              </a:solidFill>
              <a:latin typeface="Calibri" panose="020F0502020204030204" pitchFamily="34" charset="0"/>
              <a:cs typeface="Calibri" panose="020F0502020204030204" pitchFamily="34" charset="0"/>
            </a:endParaRPr>
          </a:p>
        </p:txBody>
      </p:sp>
      <p:sp>
        <p:nvSpPr>
          <p:cNvPr id="38" name="Pentagon 37"/>
          <p:cNvSpPr/>
          <p:nvPr/>
        </p:nvSpPr>
        <p:spPr bwMode="auto">
          <a:xfrm>
            <a:off x="2514600" y="6553200"/>
            <a:ext cx="857345" cy="202920"/>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Operational</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3" name="TextBox 2"/>
          <p:cNvSpPr txBox="1"/>
          <p:nvPr/>
        </p:nvSpPr>
        <p:spPr>
          <a:xfrm>
            <a:off x="3357966" y="6443248"/>
            <a:ext cx="5405034" cy="33855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2569"/>
                </a:solidFill>
                <a:effectLst/>
                <a:uFillTx/>
              </a:rPr>
              <a:t> </a:t>
            </a:r>
            <a:r>
              <a:rPr kumimoji="0" lang="en-US" sz="1200" b="0" i="0" u="none" strike="noStrike" cap="none" spc="0" normalizeH="0" baseline="0" dirty="0" smtClean="0">
                <a:ln>
                  <a:noFill/>
                </a:ln>
                <a:solidFill>
                  <a:srgbClr val="002569"/>
                </a:solidFill>
                <a:effectLst/>
                <a:uFillTx/>
              </a:rPr>
              <a:t>= on orbit but</a:t>
            </a:r>
            <a:r>
              <a:rPr kumimoji="0" lang="en-US" sz="1200" b="0" i="0" u="none" strike="noStrike" cap="none" spc="0" normalizeH="0" dirty="0" smtClean="0">
                <a:ln>
                  <a:noFill/>
                </a:ln>
                <a:solidFill>
                  <a:srgbClr val="002569"/>
                </a:solidFill>
                <a:effectLst/>
                <a:uFillTx/>
              </a:rPr>
              <a:t> does not distinguish between research and operational  mission</a:t>
            </a:r>
            <a:endParaRPr kumimoji="0" lang="en-US" sz="12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73106896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US" dirty="0"/>
              <a:t>OSVW Constellation </a:t>
            </a:r>
            <a:r>
              <a:rPr lang="en-US" dirty="0" smtClean="0"/>
              <a:t>Status</a:t>
            </a:r>
            <a:endParaRPr lang="en-GB" dirty="0"/>
          </a:p>
        </p:txBody>
      </p:sp>
      <p:sp>
        <p:nvSpPr>
          <p:cNvPr id="5" name="Content Placeholder 2"/>
          <p:cNvSpPr>
            <a:spLocks noGrp="1"/>
          </p:cNvSpPr>
          <p:nvPr>
            <p:ph sz="quarter" idx="10"/>
          </p:nvPr>
        </p:nvSpPr>
        <p:spPr>
          <a:xfrm>
            <a:off x="360000" y="1620000"/>
            <a:ext cx="8153400" cy="4933200"/>
          </a:xfrm>
        </p:spPr>
        <p:txBody>
          <a:bodyPr>
            <a:noAutofit/>
          </a:bodyPr>
          <a:lstStyle/>
          <a:p>
            <a:pPr>
              <a:spcBef>
                <a:spcPts val="0"/>
              </a:spcBef>
              <a:spcAft>
                <a:spcPts val="1000"/>
              </a:spcAft>
            </a:pPr>
            <a:r>
              <a:rPr lang="en-US" sz="1600" dirty="0" smtClean="0">
                <a:latin typeface="+mn-lt"/>
              </a:rPr>
              <a:t>ASCAT (METOP-A, B and C)</a:t>
            </a:r>
          </a:p>
          <a:p>
            <a:pPr lvl="2">
              <a:spcBef>
                <a:spcPts val="0"/>
              </a:spcBef>
              <a:spcAft>
                <a:spcPts val="1000"/>
              </a:spcAft>
            </a:pPr>
            <a:r>
              <a:rPr lang="en-US" sz="1600" dirty="0" smtClean="0">
                <a:latin typeface="+mn-lt"/>
              </a:rPr>
              <a:t>Open and near real-time data access</a:t>
            </a:r>
          </a:p>
          <a:p>
            <a:pPr lvl="2">
              <a:spcBef>
                <a:spcPts val="0"/>
              </a:spcBef>
              <a:spcAft>
                <a:spcPts val="1000"/>
              </a:spcAft>
            </a:pPr>
            <a:r>
              <a:rPr lang="en-US" sz="1600" dirty="0">
                <a:latin typeface="+mn-lt"/>
              </a:rPr>
              <a:t>METOP-C </a:t>
            </a:r>
            <a:r>
              <a:rPr lang="en-US" sz="1600" dirty="0" smtClean="0">
                <a:latin typeface="+mn-lt"/>
              </a:rPr>
              <a:t>launched  on 7 November </a:t>
            </a:r>
            <a:r>
              <a:rPr lang="en-US" sz="1600" dirty="0">
                <a:latin typeface="+mn-lt"/>
              </a:rPr>
              <a:t>2018 </a:t>
            </a:r>
          </a:p>
          <a:p>
            <a:pPr lvl="2">
              <a:spcBef>
                <a:spcPts val="0"/>
              </a:spcBef>
              <a:spcAft>
                <a:spcPts val="1000"/>
              </a:spcAft>
            </a:pPr>
            <a:r>
              <a:rPr lang="en-US" sz="1600" dirty="0" smtClean="0">
                <a:latin typeface="+mn-lt"/>
              </a:rPr>
              <a:t>SCA </a:t>
            </a:r>
            <a:r>
              <a:rPr lang="en-US" sz="1600" dirty="0">
                <a:latin typeface="+mn-lt"/>
              </a:rPr>
              <a:t>(ASCAT Follow-On, EPS-SG, from ~2022 / 23)</a:t>
            </a:r>
          </a:p>
          <a:p>
            <a:pPr lvl="2">
              <a:spcBef>
                <a:spcPts val="0"/>
              </a:spcBef>
              <a:spcAft>
                <a:spcPts val="1000"/>
              </a:spcAft>
            </a:pPr>
            <a:r>
              <a:rPr lang="en-US" sz="1600" dirty="0" smtClean="0">
                <a:latin typeface="+mn-lt"/>
              </a:rPr>
              <a:t>ASCAT available through the EPS-SG/SCA launch</a:t>
            </a:r>
          </a:p>
          <a:p>
            <a:pPr>
              <a:spcBef>
                <a:spcPts val="0"/>
              </a:spcBef>
              <a:spcAft>
                <a:spcPts val="1000"/>
              </a:spcAft>
            </a:pPr>
            <a:r>
              <a:rPr lang="en-US" sz="1600" dirty="0" smtClean="0">
                <a:latin typeface="+mn-lt"/>
              </a:rPr>
              <a:t>SCATSAT September 2017 (injected into ~9:45 am local crossing time and drifting to ~8:45 am)</a:t>
            </a:r>
          </a:p>
          <a:p>
            <a:pPr lvl="2">
              <a:spcBef>
                <a:spcPts val="0"/>
              </a:spcBef>
              <a:spcAft>
                <a:spcPts val="1000"/>
              </a:spcAft>
            </a:pPr>
            <a:r>
              <a:rPr lang="en-US" sz="1600" dirty="0" smtClean="0">
                <a:latin typeface="+mn-lt"/>
              </a:rPr>
              <a:t>Open and near real-time data access (since April 24, 2017)</a:t>
            </a:r>
          </a:p>
          <a:p>
            <a:pPr>
              <a:spcBef>
                <a:spcPts val="0"/>
              </a:spcBef>
              <a:spcAft>
                <a:spcPts val="1000"/>
              </a:spcAft>
            </a:pPr>
            <a:r>
              <a:rPr lang="en-US" sz="1600" dirty="0" smtClean="0">
                <a:latin typeface="+mn-lt"/>
              </a:rPr>
              <a:t>OSCAT follow-on (OceanSat-3&amp;3A) ~first quarter of 2020 and last quarter of 2020</a:t>
            </a:r>
          </a:p>
          <a:p>
            <a:pPr>
              <a:spcBef>
                <a:spcPts val="0"/>
              </a:spcBef>
              <a:spcAft>
                <a:spcPts val="1000"/>
              </a:spcAft>
            </a:pPr>
            <a:r>
              <a:rPr lang="en-US" sz="1600" dirty="0" smtClean="0">
                <a:latin typeface="+mn-lt"/>
              </a:rPr>
              <a:t>CMA will be providing OSVW measurements starting with their FY-3E launch (late 2019?)</a:t>
            </a:r>
          </a:p>
          <a:p>
            <a:pPr>
              <a:spcBef>
                <a:spcPts val="0"/>
              </a:spcBef>
              <a:spcAft>
                <a:spcPts val="1000"/>
              </a:spcAft>
            </a:pPr>
            <a:r>
              <a:rPr lang="en-US" sz="1600" dirty="0" smtClean="0">
                <a:latin typeface="+mn-lt"/>
              </a:rPr>
              <a:t>NSOAS HY2 series: first tests to provide NRT data </a:t>
            </a:r>
            <a:r>
              <a:rPr lang="en-US" sz="1600" dirty="0">
                <a:latin typeface="+mn-lt"/>
              </a:rPr>
              <a:t>via </a:t>
            </a:r>
            <a:r>
              <a:rPr lang="en-US" sz="1600" dirty="0" smtClean="0">
                <a:latin typeface="+mn-lt"/>
              </a:rPr>
              <a:t>EUMETCast, HY2B launched </a:t>
            </a:r>
            <a:r>
              <a:rPr lang="en-US" sz="1600" dirty="0">
                <a:latin typeface="+mn-lt"/>
              </a:rPr>
              <a:t>o</a:t>
            </a:r>
            <a:r>
              <a:rPr lang="en-US" sz="1600" dirty="0" smtClean="0">
                <a:latin typeface="+mn-lt"/>
              </a:rPr>
              <a:t>n 25 Oct </a:t>
            </a:r>
            <a:r>
              <a:rPr lang="en-US" sz="1600" dirty="0">
                <a:latin typeface="+mn-lt"/>
              </a:rPr>
              <a:t>2018</a:t>
            </a:r>
            <a:endParaRPr lang="en-US" sz="1600" dirty="0" smtClean="0">
              <a:latin typeface="+mn-lt"/>
            </a:endParaRPr>
          </a:p>
          <a:p>
            <a:pPr>
              <a:spcBef>
                <a:spcPts val="0"/>
              </a:spcBef>
              <a:spcAft>
                <a:spcPts val="1000"/>
              </a:spcAft>
            </a:pPr>
            <a:r>
              <a:rPr lang="en-US" sz="1600" dirty="0" smtClean="0">
                <a:latin typeface="+mn-lt"/>
              </a:rPr>
              <a:t>CFOSAT (launched on 29 October 2018), data distribution pending agreements</a:t>
            </a:r>
            <a:endParaRPr lang="en-US" sz="1600" dirty="0">
              <a:latin typeface="+mn-lt"/>
            </a:endParaRPr>
          </a:p>
        </p:txBody>
      </p:sp>
    </p:spTree>
    <p:extLst>
      <p:ext uri="{BB962C8B-B14F-4D97-AF65-F5344CB8AC3E}">
        <p14:creationId xmlns:p14="http://schemas.microsoft.com/office/powerpoint/2010/main" val="61345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p:txBody>
          <a:bodyPr anchor="t"/>
          <a:lstStyle/>
          <a:p>
            <a:r>
              <a:rPr lang="en-GB" dirty="0" smtClean="0"/>
              <a:t>Local </a:t>
            </a:r>
            <a:r>
              <a:rPr lang="en-GB" dirty="0"/>
              <a:t>time coverage assessment (ground track</a:t>
            </a:r>
            <a:r>
              <a:rPr lang="en-GB" dirty="0" smtClean="0"/>
              <a:t>)</a:t>
            </a:r>
            <a:endParaRPr lang="en-GB" dirty="0"/>
          </a:p>
        </p:txBody>
      </p:sp>
      <p:sp>
        <p:nvSpPr>
          <p:cNvPr id="6" name="TextBox 5"/>
          <p:cNvSpPr txBox="1"/>
          <p:nvPr/>
        </p:nvSpPr>
        <p:spPr>
          <a:xfrm rot="16200000">
            <a:off x="-1145303" y="3656186"/>
            <a:ext cx="2803973" cy="338554"/>
          </a:xfrm>
          <a:prstGeom prst="rect">
            <a:avLst/>
          </a:prstGeom>
          <a:noFill/>
        </p:spPr>
        <p:txBody>
          <a:bodyPr wrap="none" rtlCol="0">
            <a:spAutoFit/>
          </a:bodyPr>
          <a:lstStyle/>
          <a:p>
            <a:r>
              <a:rPr lang="en-GB" sz="1600" b="1" dirty="0" smtClean="0">
                <a:solidFill>
                  <a:srgbClr val="002060"/>
                </a:solidFill>
                <a:latin typeface="Calibri" panose="020F0502020204030204" pitchFamily="34" charset="0"/>
              </a:rPr>
              <a:t>descending node crossing time</a:t>
            </a:r>
            <a:endParaRPr lang="en-GB" sz="1600" b="1" dirty="0">
              <a:solidFill>
                <a:srgbClr val="002060"/>
              </a:solidFill>
              <a:latin typeface="Calibri" panose="020F0502020204030204" pitchFamily="34" charset="0"/>
            </a:endParaRPr>
          </a:p>
        </p:txBody>
      </p:sp>
      <p:sp>
        <p:nvSpPr>
          <p:cNvPr id="7" name="TextBox 6"/>
          <p:cNvSpPr txBox="1"/>
          <p:nvPr/>
        </p:nvSpPr>
        <p:spPr>
          <a:xfrm>
            <a:off x="2438400" y="6334780"/>
            <a:ext cx="6400800" cy="523220"/>
          </a:xfrm>
          <a:prstGeom prst="rect">
            <a:avLst/>
          </a:prstGeom>
          <a:noFill/>
        </p:spPr>
        <p:txBody>
          <a:bodyPr wrap="square" rtlCol="0">
            <a:spAutoFit/>
          </a:bodyPr>
          <a:lstStyle/>
          <a:p>
            <a:r>
              <a:rPr lang="en-GB" sz="1400" b="1" dirty="0" smtClean="0">
                <a:solidFill>
                  <a:srgbClr val="C00000"/>
                </a:solidFill>
                <a:latin typeface="Calibri" panose="020F0502020204030204" pitchFamily="34" charset="0"/>
              </a:rPr>
              <a:t>&lt; 6 hour minimum </a:t>
            </a:r>
            <a:r>
              <a:rPr lang="en-GB" sz="1400" b="1" dirty="0" smtClean="0">
                <a:solidFill>
                  <a:srgbClr val="C00000"/>
                </a:solidFill>
                <a:latin typeface="Calibri" panose="020F0502020204030204" pitchFamily="34" charset="0"/>
              </a:rPr>
              <a:t>observation cycle requirement. Note: OSCAT and ASCAT with only 2.5 hour separation shown to have impacts in NWP data assimilation </a:t>
            </a:r>
          </a:p>
        </p:txBody>
      </p:sp>
      <p:graphicFrame>
        <p:nvGraphicFramePr>
          <p:cNvPr id="8" name="Table 7"/>
          <p:cNvGraphicFramePr>
            <a:graphicFrameLocks noGrp="1"/>
          </p:cNvGraphicFramePr>
          <p:nvPr>
            <p:extLst>
              <p:ext uri="{D42A27DB-BD31-4B8C-83A1-F6EECF244321}">
                <p14:modId xmlns:p14="http://schemas.microsoft.com/office/powerpoint/2010/main" val="4063888156"/>
              </p:ext>
            </p:extLst>
          </p:nvPr>
        </p:nvGraphicFramePr>
        <p:xfrm>
          <a:off x="533400" y="1447800"/>
          <a:ext cx="8251035" cy="4876801"/>
        </p:xfrm>
        <a:graphic>
          <a:graphicData uri="http://schemas.openxmlformats.org/drawingml/2006/table">
            <a:tbl>
              <a:tblPr firstRow="1" bandRow="1">
                <a:tableStyleId>{91EBBBCC-DAD2-459C-BE2E-F6DE35CF9A28}</a:tableStyleId>
              </a:tblPr>
              <a:tblGrid>
                <a:gridCol w="763984"/>
                <a:gridCol w="659868"/>
                <a:gridCol w="487656"/>
                <a:gridCol w="487656"/>
                <a:gridCol w="487656"/>
                <a:gridCol w="487656"/>
                <a:gridCol w="487656"/>
                <a:gridCol w="487656"/>
                <a:gridCol w="487656"/>
                <a:gridCol w="487656"/>
                <a:gridCol w="487656"/>
                <a:gridCol w="487656"/>
                <a:gridCol w="498460"/>
                <a:gridCol w="476851"/>
                <a:gridCol w="487656"/>
                <a:gridCol w="487656"/>
              </a:tblGrid>
              <a:tr h="404238">
                <a:tc>
                  <a:txBody>
                    <a:bodyPr/>
                    <a:lstStyle/>
                    <a:p>
                      <a:pPr algn="ctr"/>
                      <a:endParaRPr lang="en-GB" sz="1400" b="1" kern="1200" dirty="0">
                        <a:solidFill>
                          <a:schemeClr val="lt1"/>
                        </a:solidFill>
                        <a:latin typeface="Calibri" panose="020F0502020204030204" pitchFamily="34" charset="0"/>
                        <a:ea typeface="+mn-ea"/>
                        <a:cs typeface="+mn-cs"/>
                      </a:endParaRPr>
                    </a:p>
                  </a:txBody>
                  <a:tcPr marL="45720" marR="45720" anchor="ctr">
                    <a:lnL w="12700" cap="flat" cmpd="sng" algn="ctr">
                      <a:solidFill>
                        <a:schemeClr val="tx2">
                          <a:lumMod val="20000"/>
                          <a:lumOff val="8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16</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17</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18</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19</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21</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22</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23</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24</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25</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26</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27</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28</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29</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30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r>
              <a:tr h="23121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00:00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pPr algn="ctr"/>
                      <a:endParaRPr lang="en-GB" dirty="0"/>
                    </a:p>
                  </a:txBody>
                  <a:tcPr marL="0" marR="0" marT="0" marB="0"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231215">
                <a:tc>
                  <a:txBody>
                    <a:bodyPr/>
                    <a:lstStyle/>
                    <a:p>
                      <a:pPr algn="ctr"/>
                      <a:r>
                        <a:rPr lang="en-US" sz="1400" b="1" kern="1200" dirty="0" smtClean="0">
                          <a:solidFill>
                            <a:schemeClr val="bg1"/>
                          </a:solidFill>
                          <a:latin typeface="Calibri" panose="020F0502020204030204" pitchFamily="34" charset="0"/>
                          <a:ea typeface="+mn-ea"/>
                          <a:cs typeface="Calibri" panose="020F0502020204030204" pitchFamily="34" charset="0"/>
                        </a:rPr>
                        <a:t>01:00</a:t>
                      </a:r>
                    </a:p>
                  </a:txBody>
                  <a:tcPr marL="0" marR="0" marT="0" marB="0" anchor="ctr">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23121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02:00</a:t>
                      </a: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23121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03:00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23121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04:00</a:t>
                      </a: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34612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05:00</a:t>
                      </a: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51606">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06:00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44800">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07:00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44800">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08:00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76571">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09:00</a:t>
                      </a: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76571">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10:00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231215">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11:00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r h="444800">
                <a:tc>
                  <a:txBody>
                    <a:bodyPr/>
                    <a:lstStyle/>
                    <a:p>
                      <a:pPr marL="0" algn="ctr" defTabSz="914400" rtl="0" eaLnBrk="1" latinLnBrk="0" hangingPunct="1"/>
                      <a:r>
                        <a:rPr lang="en-US" sz="1400" b="1" kern="1200" dirty="0" smtClean="0">
                          <a:solidFill>
                            <a:schemeClr val="bg1"/>
                          </a:solidFill>
                          <a:latin typeface="Calibri" panose="020F0502020204030204" pitchFamily="34" charset="0"/>
                          <a:ea typeface="+mn-ea"/>
                          <a:cs typeface="Calibri" panose="020F0502020204030204" pitchFamily="34" charset="0"/>
                        </a:rPr>
                        <a:t>12:00</a:t>
                      </a:r>
                      <a:endParaRPr lang="en-GB" sz="1400" b="1" kern="1200" dirty="0">
                        <a:solidFill>
                          <a:schemeClr val="bg1"/>
                        </a:solidFill>
                        <a:latin typeface="Calibri" panose="020F0502020204030204" pitchFamily="34" charset="0"/>
                        <a:ea typeface="+mn-ea"/>
                        <a:cs typeface="Calibri" panose="020F0502020204030204" pitchFamily="34" charset="0"/>
                      </a:endParaRPr>
                    </a:p>
                  </a:txBody>
                  <a:tcPr marL="0" marR="0" marT="0" marB="0">
                    <a:lnL w="12700" cap="flat" cmpd="sng" algn="ctr">
                      <a:solidFill>
                        <a:schemeClr val="accent4">
                          <a:lumMod val="25000"/>
                          <a:lumOff val="75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c>
                  <a:txBody>
                    <a:bodyPr/>
                    <a:lstStyle/>
                    <a:p>
                      <a:endParaRPr lang="en-GB" dirty="0"/>
                    </a:p>
                  </a:txBody>
                  <a:tcPr marL="0" marR="0" marT="0" marB="0">
                    <a:lnL w="12700" cap="flat" cmpd="sng" algn="ctr">
                      <a:solidFill>
                        <a:schemeClr val="tx1">
                          <a:lumMod val="20000"/>
                          <a:lumOff val="80000"/>
                        </a:schemeClr>
                      </a:solidFill>
                      <a:prstDash val="solid"/>
                      <a:round/>
                      <a:headEnd type="none" w="med" len="med"/>
                      <a:tailEnd type="none" w="med" len="med"/>
                    </a:lnL>
                    <a:lnR w="12700" cap="flat" cmpd="sng" algn="ctr">
                      <a:solidFill>
                        <a:schemeClr val="accent4">
                          <a:lumMod val="25000"/>
                          <a:lumOff val="75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solidFill>
                      <a:schemeClr val="bg1"/>
                    </a:solidFill>
                  </a:tcPr>
                </a:tc>
              </a:tr>
            </a:tbl>
          </a:graphicData>
        </a:graphic>
      </p:graphicFrame>
      <p:sp>
        <p:nvSpPr>
          <p:cNvPr id="10" name="Pentagon 9"/>
          <p:cNvSpPr/>
          <p:nvPr/>
        </p:nvSpPr>
        <p:spPr bwMode="auto">
          <a:xfrm>
            <a:off x="4973520" y="3336969"/>
            <a:ext cx="2640857" cy="212982"/>
          </a:xfrm>
          <a:prstGeom prst="homePlate">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lvl="1" algn="ctr" eaLnBrk="0" hangingPunct="0">
              <a:spcBef>
                <a:spcPct val="50000"/>
              </a:spcBef>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HY-2H</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1" name="Pentagon 10"/>
          <p:cNvSpPr/>
          <p:nvPr/>
        </p:nvSpPr>
        <p:spPr bwMode="auto">
          <a:xfrm>
            <a:off x="1295400" y="4359480"/>
            <a:ext cx="2781313"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lvl="1"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Scatsat-1</a:t>
            </a:r>
            <a:endParaRPr lang="en-GB" sz="1100" b="1" dirty="0">
              <a:solidFill>
                <a:srgbClr val="002060"/>
              </a:solidFill>
              <a:latin typeface="Calibri" panose="020F0502020204030204" pitchFamily="34" charset="0"/>
              <a:cs typeface="Calibri" panose="020F0502020204030204" pitchFamily="34" charset="0"/>
            </a:endParaRPr>
          </a:p>
        </p:txBody>
      </p:sp>
      <p:sp>
        <p:nvSpPr>
          <p:cNvPr id="12" name="Pentagon 11"/>
          <p:cNvSpPr/>
          <p:nvPr/>
        </p:nvSpPr>
        <p:spPr bwMode="auto">
          <a:xfrm>
            <a:off x="4540477" y="4621571"/>
            <a:ext cx="4239033" cy="212982"/>
          </a:xfrm>
          <a:prstGeom prst="homePlate">
            <a:avLst>
              <a:gd name="adj" fmla="val 0"/>
            </a:avLst>
          </a:prstGeom>
          <a:solidFill>
            <a:srgbClr val="FFFF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SCA / Metop-SG B1 + B2 + B3</a:t>
            </a:r>
            <a:endParaRPr lang="en-GB" sz="1100" b="1" dirty="0">
              <a:solidFill>
                <a:srgbClr val="002060"/>
              </a:solidFill>
              <a:latin typeface="Calibri" panose="020F0502020204030204" pitchFamily="34" charset="0"/>
              <a:cs typeface="Calibri" panose="020F0502020204030204" pitchFamily="34" charset="0"/>
            </a:endParaRPr>
          </a:p>
        </p:txBody>
      </p:sp>
      <p:sp>
        <p:nvSpPr>
          <p:cNvPr id="13" name="Pentagon 12"/>
          <p:cNvSpPr/>
          <p:nvPr/>
        </p:nvSpPr>
        <p:spPr bwMode="auto">
          <a:xfrm>
            <a:off x="3538048" y="5932474"/>
            <a:ext cx="2572464" cy="212982"/>
          </a:xfrm>
          <a:prstGeom prst="homePlate">
            <a:avLst/>
          </a:prstGeom>
          <a:solidFill>
            <a:srgbClr val="99C22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Oceansat-3 / 3A</a:t>
            </a:r>
            <a:endParaRPr lang="en-GB" sz="1100" b="1" dirty="0">
              <a:solidFill>
                <a:srgbClr val="002060"/>
              </a:solidFill>
              <a:latin typeface="Calibri" panose="020F0502020204030204" pitchFamily="34" charset="0"/>
              <a:cs typeface="Calibri" panose="020F0502020204030204" pitchFamily="34" charset="0"/>
            </a:endParaRPr>
          </a:p>
        </p:txBody>
      </p:sp>
      <p:sp>
        <p:nvSpPr>
          <p:cNvPr id="14" name="Pentagon 13"/>
          <p:cNvSpPr/>
          <p:nvPr/>
        </p:nvSpPr>
        <p:spPr bwMode="auto">
          <a:xfrm>
            <a:off x="7903725" y="2133600"/>
            <a:ext cx="821508" cy="194613"/>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Operational</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5" name="Pentagon 14"/>
          <p:cNvSpPr/>
          <p:nvPr/>
        </p:nvSpPr>
        <p:spPr bwMode="auto">
          <a:xfrm>
            <a:off x="7903725" y="2358604"/>
            <a:ext cx="821508" cy="194613"/>
          </a:xfrm>
          <a:prstGeom prst="homePlate">
            <a:avLst/>
          </a:prstGeom>
          <a:solidFill>
            <a:srgbClr val="99C22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Approved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6" name="Pentagon 15"/>
          <p:cNvSpPr/>
          <p:nvPr/>
        </p:nvSpPr>
        <p:spPr bwMode="auto">
          <a:xfrm>
            <a:off x="7903725" y="2583607"/>
            <a:ext cx="821508" cy="194613"/>
          </a:xfrm>
          <a:prstGeom prst="homePlate">
            <a:avLst/>
          </a:prstGeom>
          <a:solidFill>
            <a:srgbClr val="FFFF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100" b="1" dirty="0" smtClean="0">
                <a:solidFill>
                  <a:srgbClr val="002060"/>
                </a:solidFill>
                <a:latin typeface="Calibri" panose="020F0502020204030204" pitchFamily="34" charset="0"/>
                <a:cs typeface="Calibri" panose="020F0502020204030204" pitchFamily="34" charset="0"/>
              </a:rPr>
              <a:t>Developed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7" name="Pentagon 16"/>
          <p:cNvSpPr/>
          <p:nvPr/>
        </p:nvSpPr>
        <p:spPr bwMode="auto">
          <a:xfrm>
            <a:off x="7903725" y="2808610"/>
            <a:ext cx="821508" cy="194613"/>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Planned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8" name="Pentagon 17"/>
          <p:cNvSpPr/>
          <p:nvPr/>
        </p:nvSpPr>
        <p:spPr bwMode="auto">
          <a:xfrm>
            <a:off x="7903725" y="3033614"/>
            <a:ext cx="821508" cy="194613"/>
          </a:xfrm>
          <a:prstGeom prst="homePlate">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Considered</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19" name="Chevron 18"/>
          <p:cNvSpPr/>
          <p:nvPr/>
        </p:nvSpPr>
        <p:spPr bwMode="auto">
          <a:xfrm>
            <a:off x="2598453" y="3374419"/>
            <a:ext cx="3512059" cy="212982"/>
          </a:xfrm>
          <a:prstGeom prst="chevron">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lvl="1" algn="ctr" eaLnBrk="0" hangingPunct="0">
              <a:spcBef>
                <a:spcPct val="50000"/>
              </a:spcBef>
            </a:pPr>
            <a:r>
              <a:rPr kumimoji="0" lang="en-US"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rPr>
              <a:t>  HY-2B / </a:t>
            </a:r>
            <a:r>
              <a:rPr kumimoji="0" lang="en-US" sz="1100" b="1" i="0" u="none" strike="noStrike" cap="none" normalizeH="0" dirty="0" smtClean="0">
                <a:ln>
                  <a:noFill/>
                </a:ln>
                <a:solidFill>
                  <a:srgbClr val="002060"/>
                </a:solidFill>
                <a:effectLst/>
                <a:latin typeface="Calibri" panose="020F0502020204030204" pitchFamily="34" charset="0"/>
                <a:cs typeface="Calibri" panose="020F0502020204030204" pitchFamily="34" charset="0"/>
              </a:rPr>
              <a:t>E</a:t>
            </a:r>
            <a:endParaRPr kumimoji="0" lang="en-GB" sz="1100" b="1" i="0" u="none" strike="noStrike" cap="none" normalizeH="0" baseline="0" dirty="0" smtClean="0">
              <a:ln>
                <a:noFill/>
              </a:ln>
              <a:solidFill>
                <a:srgbClr val="002060"/>
              </a:solidFill>
              <a:effectLst/>
              <a:latin typeface="Calibri" panose="020F0502020204030204" pitchFamily="34" charset="0"/>
              <a:cs typeface="Calibri" panose="020F0502020204030204" pitchFamily="34" charset="0"/>
            </a:endParaRPr>
          </a:p>
        </p:txBody>
      </p:sp>
      <p:sp>
        <p:nvSpPr>
          <p:cNvPr id="20" name="TextBox 19"/>
          <p:cNvSpPr txBox="1"/>
          <p:nvPr/>
        </p:nvSpPr>
        <p:spPr>
          <a:xfrm rot="16200000">
            <a:off x="7117063" y="4061954"/>
            <a:ext cx="3714478" cy="307777"/>
          </a:xfrm>
          <a:prstGeom prst="rect">
            <a:avLst/>
          </a:prstGeom>
          <a:noFill/>
        </p:spPr>
        <p:txBody>
          <a:bodyPr wrap="none" rtlCol="0">
            <a:spAutoFit/>
          </a:bodyPr>
          <a:lstStyle/>
          <a:p>
            <a:pPr algn="l"/>
            <a:r>
              <a:rPr lang="en-US" sz="1400" b="1" dirty="0" smtClean="0">
                <a:solidFill>
                  <a:srgbClr val="00205B"/>
                </a:solidFill>
                <a:latin typeface="Calibri" panose="020F0502020204030204" pitchFamily="34" charset="0"/>
              </a:rPr>
              <a:t>Source: CEOS /WMO OSCAR database, 08/2018</a:t>
            </a:r>
            <a:endParaRPr lang="en-GB" sz="1400" b="1" dirty="0">
              <a:solidFill>
                <a:srgbClr val="00205B"/>
              </a:solidFill>
              <a:latin typeface="Calibri" panose="020F0502020204030204" pitchFamily="34" charset="0"/>
            </a:endParaRPr>
          </a:p>
        </p:txBody>
      </p:sp>
      <p:sp>
        <p:nvSpPr>
          <p:cNvPr id="21" name="Chevron 20"/>
          <p:cNvSpPr/>
          <p:nvPr/>
        </p:nvSpPr>
        <p:spPr bwMode="auto">
          <a:xfrm>
            <a:off x="4458860" y="3808916"/>
            <a:ext cx="2659162" cy="212982"/>
          </a:xfrm>
          <a:prstGeom prst="chevron">
            <a:avLst/>
          </a:prstGeom>
          <a:solidFill>
            <a:srgbClr val="FE5000"/>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SWIM+SCAT / CFOSAT follow-on</a:t>
            </a:r>
            <a:endParaRPr lang="en-GB" sz="1100" b="1" dirty="0">
              <a:solidFill>
                <a:srgbClr val="002060"/>
              </a:solidFill>
              <a:latin typeface="Calibri" panose="020F0502020204030204" pitchFamily="34" charset="0"/>
              <a:cs typeface="Calibri" panose="020F0502020204030204" pitchFamily="34" charset="0"/>
            </a:endParaRPr>
          </a:p>
        </p:txBody>
      </p:sp>
      <p:sp>
        <p:nvSpPr>
          <p:cNvPr id="22" name="Pentagon 21"/>
          <p:cNvSpPr/>
          <p:nvPr/>
        </p:nvSpPr>
        <p:spPr bwMode="auto">
          <a:xfrm>
            <a:off x="3200400" y="3542981"/>
            <a:ext cx="2375067" cy="212982"/>
          </a:xfrm>
          <a:prstGeom prst="homePlate">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WindRad / FY-3E</a:t>
            </a:r>
            <a:endParaRPr lang="en-GB" sz="1100" b="1" dirty="0">
              <a:solidFill>
                <a:srgbClr val="002060"/>
              </a:solidFill>
              <a:latin typeface="Calibri" panose="020F0502020204030204" pitchFamily="34" charset="0"/>
              <a:cs typeface="Calibri" panose="020F0502020204030204" pitchFamily="34" charset="0"/>
            </a:endParaRPr>
          </a:p>
        </p:txBody>
      </p:sp>
      <p:sp>
        <p:nvSpPr>
          <p:cNvPr id="23" name="Pentagon 22"/>
          <p:cNvSpPr/>
          <p:nvPr/>
        </p:nvSpPr>
        <p:spPr bwMode="auto">
          <a:xfrm>
            <a:off x="1295847" y="3374419"/>
            <a:ext cx="1372108"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HY-2A</a:t>
            </a:r>
            <a:endParaRPr lang="en-GB" sz="1100" b="1" dirty="0">
              <a:solidFill>
                <a:srgbClr val="002060"/>
              </a:solidFill>
              <a:latin typeface="Calibri" panose="020F0502020204030204" pitchFamily="34" charset="0"/>
              <a:cs typeface="Calibri" panose="020F0502020204030204" pitchFamily="34" charset="0"/>
            </a:endParaRPr>
          </a:p>
        </p:txBody>
      </p:sp>
      <p:sp>
        <p:nvSpPr>
          <p:cNvPr id="24" name="Chevron 23"/>
          <p:cNvSpPr/>
          <p:nvPr/>
        </p:nvSpPr>
        <p:spPr bwMode="auto">
          <a:xfrm>
            <a:off x="5505966" y="3539587"/>
            <a:ext cx="2659162" cy="212982"/>
          </a:xfrm>
          <a:prstGeom prst="chevron">
            <a:avLst/>
          </a:prstGeom>
          <a:solidFill>
            <a:srgbClr val="FF9801"/>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WindRad / FY-3H</a:t>
            </a:r>
            <a:endParaRPr lang="en-GB" sz="1100" b="1" dirty="0">
              <a:solidFill>
                <a:srgbClr val="002060"/>
              </a:solidFill>
              <a:latin typeface="Calibri" panose="020F0502020204030204" pitchFamily="34" charset="0"/>
              <a:cs typeface="Calibri" panose="020F0502020204030204" pitchFamily="34" charset="0"/>
            </a:endParaRPr>
          </a:p>
        </p:txBody>
      </p:sp>
      <p:sp>
        <p:nvSpPr>
          <p:cNvPr id="25" name="Pentagon 24"/>
          <p:cNvSpPr/>
          <p:nvPr/>
        </p:nvSpPr>
        <p:spPr bwMode="auto">
          <a:xfrm>
            <a:off x="1295401" y="4654551"/>
            <a:ext cx="2781312"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 ASCAT / Metop-A</a:t>
            </a:r>
            <a:endParaRPr lang="en-GB" sz="1100" b="1" dirty="0">
              <a:solidFill>
                <a:srgbClr val="002060"/>
              </a:solidFill>
              <a:latin typeface="Calibri" panose="020F0502020204030204" pitchFamily="34" charset="0"/>
              <a:cs typeface="Calibri" panose="020F0502020204030204" pitchFamily="34" charset="0"/>
            </a:endParaRPr>
          </a:p>
        </p:txBody>
      </p:sp>
      <p:sp>
        <p:nvSpPr>
          <p:cNvPr id="26" name="Pentagon 25"/>
          <p:cNvSpPr/>
          <p:nvPr/>
        </p:nvSpPr>
        <p:spPr bwMode="auto">
          <a:xfrm>
            <a:off x="2533725" y="3812310"/>
            <a:ext cx="2006752"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SWIM+SCAT / CFOSAT</a:t>
            </a:r>
            <a:endParaRPr lang="en-GB" sz="1100" b="1" dirty="0">
              <a:solidFill>
                <a:srgbClr val="002060"/>
              </a:solidFill>
              <a:latin typeface="Calibri" panose="020F0502020204030204" pitchFamily="34" charset="0"/>
              <a:cs typeface="Calibri" panose="020F0502020204030204" pitchFamily="34" charset="0"/>
            </a:endParaRPr>
          </a:p>
        </p:txBody>
      </p:sp>
      <p:sp>
        <p:nvSpPr>
          <p:cNvPr id="27" name="TextBox 26"/>
          <p:cNvSpPr txBox="1"/>
          <p:nvPr/>
        </p:nvSpPr>
        <p:spPr>
          <a:xfrm>
            <a:off x="6882816" y="5289178"/>
            <a:ext cx="1828800" cy="938719"/>
          </a:xfrm>
          <a:prstGeom prst="rect">
            <a:avLst/>
          </a:prstGeom>
          <a:solidFill>
            <a:schemeClr val="bg1"/>
          </a:solidFill>
          <a:ln>
            <a:solidFill>
              <a:srgbClr val="00205B"/>
            </a:solidFill>
          </a:ln>
        </p:spPr>
        <p:txBody>
          <a:bodyPr wrap="square" rtlCol="0">
            <a:spAutoFit/>
          </a:bodyPr>
          <a:lstStyle/>
          <a:p>
            <a:r>
              <a:rPr lang="en-GB" sz="1100" b="1" dirty="0" smtClean="0">
                <a:solidFill>
                  <a:srgbClr val="002060"/>
                </a:solidFill>
                <a:latin typeface="Calibri" panose="020F0502020204030204" pitchFamily="34" charset="0"/>
              </a:rPr>
              <a:t>Drifting Orbits:</a:t>
            </a:r>
          </a:p>
          <a:p>
            <a:r>
              <a:rPr lang="en-GB" sz="1100" b="1" dirty="0" smtClean="0">
                <a:solidFill>
                  <a:srgbClr val="002060"/>
                </a:solidFill>
                <a:latin typeface="Calibri" panose="020F0502020204030204" pitchFamily="34" charset="0"/>
              </a:rPr>
              <a:t>ASCAT-A	(since 2018)</a:t>
            </a:r>
          </a:p>
          <a:p>
            <a:r>
              <a:rPr lang="en-GB" sz="1100" b="1" dirty="0" smtClean="0">
                <a:solidFill>
                  <a:srgbClr val="002060"/>
                </a:solidFill>
                <a:latin typeface="Calibri" panose="020F0502020204030204" pitchFamily="34" charset="0"/>
              </a:rPr>
              <a:t>HY-2C		(2019-2024)</a:t>
            </a:r>
          </a:p>
          <a:p>
            <a:r>
              <a:rPr lang="en-GB" sz="1100" b="1" dirty="0" smtClean="0">
                <a:solidFill>
                  <a:srgbClr val="002060"/>
                </a:solidFill>
                <a:latin typeface="Calibri" panose="020F0502020204030204" pitchFamily="34" charset="0"/>
              </a:rPr>
              <a:t>HY-2D		(2020-2025)</a:t>
            </a:r>
          </a:p>
          <a:p>
            <a:r>
              <a:rPr lang="en-GB" sz="1100" b="1" dirty="0" smtClean="0">
                <a:solidFill>
                  <a:srgbClr val="002060"/>
                </a:solidFill>
                <a:latin typeface="Calibri" panose="020F0502020204030204" pitchFamily="34" charset="0"/>
              </a:rPr>
              <a:t>HY-2F/G	(2022-2027)</a:t>
            </a:r>
            <a:endParaRPr lang="en-GB" sz="1100" b="1" dirty="0">
              <a:solidFill>
                <a:srgbClr val="002060"/>
              </a:solidFill>
              <a:latin typeface="Calibri" panose="020F0502020204030204" pitchFamily="34" charset="0"/>
            </a:endParaRPr>
          </a:p>
        </p:txBody>
      </p:sp>
      <p:sp>
        <p:nvSpPr>
          <p:cNvPr id="28" name="Pentagon 27"/>
          <p:cNvSpPr/>
          <p:nvPr/>
        </p:nvSpPr>
        <p:spPr bwMode="auto">
          <a:xfrm>
            <a:off x="1295400" y="4823845"/>
            <a:ext cx="4321500"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 ASCAT / Metop-B</a:t>
            </a:r>
            <a:endParaRPr lang="en-GB" sz="1100" b="1" dirty="0">
              <a:solidFill>
                <a:srgbClr val="002060"/>
              </a:solidFill>
              <a:latin typeface="Calibri" panose="020F0502020204030204" pitchFamily="34" charset="0"/>
              <a:cs typeface="Calibri" panose="020F0502020204030204" pitchFamily="34" charset="0"/>
            </a:endParaRPr>
          </a:p>
        </p:txBody>
      </p:sp>
      <p:sp>
        <p:nvSpPr>
          <p:cNvPr id="29" name="Pentagon 28"/>
          <p:cNvSpPr/>
          <p:nvPr/>
        </p:nvSpPr>
        <p:spPr bwMode="auto">
          <a:xfrm>
            <a:off x="2533724" y="4686963"/>
            <a:ext cx="2538278" cy="212982"/>
          </a:xfrm>
          <a:prstGeom prst="homePlate">
            <a:avLst/>
          </a:prstGeom>
          <a:solidFill>
            <a:schemeClr val="accent5"/>
          </a:solidFill>
          <a:ln w="9525" cap="flat" cmpd="sng" algn="ctr">
            <a:solidFill>
              <a:srgbClr val="00205B"/>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algn="ctr" eaLnBrk="0" hangingPunct="0">
              <a:spcBef>
                <a:spcPct val="50000"/>
              </a:spcBef>
            </a:pPr>
            <a:r>
              <a:rPr lang="en-US" sz="1100" b="1" dirty="0" smtClean="0">
                <a:solidFill>
                  <a:srgbClr val="002060"/>
                </a:solidFill>
                <a:latin typeface="Calibri" panose="020F0502020204030204" pitchFamily="34" charset="0"/>
                <a:cs typeface="Calibri" panose="020F0502020204030204" pitchFamily="34" charset="0"/>
              </a:rPr>
              <a:t>ASCAT / Metop-C</a:t>
            </a:r>
            <a:endParaRPr lang="en-GB" sz="11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704377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a:xfrm>
            <a:off x="1905000" y="152400"/>
            <a:ext cx="6172200" cy="533400"/>
          </a:xfrm>
        </p:spPr>
        <p:txBody>
          <a:bodyPr/>
          <a:lstStyle/>
          <a:p>
            <a:r>
              <a:rPr lang="en-GB" dirty="0"/>
              <a:t>Optimum (minimum) OSVW constellation</a:t>
            </a:r>
          </a:p>
          <a:p>
            <a:r>
              <a:rPr lang="en-GB" dirty="0"/>
              <a:t>2015 IOVWST meeting recommendation</a:t>
            </a:r>
          </a:p>
          <a:p>
            <a:endParaRPr lang="en-GB" dirty="0"/>
          </a:p>
        </p:txBody>
      </p:sp>
      <p:sp>
        <p:nvSpPr>
          <p:cNvPr id="5" name="Content Placeholder 2"/>
          <p:cNvSpPr>
            <a:spLocks noGrp="1"/>
          </p:cNvSpPr>
          <p:nvPr>
            <p:ph sz="quarter" idx="10"/>
          </p:nvPr>
        </p:nvSpPr>
        <p:spPr/>
        <p:txBody>
          <a:bodyPr>
            <a:normAutofit/>
          </a:bodyPr>
          <a:lstStyle/>
          <a:p>
            <a:r>
              <a:rPr lang="en-US" sz="1800" dirty="0" smtClean="0"/>
              <a:t>At </a:t>
            </a:r>
            <a:r>
              <a:rPr lang="en-US" sz="1800" dirty="0"/>
              <a:t>least 3 </a:t>
            </a:r>
            <a:r>
              <a:rPr lang="en-US" sz="1800" dirty="0" err="1"/>
              <a:t>scatterometers</a:t>
            </a:r>
            <a:r>
              <a:rPr lang="en-US" sz="1800" dirty="0"/>
              <a:t> in orbits designed to roughly meet WMO requirements (observations every 6 hours</a:t>
            </a:r>
            <a:r>
              <a:rPr lang="en-US" sz="1800" dirty="0" smtClean="0"/>
              <a:t>)</a:t>
            </a:r>
          </a:p>
          <a:p>
            <a:r>
              <a:rPr lang="en-US" sz="1800" dirty="0"/>
              <a:t>One instrument in a non-sun-synchronous orbit for sampling the diurnal cycle, better mid-</a:t>
            </a:r>
            <a:r>
              <a:rPr lang="en-US" sz="1800" dirty="0" err="1"/>
              <a:t>lattitude</a:t>
            </a:r>
            <a:r>
              <a:rPr lang="en-US" sz="1800" dirty="0"/>
              <a:t> sampling and provide </a:t>
            </a:r>
            <a:r>
              <a:rPr lang="en-US" sz="1800" dirty="0" smtClean="0"/>
              <a:t>inter-calibration</a:t>
            </a:r>
            <a:endParaRPr lang="en-US" sz="1800" dirty="0"/>
          </a:p>
        </p:txBody>
      </p:sp>
    </p:spTree>
    <p:extLst>
      <p:ext uri="{BB962C8B-B14F-4D97-AF65-F5344CB8AC3E}">
        <p14:creationId xmlns:p14="http://schemas.microsoft.com/office/powerpoint/2010/main" val="13021286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a:xfrm>
            <a:off x="2057400" y="304800"/>
            <a:ext cx="5410200" cy="533400"/>
          </a:xfrm>
        </p:spPr>
        <p:txBody>
          <a:bodyPr/>
          <a:lstStyle/>
          <a:p>
            <a:r>
              <a:rPr lang="en-US" dirty="0"/>
              <a:t>Cross-calibration of </a:t>
            </a:r>
            <a:r>
              <a:rPr lang="en-US" dirty="0" smtClean="0"/>
              <a:t>missions</a:t>
            </a:r>
            <a:r>
              <a:rPr lang="en-US" dirty="0"/>
              <a:t>,</a:t>
            </a:r>
            <a:endParaRPr lang="en-US" dirty="0" smtClean="0"/>
          </a:p>
          <a:p>
            <a:r>
              <a:rPr lang="en-US" dirty="0" smtClean="0"/>
              <a:t>Cal/Val </a:t>
            </a:r>
            <a:r>
              <a:rPr lang="en-US" dirty="0"/>
              <a:t>and data product standards</a:t>
            </a:r>
          </a:p>
          <a:p>
            <a:endParaRPr lang="en-GB" dirty="0" smtClean="0"/>
          </a:p>
          <a:p>
            <a:endParaRPr lang="en-GB" dirty="0"/>
          </a:p>
        </p:txBody>
      </p:sp>
      <p:sp>
        <p:nvSpPr>
          <p:cNvPr id="8" name="Content Placeholder 2"/>
          <p:cNvSpPr>
            <a:spLocks noGrp="1"/>
          </p:cNvSpPr>
          <p:nvPr>
            <p:ph sz="quarter" idx="10"/>
          </p:nvPr>
        </p:nvSpPr>
        <p:spPr>
          <a:xfrm>
            <a:off x="360000" y="1620000"/>
            <a:ext cx="8153400" cy="4724400"/>
          </a:xfrm>
        </p:spPr>
        <p:txBody>
          <a:bodyPr>
            <a:noAutofit/>
          </a:bodyPr>
          <a:lstStyle/>
          <a:p>
            <a:pPr marL="0" indent="0">
              <a:lnSpc>
                <a:spcPct val="90000"/>
              </a:lnSpc>
              <a:spcBef>
                <a:spcPts val="0"/>
              </a:spcBef>
              <a:spcAft>
                <a:spcPts val="1200"/>
              </a:spcAft>
              <a:buNone/>
            </a:pPr>
            <a:r>
              <a:rPr lang="en-US" sz="1800" dirty="0" smtClean="0"/>
              <a:t>There are ongoing discussions within </a:t>
            </a:r>
            <a:r>
              <a:rPr lang="en-US" sz="1800" smtClean="0"/>
              <a:t>the </a:t>
            </a:r>
            <a:r>
              <a:rPr lang="en-US" sz="1800" smtClean="0"/>
              <a:t>IOVWST </a:t>
            </a:r>
            <a:r>
              <a:rPr lang="en-US" sz="1800" dirty="0" smtClean="0"/>
              <a:t>on the quality assessment of data products and wind retrievals, which include:</a:t>
            </a:r>
          </a:p>
          <a:p>
            <a:pPr>
              <a:lnSpc>
                <a:spcPct val="90000"/>
              </a:lnSpc>
              <a:spcBef>
                <a:spcPts val="0"/>
              </a:spcBef>
              <a:spcAft>
                <a:spcPts val="1200"/>
              </a:spcAft>
            </a:pPr>
            <a:r>
              <a:rPr lang="en-US" sz="1800" dirty="0" smtClean="0"/>
              <a:t>Wind retrievals in extreme winds</a:t>
            </a:r>
          </a:p>
          <a:p>
            <a:pPr>
              <a:lnSpc>
                <a:spcPct val="90000"/>
              </a:lnSpc>
              <a:spcBef>
                <a:spcPts val="0"/>
              </a:spcBef>
              <a:spcAft>
                <a:spcPts val="1200"/>
              </a:spcAft>
            </a:pPr>
            <a:r>
              <a:rPr lang="en-US" sz="1800" dirty="0" smtClean="0"/>
              <a:t>GMF* development and validation</a:t>
            </a:r>
          </a:p>
          <a:p>
            <a:pPr>
              <a:lnSpc>
                <a:spcPct val="90000"/>
              </a:lnSpc>
              <a:spcBef>
                <a:spcPts val="0"/>
              </a:spcBef>
              <a:spcAft>
                <a:spcPts val="1200"/>
              </a:spcAft>
            </a:pPr>
            <a:r>
              <a:rPr lang="en-US" sz="1800" dirty="0" smtClean="0"/>
              <a:t>Comparison of wind retrieval algorithms</a:t>
            </a:r>
          </a:p>
          <a:p>
            <a:pPr>
              <a:lnSpc>
                <a:spcPct val="90000"/>
              </a:lnSpc>
              <a:spcBef>
                <a:spcPts val="0"/>
              </a:spcBef>
              <a:spcAft>
                <a:spcPts val="1200"/>
              </a:spcAft>
            </a:pPr>
            <a:r>
              <a:rPr lang="en-US" sz="1800" dirty="0" smtClean="0"/>
              <a:t>Assessment of rain effects in the tropics (particularly relevant for Ku-band instruments / radiometers)</a:t>
            </a:r>
          </a:p>
          <a:p>
            <a:pPr>
              <a:lnSpc>
                <a:spcPct val="90000"/>
              </a:lnSpc>
              <a:spcBef>
                <a:spcPts val="0"/>
              </a:spcBef>
              <a:spcAft>
                <a:spcPts val="1200"/>
              </a:spcAft>
            </a:pPr>
            <a:r>
              <a:rPr lang="en-US" sz="1800" dirty="0" smtClean="0"/>
              <a:t>Spatial scaling effects</a:t>
            </a:r>
          </a:p>
          <a:p>
            <a:pPr>
              <a:lnSpc>
                <a:spcPct val="90000"/>
              </a:lnSpc>
              <a:spcBef>
                <a:spcPts val="0"/>
              </a:spcBef>
              <a:spcAft>
                <a:spcPts val="1200"/>
              </a:spcAft>
            </a:pPr>
            <a:r>
              <a:rPr lang="en-US" sz="1800" dirty="0" smtClean="0"/>
              <a:t>Generation of a quality-controlled wind reference dataset linking </a:t>
            </a:r>
            <a:r>
              <a:rPr lang="en-US" sz="1800" dirty="0" err="1" smtClean="0"/>
              <a:t>dropsondes</a:t>
            </a:r>
            <a:r>
              <a:rPr lang="en-US" sz="1800" dirty="0" smtClean="0"/>
              <a:t> / buoys / SFMR (plane-based measurements) / SAR data</a:t>
            </a:r>
          </a:p>
          <a:p>
            <a:pPr marL="0" indent="0">
              <a:lnSpc>
                <a:spcPct val="90000"/>
              </a:lnSpc>
              <a:spcBef>
                <a:spcPts val="0"/>
              </a:spcBef>
              <a:spcAft>
                <a:spcPts val="1200"/>
              </a:spcAft>
              <a:buNone/>
            </a:pPr>
            <a:endParaRPr lang="en-US" sz="1800" dirty="0" smtClean="0"/>
          </a:p>
        </p:txBody>
      </p:sp>
      <p:sp>
        <p:nvSpPr>
          <p:cNvPr id="3" name="Rectangle 2"/>
          <p:cNvSpPr/>
          <p:nvPr/>
        </p:nvSpPr>
        <p:spPr>
          <a:xfrm>
            <a:off x="6880303" y="6211669"/>
            <a:ext cx="2300868" cy="646331"/>
          </a:xfrm>
          <a:prstGeom prst="rect">
            <a:avLst/>
          </a:prstGeom>
        </p:spPr>
        <p:txBody>
          <a:bodyPr wrap="square">
            <a:spAutoFit/>
          </a:bodyPr>
          <a:lstStyle/>
          <a:p>
            <a:pPr algn="l"/>
            <a:r>
              <a:rPr lang="en-US" sz="1200" dirty="0" smtClean="0">
                <a:latin typeface="+mn-lt"/>
              </a:rPr>
              <a:t>* Geophysical Model Function; relates scatterometer measurements to wind</a:t>
            </a:r>
            <a:endParaRPr lang="en-GB" sz="1200" dirty="0">
              <a:latin typeface="+mn-lt"/>
            </a:endParaRPr>
          </a:p>
        </p:txBody>
      </p:sp>
    </p:spTree>
    <p:extLst>
      <p:ext uri="{BB962C8B-B14F-4D97-AF65-F5344CB8AC3E}">
        <p14:creationId xmlns:p14="http://schemas.microsoft.com/office/powerpoint/2010/main" val="57302998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xmlns="" id="{1C7843E8-469A-D642-96A3-6FA6233023C1}"/>
              </a:ext>
            </a:extLst>
          </p:cNvPr>
          <p:cNvSpPr>
            <a:spLocks noGrp="1"/>
          </p:cNvSpPr>
          <p:nvPr>
            <p:ph sz="quarter" idx="10"/>
          </p:nvPr>
        </p:nvSpPr>
        <p:spPr>
          <a:xfrm>
            <a:off x="152400" y="1219200"/>
            <a:ext cx="8915400" cy="5029200"/>
          </a:xfrm>
        </p:spPr>
        <p:txBody>
          <a:bodyPr/>
          <a:lstStyle/>
          <a:p>
            <a:r>
              <a:rPr lang="en-AU" dirty="0" smtClean="0"/>
              <a:t>Exploring more synergy with WGCV </a:t>
            </a:r>
          </a:p>
          <a:p>
            <a:pPr lvl="1"/>
            <a:r>
              <a:rPr lang="en-AU" dirty="0" smtClean="0"/>
              <a:t>Document </a:t>
            </a:r>
            <a:r>
              <a:rPr lang="en-AU" dirty="0" err="1" smtClean="0"/>
              <a:t>cal</a:t>
            </a:r>
            <a:r>
              <a:rPr lang="en-AU" dirty="0" smtClean="0"/>
              <a:t>/</a:t>
            </a:r>
            <a:r>
              <a:rPr lang="en-AU" dirty="0" err="1" smtClean="0"/>
              <a:t>val</a:t>
            </a:r>
            <a:r>
              <a:rPr lang="en-AU" dirty="0" smtClean="0"/>
              <a:t> standards in coordination with IOVWST</a:t>
            </a:r>
          </a:p>
          <a:p>
            <a:pPr lvl="2"/>
            <a:r>
              <a:rPr lang="en-AU" dirty="0" smtClean="0"/>
              <a:t>Participation in WGCV Microwave Sensor subgroup meeting on August 27, 2018 at EUMETSAT</a:t>
            </a:r>
            <a:endParaRPr lang="en-AU" dirty="0"/>
          </a:p>
          <a:p>
            <a:pPr marL="457200" lvl="1" indent="0">
              <a:buNone/>
            </a:pPr>
            <a:endParaRPr lang="en-AU" dirty="0"/>
          </a:p>
          <a:p>
            <a:pPr>
              <a:buFont typeface="Arial" panose="020B0604020202020204" pitchFamily="34" charset="0"/>
              <a:buChar char="•"/>
            </a:pPr>
            <a:r>
              <a:rPr lang="en-AU" dirty="0"/>
              <a:t>Identify also any obstacles/barriers to progress and suggestions for how to overcome those obstacles/barriers. </a:t>
            </a:r>
            <a:endParaRPr lang="en-AU" dirty="0" smtClean="0"/>
          </a:p>
          <a:p>
            <a:pPr lvl="1">
              <a:buFont typeface="Arial" panose="020B0604020202020204" pitchFamily="34" charset="0"/>
              <a:buChar char="•"/>
            </a:pPr>
            <a:r>
              <a:rPr lang="en-AU" dirty="0" smtClean="0"/>
              <a:t>Mainly a resource issue</a:t>
            </a:r>
            <a:r>
              <a:rPr lang="is-IS" dirty="0" smtClean="0"/>
              <a:t>…schedule, funding and people </a:t>
            </a:r>
            <a:endParaRPr lang="en-AU" dirty="0"/>
          </a:p>
        </p:txBody>
      </p:sp>
      <p:sp>
        <p:nvSpPr>
          <p:cNvPr id="4" name="Content Placeholder 3">
            <a:extLst>
              <a:ext uri="{FF2B5EF4-FFF2-40B4-BE49-F238E27FC236}">
                <a16:creationId xmlns:a16="http://schemas.microsoft.com/office/drawing/2014/main" xmlns="" id="{B6E2DCE2-9258-464C-851D-667C2A8B87A7}"/>
              </a:ext>
            </a:extLst>
          </p:cNvPr>
          <p:cNvSpPr>
            <a:spLocks noGrp="1"/>
          </p:cNvSpPr>
          <p:nvPr>
            <p:ph sz="quarter" idx="11"/>
          </p:nvPr>
        </p:nvSpPr>
        <p:spPr>
          <a:xfrm>
            <a:off x="2057400" y="304800"/>
            <a:ext cx="5562600" cy="533400"/>
          </a:xfrm>
        </p:spPr>
        <p:txBody>
          <a:bodyPr/>
          <a:lstStyle/>
          <a:p>
            <a:r>
              <a:rPr lang="en-US" dirty="0"/>
              <a:t>Synergies Among Teams</a:t>
            </a:r>
          </a:p>
        </p:txBody>
      </p:sp>
    </p:spTree>
    <p:extLst>
      <p:ext uri="{BB962C8B-B14F-4D97-AF65-F5344CB8AC3E}">
        <p14:creationId xmlns:p14="http://schemas.microsoft.com/office/powerpoint/2010/main" val="135905625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12135</TotalTime>
  <Words>1130</Words>
  <Application>Microsoft Macintosh PowerPoint</Application>
  <PresentationFormat>On-screen Show (4:3)</PresentationFormat>
  <Paragraphs>187</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vt:lpstr>
      <vt:lpstr>Recent activities of the OSVW-VC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Paul Chang</cp:lastModifiedBy>
  <cp:revision>307</cp:revision>
  <dcterms:modified xsi:type="dcterms:W3CDTF">2019-04-04T11:32:12Z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M_DOCNUM">
    <vt:lpwstr>1016712</vt:lpwstr>
  </property>
  <property fmtid="{D5CDD505-2E9C-101B-9397-08002B2CF9AE}" pid="3" name="DM_DOCNAME">
    <vt:lpwstr>Recent activities of OSVW-VC</vt:lpwstr>
  </property>
  <property fmtid="{D5CDD505-2E9C-101B-9397-08002B2CF9AE}" pid="4" name="DM_AUTHOR">
    <vt:lpwstr>Stefanie Linow</vt:lpwstr>
  </property>
  <property fmtid="{D5CDD505-2E9C-101B-9397-08002B2CF9AE}" pid="5" name="DM_E_DOC_NO">
    <vt:lpwstr>EUM/RSP/VWG/18/1016712</vt:lpwstr>
  </property>
  <property fmtid="{D5CDD505-2E9C-101B-9397-08002B2CF9AE}" pid="6" name="DM_E_VER_NO">
    <vt:lpwstr>1 Draft</vt:lpwstr>
  </property>
  <property fmtid="{D5CDD505-2E9C-101B-9397-08002B2CF9AE}" pid="7" name="DM_E_ISS_DATE">
    <vt:lpwstr>22 August 2018</vt:lpwstr>
  </property>
  <property fmtid="{D5CDD505-2E9C-101B-9397-08002B2CF9AE}" pid="8" name="DM_E_FROM_PERS2">
    <vt:lpwstr/>
  </property>
  <property fmtid="{D5CDD505-2E9C-101B-9397-08002B2CF9AE}" pid="9" name="DM_E_CONFID">
    <vt:lpwstr/>
  </property>
  <property fmtid="{D5CDD505-2E9C-101B-9397-08002B2CF9AE}" pid="10" name="DM_E_WBS_CODE">
    <vt:lpwstr/>
  </property>
  <property fmtid="{D5CDD505-2E9C-101B-9397-08002B2CF9AE}" pid="11" name="DM_E_DISTRIB">
    <vt:lpwstr/>
  </property>
</Properties>
</file>