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73" r:id="rId3"/>
    <p:sldId id="274" r:id="rId4"/>
    <p:sldId id="277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mith" initials="LS" lastIdx="2" clrIdx="0">
    <p:extLst>
      <p:ext uri="{19B8F6BF-5375-455C-9EA6-DF929625EA0E}">
        <p15:presenceInfo xmlns:p15="http://schemas.microsoft.com/office/powerpoint/2012/main" userId="88bec4dde897c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690"/>
  </p:normalViewPr>
  <p:slideViewPr>
    <p:cSldViewPr>
      <p:cViewPr varScale="1">
        <p:scale>
          <a:sx n="82" d="100"/>
          <a:sy n="82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Smith" userId="88bec4dde897cd60" providerId="LiveId" clId="{D5329A8B-B7A4-4FC9-90A5-E49454202F1E}"/>
    <pc:docChg chg="modMainMaster">
      <pc:chgData name="Luke Smith" userId="88bec4dde897cd60" providerId="LiveId" clId="{D5329A8B-B7A4-4FC9-90A5-E49454202F1E}" dt="2019-02-20T23:26:12.397" v="1" actId="20577"/>
      <pc:docMkLst>
        <pc:docMk/>
      </pc:docMkLst>
      <pc:sldMasterChg chg="modSldLayout">
        <pc:chgData name="Luke Smith" userId="88bec4dde897cd60" providerId="LiveId" clId="{D5329A8B-B7A4-4FC9-90A5-E49454202F1E}" dt="2019-02-20T23:26:12.397" v="1" actId="20577"/>
        <pc:sldMasterMkLst>
          <pc:docMk/>
          <pc:sldMasterMk cId="0" sldId="2147483648"/>
        </pc:sldMasterMkLst>
        <pc:sldLayoutChg chg="modSp">
          <pc:chgData name="Luke Smith" userId="88bec4dde897cd60" providerId="LiveId" clId="{D5329A8B-B7A4-4FC9-90A5-E49454202F1E}" dt="2019-02-20T23:26:12.397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Luke Smith" userId="88bec4dde897cd60" providerId="LiveId" clId="{D5329A8B-B7A4-4FC9-90A5-E49454202F1E}" dt="2019-02-20T23:26:12.397" v="1" actId="20577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SIT-34, 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3-4 April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456817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Session Introduction: </a:t>
            </a:r>
            <a:r>
              <a:rPr lang="en-US" sz="2400" b="1" i="1" dirty="0" smtClean="0">
                <a:solidFill>
                  <a:srgbClr val="FFFFFF"/>
                </a:solidFill>
                <a:latin typeface="+mj-lt"/>
              </a:rPr>
              <a:t>Oceans and Water Cycle</a:t>
            </a:r>
            <a:endParaRPr sz="4200" b="1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Dr.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 Stephen </a:t>
            </a:r>
            <a:r>
              <a:rPr lang="en-AU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Volz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NOAA, CEOS SIT 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Chair CEOS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SIT-34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Session 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6,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Agenda Item 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6.1</a:t>
            </a:r>
            <a:endParaRPr lang="en-AU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Miami, FL,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3 – 4 April 2019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95500" y="381000"/>
            <a:ext cx="4953000" cy="914400"/>
          </a:xfrm>
        </p:spPr>
        <p:txBody>
          <a:bodyPr/>
          <a:lstStyle/>
          <a:p>
            <a:r>
              <a:rPr lang="en-US" dirty="0" smtClean="0"/>
              <a:t>Session Discussion Points</a:t>
            </a:r>
            <a:endParaRPr lang="en-US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643754"/>
              </p:ext>
            </p:extLst>
          </p:nvPr>
        </p:nvGraphicFramePr>
        <p:xfrm>
          <a:off x="76200" y="1295400"/>
          <a:ext cx="8991600" cy="161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91600">
                  <a:extLst>
                    <a:ext uri="{9D8B030D-6E8A-4147-A177-3AD203B41FA5}">
                      <a16:colId xmlns:a16="http://schemas.microsoft.com/office/drawing/2014/main" val="613421735"/>
                    </a:ext>
                  </a:extLst>
                </a:gridCol>
              </a:tblGrid>
              <a:tr h="137922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Objective:</a:t>
                      </a:r>
                      <a:r>
                        <a:rPr lang="en-US" sz="2000" b="1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2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As we observe an increased focus from the international community on the ocean and coastal areas, CEOS should consider how to best approach this thematic area. </a:t>
                      </a:r>
                      <a:r>
                        <a:rPr lang="en-US" sz="2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Revisit our conversation from the Technical Workshop and review </a:t>
                      </a:r>
                      <a:r>
                        <a:rPr lang="en-US" sz="2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organization approach for </a:t>
                      </a:r>
                      <a:r>
                        <a:rPr lang="en-US" sz="2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land/ocean boundary </a:t>
                      </a:r>
                      <a:r>
                        <a:rPr lang="en-US" sz="2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monitoring. 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872206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76200" y="2938389"/>
            <a:ext cx="8991600" cy="3124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 b="1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buFont typeface="Arial"/>
              <a:buNone/>
            </a:pPr>
            <a:r>
              <a:rPr lang="en-US" sz="2200" i="1" u="sng" dirty="0" smtClean="0">
                <a:solidFill>
                  <a:schemeClr val="tx2"/>
                </a:solidFill>
                <a:sym typeface="Calibri"/>
              </a:rPr>
              <a:t>Key Questions: </a:t>
            </a:r>
          </a:p>
          <a:p>
            <a:pPr algn="l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  <a:sym typeface="Calibri"/>
              </a:rPr>
              <a:t>How can CEOS stimulate collaborative activity amongst the ocean and water cycle VCs? </a:t>
            </a:r>
          </a:p>
          <a:p>
            <a:pPr algn="l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  <a:sym typeface="Calibri"/>
              </a:rPr>
              <a:t>Is our current structure the best approach </a:t>
            </a:r>
            <a:r>
              <a:rPr lang="en-US" sz="2200" dirty="0">
                <a:solidFill>
                  <a:schemeClr val="tx2"/>
                </a:solidFill>
                <a:sym typeface="Calibri"/>
              </a:rPr>
              <a:t>a</a:t>
            </a:r>
            <a:r>
              <a:rPr lang="en-US" sz="2200" dirty="0" smtClean="0">
                <a:solidFill>
                  <a:schemeClr val="tx2"/>
                </a:solidFill>
                <a:sym typeface="Calibri"/>
              </a:rPr>
              <a:t>s the international community focuses on this thematic area? </a:t>
            </a:r>
            <a:endParaRPr lang="en-US" sz="2200" dirty="0" smtClean="0">
              <a:solidFill>
                <a:schemeClr val="tx2"/>
              </a:solidFill>
              <a:sym typeface="Calibri"/>
            </a:endParaRPr>
          </a:p>
          <a:p>
            <a:pPr algn="l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  <a:sym typeface="Calibri"/>
              </a:rPr>
              <a:t>Continuing our discussion from the Technical Workshop, how do we best enhance our efforts on coastal research and observations? </a:t>
            </a:r>
          </a:p>
          <a:p>
            <a:pPr algn="l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  <a:sym typeface="Calibri"/>
              </a:rPr>
              <a:t>Can we deepen our coordination across ocean elements and the land/ocean boundary</a:t>
            </a:r>
            <a:r>
              <a:rPr lang="en-US" sz="2200" smtClean="0">
                <a:solidFill>
                  <a:schemeClr val="tx2"/>
                </a:solidFill>
                <a:sym typeface="Calibri"/>
              </a:rPr>
              <a:t>? </a:t>
            </a:r>
            <a:endParaRPr lang="en-US" sz="2200" dirty="0" smtClean="0">
              <a:solidFill>
                <a:schemeClr val="tx2"/>
              </a:solidFill>
              <a:sym typeface="Calibri"/>
            </a:endParaRPr>
          </a:p>
          <a:p>
            <a:pPr algn="l" defTabSz="9144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217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Session Overview: </a:t>
            </a:r>
          </a:p>
          <a:p>
            <a:r>
              <a:rPr lang="en-US" dirty="0" smtClean="0"/>
              <a:t>Oceans VCs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990600"/>
            <a:ext cx="8534400" cy="52578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6.1</a:t>
            </a:r>
            <a:r>
              <a:rPr lang="en-US" sz="2400" dirty="0"/>
              <a:t>, </a:t>
            </a:r>
            <a:r>
              <a:rPr lang="en-US" sz="2400" dirty="0" smtClean="0"/>
              <a:t>10 </a:t>
            </a:r>
            <a:r>
              <a:rPr lang="en-US" sz="2400" dirty="0"/>
              <a:t>min:	</a:t>
            </a:r>
            <a:r>
              <a:rPr lang="en-US" sz="2400" b="0" dirty="0"/>
              <a:t>Session Introduction </a:t>
            </a:r>
            <a:r>
              <a:rPr lang="en-US" sz="2400" dirty="0"/>
              <a:t>(Steve </a:t>
            </a:r>
            <a:r>
              <a:rPr lang="en-US" sz="2400" dirty="0" err="1"/>
              <a:t>Volz</a:t>
            </a:r>
            <a:r>
              <a:rPr lang="en-US" sz="2400" dirty="0" smtClean="0"/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6</a:t>
            </a:r>
            <a:r>
              <a:rPr lang="en-US" sz="2400" dirty="0" smtClean="0"/>
              <a:t>.2</a:t>
            </a:r>
            <a:r>
              <a:rPr lang="en-US" sz="2400" dirty="0"/>
              <a:t>, 1</a:t>
            </a:r>
            <a:r>
              <a:rPr lang="en-US" sz="2400" dirty="0" smtClean="0"/>
              <a:t>0 </a:t>
            </a:r>
            <a:r>
              <a:rPr lang="en-US" sz="2400" dirty="0"/>
              <a:t>min:	</a:t>
            </a:r>
            <a:r>
              <a:rPr lang="en-US" sz="2400" b="0" dirty="0"/>
              <a:t>Ocean </a:t>
            </a:r>
            <a:r>
              <a:rPr lang="en-US" sz="2400" b="0" dirty="0" err="1"/>
              <a:t>Colour</a:t>
            </a:r>
            <a:r>
              <a:rPr lang="en-US" sz="2400" b="0" dirty="0"/>
              <a:t> Radiometry Virtual Constellation </a:t>
            </a:r>
            <a:r>
              <a:rPr lang="en-US" sz="2400" b="0" dirty="0" smtClean="0"/>
              <a:t>		(</a:t>
            </a:r>
            <a:r>
              <a:rPr lang="en-US" sz="2400" b="0" dirty="0"/>
              <a:t>OCR-VC) </a:t>
            </a:r>
            <a:r>
              <a:rPr lang="en-US" sz="2400" dirty="0"/>
              <a:t>(</a:t>
            </a:r>
            <a:r>
              <a:rPr lang="en-US" sz="2400" i="1" dirty="0" err="1"/>
              <a:t>Ewa</a:t>
            </a:r>
            <a:r>
              <a:rPr lang="en-US" sz="2400" i="1" dirty="0"/>
              <a:t> </a:t>
            </a:r>
            <a:r>
              <a:rPr lang="en-US" sz="2400" i="1" dirty="0" err="1" smtClean="0"/>
              <a:t>Kwiatkowska</a:t>
            </a:r>
            <a:r>
              <a:rPr lang="en-US" sz="2400" i="1" dirty="0" smtClean="0"/>
              <a:t>*</a:t>
            </a:r>
            <a:r>
              <a:rPr lang="en-US" sz="2400" dirty="0" smtClean="0"/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6.4, </a:t>
            </a:r>
            <a:r>
              <a:rPr lang="en-US" sz="2400" dirty="0"/>
              <a:t>10 min:	</a:t>
            </a:r>
            <a:r>
              <a:rPr lang="en-US" sz="2400" b="0" dirty="0"/>
              <a:t>Ocean Surface Topography Virtual </a:t>
            </a:r>
            <a:r>
              <a:rPr lang="en-US" sz="2400" b="0" dirty="0" smtClean="0"/>
              <a:t>				Constellation </a:t>
            </a:r>
            <a:r>
              <a:rPr lang="en-US" sz="2400" b="0" dirty="0"/>
              <a:t>(OST-VC) </a:t>
            </a:r>
            <a:r>
              <a:rPr lang="en-US" sz="2400" dirty="0"/>
              <a:t>(</a:t>
            </a:r>
            <a:r>
              <a:rPr lang="en-US" sz="2400" i="1" dirty="0" err="1"/>
              <a:t>Remko</a:t>
            </a:r>
            <a:r>
              <a:rPr lang="en-US" sz="2400" i="1" dirty="0"/>
              <a:t> </a:t>
            </a:r>
            <a:r>
              <a:rPr lang="en-US" sz="2400" i="1" dirty="0" err="1" smtClean="0"/>
              <a:t>Scharoo</a:t>
            </a:r>
            <a:r>
              <a:rPr lang="en-US" sz="2400" i="1" dirty="0" smtClean="0"/>
              <a:t>*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6.5, </a:t>
            </a:r>
            <a:r>
              <a:rPr lang="en-US" sz="2400" dirty="0"/>
              <a:t>10 min</a:t>
            </a:r>
            <a:r>
              <a:rPr lang="en-US" sz="2400" dirty="0" smtClean="0"/>
              <a:t>:	</a:t>
            </a:r>
            <a:r>
              <a:rPr lang="en-US" sz="2400" b="0" dirty="0"/>
              <a:t>Ocean Surface Vector Wind Virtual </a:t>
            </a:r>
            <a:r>
              <a:rPr lang="en-US" sz="2400" b="0" dirty="0" smtClean="0"/>
              <a:t>				Constellation </a:t>
            </a:r>
            <a:r>
              <a:rPr lang="en-US" sz="2400" b="0" dirty="0"/>
              <a:t>(OSVW-VC</a:t>
            </a:r>
            <a:r>
              <a:rPr lang="en-US" sz="2400" b="0" dirty="0" smtClean="0"/>
              <a:t>) </a:t>
            </a:r>
            <a:r>
              <a:rPr lang="en-US" sz="2400" dirty="0" smtClean="0"/>
              <a:t>(Paul Chang)</a:t>
            </a:r>
          </a:p>
          <a:p>
            <a:pPr marL="0" indent="0">
              <a:buNone/>
            </a:pPr>
            <a:r>
              <a:rPr lang="en-US" sz="2400" dirty="0" smtClean="0"/>
              <a:t>6.6, 10 min: </a:t>
            </a:r>
            <a:r>
              <a:rPr lang="en-US" sz="2400" dirty="0"/>
              <a:t> </a:t>
            </a:r>
            <a:r>
              <a:rPr lang="en-US" sz="2400" b="0" dirty="0"/>
              <a:t>Sea Surface Temperature Virtual Constellation </a:t>
            </a:r>
            <a:r>
              <a:rPr lang="en-US" sz="2400" b="0" dirty="0" smtClean="0"/>
              <a:t>			(</a:t>
            </a:r>
            <a:r>
              <a:rPr lang="en-US" sz="2400" b="0" dirty="0"/>
              <a:t>SST-VC</a:t>
            </a:r>
            <a:r>
              <a:rPr lang="en-US" sz="2400" b="0" dirty="0" smtClean="0"/>
              <a:t>) </a:t>
            </a:r>
            <a:r>
              <a:rPr lang="en-US" sz="2400" dirty="0" smtClean="0"/>
              <a:t>(Ken Casey)</a:t>
            </a:r>
          </a:p>
          <a:p>
            <a:pPr marL="0" indent="0">
              <a:buNone/>
            </a:pPr>
            <a:r>
              <a:rPr lang="en-US" sz="2400" dirty="0" smtClean="0"/>
              <a:t>6.7, 10 min:  </a:t>
            </a:r>
            <a:r>
              <a:rPr lang="en-US" sz="2400" b="0" dirty="0" smtClean="0"/>
              <a:t>COVERAGE</a:t>
            </a:r>
            <a:r>
              <a:rPr lang="en-US" sz="2400" dirty="0" smtClean="0"/>
              <a:t> (</a:t>
            </a:r>
            <a:r>
              <a:rPr lang="en-US" sz="2400" i="1" dirty="0" smtClean="0"/>
              <a:t>Eric Lindstrom*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6.8, 10 min:  </a:t>
            </a:r>
            <a:r>
              <a:rPr lang="en-US" sz="2400" b="0" dirty="0" smtClean="0"/>
              <a:t>Observations for </a:t>
            </a:r>
            <a:r>
              <a:rPr lang="en-US" sz="2400" b="0" dirty="0"/>
              <a:t>Coasts </a:t>
            </a:r>
            <a:r>
              <a:rPr lang="en-US" sz="2400" dirty="0"/>
              <a:t>(Paul </a:t>
            </a:r>
            <a:r>
              <a:rPr lang="en-US" sz="2400" dirty="0" err="1" smtClean="0"/>
              <a:t>DiGiacomo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6.9, 20 min: </a:t>
            </a:r>
            <a:r>
              <a:rPr lang="en-US" sz="2400" b="0" dirty="0" smtClean="0"/>
              <a:t> Discussion </a:t>
            </a:r>
            <a:r>
              <a:rPr lang="en-US" sz="2400" dirty="0" smtClean="0"/>
              <a:t>(ALL)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6645573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Session Overview: </a:t>
            </a:r>
          </a:p>
          <a:p>
            <a:r>
              <a:rPr lang="en-US" dirty="0" smtClean="0"/>
              <a:t>Oceans VCs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6.10, 10 min:</a:t>
            </a:r>
            <a:r>
              <a:rPr lang="en-US" sz="2400" b="0" dirty="0"/>
              <a:t> </a:t>
            </a:r>
            <a:r>
              <a:rPr lang="en-US" sz="2400" b="0" dirty="0" smtClean="0"/>
              <a:t>Precipitation </a:t>
            </a:r>
            <a:r>
              <a:rPr lang="en-US" sz="2400" b="0" dirty="0"/>
              <a:t>Virtual Constellation (P-VC)</a:t>
            </a:r>
          </a:p>
          <a:p>
            <a:pPr marL="0" indent="0">
              <a:buNone/>
            </a:pPr>
            <a:r>
              <a:rPr lang="en-US" sz="2400" b="0" dirty="0" smtClean="0"/>
              <a:t>		 </a:t>
            </a:r>
            <a:r>
              <a:rPr lang="en-US" sz="2400" dirty="0"/>
              <a:t>(</a:t>
            </a:r>
            <a:r>
              <a:rPr lang="en-US" sz="2400" i="1" dirty="0"/>
              <a:t>Gail </a:t>
            </a:r>
            <a:r>
              <a:rPr lang="en-US" sz="2400" i="1" dirty="0" err="1" smtClean="0"/>
              <a:t>Skofronick</a:t>
            </a:r>
            <a:r>
              <a:rPr lang="en-US" sz="2400" i="1" dirty="0" smtClean="0"/>
              <a:t>-Jackson*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6.11, </a:t>
            </a:r>
            <a:r>
              <a:rPr lang="en-US" sz="2400" dirty="0"/>
              <a:t>1</a:t>
            </a:r>
            <a:r>
              <a:rPr lang="en-US" sz="2400" dirty="0" smtClean="0"/>
              <a:t>0 min: </a:t>
            </a:r>
            <a:r>
              <a:rPr lang="en-US" sz="2400" b="0" dirty="0" smtClean="0"/>
              <a:t>Observations for Water </a:t>
            </a:r>
            <a:r>
              <a:rPr lang="en-US" sz="2400" dirty="0" smtClean="0"/>
              <a:t>(</a:t>
            </a:r>
            <a:r>
              <a:rPr lang="en-US" sz="2400" dirty="0"/>
              <a:t>Paul </a:t>
            </a:r>
            <a:r>
              <a:rPr lang="en-US" sz="2400" dirty="0" err="1" smtClean="0"/>
              <a:t>DiGiacomo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6.12, </a:t>
            </a:r>
            <a:r>
              <a:rPr lang="en-US" sz="2400" dirty="0"/>
              <a:t>10 </a:t>
            </a:r>
            <a:r>
              <a:rPr lang="en-US" sz="2400" dirty="0" smtClean="0"/>
              <a:t>min: </a:t>
            </a:r>
            <a:r>
              <a:rPr lang="en-US" sz="2400" b="0" dirty="0" smtClean="0"/>
              <a:t>Fresh Water from Space </a:t>
            </a:r>
            <a:r>
              <a:rPr lang="en-US" sz="2400" dirty="0" smtClean="0"/>
              <a:t>(Alex Held)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6.13</a:t>
            </a:r>
            <a:r>
              <a:rPr lang="en-US" sz="2400" smtClean="0"/>
              <a:t>, </a:t>
            </a:r>
            <a:r>
              <a:rPr lang="en-US" sz="2400" dirty="0"/>
              <a:t>2</a:t>
            </a:r>
            <a:r>
              <a:rPr lang="en-US" sz="2400" smtClean="0"/>
              <a:t>0 </a:t>
            </a:r>
            <a:r>
              <a:rPr lang="en-US" sz="2400" dirty="0" smtClean="0"/>
              <a:t>min: </a:t>
            </a:r>
            <a:r>
              <a:rPr lang="en-US" sz="2400" b="0" dirty="0" smtClean="0"/>
              <a:t>Discussion</a:t>
            </a:r>
            <a:r>
              <a:rPr lang="en-US" sz="2400" dirty="0" smtClean="0"/>
              <a:t> (ALL)</a:t>
            </a:r>
            <a:endParaRPr lang="en-US" sz="2400" dirty="0"/>
          </a:p>
          <a:p>
            <a:pPr marL="0" indent="0">
              <a:buNone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8525142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9059</TotalTime>
  <Words>186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Session Introduction: Oceans and Water Cycle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Albert DeGarmo</cp:lastModifiedBy>
  <cp:revision>164</cp:revision>
  <dcterms:modified xsi:type="dcterms:W3CDTF">2019-03-29T13:52:32Z</dcterms:modified>
</cp:coreProperties>
</file>