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66" r:id="rId4"/>
    <p:sldId id="267" r:id="rId5"/>
    <p:sldId id="269" r:id="rId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/>
    <p:restoredTop sz="94745"/>
  </p:normalViewPr>
  <p:slideViewPr>
    <p:cSldViewPr>
      <p:cViewPr>
        <p:scale>
          <a:sx n="93" d="100"/>
          <a:sy n="93" d="100"/>
        </p:scale>
        <p:origin x="864" y="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3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7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SIT 34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, 3-4 April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746592"/>
            <a:ext cx="6692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0" dirty="0">
                <a:solidFill>
                  <a:schemeClr val="bg1"/>
                </a:solidFill>
                <a:latin typeface="+mj-lt"/>
              </a:rPr>
              <a:t>Freshwater from Space Discussion</a:t>
            </a:r>
            <a:br>
              <a:rPr lang="en-US" sz="3200" b="0" dirty="0">
                <a:solidFill>
                  <a:schemeClr val="bg1"/>
                </a:solidFill>
                <a:latin typeface="+mj-lt"/>
              </a:rPr>
            </a:br>
            <a:r>
              <a:rPr lang="en-US" sz="3200" b="0" dirty="0">
                <a:solidFill>
                  <a:schemeClr val="bg1"/>
                </a:solidFill>
                <a:latin typeface="+mj-lt"/>
              </a:rPr>
              <a:t>-Next Steps</a:t>
            </a:r>
            <a:endParaRPr sz="3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85800" y="43164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#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6.12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Miami, Florida -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3-4 April 2019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41" y="532239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69341" y="1525371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13926F-FFE6-9D42-9E41-342EA89F81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1" y="257049"/>
            <a:ext cx="2118629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8AC33C-F2BB-0B44-B598-E3F6BB104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949" y="264905"/>
            <a:ext cx="3383396" cy="1905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219200"/>
            <a:ext cx="86868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Objective</a:t>
            </a:r>
          </a:p>
          <a:p>
            <a:r>
              <a:rPr lang="en-GB" dirty="0"/>
              <a:t>Better understanding by space agencies of water observation needs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GB" b="1" dirty="0"/>
              <a:t>Background</a:t>
            </a:r>
          </a:p>
          <a:p>
            <a:r>
              <a:rPr lang="en-GB" dirty="0"/>
              <a:t>Lack of coherent dialogue among water EO communities means CEOS agencies have found it difficult to coherently address range of needs</a:t>
            </a:r>
          </a:p>
          <a:p>
            <a:endParaRPr lang="en-GB" sz="1050" dirty="0"/>
          </a:p>
          <a:p>
            <a:pPr marL="0" indent="0">
              <a:buNone/>
            </a:pPr>
            <a:r>
              <a:rPr lang="en-GB" b="1" dirty="0"/>
              <a:t>Where CEOS Stands</a:t>
            </a:r>
          </a:p>
          <a:p>
            <a:r>
              <a:rPr lang="en-GB" dirty="0"/>
              <a:t>Several initiatives/projects/proposals with diverse statements of need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GB" b="1" dirty="0"/>
              <a:t>Proposed way forward</a:t>
            </a:r>
          </a:p>
          <a:p>
            <a:r>
              <a:rPr lang="en-GB" dirty="0"/>
              <a:t>Two-day workshop to enable interchange between CEOS agencies and major water-related initiatives to understand how best to collectively serve community needs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133600" y="152400"/>
            <a:ext cx="5791200" cy="533400"/>
          </a:xfrm>
        </p:spPr>
        <p:txBody>
          <a:bodyPr/>
          <a:lstStyle/>
          <a:p>
            <a:pPr algn="ctr"/>
            <a:r>
              <a:rPr lang="en-GB" dirty="0"/>
              <a:t>‘Water from Space’</a:t>
            </a:r>
          </a:p>
          <a:p>
            <a:pPr algn="ctr"/>
            <a:r>
              <a:rPr lang="en-GB" sz="1800" dirty="0"/>
              <a:t>Workshop Proposal – CEOS Plenary October 2017</a:t>
            </a:r>
          </a:p>
        </p:txBody>
      </p:sp>
    </p:spTree>
    <p:extLst>
      <p:ext uri="{BB962C8B-B14F-4D97-AF65-F5344CB8AC3E}">
        <p14:creationId xmlns:p14="http://schemas.microsoft.com/office/powerpoint/2010/main" val="16582897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16816" y="1143000"/>
            <a:ext cx="86868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Implementation</a:t>
            </a:r>
          </a:p>
          <a:p>
            <a:r>
              <a:rPr lang="en-GB" dirty="0"/>
              <a:t>Co-Chaired by the 2018 CEOS SIT Vice Chair (CSIRO)</a:t>
            </a:r>
          </a:p>
          <a:p>
            <a:r>
              <a:rPr lang="en-GB" dirty="0"/>
              <a:t>GEO Linkages: </a:t>
            </a:r>
            <a:r>
              <a:rPr lang="en-GB" dirty="0">
                <a:solidFill>
                  <a:srgbClr val="FF0000"/>
                </a:solidFill>
              </a:rPr>
              <a:t>GEOGLOWS - Blue Planet - </a:t>
            </a:r>
            <a:r>
              <a:rPr lang="en-GB" dirty="0" err="1">
                <a:solidFill>
                  <a:srgbClr val="FF0000"/>
                </a:solidFill>
              </a:rPr>
              <a:t>Aquawatch</a:t>
            </a:r>
            <a:r>
              <a:rPr lang="en-GB" dirty="0">
                <a:solidFill>
                  <a:srgbClr val="FF0000"/>
                </a:solidFill>
              </a:rPr>
              <a:t>  were all invited</a:t>
            </a:r>
          </a:p>
          <a:p>
            <a:r>
              <a:rPr lang="en-GB" dirty="0"/>
              <a:t>Would be held in Q2 2018 </a:t>
            </a:r>
            <a:r>
              <a:rPr lang="en-GB" dirty="0">
                <a:solidFill>
                  <a:srgbClr val="FF0000"/>
                </a:solidFill>
              </a:rPr>
              <a:t>– held Q4 2018</a:t>
            </a:r>
          </a:p>
          <a:p>
            <a:r>
              <a:rPr lang="en-GB" dirty="0"/>
              <a:t>Small committee should be set up to develop the detailed content and expected outcomes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Arnold Dekker (chaired for CSIRO) w. support form S. Hosford (ESA), Selma </a:t>
            </a:r>
            <a:r>
              <a:rPr lang="en-GB" dirty="0" err="1">
                <a:solidFill>
                  <a:srgbClr val="FF0000"/>
                </a:solidFill>
              </a:rPr>
              <a:t>Cherchali</a:t>
            </a:r>
            <a:r>
              <a:rPr lang="en-GB" dirty="0">
                <a:solidFill>
                  <a:srgbClr val="FF0000"/>
                </a:solidFill>
              </a:rPr>
              <a:t> (CNES) &amp; hosted at IHE Delft by NL Space Office.</a:t>
            </a:r>
          </a:p>
          <a:p>
            <a:r>
              <a:rPr lang="en-GB" dirty="0"/>
              <a:t>Focus on the freshwater aspects of the hydrological cycle and water resource management</a:t>
            </a:r>
          </a:p>
          <a:p>
            <a:r>
              <a:rPr lang="en-GB" dirty="0"/>
              <a:t>Extending as needed to the coastal zone, but excluding oceanography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Focus mostly around inland, estuaries and near-coastal waters (where freshwater has an effect)</a:t>
            </a:r>
          </a:p>
          <a:p>
            <a:r>
              <a:rPr lang="en-GB" dirty="0"/>
              <a:t>Discussion document on Plenary website </a:t>
            </a:r>
            <a:r>
              <a:rPr lang="en-GB" dirty="0">
                <a:solidFill>
                  <a:srgbClr val="FF0000"/>
                </a:solidFill>
              </a:rPr>
              <a:t>(not yet, but presentation materials available on CEOS meetings - website)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791200" cy="533400"/>
          </a:xfrm>
        </p:spPr>
        <p:txBody>
          <a:bodyPr/>
          <a:lstStyle/>
          <a:p>
            <a:r>
              <a:rPr lang="en-GB" dirty="0"/>
              <a:t>‘Water from Space’ Workshop </a:t>
            </a:r>
          </a:p>
        </p:txBody>
      </p:sp>
    </p:spTree>
    <p:extLst>
      <p:ext uri="{BB962C8B-B14F-4D97-AF65-F5344CB8AC3E}">
        <p14:creationId xmlns:p14="http://schemas.microsoft.com/office/powerpoint/2010/main" val="7061465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0562D9-D8C0-2A48-8342-A23ED177F36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33F2A-2D1B-0F49-8162-71756F1556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381085"/>
            <a:ext cx="8153400" cy="4724400"/>
          </a:xfrm>
        </p:spPr>
        <p:txBody>
          <a:bodyPr/>
          <a:lstStyle/>
          <a:p>
            <a:r>
              <a:rPr lang="en-US" sz="1200" dirty="0"/>
              <a:t>Global Freshwater resources and quality are major issues and high-level policy drivers for CEOS to act more cohesively and comprehensively</a:t>
            </a:r>
          </a:p>
          <a:p>
            <a:r>
              <a:rPr lang="en-US" sz="1200" dirty="0"/>
              <a:t>Talks and discussions focused on several components of freshwater cycle: many sub-groups &amp; networks</a:t>
            </a:r>
          </a:p>
          <a:p>
            <a:r>
              <a:rPr lang="en-US" sz="1200" dirty="0"/>
              <a:t>Further analysis needed of observational gaps, synergies, interoperability and long-term continuity among EO systems that measure parts of the water cycle</a:t>
            </a:r>
          </a:p>
          <a:p>
            <a:r>
              <a:rPr lang="en-US" sz="1200" dirty="0"/>
              <a:t>CEOS and GEO to focus on validation of products against in-situ observations and on applications that have high rate of return from investment vs outcomes-&gt; but requires cross-agency collaboration and coordination through CEOS</a:t>
            </a:r>
          </a:p>
          <a:p>
            <a:pPr marL="0" indent="0">
              <a:buNone/>
            </a:pPr>
            <a:r>
              <a:rPr lang="en-US" sz="1200" dirty="0"/>
              <a:t>Specific Identified Needs:</a:t>
            </a:r>
          </a:p>
          <a:p>
            <a:r>
              <a:rPr lang="en-US" sz="1200" dirty="0"/>
              <a:t>Gap Analysis on EO for Snow Water Equivalent and for Water Quality (including benthic measurements). </a:t>
            </a:r>
          </a:p>
          <a:p>
            <a:r>
              <a:rPr lang="en-US" sz="1200" dirty="0"/>
              <a:t>Thermal Sensing of Surface Water needs increased spatial resolution, to incorporate smaller water bodies globally. </a:t>
            </a:r>
          </a:p>
          <a:p>
            <a:r>
              <a:rPr lang="en-US" sz="1200" dirty="0"/>
              <a:t>Long term future continuity for Soil Moisture observations a concern</a:t>
            </a:r>
          </a:p>
          <a:p>
            <a:r>
              <a:rPr lang="en-US" sz="1200" dirty="0"/>
              <a:t>Global Validation of derived EO products is major deficiency in many water observation programs &amp; products. </a:t>
            </a:r>
          </a:p>
          <a:p>
            <a:r>
              <a:rPr lang="en-US" sz="1200" dirty="0"/>
              <a:t>Apart from precipitation, other “essential water cycle variables (EWCVs) ’ are not explicitly dealt with by CEOS (working groups, including ad-hoc, virtual constellations). A more systematic strategy is needed.</a:t>
            </a:r>
          </a:p>
          <a:p>
            <a:r>
              <a:rPr lang="en-US" sz="1200" dirty="0"/>
              <a:t>CEOS needs to work closely with GEO (GEOGLOWS, </a:t>
            </a:r>
            <a:r>
              <a:rPr lang="en-US" sz="1200" dirty="0" err="1"/>
              <a:t>AquaWatch</a:t>
            </a:r>
            <a:r>
              <a:rPr lang="en-US" sz="1200" dirty="0"/>
              <a:t>, GEO-Wetlands), and other groups to better understand observational needs for water: UN SDG’s, Paris Agreement, Sendai, SEEA, GCOS, GEO IGWCO, GEWEX, IPBES (and many more) etc.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F8C35-217B-7846-91CB-197960217A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228600"/>
            <a:ext cx="5715000" cy="533400"/>
          </a:xfrm>
        </p:spPr>
        <p:txBody>
          <a:bodyPr/>
          <a:lstStyle/>
          <a:p>
            <a:r>
              <a:rPr lang="en-US" dirty="0"/>
              <a:t>Outcomes – NL Workshop – Nov.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4066A-EF93-0D42-BF30-FDE0FC30B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688" y="5445812"/>
            <a:ext cx="1792224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821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1BD4A0-3C84-BF49-B28B-37FEBB6A3FA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597D3-F95C-FE40-858A-B230117D0B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8915400" cy="4724400"/>
          </a:xfrm>
        </p:spPr>
        <p:txBody>
          <a:bodyPr/>
          <a:lstStyle/>
          <a:p>
            <a:pPr algn="l"/>
            <a:r>
              <a:rPr lang="en-US" u="sng" dirty="0">
                <a:solidFill>
                  <a:srgbClr val="FF0000"/>
                </a:solidFill>
              </a:rPr>
              <a:t>End-point e.g. December 2021</a:t>
            </a:r>
          </a:p>
          <a:p>
            <a:pPr lvl="1" algn="l"/>
            <a:r>
              <a:rPr lang="en-US" i="1" dirty="0">
                <a:solidFill>
                  <a:srgbClr val="FF0000"/>
                </a:solidFill>
              </a:rPr>
              <a:t>REPORT on “SPACE-BASED CONSTELLATION ARCHITECTURE FOR MONITORING FRESHWATER RESOURCES AND QUALITY”</a:t>
            </a:r>
          </a:p>
          <a:p>
            <a:r>
              <a:rPr lang="en-US" dirty="0"/>
              <a:t>Role for CEOS WGs and VCs and members (</a:t>
            </a:r>
            <a:r>
              <a:rPr lang="en-US" dirty="0" err="1"/>
              <a:t>tbd</a:t>
            </a:r>
            <a:r>
              <a:rPr lang="en-US" dirty="0"/>
              <a:t>) ?</a:t>
            </a:r>
          </a:p>
          <a:p>
            <a:r>
              <a:rPr lang="en-US" dirty="0"/>
              <a:t>Follow-on proposed actions:</a:t>
            </a:r>
            <a:endParaRPr lang="en-US" sz="1400" dirty="0"/>
          </a:p>
          <a:p>
            <a:pPr lvl="1"/>
            <a:r>
              <a:rPr lang="en-US" sz="1400" dirty="0"/>
              <a:t>Based on global needs assessment, identify priorities for freshwater-related EO </a:t>
            </a:r>
            <a:r>
              <a:rPr lang="en-US" sz="1200" dirty="0"/>
              <a:t>measurements, spatial resolutions, frequency, timeliness, long time records, NRT delivery, etc.  </a:t>
            </a:r>
          </a:p>
          <a:p>
            <a:pPr lvl="1"/>
            <a:r>
              <a:rPr lang="en-US" sz="1200" dirty="0"/>
              <a:t>Identify major gaps in observation versus integrative science and understanding of water cycle variables and processes</a:t>
            </a:r>
          </a:p>
          <a:p>
            <a:pPr lvl="1"/>
            <a:r>
              <a:rPr lang="en-US" sz="1200" dirty="0"/>
              <a:t>Gather and evaluate new observational concepts (new missions/sensors/etc.)</a:t>
            </a:r>
          </a:p>
          <a:p>
            <a:pPr lvl="1"/>
            <a:r>
              <a:rPr lang="en-US" sz="1200" dirty="0"/>
              <a:t>Coordination closely with CEOS WGs and VCs: </a:t>
            </a:r>
            <a:r>
              <a:rPr lang="en-US" sz="1200" dirty="0" err="1"/>
              <a:t>cal</a:t>
            </a:r>
            <a:r>
              <a:rPr lang="en-US" sz="1200" dirty="0"/>
              <a:t>/</a:t>
            </a:r>
            <a:r>
              <a:rPr lang="en-US" sz="1200" dirty="0" err="1"/>
              <a:t>val</a:t>
            </a:r>
            <a:r>
              <a:rPr lang="en-US" sz="1200" dirty="0"/>
              <a:t>, disasters, climate, LSI, </a:t>
            </a:r>
            <a:r>
              <a:rPr lang="en-US" sz="1200" dirty="0" err="1"/>
              <a:t>Precip</a:t>
            </a:r>
            <a:r>
              <a:rPr lang="en-US" sz="1200" dirty="0"/>
              <a:t>…</a:t>
            </a:r>
          </a:p>
          <a:p>
            <a:pPr lvl="1"/>
            <a:r>
              <a:rPr lang="en-US" sz="1200" dirty="0"/>
              <a:t>Improve understanding and assessment of existing observations and products, and development/refinement of new technologies</a:t>
            </a:r>
          </a:p>
          <a:p>
            <a:pPr lvl="1"/>
            <a:r>
              <a:rPr lang="en-US" sz="1200" b="1" dirty="0"/>
              <a:t>Establish ‘Supersites” (like WG Disasters) for freshwater observation/coordination for EO data </a:t>
            </a:r>
            <a:r>
              <a:rPr lang="en-US" sz="1200" b="1" dirty="0" err="1"/>
              <a:t>cal</a:t>
            </a:r>
            <a:r>
              <a:rPr lang="en-US" sz="1200" b="1" dirty="0"/>
              <a:t>/</a:t>
            </a:r>
            <a:r>
              <a:rPr lang="en-US" sz="1200" b="1" dirty="0" err="1"/>
              <a:t>val</a:t>
            </a:r>
            <a:r>
              <a:rPr lang="en-US" sz="1200" b="1" dirty="0"/>
              <a:t> and testbed for hydrological data integration and model development</a:t>
            </a:r>
          </a:p>
          <a:p>
            <a:pPr lvl="1"/>
            <a:r>
              <a:rPr lang="en-US" sz="1200" dirty="0"/>
              <a:t>Work w. GEO initiatives to establish nested scale approaches for observing and studying the water cycle and assessing data products from local to global </a:t>
            </a:r>
          </a:p>
          <a:p>
            <a:pPr lvl="1"/>
            <a:r>
              <a:rPr lang="en-US" sz="1200" dirty="0"/>
              <a:t>Identify links to key SDG indicators related to water</a:t>
            </a:r>
          </a:p>
          <a:p>
            <a:pPr lvl="1"/>
            <a:r>
              <a:rPr lang="en-US" sz="1200" dirty="0"/>
              <a:t>Provide guidance to CEOS and priorities around international collaboration, satellites complementarities, infrastructure, in situ networks, models, field &amp; airborne experiments for </a:t>
            </a:r>
            <a:r>
              <a:rPr lang="en-US" sz="1200" dirty="0" err="1"/>
              <a:t>cal</a:t>
            </a:r>
            <a:r>
              <a:rPr lang="en-US" sz="1200" dirty="0"/>
              <a:t>/</a:t>
            </a:r>
            <a:r>
              <a:rPr lang="en-US" sz="1200" dirty="0" err="1"/>
              <a:t>val</a:t>
            </a:r>
            <a:endParaRPr lang="en-US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4AB5D-5E0B-5B43-A61B-51B9DC7CDD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5410200" cy="533400"/>
          </a:xfrm>
        </p:spPr>
        <p:txBody>
          <a:bodyPr/>
          <a:lstStyle/>
          <a:p>
            <a:r>
              <a:rPr lang="en-US" dirty="0"/>
              <a:t>SIT Discussion: Proposed End Point &amp; </a:t>
            </a:r>
          </a:p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7364355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11632</TotalTime>
  <Words>740</Words>
  <Application>Microsoft Macintosh PowerPoint</Application>
  <PresentationFormat>On-screen Show (4:3)</PresentationFormat>
  <Paragraphs>61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Freshwater from Space Discussion -Next Steps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Alex Held</cp:lastModifiedBy>
  <cp:revision>201</cp:revision>
  <dcterms:modified xsi:type="dcterms:W3CDTF">2019-04-03T13:03:12Z</dcterms:modified>
</cp:coreProperties>
</file>