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Helvetica Neue"/>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9592BE-9486-4669-9FB7-1CC5F0B68C9A}">
  <a:tblStyle styleId="{619592BE-9486-4669-9FB7-1CC5F0B68C9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72" autoAdjust="0"/>
  </p:normalViewPr>
  <p:slideViewPr>
    <p:cSldViewPr snapToGrid="0">
      <p:cViewPr>
        <p:scale>
          <a:sx n="81" d="100"/>
          <a:sy n="81" d="100"/>
        </p:scale>
        <p:origin x="357" y="5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g54db03e68a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 name="Google Shape;20;g54db03e68a_1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4e775328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4e775328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4db03e68a_1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g54db03e68a_1_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a:t>More detail on these points:</a:t>
            </a:r>
            <a:endParaRPr/>
          </a:p>
          <a:p>
            <a:pPr marL="342900" marR="0" lvl="0" indent="-342900" algn="l" rtl="0">
              <a:lnSpc>
                <a:spcPct val="125000"/>
              </a:lnSpc>
              <a:spcBef>
                <a:spcPts val="0"/>
              </a:spcBef>
              <a:spcAft>
                <a:spcPts val="0"/>
              </a:spcAft>
              <a:buSzPts val="2400"/>
              <a:buFont typeface="Avenir"/>
              <a:buChar char="-"/>
            </a:pPr>
            <a:r>
              <a:rPr lang="en-US"/>
              <a:t>Engagement is indicated by direct resourcing of work, leadership of activities, and participation in meetings in 2018</a:t>
            </a:r>
            <a:endParaRPr/>
          </a:p>
          <a:p>
            <a:pPr marL="342900" lvl="0" indent="-342900" algn="l" rtl="0">
              <a:lnSpc>
                <a:spcPct val="125000"/>
              </a:lnSpc>
              <a:spcBef>
                <a:spcPts val="0"/>
              </a:spcBef>
              <a:spcAft>
                <a:spcPts val="0"/>
              </a:spcAft>
              <a:buSzPts val="2400"/>
              <a:buFont typeface="Avenir"/>
              <a:buChar char="-"/>
            </a:pPr>
            <a:r>
              <a:rPr lang="en-US"/>
              <a:t>LSI welcomes engagement from data producing CEOS agencies to commit to delivery of CARD4L datasets and to support work to capture the benefits of CARD4L data, such as increased uptake by a wider range of users. This work would also help to further develop the CARD4 framework, for instance to assess the accessibility of datasets </a:t>
            </a:r>
            <a:r>
              <a:rPr lang="en-US" i="1"/>
              <a:t>in practice to a third party user</a:t>
            </a:r>
            <a:r>
              <a:rPr lang="en-US" i="0"/>
              <a:t>, or guidance on the best file formats to allow uptake.</a:t>
            </a:r>
            <a:endParaRPr/>
          </a:p>
          <a:p>
            <a:pPr marL="342900" lvl="0" indent="-342900" algn="l" rtl="0">
              <a:lnSpc>
                <a:spcPct val="125000"/>
              </a:lnSpc>
              <a:spcBef>
                <a:spcPts val="0"/>
              </a:spcBef>
              <a:spcAft>
                <a:spcPts val="0"/>
              </a:spcAft>
              <a:buSzPts val="2400"/>
              <a:buFont typeface="Avenir"/>
              <a:buChar char="-"/>
            </a:pPr>
            <a:r>
              <a:rPr lang="en-US" i="0"/>
              <a:t>Increased participation bringing expertise in thematic applications areas may be benficial to LSI-VC.</a:t>
            </a:r>
            <a:endParaRPr/>
          </a:p>
          <a:p>
            <a:pPr marL="342900" lvl="0" indent="-342900" algn="l" rtl="0">
              <a:lnSpc>
                <a:spcPct val="125000"/>
              </a:lnSpc>
              <a:spcBef>
                <a:spcPts val="0"/>
              </a:spcBef>
              <a:spcAft>
                <a:spcPts val="0"/>
              </a:spcAft>
              <a:buSzPts val="2400"/>
              <a:buFont typeface="Avenir"/>
              <a:buChar char="-"/>
            </a:pPr>
            <a:r>
              <a:rPr lang="en-US" i="0"/>
              <a:t>Closer organisational relationships with GOGLAM, GFOI and other teams can help to empower LSI to progress work on requirements and gaps.</a:t>
            </a:r>
            <a:endParaRPr/>
          </a:p>
          <a:p>
            <a:pPr marL="342900" lvl="0" indent="-342900" algn="l" rtl="0">
              <a:lnSpc>
                <a:spcPct val="125000"/>
              </a:lnSpc>
              <a:spcBef>
                <a:spcPts val="0"/>
              </a:spcBef>
              <a:spcAft>
                <a:spcPts val="0"/>
              </a:spcAft>
              <a:buSzPts val="2400"/>
              <a:buFont typeface="Avenir"/>
              <a:buChar char="-"/>
            </a:pPr>
            <a:r>
              <a:rPr lang="en-US" i="0"/>
              <a:t>LSI work on gaps and requirements should be prioritised according to the interests of CEOS agencies, for example in CO2 or biomass estimation as emerging priorities, or in the areas of the quality, sustainability and future requirements of land surface observations needed to underpin SDG products.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db03e68a_1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54db03e68a_1_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2400"/>
              <a:buFont typeface="Avenir"/>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db03e68a_1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g54db03e68a_1_10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2400"/>
              <a:buFont typeface="Aveni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54db03e68a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 name="Google Shape;28;g54db03e68a_1_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2400"/>
              <a:buFont typeface="Avenir"/>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54db03e68a_1_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2400"/>
              <a:buFont typeface="Avenir"/>
              <a:buNone/>
            </a:pPr>
            <a:endParaRPr dirty="0"/>
          </a:p>
        </p:txBody>
      </p:sp>
      <p:sp>
        <p:nvSpPr>
          <p:cNvPr id="35" name="Google Shape;35;g54db03e68a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54db03e68a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 name="Google Shape;46;g54db03e68a_1_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2400"/>
              <a:buFont typeface="Avenir"/>
              <a:buNone/>
            </a:pPr>
            <a:r>
              <a:rPr lang="en-AU" dirty="0" smtClean="0"/>
              <a:t>Expect</a:t>
            </a:r>
            <a:r>
              <a:rPr lang="en-AU" baseline="0" dirty="0" smtClean="0"/>
              <a:t> progress under VC-31 in 2019 through several initiatives:</a:t>
            </a:r>
          </a:p>
          <a:p>
            <a:pPr marL="0" lvl="0" indent="0" algn="l" rtl="0">
              <a:lnSpc>
                <a:spcPct val="125000"/>
              </a:lnSpc>
              <a:spcBef>
                <a:spcPts val="0"/>
              </a:spcBef>
              <a:spcAft>
                <a:spcPts val="0"/>
              </a:spcAft>
              <a:buSzPts val="2400"/>
              <a:buFont typeface="Avenir"/>
              <a:buNone/>
            </a:pPr>
            <a:r>
              <a:rPr lang="en-AU" baseline="0" dirty="0" smtClean="0"/>
              <a:t>- The Catapult / UKSA RFT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54db03e68a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 name="Google Shape;55;g54db03e68a_1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a:t>Participation from a wide range of CEOS agencies, including the opportunity to provide leadership, is essential to the work of LSI-VC in all areas – CARD4L, requirements, gaps, observational coordination. </a:t>
            </a:r>
            <a:endParaRPr/>
          </a:p>
          <a:p>
            <a:pPr marL="0" lvl="0" indent="0" algn="l" rtl="0">
              <a:lnSpc>
                <a:spcPct val="125000"/>
              </a:lnSpc>
              <a:spcBef>
                <a:spcPts val="0"/>
              </a:spcBef>
              <a:spcAft>
                <a:spcPts val="0"/>
              </a:spcAft>
              <a:buNone/>
            </a:pPr>
            <a:r>
              <a:rPr lang="en-US"/>
              <a:t>To date, focussing on analysis ready data, representation has been achieved with diverse agencies participating in disussions / negotiations of the CARD4L framework. This will need to be continued, including the opportunity for agencies that are prepared to materially support the leadership to step up to those roles. </a:t>
            </a:r>
            <a:endParaRPr/>
          </a:p>
          <a:p>
            <a:pPr marL="0" lvl="0" indent="0" algn="l" rtl="0">
              <a:lnSpc>
                <a:spcPct val="125000"/>
              </a:lnSpc>
              <a:spcBef>
                <a:spcPts val="0"/>
              </a:spcBef>
              <a:spcAft>
                <a:spcPts val="0"/>
              </a:spcAft>
              <a:buNone/>
            </a:pPr>
            <a:r>
              <a:rPr lang="en-US"/>
              <a:t>The ability of the three co-chairs to provide resources in a form that suits them, and at times that suit them, has been a crucial advantage of the tri-chair arrangement. For example ESA fund the secretariat; GA fund A. Siqueira to coordinate CARD4L; and co-chairs changes of duties have been smoothed over, allowing continuity of effort.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4db03e68a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g54db03e68a_1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64e8debd_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g5464e8debd_8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lang="en-US" dirty="0" smtClean="0"/>
          </a:p>
          <a:p>
            <a:pPr marL="0" lvl="0" indent="0" algn="l" rtl="0">
              <a:lnSpc>
                <a:spcPct val="125000"/>
              </a:lnSpc>
              <a:spcBef>
                <a:spcPts val="0"/>
              </a:spcBef>
              <a:spcAft>
                <a:spcPts val="0"/>
              </a:spcAft>
              <a:buNone/>
            </a:pPr>
            <a:r>
              <a:rPr lang="en-US" dirty="0" smtClean="0"/>
              <a:t>Slides </a:t>
            </a:r>
            <a:r>
              <a:rPr lang="en-US" dirty="0"/>
              <a:t>in this deck under ‘background materials’ provide additional background on CEOS Analysis Ready Data for Land (CARD4L) and details of the next steps.</a:t>
            </a:r>
            <a:endParaRPr dirty="0"/>
          </a:p>
          <a:p>
            <a:pPr marL="0" lvl="0" indent="0" algn="l" rtl="0">
              <a:lnSpc>
                <a:spcPct val="125000"/>
              </a:lnSpc>
              <a:spcBef>
                <a:spcPts val="0"/>
              </a:spcBef>
              <a:spcAft>
                <a:spcPts val="0"/>
              </a:spcAft>
              <a:buNone/>
            </a:pPr>
            <a:endParaRPr lang="en-US" dirty="0" smtClean="0"/>
          </a:p>
          <a:p>
            <a:pPr marL="0" lvl="0" indent="0" algn="l" rtl="0">
              <a:lnSpc>
                <a:spcPct val="125000"/>
              </a:lnSpc>
              <a:spcBef>
                <a:spcPts val="0"/>
              </a:spcBef>
              <a:spcAft>
                <a:spcPts val="0"/>
              </a:spcAft>
              <a:buNone/>
            </a:pPr>
            <a:r>
              <a:rPr lang="en-US" dirty="0" smtClean="0"/>
              <a:t>The </a:t>
            </a:r>
            <a:r>
              <a:rPr lang="en-US" dirty="0"/>
              <a:t>Agreement of the PFS is the culmination of over 2 years of work since the agreement of the definition of CARD4L at Plenary in November 2016. It demonstrates the resolution of diverse points of view, and the emerging acceptance of the concept of analysis ready data and the value proposition of CARD4L.</a:t>
            </a:r>
            <a:endParaRPr dirty="0"/>
          </a:p>
          <a:p>
            <a:pPr marL="0" lvl="0" indent="0" algn="l" rtl="0">
              <a:lnSpc>
                <a:spcPct val="125000"/>
              </a:lnSpc>
              <a:spcBef>
                <a:spcPts val="0"/>
              </a:spcBef>
              <a:spcAft>
                <a:spcPts val="0"/>
              </a:spcAft>
              <a:buNone/>
            </a:pPr>
            <a:endParaRPr lang="en-US" dirty="0" smtClean="0"/>
          </a:p>
          <a:p>
            <a:pPr marL="0" lvl="0" indent="0" algn="l" rtl="0">
              <a:lnSpc>
                <a:spcPct val="125000"/>
              </a:lnSpc>
              <a:spcBef>
                <a:spcPts val="0"/>
              </a:spcBef>
              <a:spcAft>
                <a:spcPts val="0"/>
              </a:spcAft>
              <a:buNone/>
            </a:pPr>
            <a:r>
              <a:rPr lang="en-US" dirty="0" smtClean="0"/>
              <a:t>The </a:t>
            </a:r>
            <a:r>
              <a:rPr lang="en-US" dirty="0"/>
              <a:t>Specifications are an essential step for analysis ready data. In the absence of Specifications analysis ready data can be ‘all things to all people’.</a:t>
            </a:r>
            <a:endParaRPr dirty="0"/>
          </a:p>
          <a:p>
            <a:pPr marL="457200" lvl="0" indent="-330200" algn="l" rtl="0">
              <a:lnSpc>
                <a:spcPct val="114000"/>
              </a:lnSpc>
              <a:spcBef>
                <a:spcPts val="600"/>
              </a:spcBef>
              <a:spcAft>
                <a:spcPts val="0"/>
              </a:spcAft>
              <a:buClr>
                <a:srgbClr val="002569"/>
              </a:buClr>
              <a:buSzPts val="1600"/>
              <a:buFont typeface="Avenir"/>
              <a:buChar char="•"/>
            </a:pPr>
            <a:endParaRPr lang="en-US" sz="2400" b="0" dirty="0" smtClean="0">
              <a:solidFill>
                <a:srgbClr val="002569"/>
              </a:solidFill>
            </a:endParaRPr>
          </a:p>
          <a:p>
            <a:pPr marL="457200" lvl="0" indent="-330200" algn="l" rtl="0">
              <a:lnSpc>
                <a:spcPct val="114000"/>
              </a:lnSpc>
              <a:spcBef>
                <a:spcPts val="600"/>
              </a:spcBef>
              <a:spcAft>
                <a:spcPts val="0"/>
              </a:spcAft>
              <a:buClr>
                <a:srgbClr val="002569"/>
              </a:buClr>
              <a:buSzPts val="1600"/>
              <a:buFont typeface="Avenir"/>
              <a:buChar char="•"/>
            </a:pPr>
            <a:r>
              <a:rPr lang="en-US" sz="2400" b="0" dirty="0" smtClean="0">
                <a:solidFill>
                  <a:srgbClr val="002569"/>
                </a:solidFill>
              </a:rPr>
              <a:t>Four </a:t>
            </a:r>
            <a:r>
              <a:rPr lang="en-US" sz="2400" b="0" dirty="0">
                <a:solidFill>
                  <a:srgbClr val="002569"/>
                </a:solidFill>
              </a:rPr>
              <a:t>further PFS are under development specifically for SAR.</a:t>
            </a:r>
            <a:endParaRPr dirty="0"/>
          </a:p>
          <a:p>
            <a:pPr marL="457200" lvl="0" indent="-330200" algn="l" rtl="0">
              <a:lnSpc>
                <a:spcPct val="114000"/>
              </a:lnSpc>
              <a:spcBef>
                <a:spcPts val="600"/>
              </a:spcBef>
              <a:spcAft>
                <a:spcPts val="0"/>
              </a:spcAft>
              <a:buClr>
                <a:srgbClr val="002569"/>
              </a:buClr>
              <a:buSzPts val="1600"/>
              <a:buFont typeface="Avenir"/>
              <a:buChar char="•"/>
            </a:pPr>
            <a:r>
              <a:rPr lang="en-US" sz="2400" b="0" dirty="0">
                <a:solidFill>
                  <a:srgbClr val="002569"/>
                </a:solidFill>
              </a:rPr>
              <a:t>CEOS Agencies are now self-assessing their products against the specifications and adjusting as necessary.</a:t>
            </a:r>
            <a:endParaRPr dirty="0"/>
          </a:p>
          <a:p>
            <a:pPr marL="457200" lvl="0" indent="-330200" algn="l" rtl="0">
              <a:lnSpc>
                <a:spcPct val="114000"/>
              </a:lnSpc>
              <a:spcBef>
                <a:spcPts val="600"/>
              </a:spcBef>
              <a:spcAft>
                <a:spcPts val="0"/>
              </a:spcAft>
              <a:buClr>
                <a:srgbClr val="002569"/>
              </a:buClr>
              <a:buSzPts val="1600"/>
              <a:buFont typeface="Avenir"/>
              <a:buChar char="•"/>
            </a:pPr>
            <a:r>
              <a:rPr lang="en-US" sz="2400" b="0" dirty="0">
                <a:solidFill>
                  <a:srgbClr val="002569"/>
                </a:solidFill>
              </a:rPr>
              <a:t>The CEOS WGCV will be engaged to undertake peer reviews of these self-assessments.</a:t>
            </a:r>
            <a:endParaRPr dirty="0"/>
          </a:p>
          <a:p>
            <a:pPr marL="457200" lvl="0" indent="-330200" algn="l" rtl="0">
              <a:lnSpc>
                <a:spcPct val="114000"/>
              </a:lnSpc>
              <a:spcBef>
                <a:spcPts val="600"/>
              </a:spcBef>
              <a:spcAft>
                <a:spcPts val="0"/>
              </a:spcAft>
              <a:buClr>
                <a:srgbClr val="002569"/>
              </a:buClr>
              <a:buSzPts val="1600"/>
              <a:buFont typeface="Avenir"/>
              <a:buChar char="•"/>
            </a:pPr>
            <a:r>
              <a:rPr lang="en-US" sz="2400" b="0" dirty="0">
                <a:solidFill>
                  <a:srgbClr val="002569"/>
                </a:solidFill>
              </a:rPr>
              <a:t>Following approval, CARD4L datasets will be catalogued for promotion and ease of access for users. </a:t>
            </a:r>
            <a:r>
              <a:rPr lang="en-US" sz="2400" dirty="0">
                <a:solidFill>
                  <a:srgbClr val="002569"/>
                </a:solidFill>
              </a:rPr>
              <a:t>Sentinel-2 L-2A and Landsat Collection 2 are great examples.</a:t>
            </a:r>
            <a:endParaRPr dirty="0"/>
          </a:p>
          <a:p>
            <a:pPr marL="457200" lvl="0" indent="-330200" algn="l" rtl="0">
              <a:lnSpc>
                <a:spcPct val="114000"/>
              </a:lnSpc>
              <a:spcBef>
                <a:spcPts val="600"/>
              </a:spcBef>
              <a:spcAft>
                <a:spcPts val="0"/>
              </a:spcAft>
              <a:buClr>
                <a:srgbClr val="002569"/>
              </a:buClr>
              <a:buSzPts val="1600"/>
              <a:buFont typeface="Avenir"/>
              <a:buChar char="•"/>
            </a:pPr>
            <a:r>
              <a:rPr lang="en-US" sz="2400" b="0" dirty="0">
                <a:solidFill>
                  <a:srgbClr val="002569"/>
                </a:solidFill>
              </a:rPr>
              <a:t>LSI-VC also plans to conduct data supply and user access trials – pushing data to large online storage and analysis hubs to further ease access and use.</a:t>
            </a:r>
            <a:endParaRPr dirty="0"/>
          </a:p>
          <a:p>
            <a:pPr marL="457200" lvl="0" indent="-330200" algn="l" rtl="0">
              <a:lnSpc>
                <a:spcPct val="114000"/>
              </a:lnSpc>
              <a:spcBef>
                <a:spcPts val="600"/>
              </a:spcBef>
              <a:spcAft>
                <a:spcPts val="0"/>
              </a:spcAft>
              <a:buClr>
                <a:srgbClr val="002569"/>
              </a:buClr>
              <a:buSzPts val="1600"/>
              <a:buFont typeface="Avenir"/>
              <a:buChar char="•"/>
            </a:pPr>
            <a:r>
              <a:rPr lang="en-US" sz="2400" b="0" dirty="0">
                <a:solidFill>
                  <a:srgbClr val="002569"/>
                </a:solidFill>
              </a:rPr>
              <a:t>Effort to date has been driven by LSI-VC for land applications, however CEOS has identified the need for a broader CEOS strategy for ARD, and th</a:t>
            </a:r>
            <a:r>
              <a:rPr lang="en-US" sz="2400" b="0" dirty="0"/>
              <a:t>e CSIRO/GA SIT Vice Chair </a:t>
            </a:r>
            <a:r>
              <a:rPr lang="en-US" sz="2400" b="0" dirty="0">
                <a:solidFill>
                  <a:srgbClr val="002569"/>
                </a:solidFill>
              </a:rPr>
              <a:t>intends to take this on as a priority in 2020-2021.</a:t>
            </a:r>
            <a:endParaRPr dirty="0"/>
          </a:p>
          <a:p>
            <a:pPr marL="0" lvl="0" indent="0" algn="l" rtl="0">
              <a:lnSpc>
                <a:spcPct val="125000"/>
              </a:lnSpc>
              <a:spcBef>
                <a:spcPts val="600"/>
              </a:spcBef>
              <a:spcAft>
                <a:spcPts val="0"/>
              </a:spcAft>
              <a:buNone/>
            </a:pPr>
            <a:endParaRPr dirty="0"/>
          </a:p>
          <a:p>
            <a:pPr marL="0" lvl="0" indent="0" algn="l" rtl="0">
              <a:lnSpc>
                <a:spcPct val="125000"/>
              </a:lnSpc>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db03e68a_1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1" indent="0" algn="l" rtl="0">
              <a:spcBef>
                <a:spcPts val="500"/>
              </a:spcBef>
              <a:spcAft>
                <a:spcPts val="0"/>
              </a:spcAft>
              <a:buClr>
                <a:srgbClr val="002569"/>
              </a:buClr>
              <a:buSzPts val="2000"/>
              <a:buNone/>
            </a:pPr>
            <a:r>
              <a:rPr lang="en-AU" dirty="0" smtClean="0"/>
              <a:t>Data produced to CARD4L specifications will support rapid uptake of CEOS data by a wider range of users to address global challenges.</a:t>
            </a:r>
          </a:p>
          <a:p>
            <a:pPr marL="457200" lvl="1" indent="0" algn="l" rtl="0">
              <a:spcBef>
                <a:spcPts val="500"/>
              </a:spcBef>
              <a:spcAft>
                <a:spcPts val="0"/>
              </a:spcAft>
              <a:buClr>
                <a:srgbClr val="002569"/>
              </a:buClr>
              <a:buSzPts val="2000"/>
              <a:buNone/>
            </a:pPr>
            <a:endParaRPr lang="en-AU" dirty="0" smtClean="0"/>
          </a:p>
          <a:p>
            <a:pPr marL="457200" lvl="1" indent="0" algn="l" rtl="0">
              <a:spcBef>
                <a:spcPts val="500"/>
              </a:spcBef>
              <a:spcAft>
                <a:spcPts val="0"/>
              </a:spcAft>
              <a:buClr>
                <a:srgbClr val="002569"/>
              </a:buClr>
              <a:buSzPts val="2000"/>
              <a:buNone/>
            </a:pPr>
            <a:r>
              <a:rPr lang="en-AU" dirty="0" smtClean="0"/>
              <a:t>NOVASAR is aiming to be the first mission to specify CARD4L data products in the mission development phase.</a:t>
            </a:r>
          </a:p>
          <a:p>
            <a:pPr marL="0" lvl="0" indent="0" algn="l" rtl="0">
              <a:spcBef>
                <a:spcPts val="0"/>
              </a:spcBef>
              <a:spcAft>
                <a:spcPts val="0"/>
              </a:spcAft>
              <a:buNone/>
            </a:pPr>
            <a:endParaRPr dirty="0"/>
          </a:p>
        </p:txBody>
      </p:sp>
      <p:sp>
        <p:nvSpPr>
          <p:cNvPr id="81" name="Google Shape;81;g54db03e68a_1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da6ac8b5_1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da6ac8b5_1_10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13"/>
        <p:cNvGrpSpPr/>
        <p:nvPr/>
      </p:nvGrpSpPr>
      <p:grpSpPr>
        <a:xfrm>
          <a:off x="0" y="0"/>
          <a:ext cx="0" cy="0"/>
          <a:chOff x="0" y="0"/>
          <a:chExt cx="0" cy="0"/>
        </a:xfrm>
      </p:grpSpPr>
      <p:sp>
        <p:nvSpPr>
          <p:cNvPr id="14" name="Google Shape;14;p4"/>
          <p:cNvSpPr>
            <a:spLocks noGrp="1"/>
          </p:cNvSpPr>
          <p:nvPr>
            <p:ph type="sldNum" idx="12"/>
          </p:nvPr>
        </p:nvSpPr>
        <p:spPr>
          <a:xfrm>
            <a:off x="8763000" y="6629400"/>
            <a:ext cx="304800" cy="18728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spcAft>
                <a:spcPts val="0"/>
              </a:spcAft>
              <a:buClr>
                <a:schemeClr val="dk2"/>
              </a:buClr>
              <a:buSzPts val="1100"/>
              <a:buFont typeface="Helvetica Neue"/>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4"/>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16" name="Google Shape;16;p4"/>
          <p:cNvSpPr/>
          <p:nvPr/>
        </p:nvSpPr>
        <p:spPr>
          <a:xfrm>
            <a:off x="76200" y="6629400"/>
            <a:ext cx="2362200" cy="18728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Clr>
                <a:schemeClr val="dk2"/>
              </a:buClr>
              <a:buSzPts val="1100"/>
              <a:buFont typeface="Helvetica Neue"/>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7" name="Google Shape;17;p4"/>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Clr>
                <a:srgbClr val="002569"/>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i="0" u="none" strike="noStrike" cap="none">
                <a:solidFill>
                  <a:srgbClr val="FFFFFF"/>
                </a:solidFill>
                <a:latin typeface="Helvetica Neue"/>
                <a:ea typeface="Helvetica Neue"/>
                <a:cs typeface="Helvetica Neue"/>
                <a:sym typeface="Helvetica Neue"/>
              </a:rPr>
              <a:t>LSI-VC</a:t>
            </a:r>
            <a:endParaRPr sz="4200" b="1" i="0" u="none" strike="noStrike" cap="none">
              <a:solidFill>
                <a:srgbClr val="FFFFFF"/>
              </a:solidFill>
              <a:latin typeface="Helvetica Neue"/>
              <a:ea typeface="Helvetica Neue"/>
              <a:cs typeface="Helvetica Neue"/>
              <a:sym typeface="Helvetica Neue"/>
            </a:endParaRPr>
          </a:p>
        </p:txBody>
      </p:sp>
      <p:sp>
        <p:nvSpPr>
          <p:cNvPr id="23" name="Google Shape;23;p5"/>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b="0" i="0" u="none" strike="noStrike" cap="none" dirty="0">
                <a:solidFill>
                  <a:srgbClr val="FFFFFF"/>
                </a:solidFill>
              </a:rPr>
              <a:t>Adam Lewis, Geoscience Australia, CEOS Princip</a:t>
            </a:r>
            <a:r>
              <a:rPr lang="en-US" sz="1800" dirty="0">
                <a:solidFill>
                  <a:srgbClr val="FFFFFF"/>
                </a:solidFill>
              </a:rPr>
              <a:t>al</a:t>
            </a:r>
            <a:r>
              <a:rPr lang="en-US" sz="1800" b="0" i="0" u="none" strike="noStrike" cap="none" dirty="0">
                <a:solidFill>
                  <a:srgbClr val="FFFFFF"/>
                </a:solidFill>
              </a:rPr>
              <a:t> and LSI-VC </a:t>
            </a:r>
            <a:r>
              <a:rPr lang="en-US" sz="1800" b="0" i="0" u="none" strike="noStrike" cap="none" dirty="0" smtClean="0">
                <a:solidFill>
                  <a:srgbClr val="FFFFFF"/>
                </a:solidFill>
              </a:rPr>
              <a:t>Co-Lead</a:t>
            </a:r>
            <a:endParaRPr sz="1800" b="0" i="0" u="none" strike="noStrike" cap="none" dirty="0">
              <a:solidFill>
                <a:srgbClr val="FFFFFF"/>
              </a:solidFill>
            </a:endParaRPr>
          </a:p>
          <a:p>
            <a:pPr marL="0" marR="0" lvl="0" indent="0" algn="l" rtl="0">
              <a:lnSpc>
                <a:spcPct val="150000"/>
              </a:lnSpc>
              <a:spcBef>
                <a:spcPts val="0"/>
              </a:spcBef>
              <a:spcAft>
                <a:spcPts val="0"/>
              </a:spcAft>
              <a:buNone/>
            </a:pPr>
            <a:r>
              <a:rPr lang="en-US" sz="1800" b="0" i="0" u="none" strike="noStrike" cap="none" dirty="0">
                <a:solidFill>
                  <a:srgbClr val="FFFFFF"/>
                </a:solidFill>
              </a:rPr>
              <a:t>CEOS SIT-34</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Session 5.5 </a:t>
            </a:r>
            <a:endParaRPr sz="1800" b="0" i="0" u="none" strike="noStrike" cap="none" dirty="0">
              <a:solidFill>
                <a:srgbClr val="FFFFFF"/>
              </a:solidFill>
            </a:endParaRPr>
          </a:p>
          <a:p>
            <a:pPr marL="0" marR="0" lvl="0" indent="0" algn="l" rtl="0">
              <a:lnSpc>
                <a:spcPct val="150000"/>
              </a:lnSpc>
              <a:spcBef>
                <a:spcPts val="0"/>
              </a:spcBef>
              <a:spcAft>
                <a:spcPts val="0"/>
              </a:spcAft>
              <a:buNone/>
            </a:pPr>
            <a:r>
              <a:rPr lang="en-US" sz="1800" b="0" i="0" u="none" strike="noStrike" cap="none" dirty="0">
                <a:solidFill>
                  <a:srgbClr val="FFFFFF"/>
                </a:solidFill>
              </a:rPr>
              <a:t>Miami, FL, USA</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3</a:t>
            </a:r>
            <a:r>
              <a:rPr lang="en-US" sz="1800" dirty="0">
                <a:solidFill>
                  <a:srgbClr val="FFFFFF"/>
                </a:solidFill>
              </a:rPr>
              <a:t>-</a:t>
            </a:r>
            <a:r>
              <a:rPr lang="en-US" sz="1800" b="0" i="0" u="none" strike="noStrike" cap="none" dirty="0">
                <a:solidFill>
                  <a:srgbClr val="FFFFFF"/>
                </a:solidFill>
              </a:rPr>
              <a:t>4 April 2019</a:t>
            </a:r>
            <a:endParaRPr dirty="0"/>
          </a:p>
        </p:txBody>
      </p:sp>
      <p:pic>
        <p:nvPicPr>
          <p:cNvPr id="24" name="Google Shape;24;p5"/>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5" name="Google Shape;25;p5"/>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622789" y="2743200"/>
            <a:ext cx="5746200" cy="993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a:solidFill>
                  <a:srgbClr val="FFFFFF"/>
                </a:solidFill>
                <a:latin typeface="Helvetica Neue"/>
                <a:ea typeface="Helvetica Neue"/>
                <a:cs typeface="Helvetica Neue"/>
                <a:sym typeface="Helvetica Neue"/>
              </a:rPr>
              <a:t>Questions?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22789" y="2743200"/>
            <a:ext cx="5746200" cy="993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a:solidFill>
                  <a:srgbClr val="FFFFFF"/>
                </a:solidFill>
                <a:latin typeface="Helvetica Neue"/>
                <a:ea typeface="Helvetica Neue"/>
                <a:cs typeface="Helvetica Neue"/>
                <a:sym typeface="Helvetica Neue"/>
              </a:rPr>
              <a:t>Background Materials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12</a:t>
            </a:fld>
            <a:endParaRPr/>
          </a:p>
        </p:txBody>
      </p:sp>
      <p:sp>
        <p:nvSpPr>
          <p:cNvPr id="101" name="Google Shape;101;p15"/>
          <p:cNvSpPr txBox="1">
            <a:spLocks noGrp="1"/>
          </p:cNvSpPr>
          <p:nvPr>
            <p:ph type="body" idx="1"/>
          </p:nvPr>
        </p:nvSpPr>
        <p:spPr>
          <a:xfrm>
            <a:off x="24580" y="1219200"/>
            <a:ext cx="9043219" cy="525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LSI-VC has </a:t>
            </a:r>
            <a:r>
              <a:rPr lang="en-US" i="1" u="sng" dirty="0"/>
              <a:t>active</a:t>
            </a:r>
            <a:r>
              <a:rPr lang="en-US" dirty="0"/>
              <a:t> engagement from : </a:t>
            </a:r>
            <a:endParaRPr dirty="0"/>
          </a:p>
          <a:p>
            <a:pPr marL="768927" lvl="1" indent="-311727"/>
            <a:r>
              <a:rPr lang="en-US" dirty="0"/>
              <a:t>CSA; EC; ESA*; Geoscience Australia*; JAXA; </a:t>
            </a:r>
            <a:r>
              <a:rPr lang="en-US" dirty="0" smtClean="0"/>
              <a:t>NASA</a:t>
            </a:r>
            <a:r>
              <a:rPr lang="en-US" dirty="0"/>
              <a:t>; </a:t>
            </a:r>
            <a:r>
              <a:rPr lang="en-US" dirty="0" smtClean="0"/>
              <a:t>NOAA; </a:t>
            </a:r>
            <a:r>
              <a:rPr lang="en-US" dirty="0"/>
              <a:t>UKSA</a:t>
            </a:r>
            <a:r>
              <a:rPr lang="en-US" dirty="0" smtClean="0"/>
              <a:t>; USGS</a:t>
            </a:r>
            <a:r>
              <a:rPr lang="en-US" dirty="0"/>
              <a:t>*; </a:t>
            </a:r>
            <a:r>
              <a:rPr lang="en-US" dirty="0" smtClean="0"/>
              <a:t>VNSC. </a:t>
            </a:r>
            <a:r>
              <a:rPr lang="en-US" dirty="0"/>
              <a:t>Furthermore, members of GEOGLAM and GFOI actively support the work of LSI-VC, as does the </a:t>
            </a:r>
            <a:r>
              <a:rPr lang="en-US" dirty="0" smtClean="0"/>
              <a:t>SEO, CEO.</a:t>
            </a:r>
          </a:p>
          <a:p>
            <a:pPr marL="768927" lvl="1" indent="-311727" algn="l" rtl="0">
              <a:spcBef>
                <a:spcPts val="500"/>
              </a:spcBef>
              <a:spcAft>
                <a:spcPts val="0"/>
              </a:spcAft>
              <a:buClr>
                <a:srgbClr val="002569"/>
              </a:buClr>
              <a:buSzPts val="2000"/>
              <a:buChar char="o"/>
            </a:pPr>
            <a:r>
              <a:rPr lang="en-US" i="1" dirty="0" smtClean="0"/>
              <a:t>And a much larger group supporting the development of CARD4L</a:t>
            </a:r>
            <a:endParaRPr i="1" dirty="0"/>
          </a:p>
          <a:p>
            <a:pPr marL="342900" lvl="0" indent="-342900" algn="l" rtl="0">
              <a:spcBef>
                <a:spcPts val="500"/>
              </a:spcBef>
              <a:spcAft>
                <a:spcPts val="0"/>
              </a:spcAft>
              <a:buClr>
                <a:srgbClr val="002569"/>
              </a:buClr>
              <a:buSzPts val="2000"/>
              <a:buChar char="•"/>
            </a:pPr>
            <a:r>
              <a:rPr lang="en-US" dirty="0"/>
              <a:t>LSI-VC meets face-face biannually, coordinated with SIT &amp; SIT-TWS</a:t>
            </a:r>
            <a:endParaRPr dirty="0"/>
          </a:p>
          <a:p>
            <a:pPr marL="342900" lvl="0" indent="-342900" algn="l" rtl="0">
              <a:spcBef>
                <a:spcPts val="500"/>
              </a:spcBef>
              <a:spcAft>
                <a:spcPts val="0"/>
              </a:spcAft>
              <a:buClr>
                <a:srgbClr val="002569"/>
              </a:buClr>
              <a:buSzPts val="2000"/>
              <a:buChar char="•"/>
            </a:pPr>
            <a:r>
              <a:rPr lang="en-US" dirty="0"/>
              <a:t>LSI-VC is meeting its objectives in analysis ready data</a:t>
            </a:r>
            <a:endParaRPr dirty="0"/>
          </a:p>
          <a:p>
            <a:pPr marL="768927" lvl="1" indent="-311727" algn="l" rtl="0">
              <a:spcBef>
                <a:spcPts val="500"/>
              </a:spcBef>
              <a:spcAft>
                <a:spcPts val="0"/>
              </a:spcAft>
              <a:buClr>
                <a:srgbClr val="002569"/>
              </a:buClr>
              <a:buSzPts val="2000"/>
              <a:buChar char="o"/>
            </a:pPr>
            <a:r>
              <a:rPr lang="en-US" dirty="0"/>
              <a:t>Through the CARD4L framework, and engagement with data producers</a:t>
            </a:r>
            <a:endParaRPr dirty="0"/>
          </a:p>
          <a:p>
            <a:pPr marL="342900" lvl="0" indent="-342900" algn="l" rtl="0">
              <a:spcBef>
                <a:spcPts val="500"/>
              </a:spcBef>
              <a:spcAft>
                <a:spcPts val="0"/>
              </a:spcAft>
              <a:buClr>
                <a:srgbClr val="002569"/>
              </a:buClr>
              <a:buSzPts val="2000"/>
              <a:buChar char="•"/>
            </a:pPr>
            <a:r>
              <a:rPr lang="en-US" dirty="0"/>
              <a:t>LSI-VC will begin to focus effort on observational requirements and gaps, through:</a:t>
            </a:r>
            <a:endParaRPr dirty="0"/>
          </a:p>
          <a:p>
            <a:pPr marL="768927" lvl="1" indent="-311727" algn="l" rtl="0">
              <a:spcBef>
                <a:spcPts val="500"/>
              </a:spcBef>
              <a:spcAft>
                <a:spcPts val="0"/>
              </a:spcAft>
              <a:buClr>
                <a:srgbClr val="002569"/>
              </a:buClr>
              <a:buSzPts val="2000"/>
              <a:buChar char="o"/>
            </a:pPr>
            <a:r>
              <a:rPr lang="en-US" dirty="0"/>
              <a:t>Agreeing high level outcomes, confirmed in Terms of Reference</a:t>
            </a:r>
            <a:endParaRPr dirty="0"/>
          </a:p>
          <a:p>
            <a:pPr marL="768927" lvl="1" indent="-311727" algn="l" rtl="0">
              <a:spcBef>
                <a:spcPts val="500"/>
              </a:spcBef>
              <a:spcAft>
                <a:spcPts val="0"/>
              </a:spcAft>
              <a:buClr>
                <a:srgbClr val="002569"/>
              </a:buClr>
              <a:buSzPts val="2000"/>
              <a:buChar char="o"/>
            </a:pPr>
            <a:r>
              <a:rPr lang="en-US" dirty="0" err="1"/>
              <a:t>Focussing</a:t>
            </a:r>
            <a:r>
              <a:rPr lang="en-US" dirty="0"/>
              <a:t> on key areas of need (new thematic observing areas)</a:t>
            </a:r>
            <a:endParaRPr dirty="0"/>
          </a:p>
          <a:p>
            <a:pPr marL="768927" lvl="1" indent="-311727" algn="l" rtl="0">
              <a:spcBef>
                <a:spcPts val="500"/>
              </a:spcBef>
              <a:spcAft>
                <a:spcPts val="0"/>
              </a:spcAft>
              <a:buClr>
                <a:srgbClr val="002569"/>
              </a:buClr>
              <a:buSzPts val="2000"/>
              <a:buChar char="o"/>
            </a:pPr>
            <a:r>
              <a:rPr lang="en-US" dirty="0"/>
              <a:t>Building capacity through relationships with other CEOS groups</a:t>
            </a:r>
            <a:endParaRPr dirty="0"/>
          </a:p>
          <a:p>
            <a:pPr marL="342900" lvl="0" indent="-342900" algn="l" rtl="0">
              <a:spcBef>
                <a:spcPts val="500"/>
              </a:spcBef>
              <a:spcAft>
                <a:spcPts val="0"/>
              </a:spcAft>
              <a:buClr>
                <a:srgbClr val="002569"/>
              </a:buClr>
              <a:buSzPts val="2000"/>
              <a:buChar char="•"/>
            </a:pPr>
            <a:r>
              <a:rPr lang="en-US" dirty="0"/>
              <a:t>LSI-VC welcomes new participants</a:t>
            </a:r>
            <a:endParaRPr dirty="0"/>
          </a:p>
          <a:p>
            <a:pPr marL="768927" lvl="1" indent="-311727" algn="l" rtl="0">
              <a:spcBef>
                <a:spcPts val="500"/>
              </a:spcBef>
              <a:spcAft>
                <a:spcPts val="0"/>
              </a:spcAft>
              <a:buClr>
                <a:srgbClr val="002569"/>
              </a:buClr>
              <a:buSzPts val="2000"/>
              <a:buChar char="o"/>
            </a:pPr>
            <a:r>
              <a:rPr lang="en-US" dirty="0"/>
              <a:t>Agencies committing to the production of CARD4L products.</a:t>
            </a:r>
            <a:endParaRPr dirty="0"/>
          </a:p>
          <a:p>
            <a:pPr marL="457200" lvl="1" indent="0" algn="r" rtl="0">
              <a:spcBef>
                <a:spcPts val="500"/>
              </a:spcBef>
              <a:spcAft>
                <a:spcPts val="0"/>
              </a:spcAft>
              <a:buClr>
                <a:srgbClr val="002569"/>
              </a:buClr>
              <a:buSzPts val="2000"/>
              <a:buNone/>
            </a:pPr>
            <a:r>
              <a:rPr lang="en-US" dirty="0"/>
              <a:t>*</a:t>
            </a:r>
            <a:r>
              <a:rPr lang="en-US" i="1" dirty="0"/>
              <a:t>Co-Leads</a:t>
            </a:r>
            <a:endParaRPr dirty="0"/>
          </a:p>
        </p:txBody>
      </p:sp>
      <p:sp>
        <p:nvSpPr>
          <p:cNvPr id="102" name="Google Shape;102;p15"/>
          <p:cNvSpPr txBox="1">
            <a:spLocks noGrp="1"/>
          </p:cNvSpPr>
          <p:nvPr>
            <p:ph type="body" idx="2"/>
          </p:nvPr>
        </p:nvSpPr>
        <p:spPr>
          <a:xfrm>
            <a:off x="2057400" y="76200"/>
            <a:ext cx="55626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Sustainable Commitment</a:t>
            </a:r>
            <a:endParaRPr/>
          </a:p>
          <a:p>
            <a:pPr marL="0" lvl="0" indent="0" algn="ctr" rtl="0">
              <a:spcBef>
                <a:spcPts val="500"/>
              </a:spcBef>
              <a:spcAft>
                <a:spcPts val="0"/>
              </a:spcAft>
              <a:buClr>
                <a:schemeClr val="lt1"/>
              </a:buClr>
              <a:buSzPts val="2800"/>
              <a:buNone/>
            </a:pPr>
            <a:r>
              <a:rPr lang="en-US"/>
              <a:t>- Levels of engagement</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a:spLocks noGrp="1"/>
          </p:cNvSpPr>
          <p:nvPr>
            <p:ph type="sldNum" idx="12"/>
          </p:nvPr>
        </p:nvSpPr>
        <p:spPr>
          <a:xfrm>
            <a:off x="8763000" y="6629400"/>
            <a:ext cx="304800" cy="187200"/>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US"/>
              <a:t>13</a:t>
            </a:fld>
            <a:endParaRPr/>
          </a:p>
        </p:txBody>
      </p:sp>
      <p:sp>
        <p:nvSpPr>
          <p:cNvPr id="108" name="Google Shape;108;p16"/>
          <p:cNvSpPr txBox="1">
            <a:spLocks noGrp="1"/>
          </p:cNvSpPr>
          <p:nvPr>
            <p:ph type="body" idx="2"/>
          </p:nvPr>
        </p:nvSpPr>
        <p:spPr>
          <a:xfrm>
            <a:off x="1981200" y="152400"/>
            <a:ext cx="4953000" cy="5334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Clr>
                <a:schemeClr val="dk1"/>
              </a:buClr>
              <a:buSzPts val="1100"/>
              <a:buFont typeface="Arial"/>
              <a:buNone/>
            </a:pPr>
            <a:r>
              <a:rPr lang="en-US"/>
              <a:t>CARD4L Introduction</a:t>
            </a:r>
            <a:endParaRPr/>
          </a:p>
          <a:p>
            <a:pPr marL="0" lvl="0" indent="0" algn="l" rtl="0">
              <a:spcBef>
                <a:spcPts val="500"/>
              </a:spcBef>
              <a:spcAft>
                <a:spcPts val="0"/>
              </a:spcAft>
              <a:buSzPts val="2800"/>
              <a:buNone/>
            </a:pPr>
            <a:endParaRPr/>
          </a:p>
        </p:txBody>
      </p:sp>
      <p:sp>
        <p:nvSpPr>
          <p:cNvPr id="109" name="Google Shape;109;p16"/>
          <p:cNvSpPr txBox="1">
            <a:spLocks noGrp="1"/>
          </p:cNvSpPr>
          <p:nvPr>
            <p:ph type="body" idx="1"/>
          </p:nvPr>
        </p:nvSpPr>
        <p:spPr>
          <a:xfrm>
            <a:off x="462700" y="1433525"/>
            <a:ext cx="8220600" cy="482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1400" b="0" i="1">
                <a:solidFill>
                  <a:srgbClr val="002569"/>
                </a:solidFill>
              </a:rPr>
              <a:t>CEOS Analysis Ready Data for Land (CARD4L) are satellite data that have been processed to a minimum set of requirements and organized into a form that allows immediate analysis with a minimum of additional user effort and interoperability both through time and with other datasets.</a:t>
            </a:r>
            <a:endParaRPr sz="1400" b="0" i="1">
              <a:solidFill>
                <a:srgbClr val="002569"/>
              </a:solidFill>
            </a:endParaRPr>
          </a:p>
          <a:p>
            <a:pPr marL="0" lvl="0" indent="0" algn="l" rtl="0">
              <a:lnSpc>
                <a:spcPct val="100000"/>
              </a:lnSpc>
              <a:spcBef>
                <a:spcPts val="0"/>
              </a:spcBef>
              <a:spcAft>
                <a:spcPts val="0"/>
              </a:spcAft>
              <a:buSzPts val="2000"/>
              <a:buNone/>
            </a:pPr>
            <a:endParaRPr sz="1400" b="0" i="1">
              <a:solidFill>
                <a:srgbClr val="002569"/>
              </a:solidFill>
            </a:endParaRPr>
          </a:p>
          <a:p>
            <a:pPr marL="0" lvl="0" indent="0" algn="l" rtl="0">
              <a:lnSpc>
                <a:spcPct val="100000"/>
              </a:lnSpc>
              <a:spcBef>
                <a:spcPts val="0"/>
              </a:spcBef>
              <a:spcAft>
                <a:spcPts val="0"/>
              </a:spcAft>
              <a:buSzPts val="2000"/>
              <a:buNone/>
            </a:pPr>
            <a:r>
              <a:rPr lang="en-US" sz="1400" b="0">
                <a:solidFill>
                  <a:srgbClr val="002569"/>
                </a:solidFill>
              </a:rPr>
              <a:t>CARD4L offers numerous benefits for data producers, data distributors, and data users.</a:t>
            </a:r>
            <a:endParaRPr sz="1400" b="0">
              <a:solidFill>
                <a:srgbClr val="002569"/>
              </a:solidFill>
            </a:endParaRPr>
          </a:p>
          <a:p>
            <a:pPr marL="0" lvl="0" indent="0" algn="l" rtl="0">
              <a:lnSpc>
                <a:spcPct val="100000"/>
              </a:lnSpc>
              <a:spcBef>
                <a:spcPts val="0"/>
              </a:spcBef>
              <a:spcAft>
                <a:spcPts val="0"/>
              </a:spcAft>
              <a:buSzPts val="2000"/>
              <a:buNone/>
            </a:pPr>
            <a:endParaRPr sz="1400">
              <a:solidFill>
                <a:srgbClr val="002569"/>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002569"/>
              </a:solidFill>
            </a:endParaRPr>
          </a:p>
          <a:p>
            <a:pPr marL="0" lvl="0" indent="0" algn="l" rtl="0">
              <a:spcBef>
                <a:spcPts val="500"/>
              </a:spcBef>
              <a:spcAft>
                <a:spcPts val="0"/>
              </a:spcAft>
              <a:buSzPts val="2000"/>
              <a:buNone/>
            </a:pPr>
            <a:endParaRPr sz="1400">
              <a:solidFill>
                <a:srgbClr val="002569"/>
              </a:solidFill>
            </a:endParaRPr>
          </a:p>
        </p:txBody>
      </p:sp>
      <p:graphicFrame>
        <p:nvGraphicFramePr>
          <p:cNvPr id="110" name="Google Shape;110;p16"/>
          <p:cNvGraphicFramePr/>
          <p:nvPr/>
        </p:nvGraphicFramePr>
        <p:xfrm>
          <a:off x="952500" y="2705100"/>
          <a:ext cx="7239000" cy="1463010"/>
        </p:xfrm>
        <a:graphic>
          <a:graphicData uri="http://schemas.openxmlformats.org/drawingml/2006/table">
            <a:tbl>
              <a:tblPr>
                <a:noFill/>
                <a:tableStyleId>{619592BE-9486-4669-9FB7-1CC5F0B68C9A}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254275">
                <a:tc>
                  <a:txBody>
                    <a:bodyPr/>
                    <a:lstStyle/>
                    <a:p>
                      <a:pPr marL="0" marR="0" lvl="0" indent="0" algn="l" rtl="0">
                        <a:spcBef>
                          <a:spcPts val="0"/>
                        </a:spcBef>
                        <a:spcAft>
                          <a:spcPts val="0"/>
                        </a:spcAft>
                        <a:buClr>
                          <a:srgbClr val="002569"/>
                        </a:buClr>
                        <a:buSzPts val="1200"/>
                        <a:buFont typeface="Avenir"/>
                        <a:buNone/>
                      </a:pPr>
                      <a:r>
                        <a:rPr lang="en-US" sz="1200" u="sng" strike="noStrike" cap="none">
                          <a:solidFill>
                            <a:srgbClr val="002569"/>
                          </a:solidFill>
                        </a:rPr>
                        <a:t>Data Producers</a:t>
                      </a:r>
                      <a:endParaRPr sz="1200" u="sng"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Increase Uptake</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Increase Impact</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Stay Relevant</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Resource Efficiency</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Enable Interoperability</a:t>
                      </a:r>
                      <a:endParaRPr sz="1200" u="none" strike="noStrike" cap="none">
                        <a:solidFill>
                          <a:srgbClr val="002569"/>
                        </a:solidFill>
                      </a:endParaRPr>
                    </a:p>
                    <a:p>
                      <a:pPr marL="0" marR="0" lvl="0" indent="0" algn="l" rtl="0">
                        <a:spcBef>
                          <a:spcPts val="0"/>
                        </a:spcBef>
                        <a:spcAft>
                          <a:spcPts val="0"/>
                        </a:spcAft>
                        <a:buClr>
                          <a:schemeClr val="dk1"/>
                        </a:buClr>
                        <a:buSzPts val="1200"/>
                        <a:buFont typeface="Avenir"/>
                        <a:buNone/>
                      </a:pPr>
                      <a:endParaRPr sz="1200" u="none" strike="noStrike" cap="none">
                        <a:solidFill>
                          <a:srgbClr val="00256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spcBef>
                          <a:spcPts val="0"/>
                        </a:spcBef>
                        <a:spcAft>
                          <a:spcPts val="0"/>
                        </a:spcAft>
                        <a:buClr>
                          <a:srgbClr val="002569"/>
                        </a:buClr>
                        <a:buSzPts val="1200"/>
                        <a:buFont typeface="Avenir"/>
                        <a:buNone/>
                      </a:pPr>
                      <a:r>
                        <a:rPr lang="en-US" sz="1200" u="sng" strike="noStrike" cap="none">
                          <a:solidFill>
                            <a:srgbClr val="002569"/>
                          </a:solidFill>
                        </a:rPr>
                        <a:t>Data Distributors</a:t>
                      </a:r>
                      <a:endParaRPr sz="1200" u="sng"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Platform Appeal</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Consistent Data Sets</a:t>
                      </a:r>
                      <a:endParaRPr sz="1200" u="none" strike="noStrike" cap="none">
                        <a:solidFill>
                          <a:srgbClr val="00256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spcBef>
                          <a:spcPts val="0"/>
                        </a:spcBef>
                        <a:spcAft>
                          <a:spcPts val="0"/>
                        </a:spcAft>
                        <a:buClr>
                          <a:srgbClr val="002569"/>
                        </a:buClr>
                        <a:buSzPts val="1200"/>
                        <a:buFont typeface="Avenir"/>
                        <a:buNone/>
                      </a:pPr>
                      <a:r>
                        <a:rPr lang="en-US" sz="1200" u="sng" strike="noStrike" cap="none">
                          <a:solidFill>
                            <a:srgbClr val="002569"/>
                          </a:solidFill>
                        </a:rPr>
                        <a:t>Data Users</a:t>
                      </a:r>
                      <a:endParaRPr sz="1200" u="sng"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Save Time and Effort</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Capitalize on Experts</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Minimize Costs</a:t>
                      </a:r>
                      <a:endParaRPr sz="1200" u="none" strike="noStrike" cap="none">
                        <a:solidFill>
                          <a:srgbClr val="002569"/>
                        </a:solidFill>
                      </a:endParaRPr>
                    </a:p>
                    <a:p>
                      <a:pPr marL="0" marR="0" lvl="0" indent="0" algn="l" rtl="0">
                        <a:spcBef>
                          <a:spcPts val="0"/>
                        </a:spcBef>
                        <a:spcAft>
                          <a:spcPts val="0"/>
                        </a:spcAft>
                        <a:buClr>
                          <a:srgbClr val="002569"/>
                        </a:buClr>
                        <a:buSzPts val="1200"/>
                        <a:buFont typeface="Avenir"/>
                        <a:buNone/>
                      </a:pPr>
                      <a:r>
                        <a:rPr lang="en-US" sz="1200" u="none" strike="noStrike" cap="none">
                          <a:solidFill>
                            <a:srgbClr val="002569"/>
                          </a:solidFill>
                        </a:rPr>
                        <a:t>Consistent Data Sets</a:t>
                      </a:r>
                      <a:endParaRPr sz="1200" u="none" strike="noStrike" cap="none">
                        <a:solidFill>
                          <a:srgbClr val="002569"/>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1" name="Google Shape;111;p16"/>
          <p:cNvSpPr txBox="1"/>
          <p:nvPr/>
        </p:nvSpPr>
        <p:spPr>
          <a:xfrm>
            <a:off x="5778500" y="5869275"/>
            <a:ext cx="3000000" cy="30000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Clr>
                <a:srgbClr val="002569"/>
              </a:buClr>
              <a:buSzPts val="1800"/>
              <a:buFont typeface="Arial"/>
              <a:buNone/>
            </a:pPr>
            <a:r>
              <a:rPr lang="en-US" sz="1800">
                <a:solidFill>
                  <a:srgbClr val="002569"/>
                </a:solidFill>
              </a:rPr>
              <a:t>More info:</a:t>
            </a:r>
            <a:endParaRPr sz="1800">
              <a:solidFill>
                <a:srgbClr val="002569"/>
              </a:solidFill>
            </a:endParaRPr>
          </a:p>
          <a:p>
            <a:pPr marL="0" marR="0" lvl="0" indent="0" algn="r" rtl="0">
              <a:spcBef>
                <a:spcPts val="0"/>
              </a:spcBef>
              <a:spcAft>
                <a:spcPts val="0"/>
              </a:spcAft>
              <a:buClr>
                <a:srgbClr val="002569"/>
              </a:buClr>
              <a:buSzPts val="1800"/>
              <a:buFont typeface="Arial"/>
              <a:buNone/>
            </a:pPr>
            <a:r>
              <a:rPr lang="en-US" sz="1800">
                <a:solidFill>
                  <a:srgbClr val="002569"/>
                </a:solidFill>
              </a:rPr>
              <a:t>http://ceos.org/ard/</a:t>
            </a:r>
            <a:endParaRPr sz="1800">
              <a:solidFill>
                <a:srgbClr val="002569"/>
              </a:solidFill>
            </a:endParaRPr>
          </a:p>
          <a:p>
            <a:pPr marL="0" marR="0" lvl="0" indent="0" algn="r" rtl="0">
              <a:spcBef>
                <a:spcPts val="0"/>
              </a:spcBef>
              <a:spcAft>
                <a:spcPts val="0"/>
              </a:spcAft>
              <a:buClr>
                <a:srgbClr val="002569"/>
              </a:buClr>
              <a:buSzPts val="1800"/>
              <a:buFont typeface="Arial"/>
              <a:buNone/>
            </a:pPr>
            <a:endParaRPr sz="1800">
              <a:solidFill>
                <a:srgbClr val="002569"/>
              </a:solidFill>
            </a:endParaRPr>
          </a:p>
        </p:txBody>
      </p:sp>
      <p:pic>
        <p:nvPicPr>
          <p:cNvPr id="112" name="Google Shape;112;p16"/>
          <p:cNvPicPr preferRelativeResize="0"/>
          <p:nvPr/>
        </p:nvPicPr>
        <p:blipFill rotWithShape="1">
          <a:blip r:embed="rId3">
            <a:alphaModFix/>
          </a:blip>
          <a:srcRect/>
          <a:stretch/>
        </p:blipFill>
        <p:spPr>
          <a:xfrm>
            <a:off x="691300" y="4078575"/>
            <a:ext cx="5087200" cy="2360518"/>
          </a:xfrm>
          <a:prstGeom prst="rect">
            <a:avLst/>
          </a:prstGeom>
          <a:noFill/>
          <a:ln>
            <a:noFill/>
          </a:ln>
        </p:spPr>
      </p:pic>
      <p:pic>
        <p:nvPicPr>
          <p:cNvPr id="113" name="Google Shape;113;p16"/>
          <p:cNvPicPr preferRelativeResize="0"/>
          <p:nvPr/>
        </p:nvPicPr>
        <p:blipFill rotWithShape="1">
          <a:blip r:embed="rId4">
            <a:alphaModFix/>
          </a:blip>
          <a:srcRect/>
          <a:stretch/>
        </p:blipFill>
        <p:spPr>
          <a:xfrm>
            <a:off x="6291422" y="4002375"/>
            <a:ext cx="2483703" cy="18224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a:spLocks noGrp="1"/>
          </p:cNvSpPr>
          <p:nvPr>
            <p:ph type="sldNum" idx="12"/>
          </p:nvPr>
        </p:nvSpPr>
        <p:spPr>
          <a:xfrm>
            <a:off x="8763000" y="6629400"/>
            <a:ext cx="304800" cy="187200"/>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US"/>
              <a:t>14</a:t>
            </a:fld>
            <a:endParaRPr/>
          </a:p>
        </p:txBody>
      </p:sp>
      <p:sp>
        <p:nvSpPr>
          <p:cNvPr id="119" name="Google Shape;119;p17"/>
          <p:cNvSpPr txBox="1">
            <a:spLocks noGrp="1"/>
          </p:cNvSpPr>
          <p:nvPr>
            <p:ph type="body" idx="2"/>
          </p:nvPr>
        </p:nvSpPr>
        <p:spPr>
          <a:xfrm>
            <a:off x="1981200" y="228600"/>
            <a:ext cx="5433000" cy="5334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Clr>
                <a:schemeClr val="dk1"/>
              </a:buClr>
              <a:buSzPts val="1100"/>
              <a:buFont typeface="Arial"/>
              <a:buNone/>
            </a:pPr>
            <a:r>
              <a:rPr lang="en-US"/>
              <a:t>CARD4L Status – further detail</a:t>
            </a:r>
            <a:endParaRPr/>
          </a:p>
        </p:txBody>
      </p:sp>
      <p:sp>
        <p:nvSpPr>
          <p:cNvPr id="120" name="Google Shape;120;p17"/>
          <p:cNvSpPr txBox="1">
            <a:spLocks noGrp="1"/>
          </p:cNvSpPr>
          <p:nvPr>
            <p:ph type="body" idx="1"/>
          </p:nvPr>
        </p:nvSpPr>
        <p:spPr>
          <a:xfrm>
            <a:off x="461700" y="1400750"/>
            <a:ext cx="8220600" cy="4824600"/>
          </a:xfrm>
          <a:prstGeom prst="rect">
            <a:avLst/>
          </a:prstGeom>
          <a:noFill/>
          <a:ln>
            <a:noFill/>
          </a:ln>
        </p:spPr>
        <p:txBody>
          <a:bodyPr spcFirstLastPara="1" wrap="square" lIns="91425" tIns="45700" rIns="91425" bIns="45700" anchor="t" anchorCtr="0">
            <a:noAutofit/>
          </a:bodyPr>
          <a:lstStyle/>
          <a:p>
            <a:pPr marL="457200" lvl="0" indent="-330200" algn="l" rtl="0">
              <a:lnSpc>
                <a:spcPct val="114000"/>
              </a:lnSpc>
              <a:spcBef>
                <a:spcPts val="600"/>
              </a:spcBef>
              <a:spcAft>
                <a:spcPts val="0"/>
              </a:spcAft>
              <a:buClr>
                <a:srgbClr val="002569"/>
              </a:buClr>
              <a:buSzPts val="1600"/>
              <a:buChar char="•"/>
            </a:pPr>
            <a:r>
              <a:rPr lang="en-US" sz="1600" b="0">
                <a:solidFill>
                  <a:srgbClr val="002569"/>
                </a:solidFill>
              </a:rPr>
              <a:t>CEOS LSI-VC </a:t>
            </a:r>
            <a:r>
              <a:rPr lang="en-US" sz="1600">
                <a:solidFill>
                  <a:srgbClr val="002569"/>
                </a:solidFill>
              </a:rPr>
              <a:t>endorsed the first three CARD4L Product Family Specifications: Normalised Radar Backscatter, Surface Reflectance, and Land Surface Temperature</a:t>
            </a:r>
            <a:r>
              <a:rPr lang="en-US" sz="1600" b="0">
                <a:solidFill>
                  <a:srgbClr val="002569"/>
                </a:solidFill>
              </a:rPr>
              <a:t> in February 2019.</a:t>
            </a:r>
            <a:endParaRPr sz="1600" b="0">
              <a:solidFill>
                <a:srgbClr val="002569"/>
              </a:solidFill>
            </a:endParaRPr>
          </a:p>
          <a:p>
            <a:pPr marL="457200" lvl="0" indent="-330200" algn="l" rtl="0">
              <a:lnSpc>
                <a:spcPct val="114000"/>
              </a:lnSpc>
              <a:spcBef>
                <a:spcPts val="600"/>
              </a:spcBef>
              <a:spcAft>
                <a:spcPts val="0"/>
              </a:spcAft>
              <a:buClr>
                <a:srgbClr val="002569"/>
              </a:buClr>
              <a:buSzPts val="1600"/>
              <a:buChar char="•"/>
            </a:pPr>
            <a:r>
              <a:rPr lang="en-US" sz="1600" b="0">
                <a:solidFill>
                  <a:srgbClr val="002569"/>
                </a:solidFill>
              </a:rPr>
              <a:t>Four further PFS are under development specifically for synthetic aperture radar (SAR).</a:t>
            </a:r>
            <a:endParaRPr sz="1600" b="0">
              <a:solidFill>
                <a:srgbClr val="002569"/>
              </a:solidFill>
            </a:endParaRPr>
          </a:p>
          <a:p>
            <a:pPr marL="457200" lvl="0" indent="-330200" algn="l" rtl="0">
              <a:lnSpc>
                <a:spcPct val="114000"/>
              </a:lnSpc>
              <a:spcBef>
                <a:spcPts val="600"/>
              </a:spcBef>
              <a:spcAft>
                <a:spcPts val="0"/>
              </a:spcAft>
              <a:buClr>
                <a:srgbClr val="002569"/>
              </a:buClr>
              <a:buSzPts val="1600"/>
              <a:buChar char="•"/>
            </a:pPr>
            <a:r>
              <a:rPr lang="en-US" sz="1600" b="0">
                <a:solidFill>
                  <a:srgbClr val="002569"/>
                </a:solidFill>
              </a:rPr>
              <a:t>CEOS Agencies are now self-assessing their products against the specifications and adjusting as necessary.</a:t>
            </a:r>
            <a:endParaRPr sz="1600" b="0">
              <a:solidFill>
                <a:srgbClr val="002569"/>
              </a:solidFill>
            </a:endParaRPr>
          </a:p>
          <a:p>
            <a:pPr marL="457200" lvl="0" indent="-330200" algn="l" rtl="0">
              <a:lnSpc>
                <a:spcPct val="114000"/>
              </a:lnSpc>
              <a:spcBef>
                <a:spcPts val="600"/>
              </a:spcBef>
              <a:spcAft>
                <a:spcPts val="0"/>
              </a:spcAft>
              <a:buClr>
                <a:srgbClr val="002569"/>
              </a:buClr>
              <a:buSzPts val="1600"/>
              <a:buChar char="•"/>
            </a:pPr>
            <a:r>
              <a:rPr lang="en-US" sz="1600" b="0">
                <a:solidFill>
                  <a:srgbClr val="002569"/>
                </a:solidFill>
              </a:rPr>
              <a:t>The CEOS WGCV will be engaged to undertake peer reviews of these self-assessments.</a:t>
            </a:r>
            <a:endParaRPr sz="1600" b="0">
              <a:solidFill>
                <a:srgbClr val="002569"/>
              </a:solidFill>
            </a:endParaRPr>
          </a:p>
          <a:p>
            <a:pPr marL="457200" lvl="0" indent="-330200" algn="l" rtl="0">
              <a:lnSpc>
                <a:spcPct val="114000"/>
              </a:lnSpc>
              <a:spcBef>
                <a:spcPts val="600"/>
              </a:spcBef>
              <a:spcAft>
                <a:spcPts val="0"/>
              </a:spcAft>
              <a:buClr>
                <a:srgbClr val="002569"/>
              </a:buClr>
              <a:buSzPts val="1600"/>
              <a:buChar char="•"/>
            </a:pPr>
            <a:r>
              <a:rPr lang="en-US" sz="1600" b="0">
                <a:solidFill>
                  <a:srgbClr val="002569"/>
                </a:solidFill>
              </a:rPr>
              <a:t>Following approval, CARD4L datasets will be catalogued for promotion and ease of access for users. </a:t>
            </a:r>
            <a:endParaRPr sz="1600">
              <a:solidFill>
                <a:srgbClr val="002569"/>
              </a:solidFill>
            </a:endParaRPr>
          </a:p>
          <a:p>
            <a:pPr marL="457200" lvl="0" indent="-330200" algn="l" rtl="0">
              <a:lnSpc>
                <a:spcPct val="114000"/>
              </a:lnSpc>
              <a:spcBef>
                <a:spcPts val="600"/>
              </a:spcBef>
              <a:spcAft>
                <a:spcPts val="0"/>
              </a:spcAft>
              <a:buClr>
                <a:srgbClr val="002569"/>
              </a:buClr>
              <a:buSzPts val="1600"/>
              <a:buChar char="•"/>
            </a:pPr>
            <a:r>
              <a:rPr lang="en-US" sz="1600" b="0">
                <a:solidFill>
                  <a:srgbClr val="002569"/>
                </a:solidFill>
              </a:rPr>
              <a:t>LSI-VC also plans to conduct data supply and user access trials – pushing data to large online storage and analysis hubs to further ease access and use.</a:t>
            </a:r>
            <a:endParaRPr sz="1600" b="0">
              <a:solidFill>
                <a:srgbClr val="002569"/>
              </a:solidFill>
            </a:endParaRPr>
          </a:p>
          <a:p>
            <a:pPr marL="457200" lvl="0" indent="-330200" algn="l" rtl="0">
              <a:lnSpc>
                <a:spcPct val="114000"/>
              </a:lnSpc>
              <a:spcBef>
                <a:spcPts val="600"/>
              </a:spcBef>
              <a:spcAft>
                <a:spcPts val="600"/>
              </a:spcAft>
              <a:buClr>
                <a:srgbClr val="002569"/>
              </a:buClr>
              <a:buSzPts val="1600"/>
              <a:buChar char="•"/>
            </a:pPr>
            <a:r>
              <a:rPr lang="en-US" sz="1600" b="0">
                <a:solidFill>
                  <a:srgbClr val="002569"/>
                </a:solidFill>
              </a:rPr>
              <a:t>Effort to date has been driven by LSI-VC for land applications, however CEOS has identified the need for a broader CEOS strategy for ARD, and th</a:t>
            </a:r>
            <a:r>
              <a:rPr lang="en-US" sz="1600" b="0"/>
              <a:t>e CSIRO/GA SIT Vice Chair </a:t>
            </a:r>
            <a:r>
              <a:rPr lang="en-US" sz="1600" b="0">
                <a:solidFill>
                  <a:srgbClr val="002569"/>
                </a:solidFill>
              </a:rPr>
              <a:t>intends to take this on as a priority in 2020-2021.</a:t>
            </a:r>
            <a:endParaRPr sz="1600" b="0">
              <a:solidFill>
                <a:srgbClr val="00256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6"/>
          <p:cNvSpPr>
            <a:spLocks noGrp="1"/>
          </p:cNvSpPr>
          <p:nvPr>
            <p:ph type="sldNum" idx="12"/>
          </p:nvPr>
        </p:nvSpPr>
        <p:spPr>
          <a:xfrm>
            <a:off x="8763000" y="6629400"/>
            <a:ext cx="304800" cy="187200"/>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US"/>
              <a:t>2</a:t>
            </a:fld>
            <a:endParaRPr/>
          </a:p>
        </p:txBody>
      </p:sp>
      <p:sp>
        <p:nvSpPr>
          <p:cNvPr id="31" name="Google Shape;31;p6"/>
          <p:cNvSpPr txBox="1">
            <a:spLocks noGrp="1"/>
          </p:cNvSpPr>
          <p:nvPr>
            <p:ph type="body" idx="1"/>
          </p:nvPr>
        </p:nvSpPr>
        <p:spPr>
          <a:xfrm>
            <a:off x="76200" y="1143000"/>
            <a:ext cx="8991600" cy="5673600"/>
          </a:xfrm>
          <a:prstGeom prst="rect">
            <a:avLst/>
          </a:prstGeom>
          <a:noFill/>
          <a:ln>
            <a:noFill/>
          </a:ln>
        </p:spPr>
        <p:txBody>
          <a:bodyPr spcFirstLastPara="1" wrap="square" lIns="91425" tIns="45700" rIns="91425" bIns="45700" anchor="t" anchorCtr="0">
            <a:noAutofit/>
          </a:bodyPr>
          <a:lstStyle/>
          <a:p>
            <a:pPr marL="457200" lvl="0" indent="-228600" algn="l" rtl="0">
              <a:spcBef>
                <a:spcPts val="500"/>
              </a:spcBef>
              <a:spcAft>
                <a:spcPts val="0"/>
              </a:spcAft>
              <a:buSzPts val="2000"/>
              <a:buNone/>
            </a:pPr>
            <a:endParaRPr b="0" dirty="0"/>
          </a:p>
          <a:p>
            <a:pPr marL="457200" lvl="0" indent="-355600" algn="l" rtl="0">
              <a:spcBef>
                <a:spcPts val="500"/>
              </a:spcBef>
              <a:spcAft>
                <a:spcPts val="0"/>
              </a:spcAft>
              <a:buSzPts val="2000"/>
              <a:buChar char="•"/>
            </a:pPr>
            <a:r>
              <a:rPr lang="en-US" sz="2400" b="0" dirty="0"/>
              <a:t>CEOS work plan update</a:t>
            </a:r>
            <a:endParaRPr sz="2400" dirty="0"/>
          </a:p>
          <a:p>
            <a:pPr marL="457200" lvl="0" indent="-228600" algn="l" rtl="0">
              <a:spcBef>
                <a:spcPts val="500"/>
              </a:spcBef>
              <a:spcAft>
                <a:spcPts val="0"/>
              </a:spcAft>
              <a:buSzPts val="2000"/>
              <a:buNone/>
            </a:pPr>
            <a:endParaRPr sz="2400" b="0" dirty="0"/>
          </a:p>
          <a:p>
            <a:pPr marL="457200" lvl="0" indent="-355600" algn="l" rtl="0">
              <a:spcBef>
                <a:spcPts val="500"/>
              </a:spcBef>
              <a:spcAft>
                <a:spcPts val="0"/>
              </a:spcAft>
              <a:buSzPts val="2000"/>
              <a:buChar char="•"/>
            </a:pPr>
            <a:r>
              <a:rPr lang="en-US" sz="2400" b="0" dirty="0"/>
              <a:t>Response to Plenary Action CEOS-32-12: </a:t>
            </a:r>
            <a:endParaRPr sz="2400" b="0" dirty="0"/>
          </a:p>
          <a:p>
            <a:pPr marL="914400" lvl="1" indent="-355600" algn="l" rtl="0">
              <a:spcBef>
                <a:spcPts val="500"/>
              </a:spcBef>
              <a:spcAft>
                <a:spcPts val="0"/>
              </a:spcAft>
              <a:buSzPts val="2000"/>
              <a:buChar char="•"/>
            </a:pPr>
            <a:r>
              <a:rPr lang="en-US" sz="2400" b="0" dirty="0"/>
              <a:t>Documented approach to leadership</a:t>
            </a:r>
            <a:endParaRPr sz="2400" dirty="0"/>
          </a:p>
          <a:p>
            <a:pPr marL="914400" lvl="1" indent="-355600" algn="l" rtl="0">
              <a:spcBef>
                <a:spcPts val="500"/>
              </a:spcBef>
              <a:spcAft>
                <a:spcPts val="0"/>
              </a:spcAft>
              <a:buSzPts val="2000"/>
              <a:buChar char="•"/>
            </a:pPr>
            <a:r>
              <a:rPr lang="en-US" sz="2400" b="0" dirty="0"/>
              <a:t>Synergies among teams</a:t>
            </a:r>
            <a:endParaRPr sz="2400" dirty="0"/>
          </a:p>
          <a:p>
            <a:pPr marL="914400" lvl="1" indent="-228600" algn="l" rtl="0">
              <a:spcBef>
                <a:spcPts val="500"/>
              </a:spcBef>
              <a:spcAft>
                <a:spcPts val="0"/>
              </a:spcAft>
              <a:buSzPts val="2000"/>
              <a:buNone/>
            </a:pPr>
            <a:endParaRPr sz="2400" b="0" dirty="0"/>
          </a:p>
          <a:p>
            <a:pPr marL="457200" lvl="0" indent="-355600" algn="l" rtl="0">
              <a:spcBef>
                <a:spcPts val="500"/>
              </a:spcBef>
              <a:spcAft>
                <a:spcPts val="0"/>
              </a:spcAft>
              <a:buSzPts val="2000"/>
              <a:buChar char="•"/>
            </a:pPr>
            <a:r>
              <a:rPr lang="en-US" sz="2400" b="0" dirty="0"/>
              <a:t>Team Achievements and Recommendation for SIT</a:t>
            </a:r>
            <a:endParaRPr sz="2400" dirty="0"/>
          </a:p>
          <a:p>
            <a:pPr marL="457200" lvl="0" indent="-228600" algn="l" rtl="0">
              <a:spcBef>
                <a:spcPts val="500"/>
              </a:spcBef>
              <a:spcAft>
                <a:spcPts val="0"/>
              </a:spcAft>
              <a:buSzPts val="2000"/>
              <a:buNone/>
            </a:pPr>
            <a:endParaRPr sz="2400" b="0" dirty="0"/>
          </a:p>
          <a:p>
            <a:pPr marL="457200" lvl="0" indent="-355600" algn="l" rtl="0">
              <a:spcBef>
                <a:spcPts val="500"/>
              </a:spcBef>
              <a:spcAft>
                <a:spcPts val="0"/>
              </a:spcAft>
              <a:buSzPts val="2000"/>
              <a:buChar char="•"/>
            </a:pPr>
            <a:r>
              <a:rPr lang="en-US" sz="2400" b="0" dirty="0" smtClean="0"/>
              <a:t>(Additional </a:t>
            </a:r>
            <a:r>
              <a:rPr lang="en-US" sz="2400" b="0" dirty="0"/>
              <a:t>detail, resources, and </a:t>
            </a:r>
            <a:r>
              <a:rPr lang="en-US" sz="2400" b="0" dirty="0" smtClean="0"/>
              <a:t>background)</a:t>
            </a:r>
            <a:endParaRPr sz="2400" b="0" dirty="0"/>
          </a:p>
          <a:p>
            <a:pPr marL="0" lvl="0" indent="0" algn="l" rtl="0">
              <a:spcBef>
                <a:spcPts val="500"/>
              </a:spcBef>
              <a:spcAft>
                <a:spcPts val="0"/>
              </a:spcAft>
              <a:buSzPts val="2000"/>
              <a:buNone/>
            </a:pPr>
            <a:endParaRPr b="0" dirty="0"/>
          </a:p>
          <a:p>
            <a:pPr marL="0" lvl="0" indent="0" algn="l" rtl="0">
              <a:spcBef>
                <a:spcPts val="500"/>
              </a:spcBef>
              <a:spcAft>
                <a:spcPts val="0"/>
              </a:spcAft>
              <a:buSzPts val="2000"/>
              <a:buNone/>
            </a:pPr>
            <a:endParaRPr b="0" dirty="0"/>
          </a:p>
        </p:txBody>
      </p:sp>
      <p:sp>
        <p:nvSpPr>
          <p:cNvPr id="32" name="Google Shape;32;p6"/>
          <p:cNvSpPr txBox="1">
            <a:spLocks noGrp="1"/>
          </p:cNvSpPr>
          <p:nvPr>
            <p:ph type="body" idx="2"/>
          </p:nvPr>
        </p:nvSpPr>
        <p:spPr>
          <a:xfrm>
            <a:off x="1905000" y="2286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SzPts val="2800"/>
              <a:buNone/>
            </a:pPr>
            <a:r>
              <a:rPr lang="en-US"/>
              <a:t>Topics</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Text Placeholder 2"/>
          <p:cNvSpPr>
            <a:spLocks noGrp="1"/>
          </p:cNvSpPr>
          <p:nvPr>
            <p:ph type="body" idx="1"/>
          </p:nvPr>
        </p:nvSpPr>
        <p:spPr/>
        <p:txBody>
          <a:bodyPr/>
          <a:lstStyle/>
          <a:p>
            <a:pPr marL="101600" indent="0">
              <a:buNone/>
            </a:pPr>
            <a:endParaRPr lang="en-AU" b="0" dirty="0" smtClean="0"/>
          </a:p>
          <a:p>
            <a:pPr marL="101600" indent="0">
              <a:buNone/>
            </a:pPr>
            <a:r>
              <a:rPr lang="en-AU" b="0" smtClean="0"/>
              <a:t>Why Are </a:t>
            </a:r>
            <a:r>
              <a:rPr lang="en-AU" b="0" dirty="0" smtClean="0"/>
              <a:t>We Here?</a:t>
            </a:r>
          </a:p>
          <a:p>
            <a:pPr marL="101600" indent="0">
              <a:buNone/>
            </a:pPr>
            <a:endParaRPr lang="en-AU" b="0" dirty="0" smtClean="0"/>
          </a:p>
          <a:p>
            <a:pPr marL="101600" indent="0">
              <a:buNone/>
            </a:pPr>
            <a:r>
              <a:rPr lang="en-AU" b="0" dirty="0" smtClean="0"/>
              <a:t>The </a:t>
            </a:r>
            <a:r>
              <a:rPr lang="en-AU" b="0" dirty="0"/>
              <a:t>harmonisation of future mission and existing mission acquisition plans across major international land surface imaging programs based on a reliable understanding of </a:t>
            </a:r>
            <a:r>
              <a:rPr lang="en-AU" b="0" dirty="0" smtClean="0"/>
              <a:t>domain-specific </a:t>
            </a:r>
            <a:r>
              <a:rPr lang="en-AU" b="0" dirty="0"/>
              <a:t>requirements, and;</a:t>
            </a:r>
            <a:endParaRPr lang="en-AU" b="0" dirty="0"/>
          </a:p>
          <a:p>
            <a:pPr marL="101600" indent="0">
              <a:buNone/>
            </a:pPr>
            <a:endParaRPr lang="en-AU" b="0" dirty="0" smtClean="0"/>
          </a:p>
          <a:p>
            <a:pPr marL="101600" indent="0">
              <a:buNone/>
            </a:pPr>
            <a:r>
              <a:rPr lang="en-AU" b="0" dirty="0"/>
              <a:t/>
            </a:r>
            <a:br>
              <a:rPr lang="en-AU" b="0" dirty="0"/>
            </a:br>
            <a:r>
              <a:rPr lang="en-AU" b="0" dirty="0"/>
              <a:t>The efficient use of very large land surface imaging datasets, enabled by suitable data architectures and non-domain specific land surface measurements that are ‘analysis-ready’ and interoperable.</a:t>
            </a:r>
            <a:endParaRPr lang="en-AU" b="0" dirty="0"/>
          </a:p>
          <a:p>
            <a:pPr marL="101600" indent="0">
              <a:buNone/>
            </a:pPr>
            <a:r>
              <a:rPr lang="en-AU" b="0" dirty="0"/>
              <a:t/>
            </a:r>
            <a:br>
              <a:rPr lang="en-AU" b="0" dirty="0"/>
            </a:br>
            <a:endParaRPr lang="en-AU" dirty="0"/>
          </a:p>
        </p:txBody>
      </p:sp>
      <p:sp>
        <p:nvSpPr>
          <p:cNvPr id="4" name="Text Placeholder 3"/>
          <p:cNvSpPr>
            <a:spLocks noGrp="1"/>
          </p:cNvSpPr>
          <p:nvPr>
            <p:ph type="body" idx="2"/>
          </p:nvPr>
        </p:nvSpPr>
        <p:spPr>
          <a:xfrm>
            <a:off x="1905000" y="396766"/>
            <a:ext cx="5638800" cy="838200"/>
          </a:xfrm>
        </p:spPr>
        <p:txBody>
          <a:bodyPr/>
          <a:lstStyle/>
          <a:p>
            <a:r>
              <a:rPr lang="en-AU" dirty="0" smtClean="0"/>
              <a:t>LSI-VC outcomes</a:t>
            </a:r>
            <a:endParaRPr lang="en-AU" dirty="0"/>
          </a:p>
        </p:txBody>
      </p:sp>
    </p:spTree>
    <p:extLst>
      <p:ext uri="{BB962C8B-B14F-4D97-AF65-F5344CB8AC3E}">
        <p14:creationId xmlns:p14="http://schemas.microsoft.com/office/powerpoint/2010/main" val="405321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a:spLocks noGrp="1"/>
          </p:cNvSpPr>
          <p:nvPr>
            <p:ph type="sldNum" idx="12"/>
          </p:nvPr>
        </p:nvSpPr>
        <p:spPr>
          <a:xfrm>
            <a:off x="8763000" y="6629400"/>
            <a:ext cx="304800" cy="18728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chemeClr val="dk2"/>
              </a:buClr>
              <a:buSzPts val="1100"/>
              <a:buFont typeface="Helvetica Neue"/>
              <a:buNone/>
            </a:pPr>
            <a:fld id="{00000000-1234-1234-1234-123412341234}" type="slidenum">
              <a:rPr lang="en-US"/>
              <a:t>4</a:t>
            </a:fld>
            <a:endParaRPr/>
          </a:p>
        </p:txBody>
      </p:sp>
      <p:sp>
        <p:nvSpPr>
          <p:cNvPr id="38" name="Google Shape;38;p7"/>
          <p:cNvSpPr txBox="1">
            <a:spLocks noGrp="1"/>
          </p:cNvSpPr>
          <p:nvPr>
            <p:ph type="body" idx="2"/>
          </p:nvPr>
        </p:nvSpPr>
        <p:spPr>
          <a:xfrm>
            <a:off x="1905000" y="3048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smtClean="0"/>
              <a:t>Plenary Actions</a:t>
            </a:r>
            <a:endParaRPr dirty="0"/>
          </a:p>
        </p:txBody>
      </p:sp>
      <p:graphicFrame>
        <p:nvGraphicFramePr>
          <p:cNvPr id="39" name="Google Shape;39;p7"/>
          <p:cNvGraphicFramePr/>
          <p:nvPr/>
        </p:nvGraphicFramePr>
        <p:xfrm>
          <a:off x="484250" y="1386900"/>
          <a:ext cx="8388275" cy="797276"/>
        </p:xfrm>
        <a:graphic>
          <a:graphicData uri="http://schemas.openxmlformats.org/drawingml/2006/table">
            <a:tbl>
              <a:tblPr>
                <a:noFill/>
                <a:tableStyleId>{619592BE-9486-4669-9FB7-1CC5F0B68C9A}</a:tableStyleId>
              </a:tblPr>
              <a:tblGrid>
                <a:gridCol w="1637875">
                  <a:extLst>
                    <a:ext uri="{9D8B030D-6E8A-4147-A177-3AD203B41FA5}">
                      <a16:colId xmlns:a16="http://schemas.microsoft.com/office/drawing/2014/main" val="20000"/>
                    </a:ext>
                  </a:extLst>
                </a:gridCol>
                <a:gridCol w="6750400">
                  <a:extLst>
                    <a:ext uri="{9D8B030D-6E8A-4147-A177-3AD203B41FA5}">
                      <a16:colId xmlns:a16="http://schemas.microsoft.com/office/drawing/2014/main" val="20001"/>
                    </a:ext>
                  </a:extLst>
                </a:gridCol>
              </a:tblGrid>
              <a:tr h="466725">
                <a:tc>
                  <a:txBody>
                    <a:bodyPr/>
                    <a:lstStyle/>
                    <a:p>
                      <a:pPr marL="0" marR="0" lvl="0" indent="0" algn="ctr" rtl="0">
                        <a:lnSpc>
                          <a:spcPct val="112000"/>
                        </a:lnSpc>
                        <a:spcBef>
                          <a:spcPts val="0"/>
                        </a:spcBef>
                        <a:spcAft>
                          <a:spcPts val="0"/>
                        </a:spcAft>
                        <a:buClr>
                          <a:srgbClr val="FFFFFF"/>
                        </a:buClr>
                        <a:buSzPts val="1800"/>
                        <a:buFont typeface="Calibri"/>
                        <a:buNone/>
                      </a:pPr>
                      <a:r>
                        <a:rPr lang="en-US" sz="1800" b="1" u="none" strike="noStrike" cap="none">
                          <a:solidFill>
                            <a:srgbClr val="FFFFFF"/>
                          </a:solidFill>
                          <a:latin typeface="Calibri"/>
                          <a:ea typeface="Calibri"/>
                          <a:cs typeface="Calibri"/>
                          <a:sym typeface="Calibri"/>
                        </a:rPr>
                        <a:t>CEOS-32-09</a:t>
                      </a:r>
                      <a:endParaRPr sz="1800" b="1" u="none" strike="noStrike" cap="none">
                        <a:solidFill>
                          <a:srgbClr val="FFFFFF"/>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3366"/>
                    </a:solidFill>
                  </a:tcPr>
                </a:tc>
                <a:tc>
                  <a:txBody>
                    <a:bodyPr/>
                    <a:lstStyle/>
                    <a:p>
                      <a:pPr marL="0" marR="0" lvl="0" indent="0" algn="l" rtl="0">
                        <a:lnSpc>
                          <a:spcPct val="112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NOAA and CSIRO, in consultation with LSI-VC, to explore additional case studies related to the GEO-LEO initiative.</a:t>
                      </a:r>
                      <a:endParaRPr sz="18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0" name="Google Shape;40;p7"/>
          <p:cNvGraphicFramePr/>
          <p:nvPr/>
        </p:nvGraphicFramePr>
        <p:xfrm>
          <a:off x="484250" y="3876075"/>
          <a:ext cx="8388275" cy="1247902"/>
        </p:xfrm>
        <a:graphic>
          <a:graphicData uri="http://schemas.openxmlformats.org/drawingml/2006/table">
            <a:tbl>
              <a:tblPr>
                <a:noFill/>
                <a:tableStyleId>{619592BE-9486-4669-9FB7-1CC5F0B68C9A}</a:tableStyleId>
              </a:tblPr>
              <a:tblGrid>
                <a:gridCol w="1517725">
                  <a:extLst>
                    <a:ext uri="{9D8B030D-6E8A-4147-A177-3AD203B41FA5}">
                      <a16:colId xmlns:a16="http://schemas.microsoft.com/office/drawing/2014/main" val="20000"/>
                    </a:ext>
                  </a:extLst>
                </a:gridCol>
                <a:gridCol w="6870550">
                  <a:extLst>
                    <a:ext uri="{9D8B030D-6E8A-4147-A177-3AD203B41FA5}">
                      <a16:colId xmlns:a16="http://schemas.microsoft.com/office/drawing/2014/main" val="20001"/>
                    </a:ext>
                  </a:extLst>
                </a:gridCol>
              </a:tblGrid>
              <a:tr h="790575">
                <a:tc>
                  <a:txBody>
                    <a:bodyPr/>
                    <a:lstStyle/>
                    <a:p>
                      <a:pPr marL="0" marR="0" lvl="0" indent="0" algn="ctr" rtl="0">
                        <a:lnSpc>
                          <a:spcPct val="112000"/>
                        </a:lnSpc>
                        <a:spcBef>
                          <a:spcPts val="0"/>
                        </a:spcBef>
                        <a:spcAft>
                          <a:spcPts val="0"/>
                        </a:spcAft>
                        <a:buClr>
                          <a:srgbClr val="FFFFFF"/>
                        </a:buClr>
                        <a:buSzPts val="1800"/>
                        <a:buFont typeface="Calibri"/>
                        <a:buNone/>
                      </a:pPr>
                      <a:r>
                        <a:rPr lang="en-US" sz="1800" b="1" u="none" strike="noStrike" cap="none">
                          <a:solidFill>
                            <a:srgbClr val="FFFFFF"/>
                          </a:solidFill>
                          <a:latin typeface="Calibri"/>
                          <a:ea typeface="Calibri"/>
                          <a:cs typeface="Calibri"/>
                          <a:sym typeface="Calibri"/>
                        </a:rPr>
                        <a:t>CEOS-32-13</a:t>
                      </a:r>
                      <a:endParaRPr sz="1800" b="1" u="none" strike="noStrike" cap="none">
                        <a:solidFill>
                          <a:srgbClr val="FFFFFF"/>
                        </a:solidFill>
                        <a:latin typeface="Calibri"/>
                        <a:ea typeface="Calibri"/>
                        <a:cs typeface="Calibri"/>
                        <a:sym typeface="Calibri"/>
                      </a:endParaRPr>
                    </a:p>
                  </a:txBody>
                  <a:tcPr marL="9525" marR="9525" marT="9525" marB="95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3366"/>
                    </a:solidFill>
                  </a:tcPr>
                </a:tc>
                <a:tc>
                  <a:txBody>
                    <a:bodyPr/>
                    <a:lstStyle/>
                    <a:p>
                      <a:pPr marL="76200" marR="0" lvl="0" indent="0" algn="l" rtl="0">
                        <a:lnSpc>
                          <a:spcPct val="112000"/>
                        </a:lnSpc>
                        <a:spcBef>
                          <a:spcPts val="0"/>
                        </a:spcBef>
                        <a:spcAft>
                          <a:spcPts val="0"/>
                        </a:spcAft>
                        <a:buClr>
                          <a:schemeClr val="dk1"/>
                        </a:buClr>
                        <a:buSzPts val="1800"/>
                        <a:buFont typeface="Calibri"/>
                        <a:buNone/>
                      </a:pPr>
                      <a:r>
                        <a:rPr lang="en-US" sz="1800" u="none" strike="noStrike" cap="none" dirty="0">
                          <a:latin typeface="Calibri"/>
                          <a:ea typeface="Calibri"/>
                          <a:cs typeface="Calibri"/>
                          <a:sym typeface="Calibri"/>
                        </a:rPr>
                        <a:t>LSI-VC to draft a plan forward for the proposed merger of SDCG for GFOI and the CEOS </a:t>
                      </a:r>
                      <a:r>
                        <a:rPr lang="en-US" sz="1800" i="1" u="none" strike="noStrike" cap="none" dirty="0">
                          <a:latin typeface="Calibri"/>
                          <a:ea typeface="Calibri"/>
                          <a:cs typeface="Calibri"/>
                          <a:sym typeface="Calibri"/>
                        </a:rPr>
                        <a:t>Ad Hoc</a:t>
                      </a:r>
                      <a:r>
                        <a:rPr lang="en-US" sz="1800" u="none" strike="noStrike" cap="none" dirty="0">
                          <a:latin typeface="Calibri"/>
                          <a:ea typeface="Calibri"/>
                          <a:cs typeface="Calibri"/>
                          <a:sym typeface="Calibri"/>
                        </a:rPr>
                        <a:t> Working Group on GEOGLAM into LSI-VC. This plan would address the discussions and concerns raised at the CEOS Plenary meeting.</a:t>
                      </a:r>
                      <a:endParaRPr sz="1800" u="none" strike="noStrike" cap="none" dirty="0">
                        <a:latin typeface="Calibri"/>
                        <a:ea typeface="Calibri"/>
                        <a:cs typeface="Calibri"/>
                        <a:sym typeface="Calibri"/>
                      </a:endParaRPr>
                    </a:p>
                  </a:txBody>
                  <a:tcPr marL="9525" marR="9525" marT="9525" marB="95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1" name="Google Shape;41;p7"/>
          <p:cNvSpPr txBox="1"/>
          <p:nvPr/>
        </p:nvSpPr>
        <p:spPr>
          <a:xfrm>
            <a:off x="374725" y="2226583"/>
            <a:ext cx="8497800" cy="1097400"/>
          </a:xfrm>
          <a:prstGeom prst="rect">
            <a:avLst/>
          </a:prstGeom>
          <a:noFill/>
          <a:ln>
            <a:noFill/>
          </a:ln>
        </p:spPr>
        <p:txBody>
          <a:bodyPr spcFirstLastPara="1" wrap="square" lIns="91425" tIns="91425" rIns="91425" bIns="91425" anchor="t" anchorCtr="0">
            <a:noAutofit/>
          </a:bodyPr>
          <a:lstStyle/>
          <a:p>
            <a:pPr marL="457200" marR="0" lvl="0" indent="-342900" algn="l" rtl="0">
              <a:spcBef>
                <a:spcPts val="0"/>
              </a:spcBef>
              <a:spcAft>
                <a:spcPts val="0"/>
              </a:spcAft>
              <a:buClr>
                <a:srgbClr val="002569"/>
              </a:buClr>
              <a:buSzPts val="1800"/>
              <a:buFont typeface="Arial"/>
              <a:buChar char="●"/>
            </a:pPr>
            <a:r>
              <a:rPr lang="en-US" sz="1800" b="0" i="0" u="none" strike="noStrike" cap="none" dirty="0">
                <a:solidFill>
                  <a:srgbClr val="002569"/>
                </a:solidFill>
              </a:rPr>
              <a:t>Key finding from work done by Kevin Gallo: NOT having data in an analysis-ready format (e.g., CARD4L) makes the data preparation steps too time intensive</a:t>
            </a:r>
            <a:endParaRPr sz="1800" b="0" i="0" u="none" strike="noStrike" cap="none" dirty="0">
              <a:solidFill>
                <a:srgbClr val="002569"/>
              </a:solidFill>
            </a:endParaRPr>
          </a:p>
          <a:p>
            <a:pPr marL="457200" marR="0" lvl="0" indent="-342900" algn="l" rtl="0">
              <a:spcBef>
                <a:spcPts val="0"/>
              </a:spcBef>
              <a:spcAft>
                <a:spcPts val="0"/>
              </a:spcAft>
              <a:buClr>
                <a:srgbClr val="002569"/>
              </a:buClr>
              <a:buSzPts val="1800"/>
              <a:buFont typeface="Arial"/>
              <a:buChar char="●"/>
            </a:pPr>
            <a:r>
              <a:rPr lang="en-US" sz="1800" b="0" i="0" u="none" strike="noStrike" cap="none" dirty="0">
                <a:solidFill>
                  <a:srgbClr val="002569"/>
                </a:solidFill>
              </a:rPr>
              <a:t>LSI-VC is awaiting further feedback and guidance from CSIRO and NOAA on the next steps.</a:t>
            </a:r>
            <a:endParaRPr sz="1800" b="0" i="0" u="none" strike="noStrike" cap="none" dirty="0">
              <a:solidFill>
                <a:srgbClr val="002569"/>
              </a:solidFill>
            </a:endParaRPr>
          </a:p>
        </p:txBody>
      </p:sp>
      <p:sp>
        <p:nvSpPr>
          <p:cNvPr id="42" name="Google Shape;42;p7"/>
          <p:cNvSpPr txBox="1"/>
          <p:nvPr/>
        </p:nvSpPr>
        <p:spPr>
          <a:xfrm>
            <a:off x="374725" y="5274583"/>
            <a:ext cx="8497800" cy="1097400"/>
          </a:xfrm>
          <a:prstGeom prst="rect">
            <a:avLst/>
          </a:prstGeom>
          <a:noFill/>
          <a:ln>
            <a:noFill/>
          </a:ln>
        </p:spPr>
        <p:txBody>
          <a:bodyPr spcFirstLastPara="1" wrap="square" lIns="91425" tIns="91425" rIns="91425" bIns="91425" anchor="t" anchorCtr="0">
            <a:noAutofit/>
          </a:bodyPr>
          <a:lstStyle/>
          <a:p>
            <a:pPr marL="457200" marR="0" lvl="0" indent="-342900" algn="l" rtl="0">
              <a:spcBef>
                <a:spcPts val="0"/>
              </a:spcBef>
              <a:spcAft>
                <a:spcPts val="0"/>
              </a:spcAft>
              <a:buClr>
                <a:srgbClr val="002569"/>
              </a:buClr>
              <a:buSzPts val="1800"/>
              <a:buFont typeface="Arial"/>
              <a:buChar char="●"/>
            </a:pPr>
            <a:r>
              <a:rPr lang="en-US" sz="1800" b="0" i="0" u="none" strike="noStrike" cap="none" dirty="0" smtClean="0">
                <a:solidFill>
                  <a:srgbClr val="002569"/>
                </a:solidFill>
              </a:rPr>
              <a:t>LSI-VC, together with SDCG and GEOGLAM, have developed an option which should be considered alongside other options </a:t>
            </a:r>
            <a:endParaRPr dirty="0"/>
          </a:p>
          <a:p>
            <a:pPr marL="457200" marR="0" lvl="0" indent="-342900" algn="l" rtl="0">
              <a:spcBef>
                <a:spcPts val="0"/>
              </a:spcBef>
              <a:spcAft>
                <a:spcPts val="0"/>
              </a:spcAft>
              <a:buClr>
                <a:srgbClr val="002569"/>
              </a:buClr>
              <a:buSzPts val="1800"/>
              <a:buFont typeface="Arial"/>
              <a:buChar char="●"/>
            </a:pPr>
            <a:r>
              <a:rPr lang="en-US" sz="1800" b="0" i="0" u="none" strike="noStrike" cap="none" dirty="0">
                <a:solidFill>
                  <a:srgbClr val="002569"/>
                </a:solidFill>
              </a:rPr>
              <a:t>Expect this will be covered in SIT-34 Session 2, </a:t>
            </a:r>
            <a:r>
              <a:rPr lang="en-US" sz="1800" b="0" i="0" u="none" strike="noStrike" cap="none" dirty="0" err="1">
                <a:solidFill>
                  <a:srgbClr val="002569"/>
                </a:solidFill>
              </a:rPr>
              <a:t>Organisational</a:t>
            </a:r>
            <a:r>
              <a:rPr lang="en-US" sz="1800" b="0" i="0" u="none" strike="noStrike" cap="none" dirty="0">
                <a:solidFill>
                  <a:srgbClr val="002569"/>
                </a:solidFill>
              </a:rPr>
              <a:t> Matters</a:t>
            </a:r>
            <a:endParaRPr sz="1800" b="0" i="0" u="none" strike="noStrike" cap="none" dirty="0">
              <a:solidFill>
                <a:srgbClr val="002569"/>
              </a:solidFill>
            </a:endParaRPr>
          </a:p>
          <a:p>
            <a:pPr marL="0" marR="0" lvl="0" indent="0" algn="l" rtl="0">
              <a:spcBef>
                <a:spcPts val="0"/>
              </a:spcBef>
              <a:spcAft>
                <a:spcPts val="0"/>
              </a:spcAft>
              <a:buClr>
                <a:srgbClr val="002569"/>
              </a:buClr>
              <a:buSzPts val="1800"/>
              <a:buFont typeface="Arial"/>
              <a:buNone/>
            </a:pPr>
            <a:endParaRPr sz="1800" b="0" i="0" u="none" strike="noStrike" cap="none" dirty="0">
              <a:solidFill>
                <a:srgbClr val="002569"/>
              </a:solidFill>
            </a:endParaRPr>
          </a:p>
        </p:txBody>
      </p:sp>
      <p:sp>
        <p:nvSpPr>
          <p:cNvPr id="43" name="Google Shape;43;p7"/>
          <p:cNvSpPr/>
          <p:nvPr/>
        </p:nvSpPr>
        <p:spPr>
          <a:xfrm>
            <a:off x="2286000" y="3105835"/>
            <a:ext cx="4572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rgbClr val="002569"/>
                </a:solidFill>
              </a:rPr>
              <a:t> </a:t>
            </a:r>
            <a:br>
              <a:rPr lang="en-US" sz="1800" b="0" i="0" u="none" strike="noStrike" cap="none" dirty="0">
                <a:solidFill>
                  <a:srgbClr val="002569"/>
                </a:solidFill>
              </a:rPr>
            </a:br>
            <a:endParaRPr sz="1800" dirty="0">
              <a:solidFill>
                <a:srgbClr val="00256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a:spLocks noGrp="1"/>
          </p:cNvSpPr>
          <p:nvPr>
            <p:ph type="sldNum" idx="12"/>
          </p:nvPr>
        </p:nvSpPr>
        <p:spPr>
          <a:xfrm>
            <a:off x="8763000" y="6629400"/>
            <a:ext cx="304800" cy="187200"/>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US"/>
              <a:t>5</a:t>
            </a:fld>
            <a:endParaRPr/>
          </a:p>
        </p:txBody>
      </p:sp>
      <p:sp>
        <p:nvSpPr>
          <p:cNvPr id="49" name="Google Shape;49;p8"/>
          <p:cNvSpPr txBox="1">
            <a:spLocks noGrp="1"/>
          </p:cNvSpPr>
          <p:nvPr>
            <p:ph type="body" idx="1"/>
          </p:nvPr>
        </p:nvSpPr>
        <p:spPr>
          <a:xfrm>
            <a:off x="432144" y="1447800"/>
            <a:ext cx="5220300" cy="533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1400" dirty="0"/>
              <a:t>VC-31: CARD4L </a:t>
            </a:r>
            <a:r>
              <a:rPr lang="en-US" sz="1400" dirty="0" smtClean="0"/>
              <a:t>Supply, Access, Uptake </a:t>
            </a:r>
            <a:r>
              <a:rPr lang="en-US" sz="1400" dirty="0"/>
              <a:t>Trials (via Digital Earth Africa, others) </a:t>
            </a:r>
            <a:r>
              <a:rPr lang="en-US" sz="1400" b="0" dirty="0"/>
              <a:t>– This task is intended to cover aspects such as:</a:t>
            </a:r>
            <a:endParaRPr sz="1400" b="0" dirty="0"/>
          </a:p>
          <a:p>
            <a:pPr marL="457200" lvl="0" indent="-317500" algn="l" rtl="0">
              <a:spcBef>
                <a:spcPts val="0"/>
              </a:spcBef>
              <a:spcAft>
                <a:spcPts val="0"/>
              </a:spcAft>
              <a:buSzPts val="1400"/>
              <a:buChar char="•"/>
            </a:pPr>
            <a:r>
              <a:rPr lang="en-US" sz="1400" b="0" dirty="0"/>
              <a:t>CARD4L production from multiple instruments across the spectrum of available PFS;</a:t>
            </a:r>
            <a:endParaRPr sz="1400" b="0" dirty="0"/>
          </a:p>
          <a:p>
            <a:pPr marL="457200" lvl="0" indent="-317500" algn="l" rtl="0">
              <a:spcBef>
                <a:spcPts val="0"/>
              </a:spcBef>
              <a:spcAft>
                <a:spcPts val="0"/>
              </a:spcAft>
              <a:buSzPts val="1400"/>
              <a:buChar char="•"/>
            </a:pPr>
            <a:r>
              <a:rPr lang="en-US" sz="1400" b="0" dirty="0"/>
              <a:t>Routine publishing of this CARD4L via agency data portals, cloud data stores, other data aggregators/platforms; and,</a:t>
            </a:r>
            <a:endParaRPr sz="1400" b="0" dirty="0"/>
          </a:p>
          <a:p>
            <a:pPr marL="457200" lvl="0" indent="-317500" algn="l" rtl="0">
              <a:spcBef>
                <a:spcPts val="0"/>
              </a:spcBef>
              <a:spcAft>
                <a:spcPts val="0"/>
              </a:spcAft>
              <a:buSzPts val="1400"/>
              <a:buChar char="•"/>
            </a:pPr>
            <a:r>
              <a:rPr lang="en-US" sz="1400" b="0" dirty="0"/>
              <a:t>Investigation and implementation of new data paradigms such as COGs and STAC for CARD4L usability and discoverability</a:t>
            </a:r>
            <a:r>
              <a:rPr lang="en-US" sz="1400" b="0" dirty="0" smtClean="0"/>
              <a:t>.</a:t>
            </a:r>
            <a:endParaRPr sz="1400" b="0" dirty="0"/>
          </a:p>
          <a:p>
            <a:pPr marL="0" lvl="0" indent="0" algn="l" rtl="0">
              <a:spcBef>
                <a:spcPts val="0"/>
              </a:spcBef>
              <a:spcAft>
                <a:spcPts val="0"/>
              </a:spcAft>
              <a:buSzPts val="2000"/>
              <a:buNone/>
            </a:pPr>
            <a:endParaRPr sz="1400" b="0" dirty="0"/>
          </a:p>
          <a:p>
            <a:pPr marL="0" lvl="0" indent="0" algn="l" rtl="0">
              <a:spcBef>
                <a:spcPts val="0"/>
              </a:spcBef>
              <a:spcAft>
                <a:spcPts val="0"/>
              </a:spcAft>
              <a:buSzPts val="2000"/>
              <a:buNone/>
            </a:pPr>
            <a:r>
              <a:rPr lang="en-US" sz="1400" dirty="0"/>
              <a:t>VC-37: CEOS Information Tool Improvements</a:t>
            </a:r>
            <a:r>
              <a:rPr lang="en-US" sz="1400" b="0" dirty="0"/>
              <a:t> – modifying the CEOS MIM database to allow complex queries and gap analyses through the addition of an API. </a:t>
            </a:r>
            <a:r>
              <a:rPr lang="en-US" sz="1400" dirty="0"/>
              <a:t>Develop a prototype online user interface using an API connected to the MIM.</a:t>
            </a:r>
            <a:endParaRPr sz="1400" dirty="0"/>
          </a:p>
          <a:p>
            <a:pPr marL="0" lvl="0" indent="0" algn="l" rtl="0">
              <a:spcBef>
                <a:spcPts val="0"/>
              </a:spcBef>
              <a:spcAft>
                <a:spcPts val="0"/>
              </a:spcAft>
              <a:buSzPts val="2000"/>
              <a:buNone/>
            </a:pPr>
            <a:endParaRPr sz="1400" b="0" dirty="0"/>
          </a:p>
          <a:p>
            <a:pPr marL="0" lvl="0" indent="0" algn="l" rtl="0">
              <a:spcBef>
                <a:spcPts val="0"/>
              </a:spcBef>
              <a:spcAft>
                <a:spcPts val="0"/>
              </a:spcAft>
              <a:buSzPts val="2000"/>
              <a:buNone/>
            </a:pPr>
            <a:r>
              <a:rPr lang="en-US" sz="1400" dirty="0"/>
              <a:t>VC-39: Formally define terms used in the context of the Moderate Resolution Interoperability (MRI) Initiative</a:t>
            </a:r>
            <a:endParaRPr sz="1400" dirty="0"/>
          </a:p>
          <a:p>
            <a:pPr marL="0" lvl="0" indent="0" algn="l" rtl="0">
              <a:spcBef>
                <a:spcPts val="0"/>
              </a:spcBef>
              <a:spcAft>
                <a:spcPts val="0"/>
              </a:spcAft>
              <a:buSzPts val="2000"/>
              <a:buNone/>
            </a:pPr>
            <a:endParaRPr sz="1400" b="0" dirty="0"/>
          </a:p>
          <a:p>
            <a:pPr marL="0" lvl="0" indent="0" algn="l" rtl="0">
              <a:spcBef>
                <a:spcPts val="0"/>
              </a:spcBef>
              <a:spcAft>
                <a:spcPts val="0"/>
              </a:spcAft>
              <a:buSzPts val="2000"/>
              <a:buNone/>
            </a:pPr>
            <a:r>
              <a:rPr lang="en-US" sz="1400" dirty="0"/>
              <a:t>VC-42: Open-source library for surface reflectance product generation</a:t>
            </a:r>
            <a:endParaRPr sz="1400" dirty="0"/>
          </a:p>
        </p:txBody>
      </p:sp>
      <p:sp>
        <p:nvSpPr>
          <p:cNvPr id="50" name="Google Shape;50;p8"/>
          <p:cNvSpPr txBox="1">
            <a:spLocks noGrp="1"/>
          </p:cNvSpPr>
          <p:nvPr>
            <p:ph type="body" idx="2"/>
          </p:nvPr>
        </p:nvSpPr>
        <p:spPr>
          <a:xfrm>
            <a:off x="1905000" y="2286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SzPts val="2800"/>
              <a:buNone/>
            </a:pPr>
            <a:r>
              <a:rPr lang="en-US"/>
              <a:t>Work Plan</a:t>
            </a:r>
            <a:endParaRPr/>
          </a:p>
        </p:txBody>
      </p:sp>
      <p:pic>
        <p:nvPicPr>
          <p:cNvPr id="51" name="Google Shape;51;p8"/>
          <p:cNvPicPr preferRelativeResize="0"/>
          <p:nvPr/>
        </p:nvPicPr>
        <p:blipFill rotWithShape="1">
          <a:blip r:embed="rId3">
            <a:alphaModFix/>
          </a:blip>
          <a:srcRect b="55408"/>
          <a:stretch/>
        </p:blipFill>
        <p:spPr>
          <a:xfrm>
            <a:off x="5786855" y="2622329"/>
            <a:ext cx="3128545" cy="3822546"/>
          </a:xfrm>
          <a:prstGeom prst="rect">
            <a:avLst/>
          </a:prstGeom>
          <a:noFill/>
          <a:ln>
            <a:noFill/>
          </a:ln>
        </p:spPr>
      </p:pic>
      <p:cxnSp>
        <p:nvCxnSpPr>
          <p:cNvPr id="52" name="Google Shape;52;p8"/>
          <p:cNvCxnSpPr/>
          <p:nvPr/>
        </p:nvCxnSpPr>
        <p:spPr>
          <a:xfrm>
            <a:off x="5524537" y="4700672"/>
            <a:ext cx="325200" cy="0"/>
          </a:xfrm>
          <a:prstGeom prst="straightConnector1">
            <a:avLst/>
          </a:prstGeom>
          <a:noFill/>
          <a:ln w="19050" cap="flat" cmpd="sng">
            <a:solidFill>
              <a:schemeClr val="dk2"/>
            </a:solidFill>
            <a:prstDash val="solid"/>
            <a:round/>
            <a:headEnd type="none" w="sm" len="sm"/>
            <a:tailEnd type="triangle" w="med" len="med"/>
          </a:ln>
        </p:spPr>
      </p:cxnSp>
      <p:pic>
        <p:nvPicPr>
          <p:cNvPr id="7" name="Google Shape;63;p10"/>
          <p:cNvPicPr preferRelativeResize="0"/>
          <p:nvPr/>
        </p:nvPicPr>
        <p:blipFill>
          <a:blip r:embed="rId4">
            <a:alphaModFix/>
          </a:blip>
          <a:stretch>
            <a:fillRect/>
          </a:stretch>
        </p:blipFill>
        <p:spPr>
          <a:xfrm>
            <a:off x="6354419" y="78825"/>
            <a:ext cx="2554137" cy="2431190"/>
          </a:xfrm>
          <a:prstGeom prst="rect">
            <a:avLst/>
          </a:prstGeom>
          <a:noFill/>
          <a:ln>
            <a:noFill/>
          </a:ln>
        </p:spPr>
      </p:pic>
      <p:cxnSp>
        <p:nvCxnSpPr>
          <p:cNvPr id="8" name="Google Shape;52;p8"/>
          <p:cNvCxnSpPr/>
          <p:nvPr/>
        </p:nvCxnSpPr>
        <p:spPr>
          <a:xfrm>
            <a:off x="6057408" y="2094106"/>
            <a:ext cx="325200" cy="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sp>
        <p:nvSpPr>
          <p:cNvPr id="58" name="Google Shape;58;p9"/>
          <p:cNvSpPr txBox="1">
            <a:spLocks noGrp="1"/>
          </p:cNvSpPr>
          <p:nvPr>
            <p:ph type="body" idx="2"/>
          </p:nvPr>
        </p:nvSpPr>
        <p:spPr>
          <a:xfrm>
            <a:off x="1752600" y="1524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Sustainable Commitment</a:t>
            </a:r>
            <a:endParaRPr/>
          </a:p>
          <a:p>
            <a:pPr marL="0" lvl="0" indent="0" algn="ctr" rtl="0">
              <a:spcBef>
                <a:spcPts val="500"/>
              </a:spcBef>
              <a:spcAft>
                <a:spcPts val="0"/>
              </a:spcAft>
              <a:buClr>
                <a:schemeClr val="lt1"/>
              </a:buClr>
              <a:buSzPts val="2800"/>
              <a:buNone/>
            </a:pPr>
            <a:r>
              <a:rPr lang="en-US"/>
              <a:t>- Leadership</a:t>
            </a:r>
            <a:endParaRPr/>
          </a:p>
          <a:p>
            <a:pPr marL="0" lvl="0" indent="0" algn="ctr" rtl="0">
              <a:spcBef>
                <a:spcPts val="500"/>
              </a:spcBef>
              <a:spcAft>
                <a:spcPts val="0"/>
              </a:spcAft>
              <a:buClr>
                <a:schemeClr val="lt1"/>
              </a:buClr>
              <a:buSzPts val="2800"/>
              <a:buNone/>
            </a:pPr>
            <a:endParaRPr/>
          </a:p>
        </p:txBody>
      </p:sp>
      <p:sp>
        <p:nvSpPr>
          <p:cNvPr id="59" name="Google Shape;59;p9"/>
          <p:cNvSpPr txBox="1">
            <a:spLocks noGrp="1"/>
          </p:cNvSpPr>
          <p:nvPr>
            <p:ph type="body" idx="1"/>
          </p:nvPr>
        </p:nvSpPr>
        <p:spPr>
          <a:xfrm>
            <a:off x="76200" y="1447800"/>
            <a:ext cx="8991600" cy="5334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rgbClr val="002569"/>
              </a:buClr>
              <a:buSzPts val="1800"/>
              <a:buChar char="•"/>
            </a:pPr>
            <a:r>
              <a:rPr lang="en-US" sz="1800" dirty="0"/>
              <a:t>LSI-VC revised Terms of Reference includes a Leadership Rotation Cycle. The leadership of the LSI-VC:</a:t>
            </a:r>
            <a:endParaRPr sz="1800" dirty="0"/>
          </a:p>
          <a:p>
            <a:pPr marL="768927" lvl="1" indent="-299027" algn="l" rtl="0">
              <a:spcBef>
                <a:spcPts val="500"/>
              </a:spcBef>
              <a:spcAft>
                <a:spcPts val="0"/>
              </a:spcAft>
              <a:buClr>
                <a:srgbClr val="002569"/>
              </a:buClr>
              <a:buSzPts val="1800"/>
              <a:buChar char="o"/>
            </a:pPr>
            <a:r>
              <a:rPr lang="en-US" sz="1800" dirty="0"/>
              <a:t>Will continue to consist of </a:t>
            </a:r>
            <a:r>
              <a:rPr lang="en-US" sz="1800" dirty="0" smtClean="0"/>
              <a:t>co-leads </a:t>
            </a:r>
            <a:r>
              <a:rPr lang="en-US" sz="1800" dirty="0"/>
              <a:t>endorsed by their agencies</a:t>
            </a:r>
            <a:endParaRPr sz="1800" dirty="0"/>
          </a:p>
          <a:p>
            <a:pPr marL="768927" lvl="1" indent="-299027" algn="l" rtl="0">
              <a:spcBef>
                <a:spcPts val="500"/>
              </a:spcBef>
              <a:spcAft>
                <a:spcPts val="0"/>
              </a:spcAft>
              <a:buClr>
                <a:srgbClr val="002569"/>
              </a:buClr>
              <a:buSzPts val="1800"/>
              <a:buChar char="o"/>
            </a:pPr>
            <a:r>
              <a:rPr lang="en-US" sz="1800" dirty="0"/>
              <a:t>Will nominally rotate, through an annual call for expressions of interest in joining the </a:t>
            </a:r>
            <a:r>
              <a:rPr lang="en-US" sz="1800" dirty="0" smtClean="0"/>
              <a:t>co-lead </a:t>
            </a:r>
            <a:r>
              <a:rPr lang="en-US" sz="1800" dirty="0"/>
              <a:t>team. However it will not be a strict requirement that the </a:t>
            </a:r>
            <a:r>
              <a:rPr lang="en-US" sz="1800" dirty="0" smtClean="0"/>
              <a:t>co-lead </a:t>
            </a:r>
            <a:r>
              <a:rPr lang="en-US" sz="1800" dirty="0"/>
              <a:t>rotate. In the event of a lack of nominations, for example.</a:t>
            </a:r>
            <a:endParaRPr sz="1800" dirty="0"/>
          </a:p>
          <a:p>
            <a:pPr marL="342900" lvl="0" indent="-330200" algn="l" rtl="0">
              <a:spcBef>
                <a:spcPts val="500"/>
              </a:spcBef>
              <a:spcAft>
                <a:spcPts val="0"/>
              </a:spcAft>
              <a:buClr>
                <a:srgbClr val="002569"/>
              </a:buClr>
              <a:buSzPts val="1800"/>
              <a:buChar char="•"/>
            </a:pPr>
            <a:r>
              <a:rPr lang="en-US" sz="1800" dirty="0"/>
              <a:t>These proposals build on past success to:  </a:t>
            </a:r>
            <a:endParaRPr sz="1800" dirty="0"/>
          </a:p>
          <a:p>
            <a:pPr marL="768927" lvl="1" indent="-299027" algn="l" rtl="0">
              <a:spcBef>
                <a:spcPts val="500"/>
              </a:spcBef>
              <a:spcAft>
                <a:spcPts val="0"/>
              </a:spcAft>
              <a:buClr>
                <a:srgbClr val="002569"/>
              </a:buClr>
              <a:buSzPts val="1800"/>
              <a:buChar char="o"/>
            </a:pPr>
            <a:r>
              <a:rPr lang="en-US" sz="1800" u="sng" dirty="0"/>
              <a:t>Provide broad representation</a:t>
            </a:r>
            <a:r>
              <a:rPr lang="en-US" sz="1800" dirty="0"/>
              <a:t> in the leadership</a:t>
            </a:r>
            <a:endParaRPr sz="1800" dirty="0"/>
          </a:p>
          <a:p>
            <a:pPr marL="768927" lvl="1" indent="-299027" algn="l" rtl="0">
              <a:spcBef>
                <a:spcPts val="500"/>
              </a:spcBef>
              <a:spcAft>
                <a:spcPts val="0"/>
              </a:spcAft>
              <a:buClr>
                <a:srgbClr val="002569"/>
              </a:buClr>
              <a:buSzPts val="1800"/>
              <a:buChar char="o"/>
            </a:pPr>
            <a:r>
              <a:rPr lang="en-US" sz="1800" u="sng" dirty="0"/>
              <a:t>Ensure sustainability</a:t>
            </a:r>
            <a:r>
              <a:rPr lang="en-US" sz="1800" dirty="0"/>
              <a:t> of group, with </a:t>
            </a:r>
            <a:r>
              <a:rPr lang="en-US" sz="1800" dirty="0" smtClean="0"/>
              <a:t>co-leads </a:t>
            </a:r>
            <a:r>
              <a:rPr lang="en-US" sz="1800" dirty="0"/>
              <a:t>able to jointly provide the level of effort needed to continue the functions of the LSI-VC</a:t>
            </a:r>
            <a:endParaRPr sz="1800" dirty="0"/>
          </a:p>
          <a:p>
            <a:pPr marL="768927" lvl="1" indent="-299027" algn="l" rtl="0">
              <a:spcBef>
                <a:spcPts val="500"/>
              </a:spcBef>
              <a:spcAft>
                <a:spcPts val="0"/>
              </a:spcAft>
              <a:buClr>
                <a:srgbClr val="002569"/>
              </a:buClr>
              <a:buSzPts val="1800"/>
              <a:buChar char="o"/>
            </a:pPr>
            <a:r>
              <a:rPr lang="en-US" sz="1800" u="sng" dirty="0"/>
              <a:t>Increase procedural clarity and transparency</a:t>
            </a:r>
            <a:r>
              <a:rPr lang="en-US" sz="1800" dirty="0"/>
              <a:t> and around leadership appointments</a:t>
            </a:r>
            <a:endParaRPr sz="1800" dirty="0"/>
          </a:p>
          <a:p>
            <a:pPr marL="342900" lvl="0" indent="-215900" algn="l" rtl="0">
              <a:spcBef>
                <a:spcPts val="500"/>
              </a:spcBef>
              <a:spcAft>
                <a:spcPts val="0"/>
              </a:spcAft>
              <a:buClr>
                <a:srgbClr val="002569"/>
              </a:buClr>
              <a:buSzPts val="2000"/>
              <a:buNone/>
            </a:pPr>
            <a:endParaRPr sz="1800" dirty="0"/>
          </a:p>
        </p:txBody>
      </p:sp>
      <p:pic>
        <p:nvPicPr>
          <p:cNvPr id="60" name="Google Shape;60;p9" descr="A screenshot of a cell phone&#10;&#10;Description automatically generated"/>
          <p:cNvPicPr preferRelativeResize="0"/>
          <p:nvPr/>
        </p:nvPicPr>
        <p:blipFill rotWithShape="1">
          <a:blip r:embed="rId3">
            <a:alphaModFix/>
          </a:blip>
          <a:srcRect/>
          <a:stretch/>
        </p:blipFill>
        <p:spPr>
          <a:xfrm>
            <a:off x="587607" y="5296155"/>
            <a:ext cx="6957391" cy="1066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7</a:t>
            </a:fld>
            <a:endParaRPr/>
          </a:p>
        </p:txBody>
      </p:sp>
      <p:sp>
        <p:nvSpPr>
          <p:cNvPr id="66" name="Google Shape;66;p10"/>
          <p:cNvSpPr txBox="1">
            <a:spLocks noGrp="1"/>
          </p:cNvSpPr>
          <p:nvPr>
            <p:ph type="body" idx="1"/>
          </p:nvPr>
        </p:nvSpPr>
        <p:spPr>
          <a:xfrm>
            <a:off x="152400" y="1219200"/>
            <a:ext cx="8915400" cy="5029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Existing </a:t>
            </a:r>
            <a:r>
              <a:rPr lang="en-US" b="1" dirty="0"/>
              <a:t>synergies</a:t>
            </a:r>
            <a:endParaRPr dirty="0"/>
          </a:p>
          <a:p>
            <a:pPr marL="768927" lvl="1" indent="-311727" algn="l" rtl="0">
              <a:spcBef>
                <a:spcPts val="500"/>
              </a:spcBef>
              <a:spcAft>
                <a:spcPts val="0"/>
              </a:spcAft>
              <a:buClr>
                <a:srgbClr val="002569"/>
              </a:buClr>
              <a:buSzPts val="2000"/>
              <a:buFont typeface="Arial"/>
              <a:buChar char="-"/>
            </a:pPr>
            <a:r>
              <a:rPr lang="en-US" b="1" dirty="0"/>
              <a:t>SEO</a:t>
            </a:r>
            <a:r>
              <a:rPr lang="en-US" dirty="0"/>
              <a:t> </a:t>
            </a:r>
            <a:r>
              <a:rPr lang="en-US" dirty="0" smtClean="0"/>
              <a:t>is </a:t>
            </a:r>
            <a:r>
              <a:rPr lang="en-US" dirty="0"/>
              <a:t>essential to the work of LSI-VC, providing tools, technical capabilities, and at times capacity to ‘get moving’ on key items</a:t>
            </a:r>
            <a:endParaRPr dirty="0"/>
          </a:p>
          <a:p>
            <a:pPr marL="768927" lvl="1" indent="-311727" algn="l" rtl="0">
              <a:spcBef>
                <a:spcPts val="500"/>
              </a:spcBef>
              <a:spcAft>
                <a:spcPts val="0"/>
              </a:spcAft>
              <a:buClr>
                <a:srgbClr val="002569"/>
              </a:buClr>
              <a:buSzPts val="2000"/>
              <a:buFont typeface="Arial"/>
              <a:buChar char="-"/>
            </a:pPr>
            <a:r>
              <a:rPr lang="en-US" b="1" dirty="0"/>
              <a:t>WGCV </a:t>
            </a:r>
            <a:r>
              <a:rPr lang="en-US" dirty="0" smtClean="0"/>
              <a:t>is </a:t>
            </a:r>
            <a:r>
              <a:rPr lang="en-US" dirty="0"/>
              <a:t>an essential part of the CARD4L review processes. There is an excellent relationship between LSI-VC and WGCV</a:t>
            </a:r>
            <a:endParaRPr dirty="0"/>
          </a:p>
          <a:p>
            <a:pPr marL="768927" lvl="1" indent="-311727" algn="l" rtl="0">
              <a:spcBef>
                <a:spcPts val="500"/>
              </a:spcBef>
              <a:spcAft>
                <a:spcPts val="0"/>
              </a:spcAft>
              <a:buClr>
                <a:srgbClr val="002569"/>
              </a:buClr>
              <a:buSzPts val="2000"/>
              <a:buFont typeface="Arial"/>
              <a:buChar char="-"/>
            </a:pPr>
            <a:r>
              <a:rPr lang="en-US" b="1" dirty="0"/>
              <a:t>WGISS </a:t>
            </a:r>
            <a:r>
              <a:rPr lang="en-US" dirty="0"/>
              <a:t>work on future data architectures sets a context for CARD4L and for development of the concepts around interoperability</a:t>
            </a:r>
            <a:endParaRPr dirty="0"/>
          </a:p>
          <a:p>
            <a:pPr marL="342900" lvl="0" indent="-342900" algn="l" rtl="0">
              <a:spcBef>
                <a:spcPts val="500"/>
              </a:spcBef>
              <a:spcAft>
                <a:spcPts val="0"/>
              </a:spcAft>
              <a:buClr>
                <a:srgbClr val="002569"/>
              </a:buClr>
              <a:buSzPts val="2000"/>
              <a:buFont typeface="Arial"/>
              <a:buChar char="•"/>
            </a:pPr>
            <a:r>
              <a:rPr lang="en-US" dirty="0" smtClean="0"/>
              <a:t>Going forward :</a:t>
            </a:r>
            <a:endParaRPr dirty="0"/>
          </a:p>
          <a:p>
            <a:pPr marL="457200" lvl="1" indent="0" algn="l" rtl="0">
              <a:spcBef>
                <a:spcPts val="500"/>
              </a:spcBef>
              <a:spcAft>
                <a:spcPts val="0"/>
              </a:spcAft>
              <a:buClr>
                <a:srgbClr val="002569"/>
              </a:buClr>
              <a:buSzPts val="2000"/>
              <a:buNone/>
            </a:pPr>
            <a:r>
              <a:rPr lang="en-US" dirty="0"/>
              <a:t>LSI-VC must begin to engage with “…</a:t>
            </a:r>
            <a:r>
              <a:rPr lang="en-US" b="1" i="1" dirty="0"/>
              <a:t>ongoing national EO program planning processes</a:t>
            </a:r>
            <a:r>
              <a:rPr lang="en-US" dirty="0"/>
              <a:t> … in </a:t>
            </a:r>
            <a:r>
              <a:rPr lang="en-US" b="1" i="1" dirty="0"/>
              <a:t>support of CEOS commitments </a:t>
            </a:r>
            <a:r>
              <a:rPr lang="en-US" dirty="0"/>
              <a:t>in relation to the </a:t>
            </a:r>
            <a:r>
              <a:rPr lang="en-US" b="1" i="1" dirty="0"/>
              <a:t>ECV inventory </a:t>
            </a:r>
            <a:r>
              <a:rPr lang="en-US" dirty="0"/>
              <a:t>and </a:t>
            </a:r>
            <a:r>
              <a:rPr lang="en-US" b="1" i="1" dirty="0"/>
              <a:t>Sustainable Development Goals” *</a:t>
            </a:r>
            <a:endParaRPr dirty="0"/>
          </a:p>
          <a:p>
            <a:pPr marL="457200" lvl="1" indent="0" algn="l" rtl="0">
              <a:spcBef>
                <a:spcPts val="500"/>
              </a:spcBef>
              <a:spcAft>
                <a:spcPts val="0"/>
              </a:spcAft>
              <a:buClr>
                <a:srgbClr val="002569"/>
              </a:buClr>
              <a:buSzPts val="2000"/>
              <a:buNone/>
            </a:pPr>
            <a:r>
              <a:rPr lang="en-US" i="1" dirty="0" smtClean="0"/>
              <a:t>Therefore </a:t>
            </a:r>
            <a:r>
              <a:rPr lang="en-US" dirty="0"/>
              <a:t>s</a:t>
            </a:r>
            <a:r>
              <a:rPr lang="en-US" dirty="0" smtClean="0"/>
              <a:t>ynergies </a:t>
            </a:r>
            <a:r>
              <a:rPr lang="en-US" dirty="0"/>
              <a:t>must be much further developed with: </a:t>
            </a:r>
            <a:endParaRPr dirty="0"/>
          </a:p>
          <a:p>
            <a:pPr marL="768927" lvl="1" indent="-311727" algn="l" rtl="0">
              <a:spcBef>
                <a:spcPts val="500"/>
              </a:spcBef>
              <a:spcAft>
                <a:spcPts val="0"/>
              </a:spcAft>
              <a:buClr>
                <a:srgbClr val="002569"/>
              </a:buClr>
              <a:buSzPts val="2000"/>
              <a:buFont typeface="Arial"/>
              <a:buChar char="-"/>
            </a:pPr>
            <a:r>
              <a:rPr lang="en-US" dirty="0"/>
              <a:t>Thematic teams including GEOGLAM, SDCG, and future thematic land and water groups likely to be formed around the SDGs.</a:t>
            </a:r>
            <a:endParaRPr dirty="0"/>
          </a:p>
          <a:p>
            <a:pPr marL="457200" lvl="1" indent="0" algn="l" rtl="0">
              <a:spcBef>
                <a:spcPts val="500"/>
              </a:spcBef>
              <a:spcAft>
                <a:spcPts val="0"/>
              </a:spcAft>
              <a:buClr>
                <a:srgbClr val="002569"/>
              </a:buClr>
              <a:buSzPts val="1800"/>
              <a:buNone/>
            </a:pPr>
            <a:endParaRPr sz="1800" dirty="0"/>
          </a:p>
          <a:p>
            <a:pPr marL="457200" lvl="1" indent="0" algn="r" rtl="0">
              <a:spcBef>
                <a:spcPts val="500"/>
              </a:spcBef>
              <a:spcAft>
                <a:spcPts val="0"/>
              </a:spcAft>
              <a:buClr>
                <a:srgbClr val="002569"/>
              </a:buClr>
              <a:buSzPts val="1800"/>
              <a:buNone/>
            </a:pPr>
            <a:r>
              <a:rPr lang="en-US" sz="1800" dirty="0"/>
              <a:t>* </a:t>
            </a:r>
            <a:r>
              <a:rPr lang="en-US" sz="1800" i="1" dirty="0"/>
              <a:t>Strategic Directions for CEOS discussion paper March 2018</a:t>
            </a:r>
            <a:endParaRPr i="1" dirty="0"/>
          </a:p>
          <a:p>
            <a:pPr marL="457200" lvl="1" indent="0" algn="l" rtl="0">
              <a:spcBef>
                <a:spcPts val="500"/>
              </a:spcBef>
              <a:spcAft>
                <a:spcPts val="0"/>
              </a:spcAft>
              <a:buClr>
                <a:srgbClr val="002569"/>
              </a:buClr>
              <a:buSzPts val="2000"/>
              <a:buNone/>
            </a:pPr>
            <a:r>
              <a:rPr lang="en-US" dirty="0"/>
              <a:t> </a:t>
            </a:r>
            <a:endParaRPr dirty="0"/>
          </a:p>
          <a:p>
            <a:pPr marL="768927" lvl="1" indent="-184727" algn="l" rtl="0">
              <a:spcBef>
                <a:spcPts val="500"/>
              </a:spcBef>
              <a:spcAft>
                <a:spcPts val="0"/>
              </a:spcAft>
              <a:buClr>
                <a:srgbClr val="002569"/>
              </a:buClr>
              <a:buSzPts val="2000"/>
              <a:buFont typeface="Arial"/>
              <a:buNone/>
            </a:pPr>
            <a:endParaRPr dirty="0"/>
          </a:p>
          <a:p>
            <a:pPr marL="457200" lvl="1" indent="0" algn="l" rtl="0">
              <a:spcBef>
                <a:spcPts val="500"/>
              </a:spcBef>
              <a:spcAft>
                <a:spcPts val="0"/>
              </a:spcAft>
              <a:buClr>
                <a:srgbClr val="002569"/>
              </a:buClr>
              <a:buSzPts val="2000"/>
              <a:buNone/>
            </a:pPr>
            <a:endParaRPr dirty="0"/>
          </a:p>
          <a:p>
            <a:pPr marL="342900" lvl="0" indent="-215900" algn="l" rtl="0">
              <a:spcBef>
                <a:spcPts val="500"/>
              </a:spcBef>
              <a:spcAft>
                <a:spcPts val="0"/>
              </a:spcAft>
              <a:buClr>
                <a:srgbClr val="002569"/>
              </a:buClr>
              <a:buSzPts val="2000"/>
              <a:buFont typeface="Arial"/>
              <a:buNone/>
            </a:pPr>
            <a:endParaRPr dirty="0"/>
          </a:p>
        </p:txBody>
      </p:sp>
      <p:sp>
        <p:nvSpPr>
          <p:cNvPr id="67" name="Google Shape;67;p10"/>
          <p:cNvSpPr txBox="1">
            <a:spLocks noGrp="1"/>
          </p:cNvSpPr>
          <p:nvPr>
            <p:ph type="body" idx="2"/>
          </p:nvPr>
        </p:nvSpPr>
        <p:spPr>
          <a:xfrm>
            <a:off x="2057400" y="152400"/>
            <a:ext cx="55626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Sustainable Commitment</a:t>
            </a:r>
            <a:endParaRPr/>
          </a:p>
          <a:p>
            <a:pPr marL="0" lvl="0" indent="0" algn="ctr" rtl="0">
              <a:spcBef>
                <a:spcPts val="500"/>
              </a:spcBef>
              <a:spcAft>
                <a:spcPts val="0"/>
              </a:spcAft>
              <a:buClr>
                <a:schemeClr val="lt1"/>
              </a:buClr>
              <a:buSzPts val="2800"/>
              <a:buNone/>
            </a:pPr>
            <a:r>
              <a:rPr lang="en-US"/>
              <a:t>- Synergies Among Teams</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1"/>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CARD4L </a:t>
            </a:r>
            <a:r>
              <a:rPr lang="en-US" u="sng" dirty="0"/>
              <a:t>Specifications were Agreed</a:t>
            </a:r>
            <a:r>
              <a:rPr lang="en-US" dirty="0"/>
              <a:t> in February 2019</a:t>
            </a:r>
            <a:endParaRPr dirty="0"/>
          </a:p>
          <a:p>
            <a:pPr marL="768927" lvl="1" indent="-311727" algn="l" rtl="0">
              <a:spcBef>
                <a:spcPts val="500"/>
              </a:spcBef>
              <a:spcAft>
                <a:spcPts val="0"/>
              </a:spcAft>
              <a:buClr>
                <a:srgbClr val="002569"/>
              </a:buClr>
              <a:buSzPts val="2000"/>
              <a:buChar char="o"/>
            </a:pPr>
            <a:r>
              <a:rPr lang="en-US" dirty="0"/>
              <a:t>Land Surface Reflectance; Land Surface Temperature; </a:t>
            </a:r>
            <a:r>
              <a:rPr lang="en-US" dirty="0" err="1"/>
              <a:t>Normalised</a:t>
            </a:r>
            <a:r>
              <a:rPr lang="en-US" dirty="0"/>
              <a:t> Radar Backscatter. </a:t>
            </a:r>
            <a:r>
              <a:rPr lang="en-US" u="sng" dirty="0"/>
              <a:t>This is a major step forward</a:t>
            </a:r>
            <a:r>
              <a:rPr lang="en-US" dirty="0"/>
              <a:t>.</a:t>
            </a:r>
            <a:endParaRPr dirty="0"/>
          </a:p>
          <a:p>
            <a:pPr marL="768927" lvl="1" indent="-311727" algn="l" rtl="0">
              <a:spcBef>
                <a:spcPts val="500"/>
              </a:spcBef>
              <a:spcAft>
                <a:spcPts val="0"/>
              </a:spcAft>
              <a:buClr>
                <a:srgbClr val="002569"/>
              </a:buClr>
              <a:buSzPts val="2000"/>
              <a:buChar char="o"/>
            </a:pPr>
            <a:r>
              <a:rPr lang="en-US" dirty="0"/>
              <a:t>Communications materials developed and published </a:t>
            </a:r>
            <a:r>
              <a:rPr lang="en-US" dirty="0" smtClean="0"/>
              <a:t>(ceos.org/</a:t>
            </a:r>
            <a:r>
              <a:rPr lang="en-US" dirty="0" err="1" smtClean="0"/>
              <a:t>ard</a:t>
            </a:r>
            <a:r>
              <a:rPr lang="en-US" dirty="0" smtClean="0"/>
              <a:t>)</a:t>
            </a:r>
            <a:endParaRPr dirty="0"/>
          </a:p>
          <a:p>
            <a:pPr marL="768927" lvl="1" indent="-311727" algn="l" rtl="0">
              <a:spcBef>
                <a:spcPts val="500"/>
              </a:spcBef>
              <a:spcAft>
                <a:spcPts val="0"/>
              </a:spcAft>
              <a:buClr>
                <a:srgbClr val="002569"/>
              </a:buClr>
              <a:buSzPts val="2000"/>
              <a:buChar char="o"/>
            </a:pPr>
            <a:r>
              <a:rPr lang="en-US" dirty="0"/>
              <a:t>Processes to assess datasets against the specifications have been agreed and initiated. These include self-assessment, and an independent review process through the WGCV.</a:t>
            </a:r>
            <a:endParaRPr dirty="0"/>
          </a:p>
          <a:p>
            <a:pPr marL="342900" lvl="0" indent="-342900" algn="l" rtl="0">
              <a:spcBef>
                <a:spcPts val="500"/>
              </a:spcBef>
              <a:spcAft>
                <a:spcPts val="0"/>
              </a:spcAft>
              <a:buClr>
                <a:srgbClr val="002569"/>
              </a:buClr>
              <a:buSzPts val="2000"/>
              <a:buChar char="•"/>
            </a:pPr>
            <a:r>
              <a:rPr lang="en-US" dirty="0"/>
              <a:t>Definitions work progressing “the interoperability spectrum”</a:t>
            </a:r>
            <a:endParaRPr dirty="0"/>
          </a:p>
          <a:p>
            <a:pPr marL="768927" lvl="1" indent="-311727" algn="l" rtl="0">
              <a:spcBef>
                <a:spcPts val="500"/>
              </a:spcBef>
              <a:spcAft>
                <a:spcPts val="0"/>
              </a:spcAft>
              <a:buClr>
                <a:srgbClr val="002569"/>
              </a:buClr>
              <a:buSzPts val="2000"/>
              <a:buChar char="o"/>
            </a:pPr>
            <a:r>
              <a:rPr lang="en-US" dirty="0"/>
              <a:t>This work is capturing what is meant by the term “interoperability”, the different ways in which it can be achieved, and how CARD4L data fits in as a necessary step</a:t>
            </a:r>
            <a:endParaRPr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a:p>
            <a:pPr marL="768927" lvl="1" indent="-184727" algn="l" rtl="0">
              <a:spcBef>
                <a:spcPts val="500"/>
              </a:spcBef>
              <a:spcAft>
                <a:spcPts val="0"/>
              </a:spcAft>
              <a:buClr>
                <a:srgbClr val="002569"/>
              </a:buClr>
              <a:buSzPts val="2000"/>
              <a:buNone/>
            </a:pPr>
            <a:endParaRPr dirty="0"/>
          </a:p>
          <a:p>
            <a:pPr marL="342900" lvl="0" indent="-215900" algn="l" rtl="0">
              <a:spcBef>
                <a:spcPts val="500"/>
              </a:spcBef>
              <a:spcAft>
                <a:spcPts val="0"/>
              </a:spcAft>
              <a:buClr>
                <a:srgbClr val="002569"/>
              </a:buClr>
              <a:buSzPts val="2000"/>
              <a:buNone/>
            </a:pPr>
            <a:endParaRPr dirty="0"/>
          </a:p>
        </p:txBody>
      </p:sp>
      <p:sp>
        <p:nvSpPr>
          <p:cNvPr id="72" name="Google Shape;72;p11"/>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8</a:t>
            </a:fld>
            <a:endParaRPr/>
          </a:p>
        </p:txBody>
      </p:sp>
      <p:sp>
        <p:nvSpPr>
          <p:cNvPr id="74" name="Google Shape;74;p11"/>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LSI Achievements and Planned Outcomes</a:t>
            </a:r>
            <a:endParaRPr/>
          </a:p>
        </p:txBody>
      </p:sp>
      <p:pic>
        <p:nvPicPr>
          <p:cNvPr id="5" name="Picture 4"/>
          <p:cNvPicPr>
            <a:picLocks noChangeAspect="1"/>
          </p:cNvPicPr>
          <p:nvPr/>
        </p:nvPicPr>
        <p:blipFill>
          <a:blip r:embed="rId3"/>
          <a:stretch>
            <a:fillRect/>
          </a:stretch>
        </p:blipFill>
        <p:spPr>
          <a:xfrm>
            <a:off x="3505200" y="4973153"/>
            <a:ext cx="5268686" cy="1672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xEl>
                                              <p:pRg st="4" end="4"/>
                                            </p:txEl>
                                          </p:spTgt>
                                        </p:tgtEl>
                                        <p:attrNameLst>
                                          <p:attrName>style.visibility</p:attrName>
                                        </p:attrNameLst>
                                      </p:cBhvr>
                                      <p:to>
                                        <p:strVal val="visible"/>
                                      </p:to>
                                    </p:set>
                                    <p:animEffect transition="in" filter="fade">
                                      <p:cBhvr>
                                        <p:cTn id="7" dur="500"/>
                                        <p:tgtEl>
                                          <p:spTgt spid="7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3">
                                            <p:txEl>
                                              <p:pRg st="5" end="5"/>
                                            </p:txEl>
                                          </p:spTgt>
                                        </p:tgtEl>
                                        <p:attrNameLst>
                                          <p:attrName>style.visibility</p:attrName>
                                        </p:attrNameLst>
                                      </p:cBhvr>
                                      <p:to>
                                        <p:strVal val="visible"/>
                                      </p:to>
                                    </p:set>
                                    <p:animEffect transition="in" filter="fade">
                                      <p:cBhvr>
                                        <p:cTn id="10" dur="500"/>
                                        <p:tgtEl>
                                          <p:spTgt spid="7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9</a:t>
            </a:fld>
            <a:endParaRPr/>
          </a:p>
        </p:txBody>
      </p:sp>
      <p:sp>
        <p:nvSpPr>
          <p:cNvPr id="84" name="Google Shape;84;p12"/>
          <p:cNvSpPr txBox="1">
            <a:spLocks noGrp="1"/>
          </p:cNvSpPr>
          <p:nvPr>
            <p:ph type="body" idx="1"/>
          </p:nvPr>
        </p:nvSpPr>
        <p:spPr>
          <a:xfrm>
            <a:off x="76200" y="1219200"/>
            <a:ext cx="8610600" cy="5334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LSI-VC Recommends to the SIT that</a:t>
            </a:r>
            <a:r>
              <a:rPr lang="en-US" dirty="0" smtClean="0"/>
              <a:t>:</a:t>
            </a:r>
          </a:p>
          <a:p>
            <a:pPr marL="342900" lvl="0" indent="-342900" algn="l" rtl="0">
              <a:spcBef>
                <a:spcPts val="0"/>
              </a:spcBef>
              <a:spcAft>
                <a:spcPts val="0"/>
              </a:spcAft>
              <a:buClr>
                <a:srgbClr val="002569"/>
              </a:buClr>
              <a:buSzPts val="2000"/>
              <a:buChar char="•"/>
            </a:pPr>
            <a:endParaRPr dirty="0"/>
          </a:p>
          <a:p>
            <a:pPr marL="914400" lvl="1" indent="-457200" algn="l" rtl="0">
              <a:spcBef>
                <a:spcPts val="500"/>
              </a:spcBef>
              <a:spcAft>
                <a:spcPts val="0"/>
              </a:spcAft>
              <a:buClr>
                <a:srgbClr val="002569"/>
              </a:buClr>
              <a:buSzPts val="2000"/>
              <a:buFont typeface="Helvetica Neue"/>
              <a:buAutoNum type="arabicPeriod"/>
            </a:pPr>
            <a:r>
              <a:rPr lang="en-US" i="1" u="sng" dirty="0"/>
              <a:t>CEOS Agencies note</a:t>
            </a:r>
            <a:r>
              <a:rPr lang="en-US" i="1" dirty="0"/>
              <a:t> the completion of the Product Family Specifications for </a:t>
            </a:r>
            <a:r>
              <a:rPr lang="en-US" i="1" dirty="0" err="1"/>
              <a:t>Normalised</a:t>
            </a:r>
            <a:r>
              <a:rPr lang="en-US" i="1" dirty="0"/>
              <a:t> Radar Backscatter, Land Surface Temperature and Land Surface Reflectance. </a:t>
            </a:r>
            <a:r>
              <a:rPr lang="en-US" i="1" dirty="0" smtClean="0"/>
              <a:t>These </a:t>
            </a:r>
            <a:r>
              <a:rPr lang="en-US" i="1" dirty="0"/>
              <a:t>specifications demonstrate  CEOS leadership as a forum, and have been developed to support CEOS mission to deliver value from Earth observations. </a:t>
            </a:r>
            <a:endParaRPr lang="en-US" i="1" dirty="0" smtClean="0"/>
          </a:p>
          <a:p>
            <a:pPr marL="914400" lvl="1" indent="-457200" algn="l" rtl="0">
              <a:spcBef>
                <a:spcPts val="500"/>
              </a:spcBef>
              <a:spcAft>
                <a:spcPts val="0"/>
              </a:spcAft>
              <a:buClr>
                <a:srgbClr val="002569"/>
              </a:buClr>
              <a:buSzPts val="2000"/>
              <a:buFont typeface="Helvetica Neue"/>
              <a:buAutoNum type="arabicPeriod"/>
            </a:pPr>
            <a:endParaRPr i="1" dirty="0"/>
          </a:p>
          <a:p>
            <a:pPr marL="914400" lvl="1" indent="-457200" algn="l" rtl="0">
              <a:spcBef>
                <a:spcPts val="500"/>
              </a:spcBef>
              <a:spcAft>
                <a:spcPts val="0"/>
              </a:spcAft>
              <a:buClr>
                <a:srgbClr val="002569"/>
              </a:buClr>
              <a:buSzPts val="2000"/>
              <a:buFont typeface="Helvetica Neue"/>
              <a:buAutoNum type="arabicPeriod"/>
            </a:pPr>
            <a:r>
              <a:rPr lang="en-US" i="1" u="sng" dirty="0"/>
              <a:t>CEOS Agencies work toward adopting</a:t>
            </a:r>
            <a:r>
              <a:rPr lang="en-US" i="1" dirty="0"/>
              <a:t> these specifications in processing and re-processing of globally significant </a:t>
            </a:r>
            <a:r>
              <a:rPr lang="en-US" i="1" dirty="0" err="1"/>
              <a:t>datatsets</a:t>
            </a:r>
            <a:r>
              <a:rPr lang="en-US" i="1" dirty="0"/>
              <a:t>, such as Landsat, </a:t>
            </a:r>
            <a:r>
              <a:rPr lang="en-US" i="1" dirty="0" smtClean="0"/>
              <a:t>Sentinel 1-2,</a:t>
            </a:r>
            <a:r>
              <a:rPr lang="en-US" i="1" dirty="0"/>
              <a:t> and ALOS/ALOS-2. Further development of leading processors, such as </a:t>
            </a:r>
            <a:r>
              <a:rPr lang="en-US" i="1" dirty="0" smtClean="0"/>
              <a:t>CNES </a:t>
            </a:r>
            <a:r>
              <a:rPr lang="en-US" i="1" dirty="0"/>
              <a:t>PEPs, could also support CARD4L. </a:t>
            </a:r>
            <a:endParaRPr i="1" dirty="0"/>
          </a:p>
        </p:txBody>
      </p:sp>
      <p:sp>
        <p:nvSpPr>
          <p:cNvPr id="85" name="Google Shape;85;p12"/>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Recommendation to SIT</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1880</Words>
  <Application>Microsoft Office PowerPoint</Application>
  <PresentationFormat>On-screen Show (4:3)</PresentationFormat>
  <Paragraphs>170</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Courier New</vt:lpstr>
      <vt:lpstr>Avenir</vt:lpstr>
      <vt:lpstr>Helvetica Neue</vt:lpstr>
      <vt:lpstr>Calibri</vt:lpstr>
      <vt:lpstr>Noto Sans Symbols</vt:lpstr>
      <vt:lpstr>Arial</vt:lpstr>
      <vt:lpstr>Default</vt:lpstr>
      <vt:lpstr>LSI-VC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Background Materials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LSI-VC</dc:title>
  <cp:lastModifiedBy>Lewis Adam</cp:lastModifiedBy>
  <cp:revision>30</cp:revision>
  <dcterms:modified xsi:type="dcterms:W3CDTF">2019-04-04T09:14:13Z</dcterms:modified>
</cp:coreProperties>
</file>