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Cambria" panose="02040503050406030204" pitchFamily="18"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Helvetica Neue"/>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86" d="100"/>
          <a:sy n="86" d="100"/>
        </p:scale>
        <p:origin x="555"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g5279f79ef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 name="Google Shape;23;g5279f79ef1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528597a8b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 name="Google Shape;30;g528597a8b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5279f79ef1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5279f79ef1_0_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5279f79ef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5279f79ef1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5279f79ef1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5279f79ef1_0_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279f79ef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279f79ef1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279f79ef1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279f79ef1_0_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76200" y="1219200"/>
            <a:ext cx="8991600" cy="52578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76200" y="6629400"/>
            <a:ext cx="23622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SIT-34, 3-4 April 2019</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39000" y="6546850"/>
            <a:ext cx="1905000" cy="25654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200" b="1" dirty="0">
                <a:solidFill>
                  <a:srgbClr val="FFFFFF"/>
                </a:solidFill>
                <a:latin typeface="Helvetica Neue"/>
                <a:ea typeface="Helvetica Neue"/>
                <a:cs typeface="Helvetica Neue"/>
                <a:sym typeface="Helvetica Neue"/>
              </a:rPr>
              <a:t>Analysis Ready Data</a:t>
            </a:r>
            <a:br>
              <a:rPr lang="en-US" sz="4200" b="1" dirty="0">
                <a:solidFill>
                  <a:srgbClr val="FFFFFF"/>
                </a:solidFill>
                <a:latin typeface="Helvetica Neue"/>
                <a:ea typeface="Helvetica Neue"/>
                <a:cs typeface="Helvetica Neue"/>
                <a:sym typeface="Helvetica Neue"/>
              </a:rPr>
            </a:br>
            <a:r>
              <a:rPr lang="en-US" sz="4200" b="1" dirty="0">
                <a:solidFill>
                  <a:srgbClr val="FFFFFF"/>
                </a:solidFill>
                <a:latin typeface="Helvetica Neue"/>
                <a:ea typeface="Helvetica Neue"/>
                <a:cs typeface="Helvetica Neue"/>
                <a:sym typeface="Helvetica Neue"/>
              </a:rPr>
              <a:t>Strategy for CEOS</a:t>
            </a:r>
            <a:endParaRPr dirty="0"/>
          </a:p>
        </p:txBody>
      </p:sp>
      <p:sp>
        <p:nvSpPr>
          <p:cNvPr id="18" name="Google Shape;18;p4"/>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800">
                <a:solidFill>
                  <a:srgbClr val="FFFFFF"/>
                </a:solidFill>
              </a:rPr>
              <a:t>Adam Lewis</a:t>
            </a:r>
            <a:r>
              <a:rPr lang="en-US" sz="1800" b="0" i="0" u="none" strike="noStrike" cap="none">
                <a:solidFill>
                  <a:srgbClr val="FFFFFF"/>
                </a:solidFill>
              </a:rPr>
              <a:t>, </a:t>
            </a:r>
            <a:r>
              <a:rPr lang="en-US" sz="1800">
                <a:solidFill>
                  <a:srgbClr val="FFFFFF"/>
                </a:solidFill>
              </a:rPr>
              <a:t>Geoscience Australia</a:t>
            </a:r>
            <a:r>
              <a:rPr lang="en-US" sz="1800" b="0" i="0" u="none" strike="noStrike" cap="none">
                <a:solidFill>
                  <a:srgbClr val="FFFFFF"/>
                </a:solidFill>
              </a:rPr>
              <a:t> </a:t>
            </a:r>
            <a:br>
              <a:rPr lang="en-US" sz="1800" b="0" i="0" u="none" strike="noStrike" cap="none">
                <a:solidFill>
                  <a:srgbClr val="FFFFFF"/>
                </a:solidFill>
              </a:rPr>
            </a:br>
            <a:r>
              <a:rPr lang="en-US" sz="1800">
                <a:solidFill>
                  <a:srgbClr val="FFFFFF"/>
                </a:solidFill>
              </a:rPr>
              <a:t>SIT Vice Chair Team, LSI-VC Co-Lead</a:t>
            </a:r>
            <a:endParaRPr/>
          </a:p>
          <a:p>
            <a:pPr marL="0" marR="0" lvl="0" indent="0" algn="l" rtl="0">
              <a:lnSpc>
                <a:spcPct val="150000"/>
              </a:lnSpc>
              <a:spcBef>
                <a:spcPts val="0"/>
              </a:spcBef>
              <a:spcAft>
                <a:spcPts val="0"/>
              </a:spcAft>
              <a:buNone/>
            </a:pPr>
            <a:r>
              <a:rPr lang="en-US" sz="1800" b="0" i="0" u="none" strike="noStrike" cap="none">
                <a:solidFill>
                  <a:srgbClr val="FFFFFF"/>
                </a:solidFill>
              </a:rPr>
              <a:t>CEOS SIT-34</a:t>
            </a:r>
            <a:endParaRPr sz="1800" b="0" i="0" u="none" strike="noStrike" cap="none">
              <a:solidFill>
                <a:srgbClr val="FFFFFF"/>
              </a:solidFill>
            </a:endParaRPr>
          </a:p>
          <a:p>
            <a:pPr marL="0" marR="0" lvl="0" indent="0" algn="l" rtl="0">
              <a:lnSpc>
                <a:spcPct val="150000"/>
              </a:lnSpc>
              <a:spcBef>
                <a:spcPts val="0"/>
              </a:spcBef>
              <a:spcAft>
                <a:spcPts val="0"/>
              </a:spcAft>
              <a:buNone/>
            </a:pPr>
            <a:r>
              <a:rPr lang="en-US"/>
              <a:t> </a:t>
            </a:r>
            <a:r>
              <a:rPr lang="en-US" sz="1800">
                <a:solidFill>
                  <a:srgbClr val="FFFFFF"/>
                </a:solidFill>
              </a:rPr>
              <a:t>Session 5.4</a:t>
            </a:r>
            <a:endParaRPr/>
          </a:p>
          <a:p>
            <a:pPr marL="0" marR="0" lvl="0" indent="0" algn="l" rtl="0">
              <a:lnSpc>
                <a:spcPct val="150000"/>
              </a:lnSpc>
              <a:spcBef>
                <a:spcPts val="0"/>
              </a:spcBef>
              <a:spcAft>
                <a:spcPts val="0"/>
              </a:spcAft>
              <a:buNone/>
            </a:pPr>
            <a:r>
              <a:rPr lang="en-US" sz="1800" b="0" i="0" u="none" strike="noStrike" cap="none">
                <a:solidFill>
                  <a:srgbClr val="FFFFFF"/>
                </a:solidFill>
              </a:rPr>
              <a:t>Miami, FL, USA</a:t>
            </a:r>
            <a:endParaRPr/>
          </a:p>
          <a:p>
            <a:pPr marL="0" marR="0" lvl="0" indent="0" algn="l" rtl="0">
              <a:lnSpc>
                <a:spcPct val="150000"/>
              </a:lnSpc>
              <a:spcBef>
                <a:spcPts val="0"/>
              </a:spcBef>
              <a:spcAft>
                <a:spcPts val="0"/>
              </a:spcAft>
              <a:buNone/>
            </a:pPr>
            <a:r>
              <a:rPr lang="en-US" sz="1800" b="0" i="0" u="none" strike="noStrike" cap="none">
                <a:solidFill>
                  <a:srgbClr val="FFFFFF"/>
                </a:solidFill>
              </a:rPr>
              <a:t>3 – 4 April 2019</a:t>
            </a:r>
            <a:endParaRPr/>
          </a:p>
        </p:txBody>
      </p:sp>
      <p:pic>
        <p:nvPicPr>
          <p:cNvPr id="19" name="Google Shape;19;p4"/>
          <p:cNvPicPr preferRelativeResize="0"/>
          <p:nvPr/>
        </p:nvPicPr>
        <p:blipFill rotWithShape="1">
          <a:blip r:embed="rId3">
            <a:alphaModFix/>
          </a:blip>
          <a:srcRect/>
          <a:stretch/>
        </p:blipFill>
        <p:spPr>
          <a:xfrm>
            <a:off x="622789" y="1217405"/>
            <a:ext cx="2507906" cy="993132"/>
          </a:xfrm>
          <a:prstGeom prst="rect">
            <a:avLst/>
          </a:prstGeom>
          <a:noFill/>
          <a:ln>
            <a:noFill/>
          </a:ln>
        </p:spPr>
      </p:pic>
      <p:sp>
        <p:nvSpPr>
          <p:cNvPr id="20" name="Google Shape;20;p4"/>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2</a:t>
            </a:fld>
            <a:endParaRPr/>
          </a:p>
        </p:txBody>
      </p:sp>
      <p:sp>
        <p:nvSpPr>
          <p:cNvPr id="26" name="Google Shape;26;p5"/>
          <p:cNvSpPr txBox="1">
            <a:spLocks noGrp="1"/>
          </p:cNvSpPr>
          <p:nvPr>
            <p:ph type="body" idx="1"/>
          </p:nvPr>
        </p:nvSpPr>
        <p:spPr>
          <a:xfrm>
            <a:off x="121050" y="1494800"/>
            <a:ext cx="8991600" cy="5257800"/>
          </a:xfrm>
          <a:prstGeom prst="rect">
            <a:avLst/>
          </a:prstGeom>
        </p:spPr>
        <p:txBody>
          <a:bodyPr spcFirstLastPara="1" wrap="square" lIns="91425" tIns="45700" rIns="91425" bIns="45700" anchor="t" anchorCtr="0">
            <a:noAutofit/>
          </a:bodyPr>
          <a:lstStyle/>
          <a:p>
            <a:pPr marL="457200" lvl="0" indent="-342900" algn="l" rtl="0">
              <a:spcBef>
                <a:spcPts val="500"/>
              </a:spcBef>
              <a:spcAft>
                <a:spcPts val="0"/>
              </a:spcAft>
              <a:buClr>
                <a:schemeClr val="dk1"/>
              </a:buClr>
              <a:buSzPts val="1800"/>
              <a:buFont typeface="Calibri"/>
              <a:buChar char="❏"/>
            </a:pPr>
            <a:r>
              <a:rPr lang="en-US" sz="1800" b="0" dirty="0">
                <a:solidFill>
                  <a:schemeClr val="dk1"/>
                </a:solidFill>
                <a:latin typeface="Calibri"/>
                <a:ea typeface="Calibri"/>
                <a:cs typeface="Calibri"/>
                <a:sym typeface="Calibri"/>
              </a:rPr>
              <a:t>The CEOS Future Data Architectures report included an excellent review of the changing landscape and context for CEOS agency EO </a:t>
            </a:r>
            <a:r>
              <a:rPr lang="en-US" sz="1800" b="0" dirty="0" err="1">
                <a:solidFill>
                  <a:schemeClr val="dk1"/>
                </a:solidFill>
                <a:latin typeface="Calibri"/>
                <a:ea typeface="Calibri"/>
                <a:cs typeface="Calibri"/>
                <a:sym typeface="Calibri"/>
              </a:rPr>
              <a:t>programmes</a:t>
            </a:r>
            <a:r>
              <a:rPr lang="en-US" sz="1800" b="0" dirty="0">
                <a:solidFill>
                  <a:schemeClr val="dk1"/>
                </a:solidFill>
                <a:latin typeface="Calibri"/>
                <a:ea typeface="Calibri"/>
                <a:cs typeface="Calibri"/>
                <a:sym typeface="Calibri"/>
              </a:rPr>
              <a:t> and the way in which they service their user communities</a:t>
            </a:r>
            <a:endParaRPr sz="1800" b="0" dirty="0">
              <a:solidFill>
                <a:schemeClr val="dk1"/>
              </a:solidFill>
              <a:latin typeface="Calibri"/>
              <a:ea typeface="Calibri"/>
              <a:cs typeface="Calibri"/>
              <a:sym typeface="Calibri"/>
            </a:endParaRPr>
          </a:p>
          <a:p>
            <a:pPr marL="457200" lvl="0" indent="0" algn="l" rtl="0">
              <a:spcBef>
                <a:spcPts val="500"/>
              </a:spcBef>
              <a:spcAft>
                <a:spcPts val="0"/>
              </a:spcAft>
              <a:buNone/>
            </a:pPr>
            <a:endParaRPr sz="1800" b="0" dirty="0">
              <a:solidFill>
                <a:schemeClr val="dk1"/>
              </a:solidFill>
              <a:latin typeface="Calibri"/>
              <a:ea typeface="Calibri"/>
              <a:cs typeface="Calibri"/>
              <a:sym typeface="Calibri"/>
            </a:endParaRPr>
          </a:p>
          <a:p>
            <a:pPr marL="457200" lvl="0" indent="-342900" algn="l" rtl="0">
              <a:spcBef>
                <a:spcPts val="500"/>
              </a:spcBef>
              <a:spcAft>
                <a:spcPts val="0"/>
              </a:spcAft>
              <a:buClr>
                <a:schemeClr val="dk1"/>
              </a:buClr>
              <a:buSzPts val="1800"/>
              <a:buFont typeface="Calibri"/>
              <a:buChar char="❏"/>
            </a:pPr>
            <a:r>
              <a:rPr lang="en-US" sz="1800" b="0" dirty="0">
                <a:solidFill>
                  <a:schemeClr val="dk1"/>
                </a:solidFill>
                <a:latin typeface="Calibri"/>
                <a:ea typeface="Calibri"/>
                <a:cs typeface="Calibri"/>
                <a:sym typeface="Calibri"/>
              </a:rPr>
              <a:t>Common concerns highlighted by the FDA team report:</a:t>
            </a:r>
            <a:endParaRPr sz="1800" b="0" dirty="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Need for significant simplification of data handling and uptake by users</a:t>
            </a:r>
            <a:endParaRPr sz="1800" dirty="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Changing expectations around Big Data systems and cloud storage and computing</a:t>
            </a:r>
            <a:endParaRPr sz="1800" dirty="0">
              <a:solidFill>
                <a:schemeClr val="dk1"/>
              </a:solidFill>
              <a:latin typeface="Calibri"/>
              <a:ea typeface="Calibri"/>
              <a:cs typeface="Calibri"/>
              <a:sym typeface="Calibri"/>
            </a:endParaRPr>
          </a:p>
          <a:p>
            <a:pPr marL="0" lvl="0" indent="0" algn="l" rtl="0">
              <a:spcBef>
                <a:spcPts val="500"/>
              </a:spcBef>
              <a:spcAft>
                <a:spcPts val="0"/>
              </a:spcAft>
              <a:buNone/>
            </a:pPr>
            <a:endParaRPr sz="1800" b="0" dirty="0">
              <a:solidFill>
                <a:schemeClr val="dk1"/>
              </a:solidFill>
              <a:latin typeface="Calibri"/>
              <a:ea typeface="Calibri"/>
              <a:cs typeface="Calibri"/>
              <a:sym typeface="Calibri"/>
            </a:endParaRPr>
          </a:p>
          <a:p>
            <a:pPr marL="457200" lvl="0" indent="-342900" algn="l" rtl="0">
              <a:spcBef>
                <a:spcPts val="500"/>
              </a:spcBef>
              <a:spcAft>
                <a:spcPts val="0"/>
              </a:spcAft>
              <a:buClr>
                <a:schemeClr val="dk1"/>
              </a:buClr>
              <a:buSzPts val="1800"/>
              <a:buFont typeface="Calibri"/>
              <a:buChar char="❏"/>
            </a:pPr>
            <a:r>
              <a:rPr lang="en-US" sz="1800" b="0" dirty="0" smtClean="0">
                <a:solidFill>
                  <a:schemeClr val="dk1"/>
                </a:solidFill>
                <a:latin typeface="Calibri"/>
                <a:ea typeface="Calibri"/>
                <a:cs typeface="Calibri"/>
                <a:sym typeface="Calibri"/>
              </a:rPr>
              <a:t>CEOS specifications </a:t>
            </a:r>
            <a:r>
              <a:rPr lang="en-US" sz="1800" b="0" dirty="0">
                <a:solidFill>
                  <a:schemeClr val="dk1"/>
                </a:solidFill>
                <a:latin typeface="Calibri"/>
                <a:ea typeface="Calibri"/>
                <a:cs typeface="Calibri"/>
                <a:sym typeface="Calibri"/>
              </a:rPr>
              <a:t>for a</a:t>
            </a:r>
            <a:r>
              <a:rPr lang="en-US" sz="1800" b="0" dirty="0" smtClean="0">
                <a:solidFill>
                  <a:schemeClr val="dk1"/>
                </a:solidFill>
                <a:latin typeface="Calibri"/>
                <a:ea typeface="Calibri"/>
                <a:cs typeface="Calibri"/>
                <a:sym typeface="Calibri"/>
              </a:rPr>
              <a:t>nalysis </a:t>
            </a:r>
            <a:r>
              <a:rPr lang="en-US" sz="1800" b="0" dirty="0">
                <a:solidFill>
                  <a:schemeClr val="dk1"/>
                </a:solidFill>
                <a:latin typeface="Calibri"/>
                <a:ea typeface="Calibri"/>
                <a:cs typeface="Calibri"/>
                <a:sym typeface="Calibri"/>
              </a:rPr>
              <a:t>r</a:t>
            </a:r>
            <a:r>
              <a:rPr lang="en-US" sz="1800" b="0" dirty="0" smtClean="0">
                <a:solidFill>
                  <a:schemeClr val="dk1"/>
                </a:solidFill>
                <a:latin typeface="Calibri"/>
                <a:ea typeface="Calibri"/>
                <a:cs typeface="Calibri"/>
                <a:sym typeface="Calibri"/>
              </a:rPr>
              <a:t>eady </a:t>
            </a:r>
            <a:r>
              <a:rPr lang="en-US" sz="1800" b="0" dirty="0">
                <a:solidFill>
                  <a:schemeClr val="dk1"/>
                </a:solidFill>
                <a:latin typeface="Calibri"/>
                <a:ea typeface="Calibri"/>
                <a:cs typeface="Calibri"/>
                <a:sym typeface="Calibri"/>
              </a:rPr>
              <a:t>d</a:t>
            </a:r>
            <a:r>
              <a:rPr lang="en-US" sz="1800" b="0" dirty="0" smtClean="0">
                <a:solidFill>
                  <a:schemeClr val="dk1"/>
                </a:solidFill>
                <a:latin typeface="Calibri"/>
                <a:ea typeface="Calibri"/>
                <a:cs typeface="Calibri"/>
                <a:sym typeface="Calibri"/>
              </a:rPr>
              <a:t>ata (ARD) can </a:t>
            </a:r>
            <a:r>
              <a:rPr lang="en-US" sz="1800" b="0" dirty="0">
                <a:solidFill>
                  <a:schemeClr val="dk1"/>
                </a:solidFill>
                <a:latin typeface="Calibri"/>
                <a:ea typeface="Calibri"/>
                <a:cs typeface="Calibri"/>
                <a:sym typeface="Calibri"/>
              </a:rPr>
              <a:t>address these concerns</a:t>
            </a:r>
            <a:endParaRPr sz="1800" b="0" dirty="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Data suppliers can remove many of the fundamental data correction and processing tasks from the users, so that more users and more uses of the data are possible</a:t>
            </a:r>
            <a:endParaRPr sz="1800" dirty="0">
              <a:solidFill>
                <a:schemeClr val="dk1"/>
              </a:solidFill>
              <a:latin typeface="Calibri"/>
              <a:ea typeface="Calibri"/>
              <a:cs typeface="Calibri"/>
              <a:sym typeface="Calibri"/>
            </a:endParaRPr>
          </a:p>
          <a:p>
            <a:pPr marL="0" lvl="0" indent="0" algn="l" rtl="0">
              <a:spcBef>
                <a:spcPts val="500"/>
              </a:spcBef>
              <a:spcAft>
                <a:spcPts val="0"/>
              </a:spcAft>
              <a:buNone/>
            </a:pPr>
            <a:endParaRPr sz="1800" b="0" dirty="0">
              <a:solidFill>
                <a:schemeClr val="dk1"/>
              </a:solidFill>
              <a:latin typeface="Calibri"/>
              <a:ea typeface="Calibri"/>
              <a:cs typeface="Calibri"/>
              <a:sym typeface="Calibri"/>
            </a:endParaRPr>
          </a:p>
          <a:p>
            <a:pPr marL="457200" lvl="0" indent="-342900" algn="l" rtl="0">
              <a:spcBef>
                <a:spcPts val="50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LSI-VC has taken on the responsibility for the first CEOS coordination in this area through the development of the Product Family Specifications (PFS) for the CEOS Analysis Ready Data for Land (CARD4L) set of products.</a:t>
            </a:r>
            <a:endParaRPr sz="1800" dirty="0">
              <a:solidFill>
                <a:schemeClr val="dk1"/>
              </a:solidFill>
              <a:latin typeface="Calibri"/>
              <a:ea typeface="Calibri"/>
              <a:cs typeface="Calibri"/>
              <a:sym typeface="Calibri"/>
            </a:endParaRPr>
          </a:p>
          <a:p>
            <a:pPr marL="0" lvl="0" indent="0" algn="l" rtl="0">
              <a:spcBef>
                <a:spcPts val="500"/>
              </a:spcBef>
              <a:spcAft>
                <a:spcPts val="0"/>
              </a:spcAft>
              <a:buNone/>
            </a:pPr>
            <a:endParaRPr sz="1800" b="0" dirty="0">
              <a:solidFill>
                <a:schemeClr val="dk1"/>
              </a:solidFill>
              <a:latin typeface="Calibri"/>
              <a:ea typeface="Calibri"/>
              <a:cs typeface="Calibri"/>
              <a:sym typeface="Calibri"/>
            </a:endParaRPr>
          </a:p>
        </p:txBody>
      </p:sp>
      <p:sp>
        <p:nvSpPr>
          <p:cNvPr id="27" name="Google Shape;27;p5"/>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Introduction</a:t>
            </a:r>
            <a:endParaRPr/>
          </a:p>
        </p:txBody>
      </p:sp>
    </p:spTree>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3</a:t>
            </a:fld>
            <a:endParaRPr/>
          </a:p>
        </p:txBody>
      </p:sp>
      <p:sp>
        <p:nvSpPr>
          <p:cNvPr id="33" name="Google Shape;33;p6"/>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Context</a:t>
            </a:r>
            <a:endParaRPr/>
          </a:p>
        </p:txBody>
      </p:sp>
      <p:pic>
        <p:nvPicPr>
          <p:cNvPr id="34" name="Google Shape;34;p6"/>
          <p:cNvPicPr preferRelativeResize="0"/>
          <p:nvPr/>
        </p:nvPicPr>
        <p:blipFill>
          <a:blip r:embed="rId3">
            <a:alphaModFix/>
          </a:blip>
          <a:stretch>
            <a:fillRect/>
          </a:stretch>
        </p:blipFill>
        <p:spPr>
          <a:xfrm>
            <a:off x="859200" y="1294675"/>
            <a:ext cx="7620001" cy="52226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7"/>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4</a:t>
            </a:fld>
            <a:endParaRPr/>
          </a:p>
        </p:txBody>
      </p:sp>
      <p:sp>
        <p:nvSpPr>
          <p:cNvPr id="40" name="Google Shape;40;p7"/>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Context &amp; Trends</a:t>
            </a:r>
            <a:endParaRPr/>
          </a:p>
        </p:txBody>
      </p:sp>
      <p:sp>
        <p:nvSpPr>
          <p:cNvPr id="41" name="Google Shape;41;p7"/>
          <p:cNvSpPr txBox="1">
            <a:spLocks noGrp="1"/>
          </p:cNvSpPr>
          <p:nvPr>
            <p:ph type="body" idx="1"/>
          </p:nvPr>
        </p:nvSpPr>
        <p:spPr>
          <a:xfrm>
            <a:off x="121050" y="1494800"/>
            <a:ext cx="8991600" cy="5257800"/>
          </a:xfrm>
          <a:prstGeom prst="rect">
            <a:avLst/>
          </a:prstGeom>
        </p:spPr>
        <p:txBody>
          <a:bodyPr spcFirstLastPara="1" wrap="square" lIns="91425" tIns="45700" rIns="91425" bIns="45700" anchor="t" anchorCtr="0">
            <a:noAutofit/>
          </a:bodyPr>
          <a:lstStyle/>
          <a:p>
            <a:pPr marL="457200" lvl="0" indent="-342900" algn="l" rtl="0">
              <a:spcBef>
                <a:spcPts val="500"/>
              </a:spcBef>
              <a:spcAft>
                <a:spcPts val="0"/>
              </a:spcAft>
              <a:buClr>
                <a:schemeClr val="dk1"/>
              </a:buClr>
              <a:buSzPts val="1800"/>
              <a:buFont typeface="Calibri"/>
              <a:buChar char="❏"/>
            </a:pPr>
            <a:r>
              <a:rPr lang="en-US" sz="1800" b="0" dirty="0">
                <a:solidFill>
                  <a:schemeClr val="dk1"/>
                </a:solidFill>
                <a:latin typeface="Calibri"/>
                <a:ea typeface="Calibri"/>
                <a:cs typeface="Calibri"/>
                <a:sym typeface="Calibri"/>
              </a:rPr>
              <a:t>Many short life </a:t>
            </a:r>
            <a:r>
              <a:rPr lang="en-US" sz="1800" b="0" dirty="0" err="1">
                <a:solidFill>
                  <a:schemeClr val="dk1"/>
                </a:solidFill>
                <a:latin typeface="Calibri"/>
                <a:ea typeface="Calibri"/>
                <a:cs typeface="Calibri"/>
                <a:sym typeface="Calibri"/>
              </a:rPr>
              <a:t>smallsats</a:t>
            </a:r>
            <a:r>
              <a:rPr lang="en-US" sz="1800" b="0" dirty="0">
                <a:solidFill>
                  <a:schemeClr val="dk1"/>
                </a:solidFill>
                <a:latin typeface="Calibri"/>
                <a:ea typeface="Calibri"/>
                <a:cs typeface="Calibri"/>
                <a:sym typeface="Calibri"/>
              </a:rPr>
              <a:t> with relatively poor geometric and radiometric quality and limited calibration - huge volumes of data</a:t>
            </a:r>
            <a:endParaRPr sz="1800" b="0"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None/>
            </a:pPr>
            <a:endParaRPr sz="1800" b="0" dirty="0">
              <a:solidFill>
                <a:schemeClr val="dk1"/>
              </a:solidFill>
              <a:latin typeface="Calibri"/>
              <a:ea typeface="Calibri"/>
              <a:cs typeface="Calibri"/>
              <a:sym typeface="Calibri"/>
            </a:endParaRPr>
          </a:p>
          <a:p>
            <a:pPr marL="457200" marR="0" lvl="0" indent="-342900" algn="l" rtl="0">
              <a:lnSpc>
                <a:spcPct val="100000"/>
              </a:lnSpc>
              <a:spcBef>
                <a:spcPts val="500"/>
              </a:spcBef>
              <a:spcAft>
                <a:spcPts val="0"/>
              </a:spcAft>
              <a:buClr>
                <a:schemeClr val="dk1"/>
              </a:buClr>
              <a:buSzPts val="1800"/>
              <a:buFont typeface="Calibri"/>
              <a:buChar char="❏"/>
            </a:pPr>
            <a:r>
              <a:rPr lang="en-US" sz="1800" b="0" dirty="0">
                <a:solidFill>
                  <a:schemeClr val="dk1"/>
                </a:solidFill>
                <a:latin typeface="Calibri"/>
                <a:ea typeface="Calibri"/>
                <a:cs typeface="Calibri"/>
                <a:sym typeface="Calibri"/>
              </a:rPr>
              <a:t>AI, on-board and on ground</a:t>
            </a:r>
            <a:endParaRPr sz="1800" b="0"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None/>
            </a:pPr>
            <a:endParaRPr sz="1800" b="0" dirty="0">
              <a:solidFill>
                <a:schemeClr val="dk1"/>
              </a:solidFill>
              <a:latin typeface="Calibri"/>
              <a:ea typeface="Calibri"/>
              <a:cs typeface="Calibri"/>
              <a:sym typeface="Calibri"/>
            </a:endParaRPr>
          </a:p>
          <a:p>
            <a:pPr marL="457200" marR="0" lvl="0" indent="-342900" algn="l" rtl="0">
              <a:lnSpc>
                <a:spcPct val="100000"/>
              </a:lnSpc>
              <a:spcBef>
                <a:spcPts val="500"/>
              </a:spcBef>
              <a:spcAft>
                <a:spcPts val="0"/>
              </a:spcAft>
              <a:buClr>
                <a:schemeClr val="dk1"/>
              </a:buClr>
              <a:buSzPts val="1800"/>
              <a:buFont typeface="Calibri"/>
              <a:buChar char="❏"/>
            </a:pPr>
            <a:r>
              <a:rPr lang="en-US" sz="1800" b="0" dirty="0">
                <a:solidFill>
                  <a:schemeClr val="dk1"/>
                </a:solidFill>
                <a:latin typeface="Calibri"/>
                <a:ea typeface="Calibri"/>
                <a:cs typeface="Calibri"/>
                <a:sym typeface="Calibri"/>
              </a:rPr>
              <a:t>Machine learning - with easy access to and operation with EO data</a:t>
            </a:r>
            <a:endParaRPr sz="1800" b="0"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None/>
            </a:pPr>
            <a:endParaRPr sz="1800" b="0" dirty="0">
              <a:solidFill>
                <a:schemeClr val="dk1"/>
              </a:solidFill>
              <a:latin typeface="Calibri"/>
              <a:ea typeface="Calibri"/>
              <a:cs typeface="Calibri"/>
              <a:sym typeface="Calibri"/>
            </a:endParaRPr>
          </a:p>
          <a:p>
            <a:pPr marL="457200" marR="0" lvl="0" indent="-342900" algn="l" rtl="0">
              <a:lnSpc>
                <a:spcPct val="100000"/>
              </a:lnSpc>
              <a:spcBef>
                <a:spcPts val="500"/>
              </a:spcBef>
              <a:spcAft>
                <a:spcPts val="0"/>
              </a:spcAft>
              <a:buClr>
                <a:schemeClr val="dk1"/>
              </a:buClr>
              <a:buSzPts val="1800"/>
              <a:buFont typeface="Calibri"/>
              <a:buChar char="❏"/>
            </a:pPr>
            <a:r>
              <a:rPr lang="en-US" sz="1800" b="0" dirty="0">
                <a:solidFill>
                  <a:schemeClr val="dk1"/>
                </a:solidFill>
                <a:latin typeface="Calibri"/>
                <a:ea typeface="Calibri"/>
                <a:cs typeface="Calibri"/>
                <a:sym typeface="Calibri"/>
              </a:rPr>
              <a:t>Still a role for the large and long-lived reference </a:t>
            </a:r>
            <a:r>
              <a:rPr lang="en-US" sz="1800" b="0" dirty="0" smtClean="0">
                <a:solidFill>
                  <a:schemeClr val="dk1"/>
                </a:solidFill>
                <a:latin typeface="Calibri"/>
                <a:ea typeface="Calibri"/>
                <a:cs typeface="Calibri"/>
                <a:sym typeface="Calibri"/>
              </a:rPr>
              <a:t>platforms</a:t>
            </a:r>
            <a:endParaRPr sz="1800" b="0"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None/>
            </a:pPr>
            <a:endParaRPr sz="1800" b="0" dirty="0">
              <a:solidFill>
                <a:schemeClr val="dk1"/>
              </a:solidFill>
              <a:latin typeface="Calibri"/>
              <a:ea typeface="Calibri"/>
              <a:cs typeface="Calibri"/>
              <a:sym typeface="Calibri"/>
            </a:endParaRPr>
          </a:p>
          <a:p>
            <a:pPr marL="457200" marR="0" lvl="0" indent="-342900" algn="l" rtl="0">
              <a:lnSpc>
                <a:spcPct val="100000"/>
              </a:lnSpc>
              <a:spcBef>
                <a:spcPts val="500"/>
              </a:spcBef>
              <a:spcAft>
                <a:spcPts val="0"/>
              </a:spcAft>
              <a:buClr>
                <a:schemeClr val="dk1"/>
              </a:buClr>
              <a:buSzPts val="1800"/>
              <a:buFont typeface="Calibri"/>
              <a:buChar char="❏"/>
            </a:pPr>
            <a:r>
              <a:rPr lang="en-US" sz="1800" b="0" dirty="0" smtClean="0">
                <a:solidFill>
                  <a:schemeClr val="dk1"/>
                </a:solidFill>
                <a:latin typeface="Calibri"/>
                <a:ea typeface="Calibri"/>
                <a:cs typeface="Calibri"/>
                <a:sym typeface="Calibri"/>
              </a:rPr>
              <a:t>Standardized ARD is an </a:t>
            </a:r>
            <a:r>
              <a:rPr lang="en-US" sz="1800" b="0" dirty="0">
                <a:solidFill>
                  <a:schemeClr val="dk1"/>
                </a:solidFill>
                <a:latin typeface="Calibri"/>
                <a:ea typeface="Calibri"/>
                <a:cs typeface="Calibri"/>
                <a:sym typeface="Calibri"/>
              </a:rPr>
              <a:t>essential part of managing data volumes, data interoperability, the interaction with machines, and the mainstreaming of EO data into society</a:t>
            </a:r>
            <a:endParaRPr sz="1800" b="0" dirty="0">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competitiveness measure for public EO </a:t>
            </a:r>
            <a:r>
              <a:rPr lang="en-US" sz="1800" dirty="0" err="1" smtClean="0">
                <a:solidFill>
                  <a:schemeClr val="dk1"/>
                </a:solidFill>
                <a:latin typeface="Calibri"/>
                <a:ea typeface="Calibri"/>
                <a:cs typeface="Calibri"/>
                <a:sym typeface="Calibri"/>
              </a:rPr>
              <a:t>programmes</a:t>
            </a:r>
            <a:endParaRPr lang="en-US" sz="1800" dirty="0" smtClean="0">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US" sz="1800" dirty="0" err="1">
                <a:solidFill>
                  <a:schemeClr val="dk1"/>
                </a:solidFill>
                <a:latin typeface="Calibri"/>
                <a:ea typeface="Calibri"/>
                <a:cs typeface="Calibri"/>
                <a:sym typeface="Calibri"/>
              </a:rPr>
              <a:t>s</a:t>
            </a:r>
            <a:r>
              <a:rPr lang="en-US" sz="1800" dirty="0" err="1" smtClean="0">
                <a:solidFill>
                  <a:schemeClr val="dk1"/>
                </a:solidFill>
                <a:latin typeface="Calibri"/>
                <a:ea typeface="Calibri"/>
                <a:cs typeface="Calibri"/>
                <a:sym typeface="Calibri"/>
              </a:rPr>
              <a:t>mallsat</a:t>
            </a:r>
            <a:r>
              <a:rPr lang="en-US" sz="1800" dirty="0" smtClean="0">
                <a:solidFill>
                  <a:schemeClr val="dk1"/>
                </a:solidFill>
                <a:latin typeface="Calibri"/>
                <a:ea typeface="Calibri"/>
                <a:cs typeface="Calibri"/>
                <a:sym typeface="Calibri"/>
              </a:rPr>
              <a:t> providers will be advocates for and users of reference systems providing analysis ready data</a:t>
            </a:r>
            <a:endParaRPr sz="1800" b="0" dirty="0">
              <a:solidFill>
                <a:schemeClr val="dk1"/>
              </a:solidFill>
              <a:latin typeface="Calibri"/>
              <a:ea typeface="Calibri"/>
              <a:cs typeface="Calibri"/>
              <a:sym typeface="Calibri"/>
            </a:endParaRPr>
          </a:p>
          <a:p>
            <a:pPr marL="0" lvl="0" indent="0" algn="l" rtl="0">
              <a:spcBef>
                <a:spcPts val="500"/>
              </a:spcBef>
              <a:spcAft>
                <a:spcPts val="0"/>
              </a:spcAft>
              <a:buNone/>
            </a:pPr>
            <a:endParaRPr sz="1800" b="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4000"/>
    </mc:Choice>
    <mc:Fallback xmlns="">
      <p:transition spd="slow" advClick="0" advTm="54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5</a:t>
            </a:fld>
            <a:endParaRPr/>
          </a:p>
        </p:txBody>
      </p:sp>
      <p:sp>
        <p:nvSpPr>
          <p:cNvPr id="47" name="Google Shape;47;p8"/>
          <p:cNvSpPr txBox="1">
            <a:spLocks noGrp="1"/>
          </p:cNvSpPr>
          <p:nvPr>
            <p:ph type="body" idx="1"/>
          </p:nvPr>
        </p:nvSpPr>
        <p:spPr>
          <a:xfrm>
            <a:off x="76200" y="1424300"/>
            <a:ext cx="8991600" cy="5257800"/>
          </a:xfrm>
          <a:prstGeom prst="rect">
            <a:avLst/>
          </a:prstGeom>
        </p:spPr>
        <p:txBody>
          <a:bodyPr spcFirstLastPara="1" wrap="square" lIns="91425" tIns="45700" rIns="91425" bIns="45700" anchor="t" anchorCtr="0">
            <a:noAutofit/>
          </a:bodyPr>
          <a:lstStyle/>
          <a:p>
            <a:pPr marL="482600" lvl="0" indent="-342900" algn="just" rtl="0">
              <a:lnSpc>
                <a:spcPct val="115000"/>
              </a:lnSpc>
              <a:spcBef>
                <a:spcPts val="0"/>
              </a:spcBef>
              <a:spcAft>
                <a:spcPts val="0"/>
              </a:spcAft>
              <a:buClr>
                <a:schemeClr val="dk1"/>
              </a:buClr>
              <a:buSzPts val="1400"/>
              <a:buFont typeface="+mj-lt"/>
              <a:buAutoNum type="arabicPeriod"/>
            </a:pPr>
            <a:r>
              <a:rPr lang="en-US" sz="1800" b="0" dirty="0">
                <a:solidFill>
                  <a:schemeClr val="dk1"/>
                </a:solidFill>
                <a:latin typeface="Calibri"/>
                <a:ea typeface="Calibri"/>
                <a:cs typeface="Calibri"/>
                <a:sym typeface="Calibri"/>
              </a:rPr>
              <a:t>to </a:t>
            </a:r>
            <a:r>
              <a:rPr lang="en-US" sz="1800" dirty="0">
                <a:solidFill>
                  <a:schemeClr val="dk1"/>
                </a:solidFill>
                <a:latin typeface="Calibri"/>
                <a:ea typeface="Calibri"/>
                <a:cs typeface="Calibri"/>
                <a:sym typeface="Calibri"/>
              </a:rPr>
              <a:t>ensure continued competitive performance of public EO </a:t>
            </a:r>
            <a:r>
              <a:rPr lang="en-US" sz="1800" dirty="0" err="1">
                <a:solidFill>
                  <a:schemeClr val="dk1"/>
                </a:solidFill>
                <a:latin typeface="Calibri"/>
                <a:ea typeface="Calibri"/>
                <a:cs typeface="Calibri"/>
                <a:sym typeface="Calibri"/>
              </a:rPr>
              <a:t>programme</a:t>
            </a:r>
            <a:r>
              <a:rPr lang="en-US" sz="1800" dirty="0">
                <a:solidFill>
                  <a:schemeClr val="dk1"/>
                </a:solidFill>
                <a:latin typeface="Calibri"/>
                <a:ea typeface="Calibri"/>
                <a:cs typeface="Calibri"/>
                <a:sym typeface="Calibri"/>
              </a:rPr>
              <a:t> data and information</a:t>
            </a:r>
            <a:r>
              <a:rPr lang="en-US" sz="1800" b="0" dirty="0">
                <a:solidFill>
                  <a:schemeClr val="dk1"/>
                </a:solidFill>
                <a:latin typeface="Calibri"/>
                <a:ea typeface="Calibri"/>
                <a:cs typeface="Calibri"/>
                <a:sym typeface="Calibri"/>
              </a:rPr>
              <a:t>, leveraging the availability of all relevant CEOS agency missions to meet user needs for information, amidst an explosion </a:t>
            </a:r>
            <a:r>
              <a:rPr lang="en-US" sz="1800" b="0" dirty="0" smtClean="0">
                <a:solidFill>
                  <a:schemeClr val="dk1"/>
                </a:solidFill>
                <a:latin typeface="Calibri"/>
                <a:ea typeface="Calibri"/>
                <a:cs typeface="Calibri"/>
                <a:sym typeface="Calibri"/>
              </a:rPr>
              <a:t>commercial </a:t>
            </a:r>
            <a:r>
              <a:rPr lang="en-US" sz="1800" b="0" dirty="0" err="1">
                <a:solidFill>
                  <a:schemeClr val="dk1"/>
                </a:solidFill>
                <a:latin typeface="Calibri"/>
                <a:ea typeface="Calibri"/>
                <a:cs typeface="Calibri"/>
                <a:sym typeface="Calibri"/>
              </a:rPr>
              <a:t>smallsat</a:t>
            </a:r>
            <a:r>
              <a:rPr lang="en-US" sz="1800" b="0" dirty="0">
                <a:solidFill>
                  <a:schemeClr val="dk1"/>
                </a:solidFill>
                <a:latin typeface="Calibri"/>
                <a:ea typeface="Calibri"/>
                <a:cs typeface="Calibri"/>
                <a:sym typeface="Calibri"/>
              </a:rPr>
              <a:t> </a:t>
            </a:r>
            <a:r>
              <a:rPr lang="en-US" sz="1800" b="0" dirty="0" smtClean="0">
                <a:solidFill>
                  <a:schemeClr val="dk1"/>
                </a:solidFill>
                <a:latin typeface="Calibri"/>
                <a:ea typeface="Calibri"/>
                <a:cs typeface="Calibri"/>
                <a:sym typeface="Calibri"/>
              </a:rPr>
              <a:t>EO constellations;</a:t>
            </a:r>
            <a:br>
              <a:rPr lang="en-US" sz="1800" b="0" dirty="0" smtClean="0">
                <a:solidFill>
                  <a:schemeClr val="dk1"/>
                </a:solidFill>
                <a:latin typeface="Calibri"/>
                <a:ea typeface="Calibri"/>
                <a:cs typeface="Calibri"/>
                <a:sym typeface="Calibri"/>
              </a:rPr>
            </a:br>
            <a:endParaRPr lang="en-US" sz="1800" b="0" dirty="0">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mbria"/>
              <a:buAutoNum type="arabicPeriod"/>
            </a:pPr>
            <a:r>
              <a:rPr lang="en-US" sz="1800" b="0" dirty="0" smtClean="0">
                <a:solidFill>
                  <a:schemeClr val="dk1"/>
                </a:solidFill>
                <a:latin typeface="Calibri"/>
                <a:ea typeface="Calibri"/>
                <a:cs typeface="Calibri"/>
                <a:sym typeface="Calibri"/>
              </a:rPr>
              <a:t>to </a:t>
            </a:r>
            <a:r>
              <a:rPr lang="en-US" sz="1800" dirty="0">
                <a:solidFill>
                  <a:schemeClr val="dk1"/>
                </a:solidFill>
                <a:latin typeface="Calibri"/>
                <a:ea typeface="Calibri"/>
                <a:cs typeface="Calibri"/>
                <a:sym typeface="Calibri"/>
              </a:rPr>
              <a:t>meet the changing expectations of the user base</a:t>
            </a:r>
            <a:r>
              <a:rPr lang="en-US" sz="1800" b="0" dirty="0">
                <a:solidFill>
                  <a:schemeClr val="dk1"/>
                </a:solidFill>
                <a:latin typeface="Calibri"/>
                <a:ea typeface="Calibri"/>
                <a:cs typeface="Calibri"/>
                <a:sym typeface="Calibri"/>
              </a:rPr>
              <a:t>, which is increasingly non-technical and more accustomed to simplicity in geospatial data sourcing, integration and application; thus to support the mainstreaming of EO data in society through removal of user burden and data </a:t>
            </a:r>
            <a:r>
              <a:rPr lang="en-US" sz="1800" b="0" dirty="0" smtClean="0">
                <a:solidFill>
                  <a:schemeClr val="dk1"/>
                </a:solidFill>
                <a:latin typeface="Calibri"/>
                <a:ea typeface="Calibri"/>
                <a:cs typeface="Calibri"/>
                <a:sym typeface="Calibri"/>
              </a:rPr>
              <a:t>complexity;</a:t>
            </a:r>
          </a:p>
          <a:p>
            <a:pPr marL="457200" lvl="0" indent="-317500" algn="just" rtl="0">
              <a:lnSpc>
                <a:spcPct val="115000"/>
              </a:lnSpc>
              <a:spcBef>
                <a:spcPts val="0"/>
              </a:spcBef>
              <a:spcAft>
                <a:spcPts val="0"/>
              </a:spcAft>
              <a:buClr>
                <a:schemeClr val="dk1"/>
              </a:buClr>
              <a:buSzPts val="1400"/>
              <a:buFont typeface="Cambria"/>
              <a:buAutoNum type="arabicPeriod"/>
            </a:pPr>
            <a:endParaRPr lang="en-US" sz="1800" b="0" dirty="0">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mbria"/>
              <a:buAutoNum type="arabicPeriod"/>
            </a:pPr>
            <a:r>
              <a:rPr lang="en-US" sz="1800" b="0" dirty="0" smtClean="0">
                <a:solidFill>
                  <a:schemeClr val="dk1"/>
                </a:solidFill>
                <a:latin typeface="Calibri"/>
                <a:ea typeface="Calibri"/>
                <a:cs typeface="Calibri"/>
                <a:sym typeface="Calibri"/>
              </a:rPr>
              <a:t>to </a:t>
            </a:r>
            <a:r>
              <a:rPr lang="en-US" sz="1800" dirty="0">
                <a:solidFill>
                  <a:schemeClr val="dk1"/>
                </a:solidFill>
                <a:latin typeface="Calibri"/>
                <a:ea typeface="Calibri"/>
                <a:cs typeface="Calibri"/>
                <a:sym typeface="Calibri"/>
              </a:rPr>
              <a:t>allow CEOS agency data to benefit from the increasing interaction with machines</a:t>
            </a:r>
            <a:r>
              <a:rPr lang="en-US" sz="1800" b="0" dirty="0">
                <a:solidFill>
                  <a:schemeClr val="dk1"/>
                </a:solidFill>
                <a:latin typeface="Calibri"/>
                <a:ea typeface="Calibri"/>
                <a:cs typeface="Calibri"/>
                <a:sym typeface="Calibri"/>
              </a:rPr>
              <a:t> – through machine learning and artificial intelligence methods – which can handle large amounts of data, and allow these data to be integrated and interoperable with minimal </a:t>
            </a:r>
            <a:r>
              <a:rPr lang="en-US" sz="1800" b="0" dirty="0" smtClean="0">
                <a:solidFill>
                  <a:schemeClr val="dk1"/>
                </a:solidFill>
                <a:latin typeface="Calibri"/>
                <a:ea typeface="Calibri"/>
                <a:cs typeface="Calibri"/>
                <a:sym typeface="Calibri"/>
              </a:rPr>
              <a:t>intervention;</a:t>
            </a:r>
          </a:p>
          <a:p>
            <a:pPr marL="457200" lvl="0" indent="-317500" algn="just" rtl="0">
              <a:lnSpc>
                <a:spcPct val="115000"/>
              </a:lnSpc>
              <a:spcBef>
                <a:spcPts val="0"/>
              </a:spcBef>
              <a:spcAft>
                <a:spcPts val="0"/>
              </a:spcAft>
              <a:buClr>
                <a:schemeClr val="dk1"/>
              </a:buClr>
              <a:buSzPts val="1400"/>
              <a:buFont typeface="Cambria"/>
              <a:buAutoNum type="arabicPeriod"/>
            </a:pPr>
            <a:endParaRPr lang="en-US" sz="1800" b="0" dirty="0">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mbria"/>
              <a:buAutoNum type="arabicPeriod"/>
            </a:pPr>
            <a:r>
              <a:rPr lang="en-US" sz="1800" b="0" dirty="0" smtClean="0">
                <a:solidFill>
                  <a:schemeClr val="dk1"/>
                </a:solidFill>
                <a:latin typeface="Calibri"/>
                <a:ea typeface="Calibri"/>
                <a:cs typeface="Calibri"/>
                <a:sym typeface="Calibri"/>
              </a:rPr>
              <a:t>to </a:t>
            </a:r>
            <a:r>
              <a:rPr lang="en-US" sz="1800" b="0" dirty="0">
                <a:solidFill>
                  <a:schemeClr val="dk1"/>
                </a:solidFill>
                <a:latin typeface="Calibri"/>
                <a:ea typeface="Calibri"/>
                <a:cs typeface="Calibri"/>
                <a:sym typeface="Calibri"/>
              </a:rPr>
              <a:t>establish a broad understanding of, and participation in, CEOS efforts to </a:t>
            </a:r>
            <a:r>
              <a:rPr lang="en-US" sz="1800" dirty="0">
                <a:solidFill>
                  <a:schemeClr val="dk1"/>
                </a:solidFill>
                <a:latin typeface="Calibri"/>
                <a:ea typeface="Calibri"/>
                <a:cs typeface="Calibri"/>
                <a:sym typeface="Calibri"/>
              </a:rPr>
              <a:t>define, produce, apply, and promote ARD in support of societal needs</a:t>
            </a:r>
            <a:r>
              <a:rPr lang="en-US" sz="1800" b="0" dirty="0">
                <a:solidFill>
                  <a:schemeClr val="dk1"/>
                </a:solidFill>
                <a:latin typeface="Calibri"/>
                <a:ea typeface="Calibri"/>
                <a:cs typeface="Calibri"/>
                <a:sym typeface="Calibri"/>
              </a:rPr>
              <a:t>;</a:t>
            </a:r>
            <a:endParaRPr sz="1800" b="0" dirty="0">
              <a:solidFill>
                <a:schemeClr val="dk1"/>
              </a:solidFill>
              <a:latin typeface="Calibri"/>
              <a:ea typeface="Calibri"/>
              <a:cs typeface="Calibri"/>
              <a:sym typeface="Calibri"/>
            </a:endParaRPr>
          </a:p>
          <a:p>
            <a:pPr marL="0" lvl="0" indent="0" algn="l" rtl="0">
              <a:spcBef>
                <a:spcPts val="600"/>
              </a:spcBef>
              <a:spcAft>
                <a:spcPts val="0"/>
              </a:spcAft>
              <a:buNone/>
            </a:pPr>
            <a:endParaRPr dirty="0">
              <a:latin typeface="Calibri"/>
              <a:ea typeface="Calibri"/>
              <a:cs typeface="Calibri"/>
              <a:sym typeface="Calibri"/>
            </a:endParaRPr>
          </a:p>
        </p:txBody>
      </p:sp>
      <p:sp>
        <p:nvSpPr>
          <p:cNvPr id="48" name="Google Shape;48;p8"/>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CEOS ARD Strategy Objectives</a:t>
            </a:r>
            <a:endParaRPr/>
          </a:p>
        </p:txBody>
      </p:sp>
    </p:spTree>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6</a:t>
            </a:fld>
            <a:endParaRPr/>
          </a:p>
        </p:txBody>
      </p:sp>
      <p:sp>
        <p:nvSpPr>
          <p:cNvPr id="54" name="Google Shape;54;p9"/>
          <p:cNvSpPr txBox="1">
            <a:spLocks noGrp="1"/>
          </p:cNvSpPr>
          <p:nvPr>
            <p:ph type="body" idx="1"/>
          </p:nvPr>
        </p:nvSpPr>
        <p:spPr>
          <a:xfrm>
            <a:off x="76200" y="1371600"/>
            <a:ext cx="8991600" cy="5257800"/>
          </a:xfrm>
          <a:prstGeom prst="rect">
            <a:avLst/>
          </a:prstGeom>
        </p:spPr>
        <p:txBody>
          <a:bodyPr spcFirstLastPara="1" wrap="square" lIns="91425" tIns="45700" rIns="91425" bIns="45700" anchor="t" anchorCtr="0">
            <a:noAutofit/>
          </a:bodyPr>
          <a:lstStyle/>
          <a:p>
            <a:pPr marL="457200" lvl="0" indent="-234950" algn="just" rtl="0">
              <a:lnSpc>
                <a:spcPct val="115000"/>
              </a:lnSpc>
              <a:spcBef>
                <a:spcPts val="0"/>
              </a:spcBef>
              <a:spcAft>
                <a:spcPts val="0"/>
              </a:spcAft>
              <a:buClr>
                <a:srgbClr val="FFFFFF"/>
              </a:buClr>
              <a:buSzPts val="100"/>
              <a:buFont typeface="Calibri"/>
              <a:buAutoNum type="alphaUcPeriod"/>
            </a:pPr>
            <a:r>
              <a:rPr lang="en-US" sz="100" b="0" dirty="0">
                <a:solidFill>
                  <a:srgbClr val="FFFFFF"/>
                </a:solidFill>
                <a:latin typeface="Calibri"/>
                <a:ea typeface="Calibri"/>
                <a:cs typeface="Calibri"/>
                <a:sym typeface="Calibri"/>
              </a:rPr>
              <a:t> </a:t>
            </a:r>
            <a:endParaRPr sz="100" b="0" dirty="0">
              <a:solidFill>
                <a:srgbClr val="FFFFFF"/>
              </a:solidFill>
              <a:latin typeface="Calibri"/>
              <a:ea typeface="Calibri"/>
              <a:cs typeface="Calibri"/>
              <a:sym typeface="Calibri"/>
            </a:endParaRPr>
          </a:p>
          <a:p>
            <a:pPr marL="457200" lvl="0" indent="-234950" algn="just" rtl="0">
              <a:lnSpc>
                <a:spcPct val="115000"/>
              </a:lnSpc>
              <a:spcBef>
                <a:spcPts val="0"/>
              </a:spcBef>
              <a:spcAft>
                <a:spcPts val="0"/>
              </a:spcAft>
              <a:buClr>
                <a:srgbClr val="FFFFFF"/>
              </a:buClr>
              <a:buSzPts val="100"/>
              <a:buFont typeface="Calibri"/>
              <a:buAutoNum type="alphaUcPeriod"/>
            </a:pPr>
            <a:r>
              <a:rPr lang="en-US" sz="100" b="0" dirty="0">
                <a:solidFill>
                  <a:srgbClr val="FFFFFF"/>
                </a:solidFill>
                <a:latin typeface="Calibri"/>
                <a:ea typeface="Calibri"/>
                <a:cs typeface="Calibri"/>
                <a:sym typeface="Calibri"/>
              </a:rPr>
              <a:t> </a:t>
            </a:r>
            <a:endParaRPr sz="100" b="0" dirty="0">
              <a:solidFill>
                <a:srgbClr val="FFFFFF"/>
              </a:solidFill>
              <a:latin typeface="Calibri"/>
              <a:ea typeface="Calibri"/>
              <a:cs typeface="Calibri"/>
              <a:sym typeface="Calibri"/>
            </a:endParaRPr>
          </a:p>
          <a:p>
            <a:pPr marL="457200" lvl="0" indent="-234950" algn="just" rtl="0">
              <a:lnSpc>
                <a:spcPct val="115000"/>
              </a:lnSpc>
              <a:spcBef>
                <a:spcPts val="0"/>
              </a:spcBef>
              <a:spcAft>
                <a:spcPts val="0"/>
              </a:spcAft>
              <a:buClr>
                <a:srgbClr val="FFFFFF"/>
              </a:buClr>
              <a:buSzPts val="100"/>
              <a:buFont typeface="Calibri"/>
              <a:buAutoNum type="alphaUcPeriod"/>
            </a:pPr>
            <a:r>
              <a:rPr lang="en-US" sz="100" b="0" dirty="0">
                <a:solidFill>
                  <a:srgbClr val="FFFFFF"/>
                </a:solidFill>
                <a:latin typeface="Calibri"/>
                <a:ea typeface="Calibri"/>
                <a:cs typeface="Calibri"/>
                <a:sym typeface="Calibri"/>
              </a:rPr>
              <a:t> </a:t>
            </a:r>
            <a:endParaRPr sz="100" b="0" dirty="0">
              <a:solidFill>
                <a:srgbClr val="FFFFFF"/>
              </a:solidFill>
              <a:latin typeface="Calibri"/>
              <a:ea typeface="Calibri"/>
              <a:cs typeface="Calibri"/>
              <a:sym typeface="Calibri"/>
            </a:endParaRPr>
          </a:p>
          <a:p>
            <a:pPr marL="457200" lvl="0" indent="-234950" algn="just" rtl="0">
              <a:lnSpc>
                <a:spcPct val="115000"/>
              </a:lnSpc>
              <a:spcBef>
                <a:spcPts val="0"/>
              </a:spcBef>
              <a:spcAft>
                <a:spcPts val="0"/>
              </a:spcAft>
              <a:buClr>
                <a:srgbClr val="FFFFFF"/>
              </a:buClr>
              <a:buSzPts val="100"/>
              <a:buFont typeface="Calibri"/>
              <a:buAutoNum type="alphaUcPeriod"/>
            </a:pPr>
            <a:endParaRPr sz="100" b="0" dirty="0">
              <a:solidFill>
                <a:srgbClr val="FFFFFF"/>
              </a:solidFill>
              <a:latin typeface="Calibri"/>
              <a:ea typeface="Calibri"/>
              <a:cs typeface="Calibri"/>
              <a:sym typeface="Calibri"/>
            </a:endParaRPr>
          </a:p>
          <a:p>
            <a:pPr marL="482600" lvl="0" indent="-342900" algn="just" rtl="0">
              <a:lnSpc>
                <a:spcPct val="115000"/>
              </a:lnSpc>
              <a:spcBef>
                <a:spcPts val="0"/>
              </a:spcBef>
              <a:spcAft>
                <a:spcPts val="0"/>
              </a:spcAft>
              <a:buClr>
                <a:schemeClr val="dk1"/>
              </a:buClr>
              <a:buSzPts val="1400"/>
              <a:buFont typeface="+mj-lt"/>
              <a:buAutoNum type="arabicPeriod" startAt="5"/>
            </a:pPr>
            <a:r>
              <a:rPr lang="en-US" sz="1800" b="0" dirty="0">
                <a:solidFill>
                  <a:schemeClr val="dk1"/>
                </a:solidFill>
                <a:latin typeface="Calibri"/>
                <a:ea typeface="Calibri"/>
                <a:cs typeface="Calibri"/>
                <a:sym typeface="Calibri"/>
              </a:rPr>
              <a:t>to </a:t>
            </a:r>
            <a:r>
              <a:rPr lang="en-US" sz="1800" dirty="0">
                <a:solidFill>
                  <a:schemeClr val="dk1"/>
                </a:solidFill>
                <a:latin typeface="Calibri"/>
                <a:ea typeface="Calibri"/>
                <a:cs typeface="Calibri"/>
                <a:sym typeface="Calibri"/>
              </a:rPr>
              <a:t>ensure effective engagement of the three key stakeholder groups</a:t>
            </a:r>
            <a:r>
              <a:rPr lang="en-US" sz="1800" b="0" dirty="0">
                <a:solidFill>
                  <a:schemeClr val="dk1"/>
                </a:solidFill>
                <a:latin typeface="Calibri"/>
                <a:ea typeface="Calibri"/>
                <a:cs typeface="Calibri"/>
                <a:sym typeface="Calibri"/>
              </a:rPr>
              <a:t>: EO </a:t>
            </a:r>
            <a:r>
              <a:rPr lang="en-US" sz="1800" dirty="0">
                <a:solidFill>
                  <a:schemeClr val="dk1"/>
                </a:solidFill>
                <a:latin typeface="Calibri"/>
                <a:ea typeface="Calibri"/>
                <a:cs typeface="Calibri"/>
                <a:sym typeface="Calibri"/>
              </a:rPr>
              <a:t>data providers</a:t>
            </a:r>
            <a:r>
              <a:rPr lang="en-US" sz="1800" b="0" dirty="0">
                <a:solidFill>
                  <a:schemeClr val="dk1"/>
                </a:solidFill>
                <a:latin typeface="Calibri"/>
                <a:ea typeface="Calibri"/>
                <a:cs typeface="Calibri"/>
                <a:sym typeface="Calibri"/>
              </a:rPr>
              <a:t> (both public and private); </a:t>
            </a:r>
            <a:r>
              <a:rPr lang="en-US" sz="1800" dirty="0" smtClean="0">
                <a:solidFill>
                  <a:schemeClr val="dk1"/>
                </a:solidFill>
                <a:latin typeface="Calibri"/>
                <a:ea typeface="Calibri"/>
                <a:cs typeface="Calibri"/>
                <a:sym typeface="Calibri"/>
              </a:rPr>
              <a:t>Big Data </a:t>
            </a:r>
            <a:r>
              <a:rPr lang="en-US" sz="1800" dirty="0" err="1">
                <a:solidFill>
                  <a:schemeClr val="dk1"/>
                </a:solidFill>
                <a:latin typeface="Calibri"/>
                <a:ea typeface="Calibri"/>
                <a:cs typeface="Calibri"/>
                <a:sym typeface="Calibri"/>
              </a:rPr>
              <a:t>hosters</a:t>
            </a:r>
            <a:r>
              <a:rPr lang="en-US" sz="1800" b="0" dirty="0">
                <a:solidFill>
                  <a:schemeClr val="dk1"/>
                </a:solidFill>
                <a:latin typeface="Calibri"/>
                <a:ea typeface="Calibri"/>
                <a:cs typeface="Calibri"/>
                <a:sym typeface="Calibri"/>
              </a:rPr>
              <a:t> and aggregators who stage increasing amounts of CEOS agency free and open data; and </a:t>
            </a:r>
            <a:r>
              <a:rPr lang="en-US" sz="1800" dirty="0">
                <a:solidFill>
                  <a:schemeClr val="dk1"/>
                </a:solidFill>
                <a:latin typeface="Calibri"/>
                <a:ea typeface="Calibri"/>
                <a:cs typeface="Calibri"/>
                <a:sym typeface="Calibri"/>
              </a:rPr>
              <a:t>data </a:t>
            </a:r>
            <a:r>
              <a:rPr lang="en-US" sz="1800" dirty="0" smtClean="0">
                <a:solidFill>
                  <a:schemeClr val="dk1"/>
                </a:solidFill>
                <a:latin typeface="Calibri"/>
                <a:ea typeface="Calibri"/>
                <a:cs typeface="Calibri"/>
                <a:sym typeface="Calibri"/>
              </a:rPr>
              <a:t>users</a:t>
            </a:r>
            <a:r>
              <a:rPr lang="en-US" sz="1800" b="0" dirty="0" smtClean="0">
                <a:solidFill>
                  <a:schemeClr val="dk1"/>
                </a:solidFill>
                <a:latin typeface="Calibri"/>
                <a:ea typeface="Calibri"/>
                <a:cs typeface="Calibri"/>
                <a:sym typeface="Calibri"/>
              </a:rPr>
              <a:t>;</a:t>
            </a:r>
          </a:p>
          <a:p>
            <a:pPr marL="482600" lvl="0" indent="-342900" algn="just" rtl="0">
              <a:lnSpc>
                <a:spcPct val="115000"/>
              </a:lnSpc>
              <a:spcBef>
                <a:spcPts val="0"/>
              </a:spcBef>
              <a:spcAft>
                <a:spcPts val="0"/>
              </a:spcAft>
              <a:buClr>
                <a:schemeClr val="dk1"/>
              </a:buClr>
              <a:buSzPts val="1400"/>
              <a:buFont typeface="+mj-lt"/>
              <a:buAutoNum type="arabicPeriod" startAt="5"/>
            </a:pPr>
            <a:endParaRPr lang="en-US" sz="1800" b="0" dirty="0">
              <a:solidFill>
                <a:schemeClr val="dk1"/>
              </a:solidFill>
              <a:latin typeface="Calibri"/>
              <a:ea typeface="Calibri"/>
              <a:cs typeface="Calibri"/>
              <a:sym typeface="Calibri"/>
            </a:endParaRPr>
          </a:p>
          <a:p>
            <a:pPr marL="482600" lvl="0" indent="-342900" algn="just" rtl="0">
              <a:lnSpc>
                <a:spcPct val="115000"/>
              </a:lnSpc>
              <a:spcBef>
                <a:spcPts val="0"/>
              </a:spcBef>
              <a:spcAft>
                <a:spcPts val="0"/>
              </a:spcAft>
              <a:buClr>
                <a:schemeClr val="dk1"/>
              </a:buClr>
              <a:buSzPts val="1400"/>
              <a:buFont typeface="+mj-lt"/>
              <a:buAutoNum type="arabicPeriod" startAt="5"/>
            </a:pPr>
            <a:r>
              <a:rPr lang="en-US" sz="1800" b="0" dirty="0" smtClean="0">
                <a:solidFill>
                  <a:schemeClr val="dk1"/>
                </a:solidFill>
                <a:latin typeface="Calibri"/>
                <a:ea typeface="Calibri"/>
                <a:cs typeface="Calibri"/>
                <a:sym typeface="Calibri"/>
              </a:rPr>
              <a:t>to </a:t>
            </a:r>
            <a:r>
              <a:rPr lang="en-US" sz="1800" dirty="0">
                <a:solidFill>
                  <a:schemeClr val="dk1"/>
                </a:solidFill>
                <a:latin typeface="Calibri"/>
                <a:ea typeface="Calibri"/>
                <a:cs typeface="Calibri"/>
                <a:sym typeface="Calibri"/>
              </a:rPr>
              <a:t>manage expectations of all stakeholders</a:t>
            </a:r>
            <a:r>
              <a:rPr lang="en-US" sz="1800" b="0" dirty="0">
                <a:solidFill>
                  <a:schemeClr val="dk1"/>
                </a:solidFill>
                <a:latin typeface="Calibri"/>
                <a:ea typeface="Calibri"/>
                <a:cs typeface="Calibri"/>
                <a:sym typeface="Calibri"/>
              </a:rPr>
              <a:t> as to the status and outlook for ARD availability – so that all might plan and invest with confidence in capabilities to best exploit the CEOS agency </a:t>
            </a:r>
            <a:r>
              <a:rPr lang="en-US" sz="1800" b="0" dirty="0" smtClean="0">
                <a:solidFill>
                  <a:schemeClr val="dk1"/>
                </a:solidFill>
                <a:latin typeface="Calibri"/>
                <a:ea typeface="Calibri"/>
                <a:cs typeface="Calibri"/>
                <a:sym typeface="Calibri"/>
              </a:rPr>
              <a:t>ARD;</a:t>
            </a:r>
          </a:p>
          <a:p>
            <a:pPr marL="482600" lvl="0" indent="-342900" algn="just" rtl="0">
              <a:lnSpc>
                <a:spcPct val="115000"/>
              </a:lnSpc>
              <a:spcBef>
                <a:spcPts val="0"/>
              </a:spcBef>
              <a:spcAft>
                <a:spcPts val="0"/>
              </a:spcAft>
              <a:buClr>
                <a:schemeClr val="dk1"/>
              </a:buClr>
              <a:buSzPts val="1400"/>
              <a:buFont typeface="+mj-lt"/>
              <a:buAutoNum type="arabicPeriod" startAt="5"/>
            </a:pPr>
            <a:endParaRPr lang="en-US" sz="1800" b="0" dirty="0">
              <a:solidFill>
                <a:schemeClr val="dk1"/>
              </a:solidFill>
              <a:latin typeface="Calibri"/>
              <a:ea typeface="Calibri"/>
              <a:cs typeface="Calibri"/>
              <a:sym typeface="Calibri"/>
            </a:endParaRPr>
          </a:p>
          <a:p>
            <a:pPr marL="482600" lvl="0" indent="-342900" algn="just" rtl="0">
              <a:lnSpc>
                <a:spcPct val="115000"/>
              </a:lnSpc>
              <a:spcBef>
                <a:spcPts val="0"/>
              </a:spcBef>
              <a:spcAft>
                <a:spcPts val="0"/>
              </a:spcAft>
              <a:buClr>
                <a:schemeClr val="dk1"/>
              </a:buClr>
              <a:buSzPts val="1400"/>
              <a:buFont typeface="+mj-lt"/>
              <a:buAutoNum type="arabicPeriod" startAt="5"/>
            </a:pPr>
            <a:r>
              <a:rPr lang="en-US" sz="1800" b="0" dirty="0" smtClean="0">
                <a:solidFill>
                  <a:schemeClr val="dk1"/>
                </a:solidFill>
                <a:latin typeface="Calibri"/>
                <a:ea typeface="Calibri"/>
                <a:cs typeface="Calibri"/>
                <a:sym typeface="Calibri"/>
              </a:rPr>
              <a:t>to </a:t>
            </a:r>
            <a:r>
              <a:rPr lang="en-US" sz="1800" dirty="0">
                <a:solidFill>
                  <a:schemeClr val="dk1"/>
                </a:solidFill>
                <a:latin typeface="Calibri"/>
                <a:ea typeface="Calibri"/>
                <a:cs typeface="Calibri"/>
                <a:sym typeface="Calibri"/>
              </a:rPr>
              <a:t>establish priorities for which products and applications might follow on</a:t>
            </a:r>
            <a:r>
              <a:rPr lang="en-US" sz="1800" b="0" dirty="0">
                <a:solidFill>
                  <a:schemeClr val="dk1"/>
                </a:solidFill>
                <a:latin typeface="Calibri"/>
                <a:ea typeface="Calibri"/>
                <a:cs typeface="Calibri"/>
                <a:sym typeface="Calibri"/>
              </a:rPr>
              <a:t> from the current CARD4L PFS – forming a rational and orderly queue for future </a:t>
            </a:r>
            <a:r>
              <a:rPr lang="en-US" sz="1800" b="0" dirty="0" smtClean="0">
                <a:solidFill>
                  <a:schemeClr val="dk1"/>
                </a:solidFill>
                <a:latin typeface="Calibri"/>
                <a:ea typeface="Calibri"/>
                <a:cs typeface="Calibri"/>
                <a:sym typeface="Calibri"/>
              </a:rPr>
              <a:t>efforts;</a:t>
            </a:r>
          </a:p>
          <a:p>
            <a:pPr marL="482600" lvl="0" indent="-342900" algn="just" rtl="0">
              <a:lnSpc>
                <a:spcPct val="115000"/>
              </a:lnSpc>
              <a:spcBef>
                <a:spcPts val="0"/>
              </a:spcBef>
              <a:spcAft>
                <a:spcPts val="0"/>
              </a:spcAft>
              <a:buClr>
                <a:schemeClr val="dk1"/>
              </a:buClr>
              <a:buSzPts val="1400"/>
              <a:buFont typeface="+mj-lt"/>
              <a:buAutoNum type="arabicPeriod" startAt="5"/>
            </a:pPr>
            <a:endParaRPr lang="en-US" sz="1800" b="0" dirty="0">
              <a:solidFill>
                <a:schemeClr val="dk1"/>
              </a:solidFill>
              <a:latin typeface="Calibri"/>
              <a:ea typeface="Calibri"/>
              <a:cs typeface="Calibri"/>
              <a:sym typeface="Calibri"/>
            </a:endParaRPr>
          </a:p>
          <a:p>
            <a:pPr marL="482600" lvl="0" indent="-342900" algn="just" rtl="0">
              <a:lnSpc>
                <a:spcPct val="115000"/>
              </a:lnSpc>
              <a:spcBef>
                <a:spcPts val="0"/>
              </a:spcBef>
              <a:spcAft>
                <a:spcPts val="0"/>
              </a:spcAft>
              <a:buClr>
                <a:schemeClr val="dk1"/>
              </a:buClr>
              <a:buSzPts val="1400"/>
              <a:buFont typeface="+mj-lt"/>
              <a:buAutoNum type="arabicPeriod" startAt="5"/>
            </a:pPr>
            <a:r>
              <a:rPr lang="en-US" sz="1800" b="0" dirty="0" smtClean="0">
                <a:solidFill>
                  <a:schemeClr val="dk1"/>
                </a:solidFill>
                <a:latin typeface="Calibri"/>
                <a:ea typeface="Calibri"/>
                <a:cs typeface="Calibri"/>
                <a:sym typeface="Calibri"/>
              </a:rPr>
              <a:t>to </a:t>
            </a:r>
            <a:r>
              <a:rPr lang="en-US" sz="1800" dirty="0">
                <a:solidFill>
                  <a:schemeClr val="dk1"/>
                </a:solidFill>
                <a:latin typeface="Calibri"/>
                <a:ea typeface="Calibri"/>
                <a:cs typeface="Calibri"/>
                <a:sym typeface="Calibri"/>
              </a:rPr>
              <a:t>ensure appropriate </a:t>
            </a:r>
            <a:r>
              <a:rPr lang="en-US" sz="1800" dirty="0" err="1">
                <a:solidFill>
                  <a:schemeClr val="dk1"/>
                </a:solidFill>
                <a:latin typeface="Calibri"/>
                <a:ea typeface="Calibri"/>
                <a:cs typeface="Calibri"/>
                <a:sym typeface="Calibri"/>
              </a:rPr>
              <a:t>organisational</a:t>
            </a:r>
            <a:r>
              <a:rPr lang="en-US" sz="1800" dirty="0">
                <a:solidFill>
                  <a:schemeClr val="dk1"/>
                </a:solidFill>
                <a:latin typeface="Calibri"/>
                <a:ea typeface="Calibri"/>
                <a:cs typeface="Calibri"/>
                <a:sym typeface="Calibri"/>
              </a:rPr>
              <a:t> responsibilities across the CEOS structure</a:t>
            </a:r>
            <a:r>
              <a:rPr lang="en-US" sz="1800" b="0" dirty="0">
                <a:solidFill>
                  <a:schemeClr val="dk1"/>
                </a:solidFill>
                <a:latin typeface="Calibri"/>
                <a:ea typeface="Calibri"/>
                <a:cs typeface="Calibri"/>
                <a:sym typeface="Calibri"/>
              </a:rPr>
              <a:t> for the definition and execution of the way forward on ARD; </a:t>
            </a:r>
            <a:r>
              <a:rPr lang="en-US" sz="1800" b="0" dirty="0" smtClean="0">
                <a:solidFill>
                  <a:schemeClr val="dk1"/>
                </a:solidFill>
                <a:latin typeface="Calibri"/>
                <a:ea typeface="Calibri"/>
                <a:cs typeface="Calibri"/>
                <a:sym typeface="Calibri"/>
              </a:rPr>
              <a:t/>
            </a:r>
            <a:br>
              <a:rPr lang="en-US" sz="1800" b="0" dirty="0" smtClean="0">
                <a:solidFill>
                  <a:schemeClr val="dk1"/>
                </a:solidFill>
                <a:latin typeface="Calibri"/>
                <a:ea typeface="Calibri"/>
                <a:cs typeface="Calibri"/>
                <a:sym typeface="Calibri"/>
              </a:rPr>
            </a:br>
            <a:r>
              <a:rPr lang="en-US" sz="1800" b="0" dirty="0" smtClean="0">
                <a:solidFill>
                  <a:schemeClr val="dk1"/>
                </a:solidFill>
                <a:latin typeface="Calibri"/>
                <a:ea typeface="Calibri"/>
                <a:cs typeface="Calibri"/>
                <a:sym typeface="Calibri"/>
              </a:rPr>
              <a:t>- the </a:t>
            </a:r>
            <a:r>
              <a:rPr lang="en-US" sz="1800" b="0" i="1" dirty="0">
                <a:solidFill>
                  <a:schemeClr val="dk1"/>
                </a:solidFill>
                <a:latin typeface="Calibri"/>
                <a:ea typeface="Calibri"/>
                <a:cs typeface="Calibri"/>
                <a:sym typeface="Calibri"/>
              </a:rPr>
              <a:t>Strategy</a:t>
            </a:r>
            <a:r>
              <a:rPr lang="en-US" sz="1800" b="0" dirty="0">
                <a:solidFill>
                  <a:schemeClr val="dk1"/>
                </a:solidFill>
                <a:latin typeface="Calibri"/>
                <a:ea typeface="Calibri"/>
                <a:cs typeface="Calibri"/>
                <a:sym typeface="Calibri"/>
              </a:rPr>
              <a:t> is seen as a fairly informal grouping of relevant CEOS activities which SIT Vice Chair proposes to oversee and promote during their coming SIT Chair term – with new tasks identified as needed.</a:t>
            </a:r>
            <a:endParaRPr sz="1800" b="0" dirty="0">
              <a:solidFill>
                <a:schemeClr val="dk1"/>
              </a:solidFill>
              <a:latin typeface="Calibri"/>
              <a:ea typeface="Calibri"/>
              <a:cs typeface="Calibri"/>
              <a:sym typeface="Calibri"/>
            </a:endParaRPr>
          </a:p>
          <a:p>
            <a:pPr marL="0" lvl="0" indent="0" algn="l" rtl="0">
              <a:spcBef>
                <a:spcPts val="600"/>
              </a:spcBef>
              <a:spcAft>
                <a:spcPts val="0"/>
              </a:spcAft>
              <a:buNone/>
            </a:pPr>
            <a:endParaRPr dirty="0">
              <a:latin typeface="Calibri"/>
              <a:ea typeface="Calibri"/>
              <a:cs typeface="Calibri"/>
              <a:sym typeface="Calibri"/>
            </a:endParaRPr>
          </a:p>
        </p:txBody>
      </p:sp>
      <p:sp>
        <p:nvSpPr>
          <p:cNvPr id="55" name="Google Shape;55;p9"/>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CEOS ARD Strategy  Objectives</a:t>
            </a:r>
            <a:endParaRPr/>
          </a:p>
        </p:txBody>
      </p:sp>
    </p:spTree>
  </p:cSld>
  <p:clrMapOvr>
    <a:masterClrMapping/>
  </p:clrMapOvr>
  <mc:AlternateContent xmlns:mc="http://schemas.openxmlformats.org/markup-compatibility/2006" xmlns:p14="http://schemas.microsoft.com/office/powerpoint/2010/main">
    <mc:Choice Requires="p14">
      <p:transition spd="slow" p14:dur="2000" advTm="3900000"/>
    </mc:Choice>
    <mc:Fallback xmlns="">
      <p:transition spd="slow" advTm="390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7</a:t>
            </a:fld>
            <a:endParaRPr/>
          </a:p>
        </p:txBody>
      </p:sp>
      <p:sp>
        <p:nvSpPr>
          <p:cNvPr id="61" name="Google Shape;61;p10"/>
          <p:cNvSpPr txBox="1">
            <a:spLocks noGrp="1"/>
          </p:cNvSpPr>
          <p:nvPr>
            <p:ph type="body" idx="1"/>
          </p:nvPr>
        </p:nvSpPr>
        <p:spPr>
          <a:xfrm>
            <a:off x="76200" y="1449950"/>
            <a:ext cx="8991600" cy="5257800"/>
          </a:xfrm>
          <a:prstGeom prst="rect">
            <a:avLst/>
          </a:prstGeom>
        </p:spPr>
        <p:txBody>
          <a:bodyPr spcFirstLastPara="1" wrap="square" lIns="91425" tIns="45700" rIns="91425" bIns="45700" anchor="t" anchorCtr="0">
            <a:noAutofit/>
          </a:bodyPr>
          <a:lstStyle/>
          <a:p>
            <a:pPr marL="457200" lvl="0" indent="-317500" algn="just" rtl="0">
              <a:lnSpc>
                <a:spcPct val="115000"/>
              </a:lnSpc>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CEOS Analysis Ready Data for Land (CARD4L)</a:t>
            </a:r>
            <a:endParaRPr sz="1400" dirty="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CARD4L will include: technical specifications; trial production of data; pilot </a:t>
            </a:r>
            <a:r>
              <a:rPr lang="en-US" sz="1400" dirty="0" err="1">
                <a:solidFill>
                  <a:schemeClr val="dk1"/>
                </a:solidFill>
                <a:latin typeface="Calibri"/>
                <a:ea typeface="Calibri"/>
                <a:cs typeface="Calibri"/>
                <a:sym typeface="Calibri"/>
              </a:rPr>
              <a:t>programmes</a:t>
            </a:r>
            <a:r>
              <a:rPr lang="en-US" sz="1400" dirty="0">
                <a:solidFill>
                  <a:schemeClr val="dk1"/>
                </a:solidFill>
                <a:latin typeface="Calibri"/>
                <a:ea typeface="Calibri"/>
                <a:cs typeface="Calibri"/>
                <a:sym typeface="Calibri"/>
              </a:rPr>
              <a:t> for stakeholder engagement and feedback; and continued refinement of the standards</a:t>
            </a:r>
            <a:endParaRPr sz="1400" dirty="0">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ARD </a:t>
            </a:r>
            <a:r>
              <a:rPr lang="en-US" sz="1400" dirty="0" err="1">
                <a:solidFill>
                  <a:schemeClr val="dk1"/>
                </a:solidFill>
                <a:latin typeface="Calibri"/>
                <a:ea typeface="Calibri"/>
                <a:cs typeface="Calibri"/>
                <a:sym typeface="Calibri"/>
              </a:rPr>
              <a:t>Stocktake</a:t>
            </a:r>
            <a:r>
              <a:rPr lang="en-US" sz="1400" dirty="0">
                <a:solidFill>
                  <a:schemeClr val="dk1"/>
                </a:solidFill>
                <a:latin typeface="Calibri"/>
                <a:ea typeface="Calibri"/>
                <a:cs typeface="Calibri"/>
                <a:sym typeface="Calibri"/>
              </a:rPr>
              <a:t> and outlook</a:t>
            </a:r>
            <a:endParaRPr sz="1400" dirty="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CEOS should define and maintain a clear statement as to the current and future availability of the different datasets produced to its ARD </a:t>
            </a:r>
            <a:r>
              <a:rPr lang="en-US" sz="1400" dirty="0" smtClean="0">
                <a:solidFill>
                  <a:schemeClr val="dk1"/>
                </a:solidFill>
                <a:latin typeface="Calibri"/>
                <a:ea typeface="Calibri"/>
                <a:cs typeface="Calibri"/>
                <a:sym typeface="Calibri"/>
              </a:rPr>
              <a:t>standards (e.g., CARD4), </a:t>
            </a:r>
            <a:r>
              <a:rPr lang="en-US" sz="1400" dirty="0">
                <a:solidFill>
                  <a:schemeClr val="dk1"/>
                </a:solidFill>
                <a:latin typeface="Calibri"/>
                <a:ea typeface="Calibri"/>
                <a:cs typeface="Calibri"/>
                <a:sym typeface="Calibri"/>
              </a:rPr>
              <a:t>and how to access them. This should include a current snapshot and forecast for 1, 2, and 3 years hence</a:t>
            </a:r>
            <a:endParaRPr sz="1400" dirty="0">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Technical Specification Development and Maintenance</a:t>
            </a:r>
            <a:endParaRPr sz="1400" dirty="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The first steps for any new ARD standards across CEOS will be the development of the Product Family Specification </a:t>
            </a:r>
            <a:endParaRPr sz="1400" dirty="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A systematic and effective process will be required to ensure consistency and performance across the relevant standards and datasets</a:t>
            </a:r>
            <a:endParaRPr sz="1400" dirty="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Priorities driven by user demand (</a:t>
            </a:r>
            <a:r>
              <a:rPr lang="en-US" sz="1400" dirty="0" smtClean="0">
                <a:solidFill>
                  <a:schemeClr val="dk1"/>
                </a:solidFill>
                <a:latin typeface="Calibri"/>
                <a:ea typeface="Calibri"/>
                <a:cs typeface="Calibri"/>
                <a:sym typeface="Calibri"/>
              </a:rPr>
              <a:t>e.g. oceans </a:t>
            </a:r>
            <a:r>
              <a:rPr lang="en-US" sz="1400" dirty="0">
                <a:solidFill>
                  <a:schemeClr val="dk1"/>
                </a:solidFill>
                <a:latin typeface="Calibri"/>
                <a:ea typeface="Calibri"/>
                <a:cs typeface="Calibri"/>
                <a:sym typeface="Calibri"/>
              </a:rPr>
              <a:t>or atmosphere or forests or machine learning….)</a:t>
            </a:r>
            <a:endParaRPr sz="1400" dirty="0">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Pilots and feedback</a:t>
            </a:r>
            <a:endParaRPr sz="1400" dirty="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Practical experience in the production, provision and application of CEOS ARD will be essential</a:t>
            </a:r>
            <a:endParaRPr sz="1400" dirty="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An important driver in these trials will be </a:t>
            </a:r>
            <a:r>
              <a:rPr lang="en-US" sz="1400" u="sng" dirty="0">
                <a:solidFill>
                  <a:schemeClr val="dk1"/>
                </a:solidFill>
                <a:latin typeface="Calibri"/>
                <a:ea typeface="Calibri"/>
                <a:cs typeface="Calibri"/>
                <a:sym typeface="Calibri"/>
              </a:rPr>
              <a:t>to ensure data discovery, access and integration is optimal</a:t>
            </a:r>
            <a:endParaRPr sz="1400" dirty="0">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Promotion</a:t>
            </a:r>
            <a:endParaRPr sz="1400" dirty="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dirty="0">
                <a:solidFill>
                  <a:schemeClr val="dk1"/>
                </a:solidFill>
                <a:latin typeface="Calibri"/>
                <a:ea typeface="Calibri"/>
                <a:cs typeface="Calibri"/>
                <a:sym typeface="Calibri"/>
              </a:rPr>
              <a:t>Active promotion of the benefits of ARD will be an essential part of achieving that critical mass for the standards to succeed - to data providers, data </a:t>
            </a:r>
            <a:r>
              <a:rPr lang="en-US" sz="1400" dirty="0" err="1">
                <a:solidFill>
                  <a:schemeClr val="dk1"/>
                </a:solidFill>
                <a:latin typeface="Calibri"/>
                <a:ea typeface="Calibri"/>
                <a:cs typeface="Calibri"/>
                <a:sym typeface="Calibri"/>
              </a:rPr>
              <a:t>hosters</a:t>
            </a:r>
            <a:r>
              <a:rPr lang="en-US" sz="1400" dirty="0">
                <a:solidFill>
                  <a:schemeClr val="dk1"/>
                </a:solidFill>
                <a:latin typeface="Calibri"/>
                <a:ea typeface="Calibri"/>
                <a:cs typeface="Calibri"/>
                <a:sym typeface="Calibri"/>
              </a:rPr>
              <a:t> and aggregators, and data users</a:t>
            </a:r>
            <a:endParaRPr sz="1400" dirty="0">
              <a:solidFill>
                <a:schemeClr val="dk1"/>
              </a:solidFill>
              <a:latin typeface="Calibri"/>
              <a:ea typeface="Calibri"/>
              <a:cs typeface="Calibri"/>
              <a:sym typeface="Calibri"/>
            </a:endParaRPr>
          </a:p>
          <a:p>
            <a:pPr marL="228600" lvl="0" indent="-228600" algn="just" rtl="0">
              <a:lnSpc>
                <a:spcPct val="115000"/>
              </a:lnSpc>
              <a:spcBef>
                <a:spcPts val="600"/>
              </a:spcBef>
              <a:spcAft>
                <a:spcPts val="0"/>
              </a:spcAft>
              <a:buNone/>
            </a:pPr>
            <a:endParaRPr sz="1100" dirty="0">
              <a:solidFill>
                <a:schemeClr val="dk1"/>
              </a:solidFill>
              <a:latin typeface="Calibri"/>
              <a:ea typeface="Calibri"/>
              <a:cs typeface="Calibri"/>
              <a:sym typeface="Calibri"/>
            </a:endParaRPr>
          </a:p>
          <a:p>
            <a:pPr marL="228600" lvl="0" indent="-228600" algn="just" rtl="0">
              <a:lnSpc>
                <a:spcPct val="115000"/>
              </a:lnSpc>
              <a:spcBef>
                <a:spcPts val="600"/>
              </a:spcBef>
              <a:spcAft>
                <a:spcPts val="0"/>
              </a:spcAft>
              <a:buNone/>
            </a:pPr>
            <a:endParaRPr sz="1100" dirty="0">
              <a:solidFill>
                <a:schemeClr val="dk1"/>
              </a:solidFill>
              <a:latin typeface="Calibri"/>
              <a:ea typeface="Calibri"/>
              <a:cs typeface="Calibri"/>
              <a:sym typeface="Calibri"/>
            </a:endParaRPr>
          </a:p>
          <a:p>
            <a:pPr marL="228600" lvl="0" indent="-228600" algn="just" rtl="0">
              <a:lnSpc>
                <a:spcPct val="115000"/>
              </a:lnSpc>
              <a:spcBef>
                <a:spcPts val="60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lnSpc>
                <a:spcPct val="115000"/>
              </a:lnSpc>
              <a:spcBef>
                <a:spcPts val="600"/>
              </a:spcBef>
              <a:spcAft>
                <a:spcPts val="0"/>
              </a:spcAft>
              <a:buNone/>
            </a:pPr>
            <a:endParaRPr sz="1100" b="0" dirty="0">
              <a:solidFill>
                <a:schemeClr val="dk1"/>
              </a:solidFill>
              <a:latin typeface="Calibri"/>
              <a:ea typeface="Calibri"/>
              <a:cs typeface="Calibri"/>
              <a:sym typeface="Calibri"/>
            </a:endParaRPr>
          </a:p>
          <a:p>
            <a:pPr marL="0" lvl="0" indent="0" algn="l" rtl="0">
              <a:spcBef>
                <a:spcPts val="500"/>
              </a:spcBef>
              <a:spcAft>
                <a:spcPts val="0"/>
              </a:spcAft>
              <a:buNone/>
            </a:pPr>
            <a:endParaRPr dirty="0">
              <a:latin typeface="Calibri"/>
              <a:ea typeface="Calibri"/>
              <a:cs typeface="Calibri"/>
              <a:sym typeface="Calibri"/>
            </a:endParaRPr>
          </a:p>
        </p:txBody>
      </p:sp>
      <p:sp>
        <p:nvSpPr>
          <p:cNvPr id="62" name="Google Shape;62;p10"/>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CEOS ARD Strategy Components</a:t>
            </a:r>
            <a:endParaRPr/>
          </a:p>
        </p:txBody>
      </p:sp>
      <p:pic>
        <p:nvPicPr>
          <p:cNvPr id="63" name="Google Shape;63;p10"/>
          <p:cNvPicPr preferRelativeResize="0"/>
          <p:nvPr/>
        </p:nvPicPr>
        <p:blipFill>
          <a:blip r:embed="rId3">
            <a:alphaModFix/>
          </a:blip>
          <a:stretch>
            <a:fillRect/>
          </a:stretch>
        </p:blipFill>
        <p:spPr>
          <a:xfrm>
            <a:off x="5039123" y="21442"/>
            <a:ext cx="3978876" cy="3322121"/>
          </a:xfrm>
          <a:prstGeom prst="rect">
            <a:avLst/>
          </a:prstGeom>
          <a:noFill/>
          <a:ln>
            <a:noFill/>
          </a:ln>
        </p:spPr>
      </p:pic>
      <p:pic>
        <p:nvPicPr>
          <p:cNvPr id="64" name="Google Shape;64;p10"/>
          <p:cNvPicPr preferRelativeResize="0"/>
          <p:nvPr/>
        </p:nvPicPr>
        <p:blipFill>
          <a:blip r:embed="rId4">
            <a:alphaModFix/>
          </a:blip>
          <a:stretch>
            <a:fillRect/>
          </a:stretch>
        </p:blipFill>
        <p:spPr>
          <a:xfrm>
            <a:off x="540684" y="2350574"/>
            <a:ext cx="3272490" cy="3346671"/>
          </a:xfrm>
          <a:prstGeom prst="rect">
            <a:avLst/>
          </a:prstGeom>
          <a:noFill/>
          <a:ln>
            <a:noFill/>
          </a:ln>
        </p:spPr>
      </p:pic>
      <p:pic>
        <p:nvPicPr>
          <p:cNvPr id="65" name="Google Shape;65;p10"/>
          <p:cNvPicPr preferRelativeResize="0"/>
          <p:nvPr/>
        </p:nvPicPr>
        <p:blipFill>
          <a:blip r:embed="rId5">
            <a:alphaModFix/>
          </a:blip>
          <a:stretch>
            <a:fillRect/>
          </a:stretch>
        </p:blipFill>
        <p:spPr>
          <a:xfrm>
            <a:off x="1831039" y="2906300"/>
            <a:ext cx="3272489" cy="3347504"/>
          </a:xfrm>
          <a:prstGeom prst="rect">
            <a:avLst/>
          </a:prstGeom>
          <a:noFill/>
          <a:ln>
            <a:noFill/>
          </a:ln>
        </p:spPr>
      </p:pic>
      <p:pic>
        <p:nvPicPr>
          <p:cNvPr id="66" name="Google Shape;66;p10"/>
          <p:cNvPicPr preferRelativeResize="0"/>
          <p:nvPr/>
        </p:nvPicPr>
        <p:blipFill>
          <a:blip r:embed="rId6">
            <a:alphaModFix/>
          </a:blip>
          <a:stretch>
            <a:fillRect/>
          </a:stretch>
        </p:blipFill>
        <p:spPr>
          <a:xfrm>
            <a:off x="3756071" y="3459801"/>
            <a:ext cx="3272490" cy="33496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65000"/>
    </mc:Choice>
    <mc:Fallback xmlns="">
      <p:transition spd="slow" advTm="6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8</a:t>
            </a:fld>
            <a:endParaRPr/>
          </a:p>
        </p:txBody>
      </p:sp>
      <p:sp>
        <p:nvSpPr>
          <p:cNvPr id="72" name="Google Shape;72;p11"/>
          <p:cNvSpPr txBox="1">
            <a:spLocks noGrp="1"/>
          </p:cNvSpPr>
          <p:nvPr>
            <p:ph type="body" idx="1"/>
          </p:nvPr>
        </p:nvSpPr>
        <p:spPr>
          <a:xfrm>
            <a:off x="76200" y="1481975"/>
            <a:ext cx="8991600" cy="52578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Clr>
                <a:schemeClr val="dk1"/>
              </a:buClr>
              <a:buSzPts val="1800"/>
              <a:buFont typeface="Cambria"/>
              <a:buChar char="❏"/>
            </a:pPr>
            <a:r>
              <a:rPr lang="en-US" sz="1800" dirty="0">
                <a:solidFill>
                  <a:schemeClr val="dk1"/>
                </a:solidFill>
                <a:latin typeface="Calibri"/>
                <a:ea typeface="Calibri"/>
                <a:cs typeface="Calibri"/>
                <a:sym typeface="Calibri"/>
              </a:rPr>
              <a:t>SIT Vice Chair Team</a:t>
            </a:r>
            <a:r>
              <a:rPr lang="en-US" sz="1800" b="0" dirty="0">
                <a:solidFill>
                  <a:schemeClr val="dk1"/>
                </a:solidFill>
                <a:latin typeface="Calibri"/>
                <a:ea typeface="Calibri"/>
                <a:cs typeface="Calibri"/>
                <a:sym typeface="Calibri"/>
              </a:rPr>
              <a:t> will bring a fleshed-out </a:t>
            </a:r>
            <a:r>
              <a:rPr lang="en-US" sz="1800" b="0" i="1" dirty="0">
                <a:solidFill>
                  <a:schemeClr val="dk1"/>
                </a:solidFill>
                <a:latin typeface="Calibri"/>
                <a:ea typeface="Calibri"/>
                <a:cs typeface="Calibri"/>
                <a:sym typeface="Calibri"/>
              </a:rPr>
              <a:t>Strategy</a:t>
            </a:r>
            <a:r>
              <a:rPr lang="en-US" sz="1800" b="0" dirty="0">
                <a:solidFill>
                  <a:schemeClr val="dk1"/>
                </a:solidFill>
                <a:latin typeface="Calibri"/>
                <a:ea typeface="Calibri"/>
                <a:cs typeface="Calibri"/>
                <a:sym typeface="Calibri"/>
              </a:rPr>
              <a:t> and tasks to the </a:t>
            </a:r>
            <a:r>
              <a:rPr lang="en-US" sz="1800" dirty="0">
                <a:solidFill>
                  <a:schemeClr val="dk1"/>
                </a:solidFill>
                <a:latin typeface="Calibri"/>
                <a:ea typeface="Calibri"/>
                <a:cs typeface="Calibri"/>
                <a:sym typeface="Calibri"/>
              </a:rPr>
              <a:t>SIT TW</a:t>
            </a:r>
            <a:r>
              <a:rPr lang="en-US" sz="1800" b="0" dirty="0">
                <a:solidFill>
                  <a:schemeClr val="dk1"/>
                </a:solidFill>
                <a:latin typeface="Calibri"/>
                <a:ea typeface="Calibri"/>
                <a:cs typeface="Calibri"/>
                <a:sym typeface="Calibri"/>
              </a:rPr>
              <a:t> in September</a:t>
            </a:r>
            <a:endParaRPr sz="1800" b="0" dirty="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Strategy is informal, with light oversight and direction by SIT Chair of related tasks across the CEOS WP - and identification of new tasks as needed</a:t>
            </a:r>
            <a:endParaRPr sz="1800" b="0" dirty="0">
              <a:solidFill>
                <a:schemeClr val="dk1"/>
              </a:solidFill>
              <a:latin typeface="Calibri"/>
              <a:ea typeface="Calibri"/>
              <a:cs typeface="Calibri"/>
              <a:sym typeface="Calibri"/>
            </a:endParaRPr>
          </a:p>
          <a:p>
            <a:pPr marL="457200" lvl="0" indent="0" algn="l" rtl="0">
              <a:spcBef>
                <a:spcPts val="0"/>
              </a:spcBef>
              <a:spcAft>
                <a:spcPts val="0"/>
              </a:spcAft>
              <a:buNone/>
            </a:pPr>
            <a:endParaRPr sz="1800" b="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mbria"/>
              <a:buChar char="❏"/>
            </a:pPr>
            <a:r>
              <a:rPr lang="en-US" sz="1800" dirty="0">
                <a:solidFill>
                  <a:schemeClr val="dk1"/>
                </a:solidFill>
                <a:latin typeface="Calibri"/>
                <a:ea typeface="Calibri"/>
                <a:cs typeface="Calibri"/>
                <a:sym typeface="Calibri"/>
              </a:rPr>
              <a:t>SIT Vice Chair Team</a:t>
            </a:r>
            <a:r>
              <a:rPr lang="en-US" sz="1800" b="0" dirty="0">
                <a:solidFill>
                  <a:schemeClr val="dk1"/>
                </a:solidFill>
                <a:latin typeface="Calibri"/>
                <a:ea typeface="Calibri"/>
                <a:cs typeface="Calibri"/>
                <a:sym typeface="Calibri"/>
              </a:rPr>
              <a:t> will bring a refined version to the </a:t>
            </a:r>
            <a:r>
              <a:rPr lang="en-US" sz="1800" dirty="0">
                <a:solidFill>
                  <a:schemeClr val="dk1"/>
                </a:solidFill>
                <a:latin typeface="Calibri"/>
                <a:ea typeface="Calibri"/>
                <a:cs typeface="Calibri"/>
                <a:sym typeface="Calibri"/>
              </a:rPr>
              <a:t>CEOS Plenary</a:t>
            </a:r>
            <a:r>
              <a:rPr lang="en-US" sz="1800" b="0" dirty="0">
                <a:solidFill>
                  <a:schemeClr val="dk1"/>
                </a:solidFill>
                <a:latin typeface="Calibri"/>
                <a:ea typeface="Calibri"/>
                <a:cs typeface="Calibri"/>
                <a:sym typeface="Calibri"/>
              </a:rPr>
              <a:t> in Vietnam in October - where CSIRO/GA will assume the SIT Chair role</a:t>
            </a:r>
            <a:endParaRPr sz="1800" b="0" dirty="0">
              <a:solidFill>
                <a:schemeClr val="dk1"/>
              </a:solidFill>
              <a:latin typeface="Calibri"/>
              <a:ea typeface="Calibri"/>
              <a:cs typeface="Calibri"/>
              <a:sym typeface="Calibri"/>
            </a:endParaRPr>
          </a:p>
          <a:p>
            <a:pPr marL="0" lvl="0" indent="0" algn="l" rtl="0">
              <a:spcBef>
                <a:spcPts val="0"/>
              </a:spcBef>
              <a:spcAft>
                <a:spcPts val="0"/>
              </a:spcAft>
              <a:buNone/>
            </a:pPr>
            <a:endParaRPr sz="1800" b="0" dirty="0">
              <a:solidFill>
                <a:schemeClr val="dk1"/>
              </a:solidFill>
              <a:latin typeface="Calibri"/>
              <a:ea typeface="Calibri"/>
              <a:cs typeface="Calibri"/>
              <a:sym typeface="Calibri"/>
            </a:endParaRPr>
          </a:p>
          <a:p>
            <a:pPr marL="457200" lvl="0" indent="-342900" algn="just" rtl="0">
              <a:lnSpc>
                <a:spcPct val="115000"/>
              </a:lnSpc>
              <a:spcBef>
                <a:spcPts val="0"/>
              </a:spcBef>
              <a:spcAft>
                <a:spcPts val="0"/>
              </a:spcAft>
              <a:buClr>
                <a:schemeClr val="dk1"/>
              </a:buClr>
              <a:buSzPts val="1800"/>
              <a:buFont typeface="Cambria"/>
              <a:buChar char="❏"/>
            </a:pPr>
            <a:r>
              <a:rPr lang="en-US" sz="1800" dirty="0">
                <a:solidFill>
                  <a:schemeClr val="dk1"/>
                </a:solidFill>
                <a:latin typeface="Calibri"/>
                <a:ea typeface="Calibri"/>
                <a:cs typeface="Calibri"/>
                <a:sym typeface="Calibri"/>
              </a:rPr>
              <a:t>VCs, WGs, and AHTs</a:t>
            </a:r>
            <a:r>
              <a:rPr lang="en-US" sz="1800" b="0" dirty="0">
                <a:solidFill>
                  <a:schemeClr val="dk1"/>
                </a:solidFill>
                <a:latin typeface="Calibri"/>
                <a:ea typeface="Calibri"/>
                <a:cs typeface="Calibri"/>
                <a:sym typeface="Calibri"/>
              </a:rPr>
              <a:t> and all are encouraged to provide a </a:t>
            </a:r>
            <a:r>
              <a:rPr lang="en-US" sz="1800" b="0" u="sng" dirty="0">
                <a:solidFill>
                  <a:schemeClr val="dk1"/>
                </a:solidFill>
                <a:latin typeface="Calibri"/>
                <a:ea typeface="Calibri"/>
                <a:cs typeface="Calibri"/>
                <a:sym typeface="Calibri"/>
              </a:rPr>
              <a:t>reply to the short questionnaire</a:t>
            </a:r>
            <a:r>
              <a:rPr lang="en-US" sz="1800" b="0" dirty="0">
                <a:solidFill>
                  <a:schemeClr val="dk1"/>
                </a:solidFill>
                <a:latin typeface="Calibri"/>
                <a:ea typeface="Calibri"/>
                <a:cs typeface="Calibri"/>
                <a:sym typeface="Calibri"/>
              </a:rPr>
              <a:t> that has already been provided </a:t>
            </a:r>
            <a:r>
              <a:rPr lang="en-US" sz="1800" b="0" dirty="0" smtClean="0">
                <a:solidFill>
                  <a:schemeClr val="dk1"/>
                </a:solidFill>
                <a:latin typeface="Calibri"/>
                <a:ea typeface="Calibri"/>
                <a:cs typeface="Calibri"/>
                <a:sym typeface="Calibri"/>
              </a:rPr>
              <a:t>to them (if </a:t>
            </a:r>
            <a:r>
              <a:rPr lang="en-US" sz="1800" b="0" dirty="0">
                <a:solidFill>
                  <a:schemeClr val="dk1"/>
                </a:solidFill>
                <a:latin typeface="Calibri"/>
                <a:ea typeface="Calibri"/>
                <a:cs typeface="Calibri"/>
                <a:sym typeface="Calibri"/>
              </a:rPr>
              <a:t>they have not </a:t>
            </a:r>
            <a:r>
              <a:rPr lang="en-US" sz="1800" b="0" dirty="0" smtClean="0">
                <a:solidFill>
                  <a:schemeClr val="dk1"/>
                </a:solidFill>
                <a:latin typeface="Calibri"/>
                <a:ea typeface="Calibri"/>
                <a:cs typeface="Calibri"/>
                <a:sym typeface="Calibri"/>
              </a:rPr>
              <a:t>already done so). </a:t>
            </a:r>
            <a:br>
              <a:rPr lang="en-US" sz="1800" b="0" dirty="0" smtClean="0">
                <a:solidFill>
                  <a:schemeClr val="dk1"/>
                </a:solidFill>
                <a:latin typeface="Calibri"/>
                <a:ea typeface="Calibri"/>
                <a:cs typeface="Calibri"/>
                <a:sym typeface="Calibri"/>
              </a:rPr>
            </a:br>
            <a:r>
              <a:rPr lang="en-US" sz="1800" b="0" dirty="0" smtClean="0">
                <a:solidFill>
                  <a:schemeClr val="dk1"/>
                </a:solidFill>
                <a:latin typeface="Calibri"/>
                <a:ea typeface="Calibri"/>
                <a:cs typeface="Calibri"/>
                <a:sym typeface="Calibri"/>
              </a:rPr>
              <a:t>Thanks </a:t>
            </a:r>
            <a:r>
              <a:rPr lang="en-US" sz="1800" b="0" dirty="0">
                <a:solidFill>
                  <a:schemeClr val="dk1"/>
                </a:solidFill>
                <a:latin typeface="Calibri"/>
                <a:ea typeface="Calibri"/>
                <a:cs typeface="Calibri"/>
                <a:sym typeface="Calibri"/>
              </a:rPr>
              <a:t>to SST-VC, AC-VC, </a:t>
            </a:r>
            <a:r>
              <a:rPr lang="en-US" sz="1800" b="0" dirty="0" err="1">
                <a:solidFill>
                  <a:schemeClr val="dk1"/>
                </a:solidFill>
                <a:latin typeface="Calibri"/>
                <a:ea typeface="Calibri"/>
                <a:cs typeface="Calibri"/>
                <a:sym typeface="Calibri"/>
              </a:rPr>
              <a:t>WGDisasters</a:t>
            </a:r>
            <a:r>
              <a:rPr lang="en-US" sz="1800" b="0" dirty="0">
                <a:solidFill>
                  <a:schemeClr val="dk1"/>
                </a:solidFill>
                <a:latin typeface="Calibri"/>
                <a:ea typeface="Calibri"/>
                <a:cs typeface="Calibri"/>
                <a:sym typeface="Calibri"/>
              </a:rPr>
              <a:t> for initial responses!</a:t>
            </a:r>
            <a:endParaRPr sz="1800" b="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800" b="0" dirty="0">
              <a:solidFill>
                <a:schemeClr val="dk1"/>
              </a:solidFill>
              <a:latin typeface="Calibri"/>
              <a:ea typeface="Calibri"/>
              <a:cs typeface="Calibri"/>
              <a:sym typeface="Calibri"/>
            </a:endParaRPr>
          </a:p>
          <a:p>
            <a:pPr marL="457200" lvl="0" indent="-342900" algn="just" rtl="0">
              <a:lnSpc>
                <a:spcPct val="115000"/>
              </a:lnSpc>
              <a:spcBef>
                <a:spcPts val="0"/>
              </a:spcBef>
              <a:spcAft>
                <a:spcPts val="0"/>
              </a:spcAft>
              <a:buClr>
                <a:schemeClr val="dk1"/>
              </a:buClr>
              <a:buSzPts val="1800"/>
              <a:buFont typeface="Calibri"/>
              <a:buChar char="❏"/>
            </a:pPr>
            <a:r>
              <a:rPr lang="en-US" sz="1800" b="0" dirty="0">
                <a:solidFill>
                  <a:schemeClr val="dk1"/>
                </a:solidFill>
                <a:latin typeface="Calibri"/>
                <a:ea typeface="Calibri"/>
                <a:cs typeface="Calibri"/>
                <a:sym typeface="Calibri"/>
              </a:rPr>
              <a:t>Feedback is welcome at any stage</a:t>
            </a:r>
            <a:endParaRPr sz="1800" b="0" dirty="0">
              <a:solidFill>
                <a:schemeClr val="dk1"/>
              </a:solidFill>
              <a:latin typeface="Calibri"/>
              <a:ea typeface="Calibri"/>
              <a:cs typeface="Calibri"/>
              <a:sym typeface="Calibri"/>
            </a:endParaRPr>
          </a:p>
          <a:p>
            <a:pPr marL="0" lvl="0" indent="0" algn="l" rtl="0">
              <a:spcBef>
                <a:spcPts val="500"/>
              </a:spcBef>
              <a:spcAft>
                <a:spcPts val="0"/>
              </a:spcAft>
              <a:buNone/>
            </a:pPr>
            <a:endParaRPr sz="1800" b="0" dirty="0">
              <a:solidFill>
                <a:schemeClr val="dk1"/>
              </a:solidFill>
              <a:latin typeface="Calibri"/>
              <a:ea typeface="Calibri"/>
              <a:cs typeface="Calibri"/>
              <a:sym typeface="Calibri"/>
            </a:endParaRPr>
          </a:p>
        </p:txBody>
      </p:sp>
      <p:sp>
        <p:nvSpPr>
          <p:cNvPr id="73" name="Google Shape;73;p11"/>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Next Steps</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769</Words>
  <Application>Microsoft Office PowerPoint</Application>
  <PresentationFormat>On-screen Show (4:3)</PresentationFormat>
  <Paragraphs>83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Courier New</vt:lpstr>
      <vt:lpstr>Cambria</vt:lpstr>
      <vt:lpstr>Calibri</vt:lpstr>
      <vt:lpstr>Avenir</vt:lpstr>
      <vt:lpstr>Helvetica Neue</vt:lpstr>
      <vt:lpstr>Arial</vt:lpstr>
      <vt:lpstr>Noto Sans Symbols</vt:lpstr>
      <vt:lpstr>Default</vt:lpstr>
      <vt:lpstr>Analysis Ready Data Strategy for CEOS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Ready Data Strategy for CEOS</dc:title>
  <cp:lastModifiedBy>Lewis Adam</cp:lastModifiedBy>
  <cp:revision>19</cp:revision>
  <dcterms:modified xsi:type="dcterms:W3CDTF">2019-04-04T09:30:23Z</dcterms:modified>
</cp:coreProperties>
</file>