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745" r:id="rId2"/>
    <p:sldId id="276" r:id="rId3"/>
    <p:sldId id="744" r:id="rId4"/>
    <p:sldId id="283" r:id="rId5"/>
    <p:sldId id="741" r:id="rId6"/>
    <p:sldId id="740" r:id="rId7"/>
    <p:sldId id="748" r:id="rId8"/>
    <p:sldId id="290" r:id="rId9"/>
    <p:sldId id="272" r:id="rId10"/>
    <p:sldId id="292" r:id="rId11"/>
    <p:sldId id="746" r:id="rId12"/>
    <p:sldId id="275" r:id="rId13"/>
    <p:sldId id="282" r:id="rId14"/>
    <p:sldId id="257" r:id="rId15"/>
    <p:sldId id="258" r:id="rId16"/>
    <p:sldId id="288" r:id="rId17"/>
    <p:sldId id="289" r:id="rId18"/>
    <p:sldId id="742" r:id="rId19"/>
    <p:sldId id="743" r:id="rId20"/>
    <p:sldId id="733" r:id="rId21"/>
    <p:sldId id="735" r:id="rId22"/>
    <p:sldId id="729" r:id="rId23"/>
    <p:sldId id="736" r:id="rId24"/>
    <p:sldId id="738" r:id="rId25"/>
    <p:sldId id="734" r:id="rId26"/>
    <p:sldId id="739" r:id="rId27"/>
    <p:sldId id="747" r:id="rId2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 id="2" name="Kerblat, Flora (CASS, Waite Campus)" initials="KF(WC" lastIdx="8" clrIdx="1">
    <p:extLst>
      <p:ext uri="{19B8F6BF-5375-455C-9EA6-DF929625EA0E}">
        <p15:presenceInfo xmlns:p15="http://schemas.microsoft.com/office/powerpoint/2012/main" userId="S-1-5-21-61289985-2027487937-1858953157-476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0" autoAdjust="0"/>
    <p:restoredTop sz="91419"/>
  </p:normalViewPr>
  <p:slideViewPr>
    <p:cSldViewPr>
      <p:cViewPr varScale="1">
        <p:scale>
          <a:sx n="66" d="100"/>
          <a:sy n="66" d="100"/>
        </p:scale>
        <p:origin x="16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19T12:37:53.143" idx="6">
    <p:pos x="10" y="10"/>
    <p:text>This slide can be hidden: they can read it in the CEOS WP, and our acitvities are summarised in the next slide</p:text>
    <p:extLst>
      <p:ext uri="{C676402C-5697-4E1C-873F-D02D1690AC5C}">
        <p15:threadingInfo xmlns:p15="http://schemas.microsoft.com/office/powerpoint/2012/main" timeZoneBias="-6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3-25T13:06:34.906" idx="8">
    <p:pos x="1248" y="2178"/>
    <p:text>Compendium to be updated with last-minute information this week</p:text>
    <p:extLst>
      <p:ext uri="{C676402C-5697-4E1C-873F-D02D1690AC5C}">
        <p15:threadingInfo xmlns:p15="http://schemas.microsoft.com/office/powerpoint/2012/main" timeZoneBias="-63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78B56-F7C9-4BC6-8997-C477A24C2FF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AU"/>
        </a:p>
      </dgm:t>
    </dgm:pt>
    <dgm:pt modelId="{67FABABC-1D67-4C62-AA7B-67DDC2002EC2}">
      <dgm:prSet custT="1"/>
      <dgm:spPr/>
      <dgm:t>
        <a:bodyPr/>
        <a:lstStyle/>
        <a:p>
          <a:pPr>
            <a:lnSpc>
              <a:spcPct val="100000"/>
            </a:lnSpc>
          </a:pPr>
          <a:r>
            <a:rPr lang="en-AU" sz="1200" dirty="0">
              <a:latin typeface="+mj-lt"/>
            </a:rPr>
            <a:t>Focus on </a:t>
          </a:r>
          <a:r>
            <a:rPr lang="en-AU" sz="1200" b="1" dirty="0">
              <a:latin typeface="+mj-lt"/>
            </a:rPr>
            <a:t>CEOS unique role </a:t>
          </a:r>
          <a:br>
            <a:rPr lang="en-AU" sz="1200" dirty="0">
              <a:latin typeface="+mj-lt"/>
            </a:rPr>
          </a:br>
          <a:r>
            <a:rPr lang="en-AU" sz="1200" dirty="0">
              <a:latin typeface="+mj-lt"/>
            </a:rPr>
            <a:t>and on a </a:t>
          </a:r>
          <a:r>
            <a:rPr lang="en-AU" sz="1200" b="1" dirty="0">
              <a:latin typeface="+mj-lt"/>
            </a:rPr>
            <a:t>few SDG Indicators </a:t>
          </a:r>
          <a:br>
            <a:rPr lang="en-AU" sz="1200" dirty="0">
              <a:latin typeface="+mj-lt"/>
            </a:rPr>
          </a:br>
          <a:r>
            <a:rPr lang="en-AU" sz="1200" b="0" dirty="0">
              <a:latin typeface="+mj-lt"/>
            </a:rPr>
            <a:t>(start with 6.6.1; 11.3.1; 15.3.1) </a:t>
          </a:r>
        </a:p>
      </dgm:t>
    </dgm:pt>
    <dgm:pt modelId="{AEE9E6FE-8035-44D5-A9E3-14C82ECA2740}" type="parTrans" cxnId="{CC9679BF-EEDF-4F04-863F-B2ED3ABA3250}">
      <dgm:prSet/>
      <dgm:spPr/>
      <dgm:t>
        <a:bodyPr/>
        <a:lstStyle/>
        <a:p>
          <a:endParaRPr lang="en-AU">
            <a:latin typeface="+mj-lt"/>
          </a:endParaRPr>
        </a:p>
      </dgm:t>
    </dgm:pt>
    <dgm:pt modelId="{F209C51D-E963-4486-B91B-F9B99C0E8786}" type="sibTrans" cxnId="{CC9679BF-EEDF-4F04-863F-B2ED3ABA3250}">
      <dgm:prSet/>
      <dgm:spPr/>
      <dgm:t>
        <a:bodyPr/>
        <a:lstStyle/>
        <a:p>
          <a:endParaRPr lang="en-AU">
            <a:latin typeface="+mj-lt"/>
          </a:endParaRPr>
        </a:p>
      </dgm:t>
    </dgm:pt>
    <dgm:pt modelId="{4F21781A-4AB8-4BC9-8334-8DEAA2BD2E09}">
      <dgm:prSet custT="1"/>
      <dgm:spPr/>
      <dgm:t>
        <a:bodyPr/>
        <a:lstStyle/>
        <a:p>
          <a:pPr>
            <a:lnSpc>
              <a:spcPct val="100000"/>
            </a:lnSpc>
          </a:pPr>
          <a:r>
            <a:rPr lang="en-US" sz="1200" b="1" dirty="0">
              <a:latin typeface="+mj-lt"/>
            </a:rPr>
            <a:t>Complement rather than duplicate</a:t>
          </a:r>
          <a:br>
            <a:rPr lang="en-US" sz="1200" b="1" dirty="0">
              <a:latin typeface="+mj-lt"/>
            </a:rPr>
          </a:br>
          <a:r>
            <a:rPr lang="en-US" sz="1200" dirty="0">
              <a:latin typeface="+mj-lt"/>
            </a:rPr>
            <a:t> the GEO community efforts on SDGs</a:t>
          </a:r>
          <a:endParaRPr lang="en-AU" sz="1200" dirty="0">
            <a:latin typeface="+mj-lt"/>
          </a:endParaRPr>
        </a:p>
      </dgm:t>
    </dgm:pt>
    <dgm:pt modelId="{11BEE98A-3975-4C65-872B-55C94D887333}" type="parTrans" cxnId="{F350DE14-1C76-47D4-B106-15313D6A0823}">
      <dgm:prSet/>
      <dgm:spPr/>
      <dgm:t>
        <a:bodyPr/>
        <a:lstStyle/>
        <a:p>
          <a:endParaRPr lang="en-AU">
            <a:latin typeface="+mj-lt"/>
          </a:endParaRPr>
        </a:p>
      </dgm:t>
    </dgm:pt>
    <dgm:pt modelId="{64E77224-EBE5-4AA8-8F2C-2B5070BA51C0}" type="sibTrans" cxnId="{F350DE14-1C76-47D4-B106-15313D6A0823}">
      <dgm:prSet/>
      <dgm:spPr/>
      <dgm:t>
        <a:bodyPr/>
        <a:lstStyle/>
        <a:p>
          <a:endParaRPr lang="en-AU">
            <a:latin typeface="+mj-lt"/>
          </a:endParaRPr>
        </a:p>
      </dgm:t>
    </dgm:pt>
    <dgm:pt modelId="{E5F01BB7-5DFC-47C8-93C1-1D84868BE238}">
      <dgm:prSet custT="1"/>
      <dgm:spPr/>
      <dgm:t>
        <a:bodyPr/>
        <a:lstStyle/>
        <a:p>
          <a:pPr>
            <a:lnSpc>
              <a:spcPct val="100000"/>
            </a:lnSpc>
          </a:pPr>
          <a:r>
            <a:rPr lang="en-AU" sz="1200" dirty="0">
              <a:latin typeface="+mj-lt"/>
            </a:rPr>
            <a:t>Encourage </a:t>
          </a:r>
          <a:r>
            <a:rPr lang="en-AU" sz="1200" b="1" dirty="0">
              <a:latin typeface="+mj-lt"/>
            </a:rPr>
            <a:t>more commitment and participation</a:t>
          </a:r>
          <a:r>
            <a:rPr lang="en-AU" sz="1200" dirty="0">
              <a:latin typeface="+mj-lt"/>
            </a:rPr>
            <a:t> from agencies</a:t>
          </a:r>
        </a:p>
      </dgm:t>
    </dgm:pt>
    <dgm:pt modelId="{87B92B69-C149-45A9-AB3F-764B3B556652}" type="parTrans" cxnId="{3732AA76-31B7-4DF3-B817-8AB1C207FBF6}">
      <dgm:prSet/>
      <dgm:spPr/>
      <dgm:t>
        <a:bodyPr/>
        <a:lstStyle/>
        <a:p>
          <a:endParaRPr lang="en-AU">
            <a:latin typeface="+mj-lt"/>
          </a:endParaRPr>
        </a:p>
      </dgm:t>
    </dgm:pt>
    <dgm:pt modelId="{738F647F-712B-4FEA-BD10-C31513A6514B}" type="sibTrans" cxnId="{3732AA76-31B7-4DF3-B817-8AB1C207FBF6}">
      <dgm:prSet/>
      <dgm:spPr/>
      <dgm:t>
        <a:bodyPr/>
        <a:lstStyle/>
        <a:p>
          <a:endParaRPr lang="en-AU">
            <a:latin typeface="+mj-lt"/>
          </a:endParaRPr>
        </a:p>
      </dgm:t>
    </dgm:pt>
    <dgm:pt modelId="{BA3F4944-4806-475C-82CA-53473DD529FA}">
      <dgm:prSet custT="1"/>
      <dgm:spPr/>
      <dgm:t>
        <a:bodyPr/>
        <a:lstStyle/>
        <a:p>
          <a:pPr>
            <a:lnSpc>
              <a:spcPct val="100000"/>
            </a:lnSpc>
          </a:pPr>
          <a:r>
            <a:rPr lang="en-AU" sz="1200" dirty="0">
              <a:latin typeface="+mj-lt"/>
            </a:rPr>
            <a:t>Leverage the </a:t>
          </a:r>
          <a:r>
            <a:rPr lang="en-AU" sz="1200" b="1" dirty="0">
              <a:latin typeface="+mj-lt"/>
            </a:rPr>
            <a:t>knowledge and expertise of CEOS bodies</a:t>
          </a:r>
          <a:r>
            <a:rPr lang="en-AU" sz="1200" dirty="0">
              <a:latin typeface="+mj-lt"/>
            </a:rPr>
            <a:t> (VCs, WGs, SEO) </a:t>
          </a:r>
          <a:br>
            <a:rPr lang="en-AU" sz="1200" dirty="0">
              <a:latin typeface="+mj-lt"/>
            </a:rPr>
          </a:br>
          <a:r>
            <a:rPr lang="en-AU" sz="1200" dirty="0">
              <a:latin typeface="+mj-lt"/>
            </a:rPr>
            <a:t>to maximise impact.</a:t>
          </a:r>
        </a:p>
      </dgm:t>
    </dgm:pt>
    <dgm:pt modelId="{C16F2D93-1D22-4262-A4E2-9994084B08E9}" type="parTrans" cxnId="{0D8B3E7F-324E-4AD4-9F99-8A684B3DDED7}">
      <dgm:prSet/>
      <dgm:spPr/>
      <dgm:t>
        <a:bodyPr/>
        <a:lstStyle/>
        <a:p>
          <a:endParaRPr lang="en-AU">
            <a:latin typeface="+mj-lt"/>
          </a:endParaRPr>
        </a:p>
      </dgm:t>
    </dgm:pt>
    <dgm:pt modelId="{C51DC33B-55E5-4204-B527-8065C6DE6AE0}" type="sibTrans" cxnId="{0D8B3E7F-324E-4AD4-9F99-8A684B3DDED7}">
      <dgm:prSet/>
      <dgm:spPr/>
      <dgm:t>
        <a:bodyPr/>
        <a:lstStyle/>
        <a:p>
          <a:endParaRPr lang="en-AU">
            <a:latin typeface="+mj-lt"/>
          </a:endParaRPr>
        </a:p>
      </dgm:t>
    </dgm:pt>
    <dgm:pt modelId="{7F243FB9-6A17-421B-98E7-2232ABB60319}">
      <dgm:prSet custT="1"/>
      <dgm:spPr/>
      <dgm:t>
        <a:bodyPr/>
        <a:lstStyle/>
        <a:p>
          <a:pPr>
            <a:lnSpc>
              <a:spcPct val="100000"/>
            </a:lnSpc>
          </a:pPr>
          <a:r>
            <a:rPr lang="en-US" sz="1200" dirty="0">
              <a:latin typeface="+mj-lt"/>
            </a:rPr>
            <a:t>Identify the </a:t>
          </a:r>
          <a:r>
            <a:rPr lang="en-US" sz="1200" b="1" dirty="0">
              <a:latin typeface="+mj-lt"/>
            </a:rPr>
            <a:t>key partners</a:t>
          </a:r>
          <a:r>
            <a:rPr lang="en-US" sz="1200" dirty="0">
              <a:latin typeface="+mj-lt"/>
            </a:rPr>
            <a:t> with whom CEOS should primarily interface</a:t>
          </a:r>
          <a:br>
            <a:rPr lang="en-US" sz="1200" dirty="0">
              <a:latin typeface="+mj-lt"/>
            </a:rPr>
          </a:br>
          <a:r>
            <a:rPr lang="en-US" sz="1200" dirty="0">
              <a:latin typeface="+mj-lt"/>
            </a:rPr>
            <a:t>(IAEG-SDGs WGGI, custodian agencies)</a:t>
          </a:r>
          <a:endParaRPr lang="en-AU" sz="1200" dirty="0">
            <a:latin typeface="+mj-lt"/>
          </a:endParaRPr>
        </a:p>
      </dgm:t>
    </dgm:pt>
    <dgm:pt modelId="{7DBC7851-C25A-4596-B343-CE977D37E083}" type="parTrans" cxnId="{28DC5F7B-7829-4AD7-AE0F-D3C3FD2049CB}">
      <dgm:prSet/>
      <dgm:spPr/>
      <dgm:t>
        <a:bodyPr/>
        <a:lstStyle/>
        <a:p>
          <a:endParaRPr lang="en-AU">
            <a:latin typeface="+mj-lt"/>
          </a:endParaRPr>
        </a:p>
      </dgm:t>
    </dgm:pt>
    <dgm:pt modelId="{7972DF09-CDAD-4D0B-9872-A10C901A51E4}" type="sibTrans" cxnId="{28DC5F7B-7829-4AD7-AE0F-D3C3FD2049CB}">
      <dgm:prSet/>
      <dgm:spPr/>
      <dgm:t>
        <a:bodyPr/>
        <a:lstStyle/>
        <a:p>
          <a:endParaRPr lang="en-AU">
            <a:latin typeface="+mj-lt"/>
          </a:endParaRPr>
        </a:p>
      </dgm:t>
    </dgm:pt>
    <dgm:pt modelId="{A462D19D-2047-4325-9701-C53B92574759}">
      <dgm:prSet custT="1"/>
      <dgm:spPr/>
      <dgm:t>
        <a:bodyPr lIns="144000" rIns="144000"/>
        <a:lstStyle/>
        <a:p>
          <a:pPr>
            <a:lnSpc>
              <a:spcPct val="100000"/>
            </a:lnSpc>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gm:t>
    </dgm:pt>
    <dgm:pt modelId="{06CD386F-2947-4AE8-A61A-AB1B9AC4259B}" type="parTrans" cxnId="{72A54B9A-35CC-47BB-9F68-91144BD9BD95}">
      <dgm:prSet/>
      <dgm:spPr/>
      <dgm:t>
        <a:bodyPr/>
        <a:lstStyle/>
        <a:p>
          <a:endParaRPr lang="en-AU">
            <a:latin typeface="+mj-lt"/>
          </a:endParaRPr>
        </a:p>
      </dgm:t>
    </dgm:pt>
    <dgm:pt modelId="{ECE2D6BB-C14C-4AC6-AE1B-434E53850A5D}" type="sibTrans" cxnId="{72A54B9A-35CC-47BB-9F68-91144BD9BD95}">
      <dgm:prSet/>
      <dgm:spPr/>
      <dgm:t>
        <a:bodyPr/>
        <a:lstStyle/>
        <a:p>
          <a:endParaRPr lang="en-AU">
            <a:latin typeface="+mj-lt"/>
          </a:endParaRPr>
        </a:p>
      </dgm:t>
    </dgm:pt>
    <dgm:pt modelId="{A0686E12-D422-4D7E-AB1E-6FA92062C2BA}">
      <dgm:prSet custT="1"/>
      <dgm:spPr/>
      <dgm:t>
        <a:bodyPr/>
        <a:lstStyle/>
        <a:p>
          <a:pPr>
            <a:lnSpc>
              <a:spcPct val="100000"/>
            </a:lnSpc>
          </a:pPr>
          <a:r>
            <a:rPr lang="en-AU" sz="1200" b="0" dirty="0">
              <a:latin typeface="+mj-lt"/>
            </a:rPr>
            <a:t>Take a decision based on an </a:t>
          </a:r>
          <a:r>
            <a:rPr lang="en-AU" sz="1200" b="1" dirty="0">
              <a:latin typeface="+mj-lt"/>
            </a:rPr>
            <a:t> </a:t>
          </a:r>
          <a:br>
            <a:rPr lang="en-AU" sz="1200" b="1" dirty="0">
              <a:latin typeface="+mj-lt"/>
            </a:rPr>
          </a:br>
          <a:r>
            <a:rPr lang="en-AU" sz="1200" b="1" dirty="0">
              <a:latin typeface="+mj-lt"/>
            </a:rPr>
            <a:t>in-depth assessment of implications</a:t>
          </a:r>
          <a:r>
            <a:rPr lang="en-AU" sz="1200" b="0" dirty="0">
              <a:latin typeface="+mj-lt"/>
            </a:rPr>
            <a:t> </a:t>
          </a:r>
          <a:br>
            <a:rPr lang="en-AU" sz="1200" b="0" dirty="0">
              <a:latin typeface="+mj-lt"/>
            </a:rPr>
          </a:br>
          <a:r>
            <a:rPr lang="en-AU" sz="1200" b="0" dirty="0">
              <a:latin typeface="+mj-lt"/>
            </a:rPr>
            <a:t>(resources, reporting, etc.)</a:t>
          </a:r>
          <a:endParaRPr lang="en-AU" sz="1200" dirty="0">
            <a:latin typeface="+mj-lt"/>
          </a:endParaRPr>
        </a:p>
      </dgm:t>
    </dgm:pt>
    <dgm:pt modelId="{6FB8B8FC-D674-4B6F-A5B1-D56DE303EB72}" type="parTrans" cxnId="{F9D07C96-D7FA-4543-B16A-843D8E74F4B4}">
      <dgm:prSet/>
      <dgm:spPr/>
      <dgm:t>
        <a:bodyPr/>
        <a:lstStyle/>
        <a:p>
          <a:endParaRPr lang="en-AU">
            <a:latin typeface="+mj-lt"/>
          </a:endParaRPr>
        </a:p>
      </dgm:t>
    </dgm:pt>
    <dgm:pt modelId="{B3EC1077-0831-4163-B68F-C4EE6C79C30B}" type="sibTrans" cxnId="{F9D07C96-D7FA-4543-B16A-843D8E74F4B4}">
      <dgm:prSet/>
      <dgm:spPr/>
      <dgm:t>
        <a:bodyPr/>
        <a:lstStyle/>
        <a:p>
          <a:endParaRPr lang="en-AU">
            <a:latin typeface="+mj-lt"/>
          </a:endParaRPr>
        </a:p>
      </dgm:t>
    </dgm:pt>
    <dgm:pt modelId="{BDD4841E-FF1E-48E9-810A-E376210ABAD4}">
      <dgm:prSet custT="1"/>
      <dgm:spPr/>
      <dgm:t>
        <a:bodyPr lIns="180000" rIns="144000"/>
        <a:lstStyle/>
        <a:p>
          <a:pPr>
            <a:lnSpc>
              <a:spcPct val="100000"/>
            </a:lnSpc>
          </a:pPr>
          <a:r>
            <a:rPr lang="en-AU" sz="1200" dirty="0">
              <a:latin typeface="+mj-lt"/>
            </a:rPr>
            <a:t>Future of the SDG AHT is uncertain. Continue or disappear? New e</a:t>
          </a:r>
          <a:r>
            <a:rPr lang="en-AU" sz="1200" b="0" dirty="0">
              <a:latin typeface="+mj-lt"/>
            </a:rPr>
            <a:t>ntity (post AHT)? WG or Strategy? </a:t>
          </a:r>
        </a:p>
      </dgm:t>
    </dgm:pt>
    <dgm:pt modelId="{CA9A77E1-D043-44F9-9B56-C5C2A19D3EC4}" type="parTrans" cxnId="{A95D4F78-2C53-4EE0-929A-5FB73C75E5E3}">
      <dgm:prSet/>
      <dgm:spPr/>
      <dgm:t>
        <a:bodyPr/>
        <a:lstStyle/>
        <a:p>
          <a:endParaRPr lang="en-AU">
            <a:latin typeface="+mj-lt"/>
          </a:endParaRPr>
        </a:p>
      </dgm:t>
    </dgm:pt>
    <dgm:pt modelId="{13592D65-703D-4A37-9BFB-D1949FE64366}" type="sibTrans" cxnId="{A95D4F78-2C53-4EE0-929A-5FB73C75E5E3}">
      <dgm:prSet/>
      <dgm:spPr/>
      <dgm:t>
        <a:bodyPr/>
        <a:lstStyle/>
        <a:p>
          <a:endParaRPr lang="en-AU">
            <a:latin typeface="+mj-lt"/>
          </a:endParaRPr>
        </a:p>
      </dgm:t>
    </dgm:pt>
    <dgm:pt modelId="{6BC373F6-ADF1-43D6-B8DF-5E7CE339E679}">
      <dgm:prSet custT="1"/>
      <dgm:spPr/>
      <dgm:t>
        <a:bodyPr lIns="144000" rIns="144000"/>
        <a:lstStyle/>
        <a:p>
          <a:pPr>
            <a:lnSpc>
              <a:spcPct val="100000"/>
            </a:lnSpc>
          </a:pPr>
          <a:r>
            <a:rPr lang="en-US" sz="1200" b="0" dirty="0">
              <a:latin typeface="+mj-lt"/>
            </a:rPr>
            <a:t>The original goals of the SDG AHT were too broad in scope and not fully aligned with the CEOS mandate.</a:t>
          </a:r>
          <a:endParaRPr lang="en-AU" sz="1200" dirty="0">
            <a:latin typeface="+mj-lt"/>
          </a:endParaRPr>
        </a:p>
      </dgm:t>
    </dgm:pt>
    <dgm:pt modelId="{1BCAF61F-4962-4ABF-A399-0603A2C021C5}" type="parTrans" cxnId="{1B666625-0F1E-467C-A7A5-DC90D89993A6}">
      <dgm:prSet/>
      <dgm:spPr/>
      <dgm:t>
        <a:bodyPr/>
        <a:lstStyle/>
        <a:p>
          <a:endParaRPr lang="en-AU">
            <a:latin typeface="+mj-lt"/>
          </a:endParaRPr>
        </a:p>
      </dgm:t>
    </dgm:pt>
    <dgm:pt modelId="{4EE1F8D3-6431-4A7E-AA75-394920D87DA6}" type="sibTrans" cxnId="{1B666625-0F1E-467C-A7A5-DC90D89993A6}">
      <dgm:prSet/>
      <dgm:spPr/>
      <dgm:t>
        <a:bodyPr/>
        <a:lstStyle/>
        <a:p>
          <a:endParaRPr lang="en-AU">
            <a:latin typeface="+mj-lt"/>
          </a:endParaRPr>
        </a:p>
      </dgm:t>
    </dgm:pt>
    <dgm:pt modelId="{EFDABA26-4D19-4EFD-AF43-A4C01E1A622F}">
      <dgm:prSet custT="1"/>
      <dgm:spPr/>
      <dgm:t>
        <a:bodyPr lIns="144000" rIns="144000"/>
        <a:lstStyle/>
        <a:p>
          <a:pPr>
            <a:lnSpc>
              <a:spcPct val="100000"/>
            </a:lnSpc>
          </a:pPr>
          <a:r>
            <a:rPr lang="en-US" sz="1200" b="0" dirty="0">
              <a:latin typeface="+mj-lt"/>
            </a:rPr>
            <a:t>The AHT activities were too similar to the work of the GEO EO4SDG initiative, which brought some confusion on the respective roles of CEOS and GEO.</a:t>
          </a:r>
          <a:endParaRPr lang="en-AU" sz="1200" dirty="0">
            <a:latin typeface="+mj-lt"/>
          </a:endParaRPr>
        </a:p>
      </dgm:t>
    </dgm:pt>
    <dgm:pt modelId="{A591C38F-7183-4D6A-87A4-791D4D434D9C}" type="parTrans" cxnId="{E987C6C7-D5E1-4B45-80DF-5DBA05F0801B}">
      <dgm:prSet/>
      <dgm:spPr/>
      <dgm:t>
        <a:bodyPr/>
        <a:lstStyle/>
        <a:p>
          <a:endParaRPr lang="en-AU">
            <a:latin typeface="+mj-lt"/>
          </a:endParaRPr>
        </a:p>
      </dgm:t>
    </dgm:pt>
    <dgm:pt modelId="{30F9DC30-081C-4C2D-9567-F569F29B1318}" type="sibTrans" cxnId="{E987C6C7-D5E1-4B45-80DF-5DBA05F0801B}">
      <dgm:prSet/>
      <dgm:spPr/>
      <dgm:t>
        <a:bodyPr/>
        <a:lstStyle/>
        <a:p>
          <a:endParaRPr lang="en-AU">
            <a:latin typeface="+mj-lt"/>
          </a:endParaRPr>
        </a:p>
      </dgm:t>
    </dgm:pt>
    <dgm:pt modelId="{A70D755D-884D-4C35-9D4A-C29FCC7A0DB7}">
      <dgm:prSet custT="1"/>
      <dgm:spPr/>
      <dgm:t>
        <a:bodyPr lIns="144000" rIns="144000"/>
        <a:lstStyle/>
        <a:p>
          <a:pPr>
            <a:lnSpc>
              <a:spcPct val="100000"/>
            </a:lnSpc>
          </a:pPr>
          <a:r>
            <a:rPr lang="en-US" sz="1200" b="0" dirty="0">
              <a:latin typeface="+mj-lt"/>
            </a:rPr>
            <a:t>The impact of the CEOS activities on SDGs is commensurate to the level of resources available. </a:t>
          </a:r>
          <a:r>
            <a:rPr lang="en-AU" sz="1200" b="0" dirty="0">
              <a:latin typeface="+mj-lt"/>
            </a:rPr>
            <a:t>Number of agencies actively involved </a:t>
          </a:r>
          <a:r>
            <a:rPr lang="en-US" sz="1200" b="0" dirty="0">
              <a:latin typeface="+mj-lt"/>
            </a:rPr>
            <a:t>has not reached the expected level.</a:t>
          </a:r>
          <a:endParaRPr lang="en-AU" sz="1200" dirty="0">
            <a:latin typeface="+mj-lt"/>
          </a:endParaRPr>
        </a:p>
      </dgm:t>
    </dgm:pt>
    <dgm:pt modelId="{2766A9B6-3875-4324-A57F-BE0E14CD22DA}" type="parTrans" cxnId="{070741AE-B1E9-477B-BDD0-A0600FC8F675}">
      <dgm:prSet/>
      <dgm:spPr/>
      <dgm:t>
        <a:bodyPr/>
        <a:lstStyle/>
        <a:p>
          <a:endParaRPr lang="en-AU">
            <a:latin typeface="+mj-lt"/>
          </a:endParaRPr>
        </a:p>
      </dgm:t>
    </dgm:pt>
    <dgm:pt modelId="{C92ACF96-526C-4E29-AC3A-1A57B43E42F0}" type="sibTrans" cxnId="{070741AE-B1E9-477B-BDD0-A0600FC8F675}">
      <dgm:prSet/>
      <dgm:spPr/>
      <dgm:t>
        <a:bodyPr/>
        <a:lstStyle/>
        <a:p>
          <a:endParaRPr lang="en-AU">
            <a:latin typeface="+mj-lt"/>
          </a:endParaRPr>
        </a:p>
      </dgm:t>
    </dgm:pt>
    <dgm:pt modelId="{C3BE4272-B661-41AD-9803-ECF48E0BD58B}">
      <dgm:prSet custT="1"/>
      <dgm:spPr/>
      <dgm:t>
        <a:bodyPr lIns="144000" rIns="144000"/>
        <a:lstStyle/>
        <a:p>
          <a:pPr>
            <a:lnSpc>
              <a:spcPct val="100000"/>
            </a:lnSpc>
          </a:pPr>
          <a:r>
            <a:rPr lang="en-US" sz="1200" b="0" dirty="0">
              <a:latin typeface="+mj-lt"/>
            </a:rPr>
            <a:t>The SDG is a very broad and cross-cutting topic (land, marine, atmosphere) requiring different EO competences (satellite data, EO infrastructures, capacity building, accuracy assessment).</a:t>
          </a:r>
          <a:endParaRPr lang="en-AU" sz="1200" dirty="0">
            <a:latin typeface="+mj-lt"/>
          </a:endParaRPr>
        </a:p>
      </dgm:t>
    </dgm:pt>
    <dgm:pt modelId="{A9846BA7-F802-48F1-A35A-A36CF72E3B68}" type="parTrans" cxnId="{A44523E0-F608-41DD-9AF6-ECB47DFA907F}">
      <dgm:prSet/>
      <dgm:spPr/>
      <dgm:t>
        <a:bodyPr/>
        <a:lstStyle/>
        <a:p>
          <a:endParaRPr lang="en-AU">
            <a:latin typeface="+mj-lt"/>
          </a:endParaRPr>
        </a:p>
      </dgm:t>
    </dgm:pt>
    <dgm:pt modelId="{A2ED5157-A849-4061-A06C-98E2B007A786}" type="sibTrans" cxnId="{A44523E0-F608-41DD-9AF6-ECB47DFA907F}">
      <dgm:prSet/>
      <dgm:spPr/>
      <dgm:t>
        <a:bodyPr/>
        <a:lstStyle/>
        <a:p>
          <a:endParaRPr lang="en-AU">
            <a:latin typeface="+mj-lt"/>
          </a:endParaRPr>
        </a:p>
      </dgm:t>
    </dgm:pt>
    <dgm:pt modelId="{C4C7209C-943E-49C5-824F-51ACD9D7AE1E}">
      <dgm:prSet custT="1"/>
      <dgm:spPr/>
      <dgm:t>
        <a:bodyPr/>
        <a:lstStyle/>
        <a:p>
          <a:pPr>
            <a:lnSpc>
              <a:spcPct val="100000"/>
            </a:lnSpc>
          </a:pPr>
          <a:r>
            <a:rPr lang="en-AU" sz="1200" b="0" dirty="0">
              <a:latin typeface="+mj-lt"/>
            </a:rPr>
            <a:t>Reduce the </a:t>
          </a:r>
          <a:r>
            <a:rPr lang="en-AU" sz="1200" b="1" dirty="0">
              <a:latin typeface="+mj-lt"/>
            </a:rPr>
            <a:t>governance burden </a:t>
          </a:r>
          <a:br>
            <a:rPr lang="en-AU" sz="1200" b="1" dirty="0">
              <a:latin typeface="+mj-lt"/>
            </a:rPr>
          </a:br>
          <a:r>
            <a:rPr lang="en-AU" sz="1200" b="0" dirty="0">
              <a:latin typeface="+mj-lt"/>
            </a:rPr>
            <a:t>to focus on key contributions</a:t>
          </a:r>
          <a:endParaRPr lang="en-AU" sz="1200" dirty="0">
            <a:latin typeface="+mj-lt"/>
          </a:endParaRPr>
        </a:p>
      </dgm:t>
    </dgm:pt>
    <dgm:pt modelId="{B7E0CB2D-FE17-4D95-B475-4F695EDE27AF}" type="parTrans" cxnId="{AACA5577-CB4B-4263-B34B-E264799F4318}">
      <dgm:prSet/>
      <dgm:spPr/>
      <dgm:t>
        <a:bodyPr/>
        <a:lstStyle/>
        <a:p>
          <a:endParaRPr lang="en-AU"/>
        </a:p>
      </dgm:t>
    </dgm:pt>
    <dgm:pt modelId="{552AA0A7-311C-4A19-B6C7-AB890C2E6325}" type="sibTrans" cxnId="{AACA5577-CB4B-4263-B34B-E264799F4318}">
      <dgm:prSet/>
      <dgm:spPr/>
      <dgm:t>
        <a:bodyPr/>
        <a:lstStyle/>
        <a:p>
          <a:endParaRPr lang="en-AU"/>
        </a:p>
      </dgm:t>
    </dgm:pt>
    <dgm:pt modelId="{D5A91AFE-9823-4C13-ABBB-D7B557AC4C96}">
      <dgm:prSet custT="1"/>
      <dgm:spPr/>
      <dgm:t>
        <a:bodyPr lIns="144000" rIns="144000"/>
        <a:lstStyle/>
        <a:p>
          <a:pPr>
            <a:lnSpc>
              <a:spcPct val="100000"/>
            </a:lnSpc>
          </a:pPr>
          <a:r>
            <a:rPr lang="en-AU" sz="1200" dirty="0">
              <a:latin typeface="+mj-lt"/>
            </a:rPr>
            <a:t>Creation of a new entity includes more governance paper, reporting.</a:t>
          </a:r>
        </a:p>
      </dgm:t>
    </dgm:pt>
    <dgm:pt modelId="{D5896497-7D80-4294-BCA6-486438C15C05}" type="parTrans" cxnId="{2E038C17-3DA4-4065-896C-354F9A450B82}">
      <dgm:prSet/>
      <dgm:spPr/>
      <dgm:t>
        <a:bodyPr/>
        <a:lstStyle/>
        <a:p>
          <a:endParaRPr lang="en-AU"/>
        </a:p>
      </dgm:t>
    </dgm:pt>
    <dgm:pt modelId="{55623210-83E8-4F7E-8E02-70E1EDDF5A79}" type="sibTrans" cxnId="{2E038C17-3DA4-4065-896C-354F9A450B82}">
      <dgm:prSet/>
      <dgm:spPr/>
      <dgm:t>
        <a:bodyPr/>
        <a:lstStyle/>
        <a:p>
          <a:endParaRPr lang="en-AU"/>
        </a:p>
      </dgm:t>
    </dgm:pt>
    <dgm:pt modelId="{D2ECA6CC-25CE-4730-9A33-8C3D7D3D44DE}" type="pres">
      <dgm:prSet presAssocID="{7DF78B56-F7C9-4BC6-8997-C477A24C2FF4}" presName="Name0" presStyleCnt="0">
        <dgm:presLayoutVars>
          <dgm:dir/>
          <dgm:animLvl val="lvl"/>
          <dgm:resizeHandles val="exact"/>
        </dgm:presLayoutVars>
      </dgm:prSet>
      <dgm:spPr/>
    </dgm:pt>
    <dgm:pt modelId="{058C0441-E65B-4910-988B-4F5BF271CC68}" type="pres">
      <dgm:prSet presAssocID="{67FABABC-1D67-4C62-AA7B-67DDC2002EC2}" presName="linNode" presStyleCnt="0"/>
      <dgm:spPr/>
    </dgm:pt>
    <dgm:pt modelId="{29F399E0-22C6-469B-A4C9-CA0553A1C8AE}" type="pres">
      <dgm:prSet presAssocID="{67FABABC-1D67-4C62-AA7B-67DDC2002EC2}" presName="parentText" presStyleLbl="node1" presStyleIdx="0" presStyleCnt="7">
        <dgm:presLayoutVars>
          <dgm:chMax val="1"/>
          <dgm:bulletEnabled val="1"/>
        </dgm:presLayoutVars>
      </dgm:prSet>
      <dgm:spPr/>
    </dgm:pt>
    <dgm:pt modelId="{856B8DC4-7D9F-44A1-844D-CC52F645D0EF}" type="pres">
      <dgm:prSet presAssocID="{67FABABC-1D67-4C62-AA7B-67DDC2002EC2}" presName="descendantText" presStyleLbl="alignAccFollowNode1" presStyleIdx="0" presStyleCnt="7">
        <dgm:presLayoutVars>
          <dgm:bulletEnabled val="1"/>
        </dgm:presLayoutVars>
      </dgm:prSet>
      <dgm:spPr/>
    </dgm:pt>
    <dgm:pt modelId="{7A4AE4A6-2F6F-416E-8B0B-61344DA3CADB}" type="pres">
      <dgm:prSet presAssocID="{F209C51D-E963-4486-B91B-F9B99C0E8786}" presName="sp" presStyleCnt="0"/>
      <dgm:spPr/>
    </dgm:pt>
    <dgm:pt modelId="{F5B3224B-011A-4B6B-BB47-DA47A146B68C}" type="pres">
      <dgm:prSet presAssocID="{4F21781A-4AB8-4BC9-8334-8DEAA2BD2E09}" presName="linNode" presStyleCnt="0"/>
      <dgm:spPr/>
    </dgm:pt>
    <dgm:pt modelId="{7C3BB43D-D739-42F9-BD6D-81F751698CEC}" type="pres">
      <dgm:prSet presAssocID="{4F21781A-4AB8-4BC9-8334-8DEAA2BD2E09}" presName="parentText" presStyleLbl="node1" presStyleIdx="1" presStyleCnt="7">
        <dgm:presLayoutVars>
          <dgm:chMax val="1"/>
          <dgm:bulletEnabled val="1"/>
        </dgm:presLayoutVars>
      </dgm:prSet>
      <dgm:spPr/>
    </dgm:pt>
    <dgm:pt modelId="{77E352B8-5ACB-460F-852D-F19D7B6C567E}" type="pres">
      <dgm:prSet presAssocID="{4F21781A-4AB8-4BC9-8334-8DEAA2BD2E09}" presName="descendantText" presStyleLbl="alignAccFollowNode1" presStyleIdx="1" presStyleCnt="7">
        <dgm:presLayoutVars>
          <dgm:bulletEnabled val="1"/>
        </dgm:presLayoutVars>
      </dgm:prSet>
      <dgm:spPr/>
    </dgm:pt>
    <dgm:pt modelId="{2D62A774-609F-4CB4-822C-B3EF32FF0A33}" type="pres">
      <dgm:prSet presAssocID="{64E77224-EBE5-4AA8-8F2C-2B5070BA51C0}" presName="sp" presStyleCnt="0"/>
      <dgm:spPr/>
    </dgm:pt>
    <dgm:pt modelId="{8509618E-8AB1-487F-8C5F-73AE3D4F2CC7}" type="pres">
      <dgm:prSet presAssocID="{E5F01BB7-5DFC-47C8-93C1-1D84868BE238}" presName="linNode" presStyleCnt="0"/>
      <dgm:spPr/>
    </dgm:pt>
    <dgm:pt modelId="{7130C209-F4A1-4121-8D47-484E1316F2FC}" type="pres">
      <dgm:prSet presAssocID="{E5F01BB7-5DFC-47C8-93C1-1D84868BE238}" presName="parentText" presStyleLbl="node1" presStyleIdx="2" presStyleCnt="7">
        <dgm:presLayoutVars>
          <dgm:chMax val="1"/>
          <dgm:bulletEnabled val="1"/>
        </dgm:presLayoutVars>
      </dgm:prSet>
      <dgm:spPr/>
    </dgm:pt>
    <dgm:pt modelId="{40150EED-9308-4397-A8B4-988440073096}" type="pres">
      <dgm:prSet presAssocID="{E5F01BB7-5DFC-47C8-93C1-1D84868BE238}" presName="descendantText" presStyleLbl="alignAccFollowNode1" presStyleIdx="2" presStyleCnt="7">
        <dgm:presLayoutVars>
          <dgm:bulletEnabled val="1"/>
        </dgm:presLayoutVars>
      </dgm:prSet>
      <dgm:spPr/>
    </dgm:pt>
    <dgm:pt modelId="{ED37039F-4473-457C-993C-90F32B5D746A}" type="pres">
      <dgm:prSet presAssocID="{738F647F-712B-4FEA-BD10-C31513A6514B}" presName="sp" presStyleCnt="0"/>
      <dgm:spPr/>
    </dgm:pt>
    <dgm:pt modelId="{937E455B-02A8-4BC3-B0FB-B1B8CA55EA0F}" type="pres">
      <dgm:prSet presAssocID="{BA3F4944-4806-475C-82CA-53473DD529FA}" presName="linNode" presStyleCnt="0"/>
      <dgm:spPr/>
    </dgm:pt>
    <dgm:pt modelId="{825ED133-C96B-411E-9A10-53B6265D43C5}" type="pres">
      <dgm:prSet presAssocID="{BA3F4944-4806-475C-82CA-53473DD529FA}" presName="parentText" presStyleLbl="node1" presStyleIdx="3" presStyleCnt="7">
        <dgm:presLayoutVars>
          <dgm:chMax val="1"/>
          <dgm:bulletEnabled val="1"/>
        </dgm:presLayoutVars>
      </dgm:prSet>
      <dgm:spPr/>
    </dgm:pt>
    <dgm:pt modelId="{B4ADE317-5778-4D3B-ABA3-9DE0833BEE56}" type="pres">
      <dgm:prSet presAssocID="{BA3F4944-4806-475C-82CA-53473DD529FA}" presName="descendantText" presStyleLbl="alignAccFollowNode1" presStyleIdx="3" presStyleCnt="7">
        <dgm:presLayoutVars>
          <dgm:bulletEnabled val="1"/>
        </dgm:presLayoutVars>
      </dgm:prSet>
      <dgm:spPr/>
    </dgm:pt>
    <dgm:pt modelId="{50516356-3852-4DCD-B75A-B5DBE9DA72E2}" type="pres">
      <dgm:prSet presAssocID="{C51DC33B-55E5-4204-B527-8065C6DE6AE0}" presName="sp" presStyleCnt="0"/>
      <dgm:spPr/>
    </dgm:pt>
    <dgm:pt modelId="{0355D855-A8DE-4B1E-B564-7AE72B447ADD}" type="pres">
      <dgm:prSet presAssocID="{7F243FB9-6A17-421B-98E7-2232ABB60319}" presName="linNode" presStyleCnt="0"/>
      <dgm:spPr/>
    </dgm:pt>
    <dgm:pt modelId="{0BAC40AE-F3DC-4B81-B783-461C93E681A8}" type="pres">
      <dgm:prSet presAssocID="{7F243FB9-6A17-421B-98E7-2232ABB60319}" presName="parentText" presStyleLbl="node1" presStyleIdx="4" presStyleCnt="7">
        <dgm:presLayoutVars>
          <dgm:chMax val="1"/>
          <dgm:bulletEnabled val="1"/>
        </dgm:presLayoutVars>
      </dgm:prSet>
      <dgm:spPr/>
    </dgm:pt>
    <dgm:pt modelId="{9F85230C-BB77-40C6-99FF-B79789B68848}" type="pres">
      <dgm:prSet presAssocID="{7F243FB9-6A17-421B-98E7-2232ABB60319}" presName="descendantText" presStyleLbl="alignAccFollowNode1" presStyleIdx="4" presStyleCnt="7">
        <dgm:presLayoutVars>
          <dgm:bulletEnabled val="1"/>
        </dgm:presLayoutVars>
      </dgm:prSet>
      <dgm:spPr/>
    </dgm:pt>
    <dgm:pt modelId="{0DBB0AB2-5AA7-4B8C-9797-3A0DAB2692C8}" type="pres">
      <dgm:prSet presAssocID="{7972DF09-CDAD-4D0B-9872-A10C901A51E4}" presName="sp" presStyleCnt="0"/>
      <dgm:spPr/>
    </dgm:pt>
    <dgm:pt modelId="{0E202CD1-99C4-4B04-83F5-212F2192FD31}" type="pres">
      <dgm:prSet presAssocID="{A0686E12-D422-4D7E-AB1E-6FA92062C2BA}" presName="linNode" presStyleCnt="0"/>
      <dgm:spPr/>
    </dgm:pt>
    <dgm:pt modelId="{AC7BAC98-67FC-4D29-908F-25BCB452946A}" type="pres">
      <dgm:prSet presAssocID="{A0686E12-D422-4D7E-AB1E-6FA92062C2BA}" presName="parentText" presStyleLbl="node1" presStyleIdx="5" presStyleCnt="7">
        <dgm:presLayoutVars>
          <dgm:chMax val="1"/>
          <dgm:bulletEnabled val="1"/>
        </dgm:presLayoutVars>
      </dgm:prSet>
      <dgm:spPr/>
    </dgm:pt>
    <dgm:pt modelId="{4F40409F-81CD-400D-9B26-23655A2DD581}" type="pres">
      <dgm:prSet presAssocID="{A0686E12-D422-4D7E-AB1E-6FA92062C2BA}" presName="descendantText" presStyleLbl="alignAccFollowNode1" presStyleIdx="5" presStyleCnt="7">
        <dgm:presLayoutVars>
          <dgm:bulletEnabled val="1"/>
        </dgm:presLayoutVars>
      </dgm:prSet>
      <dgm:spPr/>
    </dgm:pt>
    <dgm:pt modelId="{788E0F87-72A3-47E5-BC3E-2AE2F4CE6E4E}" type="pres">
      <dgm:prSet presAssocID="{B3EC1077-0831-4163-B68F-C4EE6C79C30B}" presName="sp" presStyleCnt="0"/>
      <dgm:spPr/>
    </dgm:pt>
    <dgm:pt modelId="{953594C7-70A1-4EC4-8E88-A9624A2F119F}" type="pres">
      <dgm:prSet presAssocID="{C4C7209C-943E-49C5-824F-51ACD9D7AE1E}" presName="linNode" presStyleCnt="0"/>
      <dgm:spPr/>
    </dgm:pt>
    <dgm:pt modelId="{8F2EBB88-3753-4931-B0BD-089CF900DEC8}" type="pres">
      <dgm:prSet presAssocID="{C4C7209C-943E-49C5-824F-51ACD9D7AE1E}" presName="parentText" presStyleLbl="node1" presStyleIdx="6" presStyleCnt="7">
        <dgm:presLayoutVars>
          <dgm:chMax val="1"/>
          <dgm:bulletEnabled val="1"/>
        </dgm:presLayoutVars>
      </dgm:prSet>
      <dgm:spPr/>
    </dgm:pt>
    <dgm:pt modelId="{2EA80511-55D2-422F-A691-E4849787F72D}" type="pres">
      <dgm:prSet presAssocID="{C4C7209C-943E-49C5-824F-51ACD9D7AE1E}" presName="descendantText" presStyleLbl="alignAccFollowNode1" presStyleIdx="6" presStyleCnt="7">
        <dgm:presLayoutVars>
          <dgm:bulletEnabled val="1"/>
        </dgm:presLayoutVars>
      </dgm:prSet>
      <dgm:spPr/>
    </dgm:pt>
  </dgm:ptLst>
  <dgm:cxnLst>
    <dgm:cxn modelId="{C0EC3014-7A8F-4AA5-B309-14259FC47594}" type="presOf" srcId="{A462D19D-2047-4325-9701-C53B92574759}" destId="{9F85230C-BB77-40C6-99FF-B79789B68848}" srcOrd="0" destOrd="0" presId="urn:microsoft.com/office/officeart/2005/8/layout/vList5"/>
    <dgm:cxn modelId="{F350DE14-1C76-47D4-B106-15313D6A0823}" srcId="{7DF78B56-F7C9-4BC6-8997-C477A24C2FF4}" destId="{4F21781A-4AB8-4BC9-8334-8DEAA2BD2E09}" srcOrd="1" destOrd="0" parTransId="{11BEE98A-3975-4C65-872B-55C94D887333}" sibTransId="{64E77224-EBE5-4AA8-8F2C-2B5070BA51C0}"/>
    <dgm:cxn modelId="{2E038C17-3DA4-4065-896C-354F9A450B82}" srcId="{C4C7209C-943E-49C5-824F-51ACD9D7AE1E}" destId="{D5A91AFE-9823-4C13-ABBB-D7B557AC4C96}" srcOrd="0" destOrd="0" parTransId="{D5896497-7D80-4294-BCA6-486438C15C05}" sibTransId="{55623210-83E8-4F7E-8E02-70E1EDDF5A79}"/>
    <dgm:cxn modelId="{7E935E1D-A120-4AB7-AD95-A97FD72BF7FA}" type="presOf" srcId="{7F243FB9-6A17-421B-98E7-2232ABB60319}" destId="{0BAC40AE-F3DC-4B81-B783-461C93E681A8}" srcOrd="0" destOrd="0" presId="urn:microsoft.com/office/officeart/2005/8/layout/vList5"/>
    <dgm:cxn modelId="{9AB38B1F-1F28-4C41-811B-9D8B578192EC}" type="presOf" srcId="{7DF78B56-F7C9-4BC6-8997-C477A24C2FF4}" destId="{D2ECA6CC-25CE-4730-9A33-8C3D7D3D44DE}" srcOrd="0" destOrd="0" presId="urn:microsoft.com/office/officeart/2005/8/layout/vList5"/>
    <dgm:cxn modelId="{1B666625-0F1E-467C-A7A5-DC90D89993A6}" srcId="{67FABABC-1D67-4C62-AA7B-67DDC2002EC2}" destId="{6BC373F6-ADF1-43D6-B8DF-5E7CE339E679}" srcOrd="0" destOrd="0" parTransId="{1BCAF61F-4962-4ABF-A399-0603A2C021C5}" sibTransId="{4EE1F8D3-6431-4A7E-AA75-394920D87DA6}"/>
    <dgm:cxn modelId="{FF85B72D-49C8-4CFB-AE2C-BDEF82EAF17F}" type="presOf" srcId="{BDD4841E-FF1E-48E9-810A-E376210ABAD4}" destId="{4F40409F-81CD-400D-9B26-23655A2DD581}" srcOrd="0" destOrd="0" presId="urn:microsoft.com/office/officeart/2005/8/layout/vList5"/>
    <dgm:cxn modelId="{AC95DC32-0239-425D-801D-9441557C95F1}" type="presOf" srcId="{A0686E12-D422-4D7E-AB1E-6FA92062C2BA}" destId="{AC7BAC98-67FC-4D29-908F-25BCB452946A}" srcOrd="0" destOrd="0" presId="urn:microsoft.com/office/officeart/2005/8/layout/vList5"/>
    <dgm:cxn modelId="{CB990537-FE03-4614-B1AC-E7043F9757AB}" type="presOf" srcId="{C3BE4272-B661-41AD-9803-ECF48E0BD58B}" destId="{B4ADE317-5778-4D3B-ABA3-9DE0833BEE56}" srcOrd="0" destOrd="0" presId="urn:microsoft.com/office/officeart/2005/8/layout/vList5"/>
    <dgm:cxn modelId="{C4BEB13F-D396-4310-9263-F5BF5219CA8B}" type="presOf" srcId="{4F21781A-4AB8-4BC9-8334-8DEAA2BD2E09}" destId="{7C3BB43D-D739-42F9-BD6D-81F751698CEC}" srcOrd="0" destOrd="0" presId="urn:microsoft.com/office/officeart/2005/8/layout/vList5"/>
    <dgm:cxn modelId="{3732AA76-31B7-4DF3-B817-8AB1C207FBF6}" srcId="{7DF78B56-F7C9-4BC6-8997-C477A24C2FF4}" destId="{E5F01BB7-5DFC-47C8-93C1-1D84868BE238}" srcOrd="2" destOrd="0" parTransId="{87B92B69-C149-45A9-AB3F-764B3B556652}" sibTransId="{738F647F-712B-4FEA-BD10-C31513A6514B}"/>
    <dgm:cxn modelId="{AACA5577-CB4B-4263-B34B-E264799F4318}" srcId="{7DF78B56-F7C9-4BC6-8997-C477A24C2FF4}" destId="{C4C7209C-943E-49C5-824F-51ACD9D7AE1E}" srcOrd="6" destOrd="0" parTransId="{B7E0CB2D-FE17-4D95-B475-4F695EDE27AF}" sibTransId="{552AA0A7-311C-4A19-B6C7-AB890C2E6325}"/>
    <dgm:cxn modelId="{A95D4F78-2C53-4EE0-929A-5FB73C75E5E3}" srcId="{A0686E12-D422-4D7E-AB1E-6FA92062C2BA}" destId="{BDD4841E-FF1E-48E9-810A-E376210ABAD4}" srcOrd="0" destOrd="0" parTransId="{CA9A77E1-D043-44F9-9B56-C5C2A19D3EC4}" sibTransId="{13592D65-703D-4A37-9BFB-D1949FE64366}"/>
    <dgm:cxn modelId="{71239458-323A-44BE-87C1-F844B53EBCC9}" type="presOf" srcId="{BA3F4944-4806-475C-82CA-53473DD529FA}" destId="{825ED133-C96B-411E-9A10-53B6265D43C5}" srcOrd="0" destOrd="0" presId="urn:microsoft.com/office/officeart/2005/8/layout/vList5"/>
    <dgm:cxn modelId="{1B065D5A-5331-4F1F-8FF5-8A49250F38D2}" type="presOf" srcId="{A70D755D-884D-4C35-9D4A-C29FCC7A0DB7}" destId="{40150EED-9308-4397-A8B4-988440073096}" srcOrd="0" destOrd="0" presId="urn:microsoft.com/office/officeart/2005/8/layout/vList5"/>
    <dgm:cxn modelId="{28DC5F7B-7829-4AD7-AE0F-D3C3FD2049CB}" srcId="{7DF78B56-F7C9-4BC6-8997-C477A24C2FF4}" destId="{7F243FB9-6A17-421B-98E7-2232ABB60319}" srcOrd="4" destOrd="0" parTransId="{7DBC7851-C25A-4596-B343-CE977D37E083}" sibTransId="{7972DF09-CDAD-4D0B-9872-A10C901A51E4}"/>
    <dgm:cxn modelId="{0D8B3E7F-324E-4AD4-9F99-8A684B3DDED7}" srcId="{7DF78B56-F7C9-4BC6-8997-C477A24C2FF4}" destId="{BA3F4944-4806-475C-82CA-53473DD529FA}" srcOrd="3" destOrd="0" parTransId="{C16F2D93-1D22-4262-A4E2-9994084B08E9}" sibTransId="{C51DC33B-55E5-4204-B527-8065C6DE6AE0}"/>
    <dgm:cxn modelId="{93D93585-F36E-4C76-9BEE-2464FA8427C8}" type="presOf" srcId="{6BC373F6-ADF1-43D6-B8DF-5E7CE339E679}" destId="{856B8DC4-7D9F-44A1-844D-CC52F645D0EF}" srcOrd="0" destOrd="0" presId="urn:microsoft.com/office/officeart/2005/8/layout/vList5"/>
    <dgm:cxn modelId="{EC5AD588-AF38-423E-89C8-3D9236C5DBE1}" type="presOf" srcId="{E5F01BB7-5DFC-47C8-93C1-1D84868BE238}" destId="{7130C209-F4A1-4121-8D47-484E1316F2FC}" srcOrd="0" destOrd="0" presId="urn:microsoft.com/office/officeart/2005/8/layout/vList5"/>
    <dgm:cxn modelId="{F9D07C96-D7FA-4543-B16A-843D8E74F4B4}" srcId="{7DF78B56-F7C9-4BC6-8997-C477A24C2FF4}" destId="{A0686E12-D422-4D7E-AB1E-6FA92062C2BA}" srcOrd="5" destOrd="0" parTransId="{6FB8B8FC-D674-4B6F-A5B1-D56DE303EB72}" sibTransId="{B3EC1077-0831-4163-B68F-C4EE6C79C30B}"/>
    <dgm:cxn modelId="{72A54B9A-35CC-47BB-9F68-91144BD9BD95}" srcId="{7F243FB9-6A17-421B-98E7-2232ABB60319}" destId="{A462D19D-2047-4325-9701-C53B92574759}" srcOrd="0" destOrd="0" parTransId="{06CD386F-2947-4AE8-A61A-AB1B9AC4259B}" sibTransId="{ECE2D6BB-C14C-4AC6-AE1B-434E53850A5D}"/>
    <dgm:cxn modelId="{F651849A-2C9E-4554-BAA2-24F51ECC2D81}" type="presOf" srcId="{C4C7209C-943E-49C5-824F-51ACD9D7AE1E}" destId="{8F2EBB88-3753-4931-B0BD-089CF900DEC8}" srcOrd="0" destOrd="0" presId="urn:microsoft.com/office/officeart/2005/8/layout/vList5"/>
    <dgm:cxn modelId="{070741AE-B1E9-477B-BDD0-A0600FC8F675}" srcId="{E5F01BB7-5DFC-47C8-93C1-1D84868BE238}" destId="{A70D755D-884D-4C35-9D4A-C29FCC7A0DB7}" srcOrd="0" destOrd="0" parTransId="{2766A9B6-3875-4324-A57F-BE0E14CD22DA}" sibTransId="{C92ACF96-526C-4E29-AC3A-1A57B43E42F0}"/>
    <dgm:cxn modelId="{CC9679BF-EEDF-4F04-863F-B2ED3ABA3250}" srcId="{7DF78B56-F7C9-4BC6-8997-C477A24C2FF4}" destId="{67FABABC-1D67-4C62-AA7B-67DDC2002EC2}" srcOrd="0" destOrd="0" parTransId="{AEE9E6FE-8035-44D5-A9E3-14C82ECA2740}" sibTransId="{F209C51D-E963-4486-B91B-F9B99C0E8786}"/>
    <dgm:cxn modelId="{9E6A3CC3-FA58-4938-92FF-3C35F18ADCB2}" type="presOf" srcId="{D5A91AFE-9823-4C13-ABBB-D7B557AC4C96}" destId="{2EA80511-55D2-422F-A691-E4849787F72D}" srcOrd="0" destOrd="0" presId="urn:microsoft.com/office/officeart/2005/8/layout/vList5"/>
    <dgm:cxn modelId="{887DACC4-1DA8-4A95-B89D-3B2E62357AF6}" type="presOf" srcId="{67FABABC-1D67-4C62-AA7B-67DDC2002EC2}" destId="{29F399E0-22C6-469B-A4C9-CA0553A1C8AE}" srcOrd="0" destOrd="0" presId="urn:microsoft.com/office/officeart/2005/8/layout/vList5"/>
    <dgm:cxn modelId="{E987C6C7-D5E1-4B45-80DF-5DBA05F0801B}" srcId="{4F21781A-4AB8-4BC9-8334-8DEAA2BD2E09}" destId="{EFDABA26-4D19-4EFD-AF43-A4C01E1A622F}" srcOrd="0" destOrd="0" parTransId="{A591C38F-7183-4D6A-87A4-791D4D434D9C}" sibTransId="{30F9DC30-081C-4C2D-9567-F569F29B1318}"/>
    <dgm:cxn modelId="{01B030D3-E3E5-4FF6-9B53-525CA1878665}" type="presOf" srcId="{EFDABA26-4D19-4EFD-AF43-A4C01E1A622F}" destId="{77E352B8-5ACB-460F-852D-F19D7B6C567E}" srcOrd="0" destOrd="0" presId="urn:microsoft.com/office/officeart/2005/8/layout/vList5"/>
    <dgm:cxn modelId="{A44523E0-F608-41DD-9AF6-ECB47DFA907F}" srcId="{BA3F4944-4806-475C-82CA-53473DD529FA}" destId="{C3BE4272-B661-41AD-9803-ECF48E0BD58B}" srcOrd="0" destOrd="0" parTransId="{A9846BA7-F802-48F1-A35A-A36CF72E3B68}" sibTransId="{A2ED5157-A849-4061-A06C-98E2B007A786}"/>
    <dgm:cxn modelId="{389ED196-9B09-4ECE-B619-5F193EA1DD59}" type="presParOf" srcId="{D2ECA6CC-25CE-4730-9A33-8C3D7D3D44DE}" destId="{058C0441-E65B-4910-988B-4F5BF271CC68}" srcOrd="0" destOrd="0" presId="urn:microsoft.com/office/officeart/2005/8/layout/vList5"/>
    <dgm:cxn modelId="{54487ECF-BF88-49AE-B9DA-69EBD1BDCEBE}" type="presParOf" srcId="{058C0441-E65B-4910-988B-4F5BF271CC68}" destId="{29F399E0-22C6-469B-A4C9-CA0553A1C8AE}" srcOrd="0" destOrd="0" presId="urn:microsoft.com/office/officeart/2005/8/layout/vList5"/>
    <dgm:cxn modelId="{B84C5C60-301D-4AAD-972F-8CA78DB3FF33}" type="presParOf" srcId="{058C0441-E65B-4910-988B-4F5BF271CC68}" destId="{856B8DC4-7D9F-44A1-844D-CC52F645D0EF}" srcOrd="1" destOrd="0" presId="urn:microsoft.com/office/officeart/2005/8/layout/vList5"/>
    <dgm:cxn modelId="{C724A8D0-145F-48FD-AC8F-1519E5EE84B4}" type="presParOf" srcId="{D2ECA6CC-25CE-4730-9A33-8C3D7D3D44DE}" destId="{7A4AE4A6-2F6F-416E-8B0B-61344DA3CADB}" srcOrd="1" destOrd="0" presId="urn:microsoft.com/office/officeart/2005/8/layout/vList5"/>
    <dgm:cxn modelId="{18CD4E39-F87D-4135-8DC4-59836A284AF7}" type="presParOf" srcId="{D2ECA6CC-25CE-4730-9A33-8C3D7D3D44DE}" destId="{F5B3224B-011A-4B6B-BB47-DA47A146B68C}" srcOrd="2" destOrd="0" presId="urn:microsoft.com/office/officeart/2005/8/layout/vList5"/>
    <dgm:cxn modelId="{DF59646F-5D02-4523-8D43-2A1E9B539837}" type="presParOf" srcId="{F5B3224B-011A-4B6B-BB47-DA47A146B68C}" destId="{7C3BB43D-D739-42F9-BD6D-81F751698CEC}" srcOrd="0" destOrd="0" presId="urn:microsoft.com/office/officeart/2005/8/layout/vList5"/>
    <dgm:cxn modelId="{45F65D0F-B6D3-4E49-9868-A23F04706E5E}" type="presParOf" srcId="{F5B3224B-011A-4B6B-BB47-DA47A146B68C}" destId="{77E352B8-5ACB-460F-852D-F19D7B6C567E}" srcOrd="1" destOrd="0" presId="urn:microsoft.com/office/officeart/2005/8/layout/vList5"/>
    <dgm:cxn modelId="{1968FD08-E034-4752-8AC3-AE6963D805EE}" type="presParOf" srcId="{D2ECA6CC-25CE-4730-9A33-8C3D7D3D44DE}" destId="{2D62A774-609F-4CB4-822C-B3EF32FF0A33}" srcOrd="3" destOrd="0" presId="urn:microsoft.com/office/officeart/2005/8/layout/vList5"/>
    <dgm:cxn modelId="{BE8DAF32-CE04-46E4-B81F-EB21592ADB7A}" type="presParOf" srcId="{D2ECA6CC-25CE-4730-9A33-8C3D7D3D44DE}" destId="{8509618E-8AB1-487F-8C5F-73AE3D4F2CC7}" srcOrd="4" destOrd="0" presId="urn:microsoft.com/office/officeart/2005/8/layout/vList5"/>
    <dgm:cxn modelId="{F13830EE-F25D-4A9D-B86B-1E2256BD7A46}" type="presParOf" srcId="{8509618E-8AB1-487F-8C5F-73AE3D4F2CC7}" destId="{7130C209-F4A1-4121-8D47-484E1316F2FC}" srcOrd="0" destOrd="0" presId="urn:microsoft.com/office/officeart/2005/8/layout/vList5"/>
    <dgm:cxn modelId="{3A52D4BF-A746-4B63-AA55-A8D4E31EF36A}" type="presParOf" srcId="{8509618E-8AB1-487F-8C5F-73AE3D4F2CC7}" destId="{40150EED-9308-4397-A8B4-988440073096}" srcOrd="1" destOrd="0" presId="urn:microsoft.com/office/officeart/2005/8/layout/vList5"/>
    <dgm:cxn modelId="{E048E499-3830-4C1C-8743-701F22F2944D}" type="presParOf" srcId="{D2ECA6CC-25CE-4730-9A33-8C3D7D3D44DE}" destId="{ED37039F-4473-457C-993C-90F32B5D746A}" srcOrd="5" destOrd="0" presId="urn:microsoft.com/office/officeart/2005/8/layout/vList5"/>
    <dgm:cxn modelId="{CA2198C3-6F28-4495-B9D8-4E88615F4645}" type="presParOf" srcId="{D2ECA6CC-25CE-4730-9A33-8C3D7D3D44DE}" destId="{937E455B-02A8-4BC3-B0FB-B1B8CA55EA0F}" srcOrd="6" destOrd="0" presId="urn:microsoft.com/office/officeart/2005/8/layout/vList5"/>
    <dgm:cxn modelId="{9A6902D4-105A-49F4-ADAF-143972E63507}" type="presParOf" srcId="{937E455B-02A8-4BC3-B0FB-B1B8CA55EA0F}" destId="{825ED133-C96B-411E-9A10-53B6265D43C5}" srcOrd="0" destOrd="0" presId="urn:microsoft.com/office/officeart/2005/8/layout/vList5"/>
    <dgm:cxn modelId="{BB7EFF61-67A1-42D5-9DC3-D0A3132F40D2}" type="presParOf" srcId="{937E455B-02A8-4BC3-B0FB-B1B8CA55EA0F}" destId="{B4ADE317-5778-4D3B-ABA3-9DE0833BEE56}" srcOrd="1" destOrd="0" presId="urn:microsoft.com/office/officeart/2005/8/layout/vList5"/>
    <dgm:cxn modelId="{F5F90E54-ACE4-4CF3-9BC8-F828A71C0F52}" type="presParOf" srcId="{D2ECA6CC-25CE-4730-9A33-8C3D7D3D44DE}" destId="{50516356-3852-4DCD-B75A-B5DBE9DA72E2}" srcOrd="7" destOrd="0" presId="urn:microsoft.com/office/officeart/2005/8/layout/vList5"/>
    <dgm:cxn modelId="{34E900EC-D01E-4BC6-846F-25E62BED2668}" type="presParOf" srcId="{D2ECA6CC-25CE-4730-9A33-8C3D7D3D44DE}" destId="{0355D855-A8DE-4B1E-B564-7AE72B447ADD}" srcOrd="8" destOrd="0" presId="urn:microsoft.com/office/officeart/2005/8/layout/vList5"/>
    <dgm:cxn modelId="{B6F66F83-F98E-413D-BC7E-FAAD461DA9ED}" type="presParOf" srcId="{0355D855-A8DE-4B1E-B564-7AE72B447ADD}" destId="{0BAC40AE-F3DC-4B81-B783-461C93E681A8}" srcOrd="0" destOrd="0" presId="urn:microsoft.com/office/officeart/2005/8/layout/vList5"/>
    <dgm:cxn modelId="{F4F5CCB9-CC90-4847-A75B-D34CC9879F11}" type="presParOf" srcId="{0355D855-A8DE-4B1E-B564-7AE72B447ADD}" destId="{9F85230C-BB77-40C6-99FF-B79789B68848}" srcOrd="1" destOrd="0" presId="urn:microsoft.com/office/officeart/2005/8/layout/vList5"/>
    <dgm:cxn modelId="{B9908309-6564-42C3-9FED-887F3CF0E5A3}" type="presParOf" srcId="{D2ECA6CC-25CE-4730-9A33-8C3D7D3D44DE}" destId="{0DBB0AB2-5AA7-4B8C-9797-3A0DAB2692C8}" srcOrd="9" destOrd="0" presId="urn:microsoft.com/office/officeart/2005/8/layout/vList5"/>
    <dgm:cxn modelId="{64397EE7-F21B-430D-B6A0-FDABAF0A039B}" type="presParOf" srcId="{D2ECA6CC-25CE-4730-9A33-8C3D7D3D44DE}" destId="{0E202CD1-99C4-4B04-83F5-212F2192FD31}" srcOrd="10" destOrd="0" presId="urn:microsoft.com/office/officeart/2005/8/layout/vList5"/>
    <dgm:cxn modelId="{7A38D72C-68CD-47A1-84C6-395BB8A98DBD}" type="presParOf" srcId="{0E202CD1-99C4-4B04-83F5-212F2192FD31}" destId="{AC7BAC98-67FC-4D29-908F-25BCB452946A}" srcOrd="0" destOrd="0" presId="urn:microsoft.com/office/officeart/2005/8/layout/vList5"/>
    <dgm:cxn modelId="{ECD8C1BA-383C-4FEC-9AFA-93B98D1EBECA}" type="presParOf" srcId="{0E202CD1-99C4-4B04-83F5-212F2192FD31}" destId="{4F40409F-81CD-400D-9B26-23655A2DD581}" srcOrd="1" destOrd="0" presId="urn:microsoft.com/office/officeart/2005/8/layout/vList5"/>
    <dgm:cxn modelId="{F905D526-C740-4D03-8266-57DFD0E160FE}" type="presParOf" srcId="{D2ECA6CC-25CE-4730-9A33-8C3D7D3D44DE}" destId="{788E0F87-72A3-47E5-BC3E-2AE2F4CE6E4E}" srcOrd="11" destOrd="0" presId="urn:microsoft.com/office/officeart/2005/8/layout/vList5"/>
    <dgm:cxn modelId="{59B06A5B-060C-4169-BEAA-01C171A8D500}" type="presParOf" srcId="{D2ECA6CC-25CE-4730-9A33-8C3D7D3D44DE}" destId="{953594C7-70A1-4EC4-8E88-A9624A2F119F}" srcOrd="12" destOrd="0" presId="urn:microsoft.com/office/officeart/2005/8/layout/vList5"/>
    <dgm:cxn modelId="{D7F00A4F-BBCC-4D90-8443-537867A00677}" type="presParOf" srcId="{953594C7-70A1-4EC4-8E88-A9624A2F119F}" destId="{8F2EBB88-3753-4931-B0BD-089CF900DEC8}" srcOrd="0" destOrd="0" presId="urn:microsoft.com/office/officeart/2005/8/layout/vList5"/>
    <dgm:cxn modelId="{AE5D22AD-99AB-4B24-AA06-CC7294DBC554}" type="presParOf" srcId="{953594C7-70A1-4EC4-8E88-A9624A2F119F}" destId="{2EA80511-55D2-422F-A691-E4849787F7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8DC4-7D9F-44A1-844D-CC52F645D0EF}">
      <dsp:nvSpPr>
        <dsp:cNvPr id="0" name=""/>
        <dsp:cNvSpPr/>
      </dsp:nvSpPr>
      <dsp:spPr>
        <a:xfrm rot="5400000">
          <a:off x="5627323" y="-2429714"/>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original goals of the SDG AHT were too broad in scope and not fully aligned with the CEOS mandate.</a:t>
          </a:r>
          <a:endParaRPr lang="en-AU" sz="1200" kern="1200" dirty="0">
            <a:latin typeface="+mj-lt"/>
          </a:endParaRPr>
        </a:p>
      </dsp:txBody>
      <dsp:txXfrm rot="-5400000">
        <a:off x="3127247" y="97670"/>
        <a:ext cx="5532244" cy="504784"/>
      </dsp:txXfrm>
    </dsp:sp>
    <dsp:sp modelId="{29F399E0-22C6-469B-A4C9-CA0553A1C8AE}">
      <dsp:nvSpPr>
        <dsp:cNvPr id="0" name=""/>
        <dsp:cNvSpPr/>
      </dsp:nvSpPr>
      <dsp:spPr>
        <a:xfrm>
          <a:off x="0" y="436"/>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Focus on </a:t>
          </a:r>
          <a:r>
            <a:rPr lang="en-AU" sz="1200" b="1" kern="1200" dirty="0">
              <a:latin typeface="+mj-lt"/>
            </a:rPr>
            <a:t>CEOS unique role </a:t>
          </a:r>
          <a:br>
            <a:rPr lang="en-AU" sz="1200" kern="1200" dirty="0">
              <a:latin typeface="+mj-lt"/>
            </a:rPr>
          </a:br>
          <a:r>
            <a:rPr lang="en-AU" sz="1200" kern="1200" dirty="0">
              <a:latin typeface="+mj-lt"/>
            </a:rPr>
            <a:t>and on a </a:t>
          </a:r>
          <a:r>
            <a:rPr lang="en-AU" sz="1200" b="1" kern="1200" dirty="0">
              <a:latin typeface="+mj-lt"/>
            </a:rPr>
            <a:t>few SDG Indicators </a:t>
          </a:r>
          <a:br>
            <a:rPr lang="en-AU" sz="1200" kern="1200" dirty="0">
              <a:latin typeface="+mj-lt"/>
            </a:rPr>
          </a:br>
          <a:r>
            <a:rPr lang="en-AU" sz="1200" b="0" kern="1200" dirty="0">
              <a:latin typeface="+mj-lt"/>
            </a:rPr>
            <a:t>(start with 6.6.1; 11.3.1; 15.3.1) </a:t>
          </a:r>
        </a:p>
      </dsp:txBody>
      <dsp:txXfrm>
        <a:off x="34135" y="34571"/>
        <a:ext cx="3058978" cy="630980"/>
      </dsp:txXfrm>
    </dsp:sp>
    <dsp:sp modelId="{77E352B8-5ACB-460F-852D-F19D7B6C567E}">
      <dsp:nvSpPr>
        <dsp:cNvPr id="0" name=""/>
        <dsp:cNvSpPr/>
      </dsp:nvSpPr>
      <dsp:spPr>
        <a:xfrm rot="5400000">
          <a:off x="5627323" y="-1695501"/>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AHT activities were too similar to the work of the GEO EO4SDG initiative, which brought some confusion on the respective roles of CEOS and GEO.</a:t>
          </a:r>
          <a:endParaRPr lang="en-AU" sz="1200" kern="1200" dirty="0">
            <a:latin typeface="+mj-lt"/>
          </a:endParaRPr>
        </a:p>
      </dsp:txBody>
      <dsp:txXfrm rot="-5400000">
        <a:off x="3127247" y="831883"/>
        <a:ext cx="5532244" cy="504784"/>
      </dsp:txXfrm>
    </dsp:sp>
    <dsp:sp modelId="{7C3BB43D-D739-42F9-BD6D-81F751698CEC}">
      <dsp:nvSpPr>
        <dsp:cNvPr id="0" name=""/>
        <dsp:cNvSpPr/>
      </dsp:nvSpPr>
      <dsp:spPr>
        <a:xfrm>
          <a:off x="0" y="734649"/>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j-lt"/>
            </a:rPr>
            <a:t>Complement rather than duplicate</a:t>
          </a:r>
          <a:br>
            <a:rPr lang="en-US" sz="1200" b="1" kern="1200" dirty="0">
              <a:latin typeface="+mj-lt"/>
            </a:rPr>
          </a:br>
          <a:r>
            <a:rPr lang="en-US" sz="1200" kern="1200" dirty="0">
              <a:latin typeface="+mj-lt"/>
            </a:rPr>
            <a:t> the GEO community efforts on SDGs</a:t>
          </a:r>
          <a:endParaRPr lang="en-AU" sz="1200" kern="1200" dirty="0">
            <a:latin typeface="+mj-lt"/>
          </a:endParaRPr>
        </a:p>
      </dsp:txBody>
      <dsp:txXfrm>
        <a:off x="34135" y="768784"/>
        <a:ext cx="3058978" cy="630980"/>
      </dsp:txXfrm>
    </dsp:sp>
    <dsp:sp modelId="{40150EED-9308-4397-A8B4-988440073096}">
      <dsp:nvSpPr>
        <dsp:cNvPr id="0" name=""/>
        <dsp:cNvSpPr/>
      </dsp:nvSpPr>
      <dsp:spPr>
        <a:xfrm rot="5400000">
          <a:off x="5627323" y="-961288"/>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impact of the CEOS activities on SDGs is commensurate to the level of resources available. </a:t>
          </a:r>
          <a:r>
            <a:rPr lang="en-AU" sz="1200" b="0" kern="1200" dirty="0">
              <a:latin typeface="+mj-lt"/>
            </a:rPr>
            <a:t>Number of agencies actively involved </a:t>
          </a:r>
          <a:r>
            <a:rPr lang="en-US" sz="1200" b="0" kern="1200" dirty="0">
              <a:latin typeface="+mj-lt"/>
            </a:rPr>
            <a:t>has not reached the expected level.</a:t>
          </a:r>
          <a:endParaRPr lang="en-AU" sz="1200" kern="1200" dirty="0">
            <a:latin typeface="+mj-lt"/>
          </a:endParaRPr>
        </a:p>
      </dsp:txBody>
      <dsp:txXfrm rot="-5400000">
        <a:off x="3127247" y="1566096"/>
        <a:ext cx="5532244" cy="504784"/>
      </dsp:txXfrm>
    </dsp:sp>
    <dsp:sp modelId="{7130C209-F4A1-4121-8D47-484E1316F2FC}">
      <dsp:nvSpPr>
        <dsp:cNvPr id="0" name=""/>
        <dsp:cNvSpPr/>
      </dsp:nvSpPr>
      <dsp:spPr>
        <a:xfrm>
          <a:off x="0" y="1468861"/>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Encourage </a:t>
          </a:r>
          <a:r>
            <a:rPr lang="en-AU" sz="1200" b="1" kern="1200" dirty="0">
              <a:latin typeface="+mj-lt"/>
            </a:rPr>
            <a:t>more commitment and participation</a:t>
          </a:r>
          <a:r>
            <a:rPr lang="en-AU" sz="1200" kern="1200" dirty="0">
              <a:latin typeface="+mj-lt"/>
            </a:rPr>
            <a:t> from agencies</a:t>
          </a:r>
        </a:p>
      </dsp:txBody>
      <dsp:txXfrm>
        <a:off x="34135" y="1502996"/>
        <a:ext cx="3058978" cy="630980"/>
      </dsp:txXfrm>
    </dsp:sp>
    <dsp:sp modelId="{B4ADE317-5778-4D3B-ABA3-9DE0833BEE56}">
      <dsp:nvSpPr>
        <dsp:cNvPr id="0" name=""/>
        <dsp:cNvSpPr/>
      </dsp:nvSpPr>
      <dsp:spPr>
        <a:xfrm rot="5400000">
          <a:off x="5627323" y="-22707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SDG is a very broad and cross-cutting topic (land, marine, atmosphere) requiring different EO competences (satellite data, EO infrastructures, capacity building, accuracy assessment).</a:t>
          </a:r>
          <a:endParaRPr lang="en-AU" sz="1200" kern="1200" dirty="0">
            <a:latin typeface="+mj-lt"/>
          </a:endParaRPr>
        </a:p>
      </dsp:txBody>
      <dsp:txXfrm rot="-5400000">
        <a:off x="3127247" y="2300308"/>
        <a:ext cx="5532244" cy="504784"/>
      </dsp:txXfrm>
    </dsp:sp>
    <dsp:sp modelId="{825ED133-C96B-411E-9A10-53B6265D43C5}">
      <dsp:nvSpPr>
        <dsp:cNvPr id="0" name=""/>
        <dsp:cNvSpPr/>
      </dsp:nvSpPr>
      <dsp:spPr>
        <a:xfrm>
          <a:off x="0" y="2203074"/>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Leverage the </a:t>
          </a:r>
          <a:r>
            <a:rPr lang="en-AU" sz="1200" b="1" kern="1200" dirty="0">
              <a:latin typeface="+mj-lt"/>
            </a:rPr>
            <a:t>knowledge and expertise of CEOS bodies</a:t>
          </a:r>
          <a:r>
            <a:rPr lang="en-AU" sz="1200" kern="1200" dirty="0">
              <a:latin typeface="+mj-lt"/>
            </a:rPr>
            <a:t> (VCs, WGs, SEO) </a:t>
          </a:r>
          <a:br>
            <a:rPr lang="en-AU" sz="1200" kern="1200" dirty="0">
              <a:latin typeface="+mj-lt"/>
            </a:rPr>
          </a:br>
          <a:r>
            <a:rPr lang="en-AU" sz="1200" kern="1200" dirty="0">
              <a:latin typeface="+mj-lt"/>
            </a:rPr>
            <a:t>to maximise impact.</a:t>
          </a:r>
        </a:p>
      </dsp:txBody>
      <dsp:txXfrm>
        <a:off x="34135" y="2237209"/>
        <a:ext cx="3058978" cy="630980"/>
      </dsp:txXfrm>
    </dsp:sp>
    <dsp:sp modelId="{9F85230C-BB77-40C6-99FF-B79789B68848}">
      <dsp:nvSpPr>
        <dsp:cNvPr id="0" name=""/>
        <dsp:cNvSpPr/>
      </dsp:nvSpPr>
      <dsp:spPr>
        <a:xfrm rot="5400000">
          <a:off x="5627323" y="50713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sp:txBody>
      <dsp:txXfrm rot="-5400000">
        <a:off x="3127247" y="3034520"/>
        <a:ext cx="5532244" cy="504784"/>
      </dsp:txXfrm>
    </dsp:sp>
    <dsp:sp modelId="{0BAC40AE-F3DC-4B81-B783-461C93E681A8}">
      <dsp:nvSpPr>
        <dsp:cNvPr id="0" name=""/>
        <dsp:cNvSpPr/>
      </dsp:nvSpPr>
      <dsp:spPr>
        <a:xfrm>
          <a:off x="0" y="2937287"/>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mj-lt"/>
            </a:rPr>
            <a:t>Identify the </a:t>
          </a:r>
          <a:r>
            <a:rPr lang="en-US" sz="1200" b="1" kern="1200" dirty="0">
              <a:latin typeface="+mj-lt"/>
            </a:rPr>
            <a:t>key partners</a:t>
          </a:r>
          <a:r>
            <a:rPr lang="en-US" sz="1200" kern="1200" dirty="0">
              <a:latin typeface="+mj-lt"/>
            </a:rPr>
            <a:t> with whom CEOS should primarily interface</a:t>
          </a:r>
          <a:br>
            <a:rPr lang="en-US" sz="1200" kern="1200" dirty="0">
              <a:latin typeface="+mj-lt"/>
            </a:rPr>
          </a:br>
          <a:r>
            <a:rPr lang="en-US" sz="1200" kern="1200" dirty="0">
              <a:latin typeface="+mj-lt"/>
            </a:rPr>
            <a:t>(IAEG-SDGs WGGI, custodian agencies)</a:t>
          </a:r>
          <a:endParaRPr lang="en-AU" sz="1200" kern="1200" dirty="0">
            <a:latin typeface="+mj-lt"/>
          </a:endParaRPr>
        </a:p>
      </dsp:txBody>
      <dsp:txXfrm>
        <a:off x="34135" y="2971422"/>
        <a:ext cx="3058978" cy="630980"/>
      </dsp:txXfrm>
    </dsp:sp>
    <dsp:sp modelId="{4F40409F-81CD-400D-9B26-23655A2DD581}">
      <dsp:nvSpPr>
        <dsp:cNvPr id="0" name=""/>
        <dsp:cNvSpPr/>
      </dsp:nvSpPr>
      <dsp:spPr>
        <a:xfrm rot="5400000">
          <a:off x="5627323" y="1241349"/>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Future of the SDG AHT is uncertain. Continue or disappear? New e</a:t>
          </a:r>
          <a:r>
            <a:rPr lang="en-AU" sz="1200" b="0" kern="1200" dirty="0">
              <a:latin typeface="+mj-lt"/>
            </a:rPr>
            <a:t>ntity (post AHT)? WG or Strategy? </a:t>
          </a:r>
        </a:p>
      </dsp:txBody>
      <dsp:txXfrm rot="-5400000">
        <a:off x="3127247" y="3768733"/>
        <a:ext cx="5532244" cy="504784"/>
      </dsp:txXfrm>
    </dsp:sp>
    <dsp:sp modelId="{AC7BAC98-67FC-4D29-908F-25BCB452946A}">
      <dsp:nvSpPr>
        <dsp:cNvPr id="0" name=""/>
        <dsp:cNvSpPr/>
      </dsp:nvSpPr>
      <dsp:spPr>
        <a:xfrm>
          <a:off x="0" y="3671500"/>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Take a decision based on an </a:t>
          </a:r>
          <a:r>
            <a:rPr lang="en-AU" sz="1200" b="1" kern="1200" dirty="0">
              <a:latin typeface="+mj-lt"/>
            </a:rPr>
            <a:t> </a:t>
          </a:r>
          <a:br>
            <a:rPr lang="en-AU" sz="1200" b="1" kern="1200" dirty="0">
              <a:latin typeface="+mj-lt"/>
            </a:rPr>
          </a:br>
          <a:r>
            <a:rPr lang="en-AU" sz="1200" b="1" kern="1200" dirty="0">
              <a:latin typeface="+mj-lt"/>
            </a:rPr>
            <a:t>in-depth assessment of implications</a:t>
          </a:r>
          <a:r>
            <a:rPr lang="en-AU" sz="1200" b="0" kern="1200" dirty="0">
              <a:latin typeface="+mj-lt"/>
            </a:rPr>
            <a:t> </a:t>
          </a:r>
          <a:br>
            <a:rPr lang="en-AU" sz="1200" b="0" kern="1200" dirty="0">
              <a:latin typeface="+mj-lt"/>
            </a:rPr>
          </a:br>
          <a:r>
            <a:rPr lang="en-AU" sz="1200" b="0" kern="1200" dirty="0">
              <a:latin typeface="+mj-lt"/>
            </a:rPr>
            <a:t>(resources, reporting, etc.)</a:t>
          </a:r>
          <a:endParaRPr lang="en-AU" sz="1200" kern="1200" dirty="0">
            <a:latin typeface="+mj-lt"/>
          </a:endParaRPr>
        </a:p>
      </dsp:txBody>
      <dsp:txXfrm>
        <a:off x="34135" y="3705635"/>
        <a:ext cx="3058978" cy="630980"/>
      </dsp:txXfrm>
    </dsp:sp>
    <dsp:sp modelId="{2EA80511-55D2-422F-A691-E4849787F72D}">
      <dsp:nvSpPr>
        <dsp:cNvPr id="0" name=""/>
        <dsp:cNvSpPr/>
      </dsp:nvSpPr>
      <dsp:spPr>
        <a:xfrm rot="5400000">
          <a:off x="5627323" y="1975562"/>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Creation of a new entity includes more governance paper, reporting.</a:t>
          </a:r>
        </a:p>
      </dsp:txBody>
      <dsp:txXfrm rot="-5400000">
        <a:off x="3127247" y="4502946"/>
        <a:ext cx="5532244" cy="504784"/>
      </dsp:txXfrm>
    </dsp:sp>
    <dsp:sp modelId="{8F2EBB88-3753-4931-B0BD-089CF900DEC8}">
      <dsp:nvSpPr>
        <dsp:cNvPr id="0" name=""/>
        <dsp:cNvSpPr/>
      </dsp:nvSpPr>
      <dsp:spPr>
        <a:xfrm>
          <a:off x="0" y="4405713"/>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Reduce the </a:t>
          </a:r>
          <a:r>
            <a:rPr lang="en-AU" sz="1200" b="1" kern="1200" dirty="0">
              <a:latin typeface="+mj-lt"/>
            </a:rPr>
            <a:t>governance burden </a:t>
          </a:r>
          <a:br>
            <a:rPr lang="en-AU" sz="1200" b="1" kern="1200" dirty="0">
              <a:latin typeface="+mj-lt"/>
            </a:rPr>
          </a:br>
          <a:r>
            <a:rPr lang="en-AU" sz="1200" b="0" kern="1200" dirty="0">
              <a:latin typeface="+mj-lt"/>
            </a:rPr>
            <a:t>to focus on key contributions</a:t>
          </a:r>
          <a:endParaRPr lang="en-AU" sz="1200" kern="1200" dirty="0">
            <a:latin typeface="+mj-lt"/>
          </a:endParaRPr>
        </a:p>
      </dsp:txBody>
      <dsp:txXfrm>
        <a:off x="34135" y="4439848"/>
        <a:ext cx="3058978" cy="6309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org/ga/search/view_doc.asp?symbol=E/2017/66&amp;Lang=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twitter.com/EO4SDG/status/1019364934428385280" TargetMode="External"/><Relationship Id="rId4" Type="http://schemas.openxmlformats.org/officeDocument/2006/relationships/hyperlink" Target="http://dfat.gov.au/aid/topics/development-issues/2030-agenda/Documents/sdg-voluntary-national-review.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82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sz="3200" u="sng" kern="1200" dirty="0">
                <a:latin typeface="+mn-lt"/>
                <a:ea typeface="Arial Bold"/>
                <a:cs typeface="Arial" panose="020B0604020202020204" pitchFamily="34" charset="0"/>
                <a:sym typeface="Arial Bold"/>
              </a:rPr>
              <a:t>AHT History</a:t>
            </a:r>
          </a:p>
          <a:p>
            <a:pPr marL="0" marR="0" indent="0" algn="l" defTabSz="457200" eaLnBrk="1" fontAlgn="auto" latinLnBrk="0" hangingPunct="1">
              <a:lnSpc>
                <a:spcPct val="125000"/>
              </a:lnSpc>
              <a:spcBef>
                <a:spcPts val="0"/>
              </a:spcBef>
              <a:spcAft>
                <a:spcPts val="0"/>
              </a:spcAft>
              <a:buClrTx/>
              <a:buSzTx/>
              <a:buFontTx/>
              <a:buNone/>
              <a:tabLst/>
              <a:defRPr/>
            </a:pPr>
            <a:endParaRPr lang="en-US" sz="3200" kern="1200" dirty="0">
              <a:latin typeface="+mn-lt"/>
              <a:ea typeface="Arial Bold"/>
              <a:cs typeface="Arial" panose="020B0604020202020204" pitchFamily="34" charset="0"/>
              <a:sym typeface="Arial Bold"/>
            </a:endParaRPr>
          </a:p>
          <a:p>
            <a:pPr marL="342900" lvl="0" indent="-342900">
              <a:buFont typeface="Arial" charset="0"/>
              <a:buChar char="•"/>
            </a:pPr>
            <a:r>
              <a:rPr lang="en-US" sz="2400" dirty="0">
                <a:effectLst/>
                <a:latin typeface="+mn-lt"/>
                <a:ea typeface="+mn-ea"/>
                <a:cs typeface="+mn-cs"/>
                <a:sym typeface="Avenir Roman"/>
              </a:rPr>
              <a:t>AHT on SGDs is the </a:t>
            </a:r>
            <a:r>
              <a:rPr lang="en-US" sz="2400" b="1" dirty="0">
                <a:effectLst/>
                <a:latin typeface="+mn-lt"/>
                <a:ea typeface="+mn-ea"/>
                <a:cs typeface="+mn-cs"/>
                <a:sym typeface="Avenir Roman"/>
              </a:rPr>
              <a:t>youngest</a:t>
            </a:r>
            <a:r>
              <a:rPr lang="en-US" sz="2400" dirty="0">
                <a:effectLst/>
                <a:latin typeface="+mn-lt"/>
                <a:ea typeface="+mn-ea"/>
                <a:cs typeface="+mn-cs"/>
                <a:sym typeface="Avenir Roman"/>
              </a:rPr>
              <a:t> of the Ad-Hoc Teams. Less than 2 years of existence. </a:t>
            </a:r>
          </a:p>
          <a:p>
            <a:pPr marL="342900" lvl="0" indent="-342900">
              <a:buFont typeface="Arial" charset="0"/>
              <a:buChar char="•"/>
            </a:pPr>
            <a:endParaRPr lang="en-US" sz="2400"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Started in 2016 following CEOS 30 plenary.</a:t>
            </a:r>
          </a:p>
          <a:p>
            <a:pPr marL="342900" lvl="0" indent="-342900">
              <a:buFont typeface="Arial" charset="0"/>
              <a:buChar char="•"/>
            </a:pPr>
            <a:endParaRPr lang="en-US" sz="2400" b="1" dirty="0">
              <a:effectLst/>
              <a:latin typeface="+mn-lt"/>
              <a:ea typeface="+mn-ea"/>
              <a:cs typeface="+mn-cs"/>
              <a:sym typeface="Avenir Roman"/>
            </a:endParaRPr>
          </a:p>
          <a:p>
            <a:pPr marL="342900" marR="0" lvl="0" indent="-342900" defTabSz="457200" eaLnBrk="1" fontAlgn="auto" latinLnBrk="0" hangingPunct="1">
              <a:lnSpc>
                <a:spcPct val="125000"/>
              </a:lnSpc>
              <a:spcBef>
                <a:spcPts val="0"/>
              </a:spcBef>
              <a:spcAft>
                <a:spcPts val="0"/>
              </a:spcAft>
              <a:buClrTx/>
              <a:buSzTx/>
              <a:buFont typeface="Arial" charset="0"/>
              <a:buChar char="•"/>
              <a:tabLst/>
              <a:defRPr/>
            </a:pPr>
            <a:r>
              <a:rPr lang="en-US" sz="2400" dirty="0">
                <a:effectLst/>
                <a:latin typeface="+mn-lt"/>
                <a:ea typeface="+mn-ea"/>
                <a:cs typeface="+mn-cs"/>
                <a:sym typeface="Avenir Roman"/>
              </a:rPr>
              <a:t>Our </a:t>
            </a:r>
            <a:r>
              <a:rPr lang="en-US" sz="2400" dirty="0" err="1">
                <a:effectLst/>
                <a:latin typeface="+mn-lt"/>
                <a:ea typeface="+mn-ea"/>
                <a:cs typeface="+mn-cs"/>
                <a:sym typeface="Avenir Roman"/>
              </a:rPr>
              <a:t>ToR</a:t>
            </a:r>
            <a:r>
              <a:rPr lang="en-US" sz="2400" dirty="0">
                <a:effectLst/>
                <a:latin typeface="+mn-lt"/>
                <a:ea typeface="+mn-ea"/>
                <a:cs typeface="+mn-cs"/>
                <a:sym typeface="Avenir Roman"/>
              </a:rPr>
              <a:t> clearly states that we should focus our activities around the </a:t>
            </a:r>
            <a:r>
              <a:rPr lang="en-US" sz="2400" b="1" dirty="0">
                <a:effectLst/>
                <a:latin typeface="+mn-lt"/>
                <a:ea typeface="+mn-ea"/>
                <a:cs typeface="+mn-cs"/>
                <a:sym typeface="Avenir Roman"/>
              </a:rPr>
              <a:t>unique role that CEOS should play </a:t>
            </a:r>
            <a:r>
              <a:rPr lang="en-US" sz="2400" dirty="0">
                <a:effectLst/>
                <a:latin typeface="+mn-lt"/>
                <a:ea typeface="+mn-ea"/>
                <a:cs typeface="+mn-cs"/>
                <a:sym typeface="Avenir Roman"/>
              </a:rPr>
              <a:t>as a coordination body of the Space community efforts to facilitate the integration of satellite observations in the </a:t>
            </a:r>
            <a:r>
              <a:rPr lang="en-US" sz="2400" dirty="0" err="1">
                <a:effectLst/>
                <a:latin typeface="+mn-lt"/>
                <a:ea typeface="+mn-ea"/>
                <a:cs typeface="+mn-cs"/>
                <a:sym typeface="Avenir Roman"/>
              </a:rPr>
              <a:t>realisation</a:t>
            </a:r>
            <a:r>
              <a:rPr lang="en-US" sz="2400" dirty="0">
                <a:effectLst/>
                <a:latin typeface="+mn-lt"/>
                <a:ea typeface="+mn-ea"/>
                <a:cs typeface="+mn-cs"/>
                <a:sym typeface="Avenir Roman"/>
              </a:rPr>
              <a:t> of the SDGs, by countries.</a:t>
            </a:r>
            <a:endParaRPr lang="en-US" sz="2400" b="1" dirty="0">
              <a:effectLst/>
              <a:latin typeface="+mn-lt"/>
              <a:ea typeface="+mn-ea"/>
              <a:cs typeface="+mn-cs"/>
              <a:sym typeface="Avenir Roman"/>
            </a:endParaRPr>
          </a:p>
          <a:p>
            <a:pPr marL="342900" lvl="0" indent="-342900">
              <a:buFont typeface="Arial" charset="0"/>
              <a:buChar char="•"/>
            </a:pPr>
            <a:endParaRPr lang="en-US" sz="2400" b="1" dirty="0">
              <a:effectLst/>
              <a:latin typeface="+mn-lt"/>
              <a:ea typeface="+mn-ea"/>
              <a:cs typeface="+mn-cs"/>
              <a:sym typeface="Avenir Roman"/>
            </a:endParaRPr>
          </a:p>
          <a:p>
            <a:pPr marL="342900" lvl="0" indent="-342900">
              <a:buFont typeface="Arial" charset="0"/>
              <a:buChar char="•"/>
            </a:pPr>
            <a:r>
              <a:rPr lang="en-US" sz="2400" dirty="0">
                <a:effectLst/>
                <a:latin typeface="+mn-lt"/>
                <a:ea typeface="+mn-ea"/>
                <a:cs typeface="+mn-cs"/>
                <a:sym typeface="Avenir Roman"/>
              </a:rPr>
              <a:t>When we started our work, we were well aware our </a:t>
            </a:r>
            <a:r>
              <a:rPr lang="en-US" sz="2400" b="1" dirty="0">
                <a:effectLst/>
                <a:latin typeface="+mn-lt"/>
                <a:ea typeface="+mn-ea"/>
                <a:cs typeface="+mn-cs"/>
                <a:sym typeface="Avenir Roman"/>
              </a:rPr>
              <a:t>Ad-Hoc team was not meant to be permanent. </a:t>
            </a:r>
          </a:p>
          <a:p>
            <a:pPr marL="342900" lvl="0" indent="-342900">
              <a:buFont typeface="Arial" charset="0"/>
              <a:buChar char="•"/>
            </a:pPr>
            <a:endParaRPr lang="en-US" sz="2400" b="1" dirty="0">
              <a:effectLst/>
              <a:latin typeface="+mn-lt"/>
              <a:ea typeface="+mn-ea"/>
              <a:cs typeface="+mn-cs"/>
              <a:sym typeface="Avenir Roman"/>
            </a:endParaRPr>
          </a:p>
          <a:p>
            <a:pPr marL="342900" lvl="5" indent="-342900">
              <a:buFont typeface="Arial" charset="0"/>
              <a:buChar char="•"/>
            </a:pPr>
            <a:r>
              <a:rPr lang="en-US" sz="2400" dirty="0">
                <a:effectLst/>
                <a:latin typeface="+mn-lt"/>
                <a:ea typeface="+mn-ea"/>
                <a:cs typeface="+mn-cs"/>
                <a:sym typeface="Avenir Roman"/>
              </a:rPr>
              <a:t>It was created by exploiting the </a:t>
            </a:r>
            <a:r>
              <a:rPr lang="en-US" sz="2400" b="1" dirty="0">
                <a:effectLst/>
                <a:latin typeface="+mn-lt"/>
                <a:ea typeface="+mn-ea"/>
                <a:cs typeface="+mn-cs"/>
                <a:sym typeface="Avenir Roman"/>
              </a:rPr>
              <a:t>flexibility within CEOS to address emerging topics like the 2030 Agenda on SDGs </a:t>
            </a:r>
            <a:r>
              <a:rPr lang="en-US" sz="2400" dirty="0">
                <a:effectLst/>
                <a:latin typeface="+mn-lt"/>
                <a:ea typeface="+mn-ea"/>
                <a:cs typeface="+mn-cs"/>
                <a:sym typeface="Avenir Roman"/>
              </a:rPr>
              <a:t>that was approved by the Head of States in September 2015 in NYC. </a:t>
            </a:r>
          </a:p>
          <a:p>
            <a:pPr marL="342900" lvl="5" indent="-342900">
              <a:buFont typeface="Arial" charset="0"/>
              <a:buChar char="•"/>
            </a:pPr>
            <a:endParaRPr lang="en-US" sz="2400" dirty="0">
              <a:effectLst/>
              <a:latin typeface="+mn-lt"/>
              <a:ea typeface="+mn-ea"/>
              <a:cs typeface="+mn-cs"/>
              <a:sym typeface="Avenir Roman"/>
            </a:endParaRPr>
          </a:p>
          <a:p>
            <a:pPr marL="342900" lvl="5" indent="-342900">
              <a:buFont typeface="Arial" charset="0"/>
              <a:buChar char="•"/>
            </a:pPr>
            <a:r>
              <a:rPr lang="en-US" sz="2400" dirty="0">
                <a:effectLst/>
                <a:latin typeface="+mn-lt"/>
                <a:ea typeface="+mn-ea"/>
                <a:cs typeface="+mn-cs"/>
                <a:sym typeface="Avenir Roman"/>
              </a:rPr>
              <a:t>For this plenary</a:t>
            </a:r>
            <a:r>
              <a:rPr lang="en-US" sz="2400" baseline="0" dirty="0">
                <a:effectLst/>
                <a:latin typeface="+mn-lt"/>
                <a:ea typeface="+mn-ea"/>
                <a:cs typeface="+mn-cs"/>
                <a:sym typeface="Avenir Roman"/>
              </a:rPr>
              <a:t> we </a:t>
            </a:r>
            <a:r>
              <a:rPr lang="en-US" sz="2400" dirty="0">
                <a:effectLst/>
                <a:latin typeface="+mn-lt"/>
                <a:ea typeface="+mn-ea"/>
                <a:cs typeface="+mn-cs"/>
                <a:sym typeface="Avenir Roman"/>
              </a:rPr>
              <a:t>were asked by CEOS SIT to </a:t>
            </a:r>
            <a:r>
              <a:rPr lang="en-US" sz="2400" b="1" dirty="0">
                <a:effectLst/>
                <a:latin typeface="+mn-lt"/>
                <a:ea typeface="+mn-ea"/>
                <a:cs typeface="+mn-cs"/>
                <a:sym typeface="Avenir Roman"/>
              </a:rPr>
              <a:t>reflect on our future, addressing our capacity to sustain our efforts and looking at  opportunities for synergies with the CEOS permanent structures (VCs and WGs). </a:t>
            </a:r>
          </a:p>
          <a:p>
            <a:pPr marL="342900" lvl="5" indent="-342900">
              <a:buFont typeface="Arial" charset="0"/>
              <a:buChar char="•"/>
            </a:pPr>
            <a:endParaRPr lang="en-US" sz="2400" b="1" dirty="0">
              <a:effectLst/>
              <a:latin typeface="+mn-lt"/>
              <a:ea typeface="+mn-ea"/>
              <a:cs typeface="+mn-cs"/>
              <a:sym typeface="Avenir Roman"/>
            </a:endParaRPr>
          </a:p>
          <a:p>
            <a:pPr marL="0" lvl="5" indent="0">
              <a:buFont typeface="Arial" charset="0"/>
              <a:buNone/>
            </a:pPr>
            <a:r>
              <a:rPr lang="en-US" sz="2400" b="1" u="sng" dirty="0">
                <a:effectLst/>
                <a:latin typeface="+mn-lt"/>
                <a:ea typeface="+mn-ea"/>
                <a:cs typeface="+mn-cs"/>
                <a:sym typeface="Avenir Roman"/>
              </a:rPr>
              <a:t>AHT </a:t>
            </a:r>
            <a:r>
              <a:rPr lang="en-US" sz="2400" b="1" u="sng" dirty="0" err="1">
                <a:effectLst/>
                <a:latin typeface="+mn-lt"/>
                <a:ea typeface="+mn-ea"/>
                <a:cs typeface="+mn-cs"/>
                <a:sym typeface="Avenir Roman"/>
              </a:rPr>
              <a:t>Organisation</a:t>
            </a:r>
            <a:endParaRPr lang="en-US" sz="2400" b="1" u="sng" dirty="0">
              <a:effectLst/>
              <a:latin typeface="+mn-lt"/>
              <a:ea typeface="+mn-ea"/>
              <a:cs typeface="+mn-cs"/>
              <a:sym typeface="Avenir Roman"/>
            </a:endParaRPr>
          </a:p>
          <a:p>
            <a:pPr marL="342900" lvl="5" indent="-342900">
              <a:buFont typeface="Arial" charset="0"/>
              <a:buChar char="•"/>
            </a:pPr>
            <a:endParaRPr lang="en-US" sz="2400" b="1" dirty="0">
              <a:effectLst/>
              <a:latin typeface="+mn-lt"/>
              <a:ea typeface="+mn-ea"/>
              <a:cs typeface="+mn-cs"/>
              <a:sym typeface="Avenir Roman"/>
            </a:endParaRPr>
          </a:p>
          <a:p>
            <a:pPr marL="342900" lvl="0" indent="-342900">
              <a:buFont typeface="Arial" charset="0"/>
              <a:buChar char="•"/>
            </a:pPr>
            <a:r>
              <a:rPr lang="en-US" sz="2400" dirty="0">
                <a:effectLst/>
                <a:latin typeface="+mn-lt"/>
                <a:ea typeface="+mn-ea"/>
                <a:cs typeface="+mn-cs"/>
                <a:sym typeface="Avenir Roman"/>
              </a:rPr>
              <a:t>Essential to our AHT like all AHTs is the </a:t>
            </a:r>
            <a:r>
              <a:rPr lang="en-US" sz="2400" b="1" dirty="0">
                <a:effectLst/>
                <a:latin typeface="+mn-lt"/>
                <a:ea typeface="+mn-ea"/>
                <a:cs typeface="+mn-cs"/>
                <a:sym typeface="Avenir Roman"/>
              </a:rPr>
              <a:t>critical mass of membership and participation to do our work</a:t>
            </a:r>
            <a:r>
              <a:rPr lang="en-US" sz="2400" dirty="0">
                <a:effectLst/>
                <a:latin typeface="+mn-lt"/>
                <a:ea typeface="+mn-ea"/>
                <a:cs typeface="+mn-cs"/>
                <a:sym typeface="Avenir Roman"/>
              </a:rPr>
              <a:t>. =&gt; Need to have a result-oriented and focused work plan.</a:t>
            </a:r>
          </a:p>
          <a:p>
            <a:pPr lvl="0"/>
            <a:endParaRPr lang="en-US" sz="2400" dirty="0">
              <a:effectLst/>
              <a:latin typeface="+mn-lt"/>
              <a:ea typeface="+mn-ea"/>
              <a:cs typeface="+mn-cs"/>
              <a:sym typeface="Avenir Roman"/>
            </a:endParaRPr>
          </a:p>
          <a:p>
            <a:pPr marL="342900" lvl="0" indent="-342900">
              <a:buFont typeface="Arial" charset="0"/>
              <a:buChar char="•"/>
            </a:pPr>
            <a:r>
              <a:rPr lang="en-US" sz="2400" dirty="0">
                <a:effectLst/>
                <a:latin typeface="+mn-lt"/>
                <a:ea typeface="+mn-ea"/>
                <a:cs typeface="+mn-cs"/>
                <a:sym typeface="Avenir Roman"/>
              </a:rPr>
              <a:t>Call for a stronger engagement of CEOS Agencies</a:t>
            </a:r>
            <a:endParaRPr lang="en-US" sz="2400" b="1" u="sng" dirty="0">
              <a:effectLst/>
              <a:latin typeface="+mn-lt"/>
              <a:ea typeface="+mn-ea"/>
              <a:cs typeface="+mn-cs"/>
              <a:sym typeface="Avenir Roman"/>
            </a:endParaRPr>
          </a:p>
          <a:p>
            <a:pPr lvl="0"/>
            <a:endParaRPr lang="en-US" sz="2400" dirty="0">
              <a:effectLst/>
              <a:latin typeface="+mn-lt"/>
              <a:ea typeface="+mn-ea"/>
              <a:cs typeface="+mn-cs"/>
              <a:sym typeface="Avenir Roman"/>
            </a:endParaRPr>
          </a:p>
          <a:p>
            <a:pPr lvl="0"/>
            <a:r>
              <a:rPr lang="en-US" sz="2400" dirty="0">
                <a:effectLst/>
                <a:latin typeface="+mn-lt"/>
                <a:ea typeface="+mn-ea"/>
                <a:cs typeface="+mn-cs"/>
                <a:sym typeface="Avenir Roman"/>
              </a:rPr>
              <a:t>Acknowledge the efforts of UNOOSA to build a Global Space Partnership for SDGs as part of their Space 2030 agenda.</a:t>
            </a:r>
          </a:p>
          <a:p>
            <a:pPr marL="342900" lvl="1" indent="-342900">
              <a:buFont typeface="Arial" charset="0"/>
              <a:buChar char="•"/>
            </a:pPr>
            <a:r>
              <a:rPr lang="en-US" sz="2400" dirty="0">
                <a:effectLst/>
                <a:latin typeface="+mn-lt"/>
                <a:ea typeface="+mn-ea"/>
                <a:cs typeface="+mn-cs"/>
                <a:sym typeface="Avenir Roman"/>
              </a:rPr>
              <a:t>GEO EO4SDG and CEOS AHT SDG recently participated to the UN OOSA symposium “</a:t>
            </a:r>
            <a:r>
              <a:rPr lang="en-US" sz="2400" b="1" i="1" dirty="0">
                <a:effectLst/>
                <a:latin typeface="+mn-lt"/>
                <a:ea typeface="+mn-ea"/>
                <a:cs typeface="+mn-cs"/>
                <a:sym typeface="Avenir Roman"/>
              </a:rPr>
              <a:t>Space for the Sustainable Development Goals: Stronger partnerships and strengthened cooperation</a:t>
            </a:r>
            <a:r>
              <a:rPr lang="en-US" sz="2400" dirty="0">
                <a:effectLst/>
                <a:latin typeface="+mn-lt"/>
                <a:ea typeface="+mn-ea"/>
                <a:cs typeface="+mn-cs"/>
                <a:sym typeface="Avenir Roman"/>
              </a:rPr>
              <a:t>” </a:t>
            </a:r>
          </a:p>
          <a:p>
            <a:r>
              <a:rPr lang="en-US" sz="2400" dirty="0">
                <a:effectLst/>
                <a:latin typeface="+mn-lt"/>
                <a:ea typeface="+mn-ea"/>
                <a:cs typeface="+mn-cs"/>
                <a:sym typeface="Avenir Roman"/>
              </a:rPr>
              <a:t> </a:t>
            </a:r>
          </a:p>
          <a:p>
            <a:r>
              <a:rPr lang="en-US" u="sng" dirty="0"/>
              <a:t>AHT SDG meetings</a:t>
            </a:r>
          </a:p>
        </p:txBody>
      </p:sp>
    </p:spTree>
    <p:extLst>
      <p:ext uri="{BB962C8B-B14F-4D97-AF65-F5344CB8AC3E}">
        <p14:creationId xmlns:p14="http://schemas.microsoft.com/office/powerpoint/2010/main" val="113403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effectLst/>
                <a:latin typeface="+mn-lt"/>
                <a:ea typeface="+mn-ea"/>
                <a:cs typeface="+mn-cs"/>
                <a:sym typeface="Avenir Roman"/>
              </a:rPr>
              <a:t>These are the main activities listed in the CEOS 2018-2020 Work Plan for the SDG Ad Hoc Team.</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Support GEO in its SDG-related initiatives</a:t>
            </a:r>
            <a:r>
              <a:rPr lang="en-US" sz="2400" dirty="0">
                <a:effectLst/>
                <a:latin typeface="+mn-lt"/>
                <a:ea typeface="+mn-ea"/>
                <a:cs typeface="+mn-cs"/>
                <a:sym typeface="Avenir Roman"/>
              </a:rPr>
              <a:t>, </a:t>
            </a:r>
            <a:r>
              <a:rPr lang="en-US" sz="2400" b="1" dirty="0">
                <a:effectLst/>
                <a:latin typeface="+mn-lt"/>
                <a:ea typeface="+mn-ea"/>
                <a:cs typeface="+mn-cs"/>
                <a:sym typeface="Avenir Roman"/>
              </a:rPr>
              <a:t>mainly through the EO4SDG </a:t>
            </a:r>
            <a:r>
              <a:rPr lang="en-US" sz="2400" dirty="0">
                <a:effectLst/>
                <a:latin typeface="+mn-lt"/>
                <a:ea typeface="+mn-ea"/>
                <a:cs typeface="+mn-cs"/>
                <a:sym typeface="Avenir Roman"/>
              </a:rPr>
              <a:t>(“Earth Observation for Sustainable Development Goals” initiative): capacity building, training and communications materials, country engagement, forum to share best practices on EO data and SDG, and EO4SDG website content.</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Supporting GEO means serving as space community interface to GEO and all its SDG-related activities, across the whole GEO Work </a:t>
            </a:r>
            <a:r>
              <a:rPr lang="en-US" sz="2400" dirty="0" err="1">
                <a:effectLst/>
                <a:latin typeface="+mn-lt"/>
                <a:ea typeface="+mn-ea"/>
                <a:cs typeface="+mn-cs"/>
                <a:sym typeface="Avenir Roman"/>
              </a:rPr>
              <a:t>Programme</a:t>
            </a:r>
            <a:r>
              <a:rPr lang="en-US" sz="2400" dirty="0">
                <a:effectLst/>
                <a:latin typeface="+mn-lt"/>
                <a:ea typeface="+mn-ea"/>
                <a:cs typeface="+mn-cs"/>
                <a:sym typeface="Avenir Roman"/>
              </a:rPr>
              <a:t>  and not only EO4SDG.</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Collect and centralize information from individual CEOS Agency work </a:t>
            </a:r>
            <a:r>
              <a:rPr lang="en-US" sz="2400" b="1" dirty="0" err="1">
                <a:effectLst/>
                <a:latin typeface="+mn-lt"/>
                <a:ea typeface="+mn-ea"/>
                <a:cs typeface="+mn-cs"/>
                <a:sym typeface="Avenir Roman"/>
              </a:rPr>
              <a:t>programmes</a:t>
            </a:r>
            <a:r>
              <a:rPr lang="en-US" sz="2400" b="1" dirty="0">
                <a:effectLst/>
                <a:latin typeface="+mn-lt"/>
                <a:ea typeface="+mn-ea"/>
                <a:cs typeface="+mn-cs"/>
                <a:sym typeface="Avenir Roman"/>
              </a:rPr>
              <a:t> relevant to SDGs</a:t>
            </a:r>
            <a:r>
              <a:rPr lang="en-US" sz="2400" dirty="0">
                <a:effectLst/>
                <a:latin typeface="+mn-lt"/>
                <a:ea typeface="+mn-ea"/>
                <a:cs typeface="+mn-cs"/>
                <a:sym typeface="Avenir Roman"/>
              </a:rPr>
              <a:t>: building on a Compendium database, with regular updates sent within CEOS contacts to collect more accurate information.</a:t>
            </a:r>
          </a:p>
          <a:p>
            <a:r>
              <a:rPr lang="en-US" sz="2400" dirty="0">
                <a:effectLst/>
                <a:latin typeface="+mn-lt"/>
                <a:ea typeface="+mn-ea"/>
                <a:cs typeface="+mn-cs"/>
                <a:sym typeface="Avenir Roman"/>
              </a:rPr>
              <a:t> </a:t>
            </a:r>
          </a:p>
          <a:p>
            <a:r>
              <a:rPr lang="en-US" sz="2400" dirty="0">
                <a:solidFill>
                  <a:srgbClr val="FF0000"/>
                </a:solidFill>
                <a:effectLst/>
                <a:latin typeface="+mn-lt"/>
                <a:ea typeface="+mn-ea"/>
                <a:cs typeface="+mn-cs"/>
                <a:sym typeface="Avenir Roman"/>
              </a:rPr>
              <a:t>As a mean to</a:t>
            </a:r>
            <a:r>
              <a:rPr lang="en-US" sz="2400" i="1" dirty="0">
                <a:solidFill>
                  <a:srgbClr val="FF0000"/>
                </a:solidFill>
                <a:effectLst/>
                <a:latin typeface="+mn-lt"/>
                <a:ea typeface="+mn-ea"/>
                <a:cs typeface="+mn-cs"/>
                <a:sym typeface="Avenir Roman"/>
              </a:rPr>
              <a:t> identify strengths and weaknesses in CEOS collective engagement, and better coordinate / align / optimize CEOS agencies' engagement on SDGs.</a:t>
            </a:r>
            <a:endParaRPr lang="en-US" sz="2400" dirty="0">
              <a:solidFill>
                <a:srgbClr val="FF0000"/>
              </a:solidFill>
              <a:effectLst/>
              <a:latin typeface="+mn-lt"/>
              <a:ea typeface="+mn-ea"/>
              <a:cs typeface="+mn-cs"/>
              <a:sym typeface="Avenir Roman"/>
            </a:endParaRP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Promote space-based EO data as a key source of data for use by national statistic offices </a:t>
            </a:r>
            <a:r>
              <a:rPr lang="en-US" sz="2400" dirty="0">
                <a:effectLst/>
                <a:latin typeface="+mn-lt"/>
                <a:ea typeface="+mn-ea"/>
                <a:cs typeface="+mn-cs"/>
                <a:sym typeface="Avenir Roman"/>
              </a:rPr>
              <a:t>(NSOs) to monitor and report on specific SDG indicators, and encourage CEOS space agencies to proactively contact their national governments in the Voluntary National Review process.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More than promoting we are actually supporting countries and their NSOs and line ministries, mainstreaming EO in their processes and systems.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Identify areas where SDG indicator development work has the potential to result in broader applicability </a:t>
            </a:r>
            <a:r>
              <a:rPr lang="en-US" sz="2400" dirty="0">
                <a:effectLst/>
                <a:latin typeface="+mn-lt"/>
                <a:ea typeface="+mn-ea"/>
                <a:cs typeface="+mn-cs"/>
                <a:sym typeface="Avenir Roman"/>
              </a:rPr>
              <a:t>(e.g. supporting the SDG / target, and sustainable development policies).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Going beyond the only SDG indicators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Develop activities – including capacity building - with external stakeholders </a:t>
            </a:r>
            <a:r>
              <a:rPr lang="en-US" sz="2400" dirty="0">
                <a:effectLst/>
                <a:latin typeface="+mn-lt"/>
                <a:ea typeface="+mn-ea"/>
                <a:cs typeface="+mn-cs"/>
                <a:sym typeface="Avenir Roman"/>
              </a:rPr>
              <a:t>(GEO, NGOs, UN entities, development banks) to join the efforts in the space world to help monitor and achieve the SDGs.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Take stock of the UN processes in place for the SDG implementation and of the existing SDG stakeholders (including GEO), </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We would like to stress existing collaboration with a number of UN Agencies, to which we provide guidance on the use of Earth Observations. This is already happening in the cases of UN Environment &amp; UNCCD, but also UN Habitat, IOC-UNESCO or to a</a:t>
            </a:r>
            <a:r>
              <a:rPr lang="en-US" sz="2400" baseline="0" dirty="0">
                <a:effectLst/>
                <a:latin typeface="+mn-lt"/>
                <a:ea typeface="+mn-ea"/>
                <a:cs typeface="+mn-cs"/>
                <a:sym typeface="Avenir Roman"/>
              </a:rPr>
              <a:t> certain extent </a:t>
            </a:r>
            <a:r>
              <a:rPr lang="en-US" sz="2400" dirty="0">
                <a:effectLst/>
                <a:latin typeface="+mn-lt"/>
                <a:ea typeface="+mn-ea"/>
                <a:cs typeface="+mn-cs"/>
                <a:sym typeface="Avenir Roman"/>
              </a:rPr>
              <a:t>FAO</a:t>
            </a:r>
          </a:p>
          <a:p>
            <a:endParaRPr lang="en-US" sz="2400" dirty="0">
              <a:effectLst/>
              <a:latin typeface="+mn-lt"/>
              <a:ea typeface="+mn-ea"/>
              <a:cs typeface="+mn-cs"/>
              <a:sym typeface="Avenir Roman"/>
            </a:endParaRPr>
          </a:p>
          <a:p>
            <a:pPr marL="342900" indent="-342900">
              <a:buFont typeface="Arial" charset="0"/>
              <a:buChar char="•"/>
            </a:pPr>
            <a:r>
              <a:rPr lang="en-US" sz="2400" b="1" dirty="0">
                <a:effectLst/>
                <a:latin typeface="+mn-lt"/>
                <a:ea typeface="+mn-ea"/>
                <a:cs typeface="+mn-cs"/>
                <a:sym typeface="Avenir Roman"/>
              </a:rPr>
              <a:t>Develop communications material </a:t>
            </a:r>
            <a:r>
              <a:rPr lang="en-US" sz="2400" dirty="0">
                <a:effectLst/>
                <a:latin typeface="+mn-lt"/>
                <a:ea typeface="+mn-ea"/>
                <a:cs typeface="+mn-cs"/>
                <a:sym typeface="Avenir Roman"/>
              </a:rPr>
              <a:t>(brochure, website content) with SEO team’s support to better inform CEOS space agencies and external stakeholders about the critical role of EO space data in the SDG process.</a:t>
            </a:r>
            <a:r>
              <a:rPr lang="en-US" dirty="0">
                <a:effectLst/>
              </a:rPr>
              <a:t> </a:t>
            </a:r>
            <a:endParaRPr lang="en-US" dirty="0"/>
          </a:p>
        </p:txBody>
      </p:sp>
    </p:spTree>
    <p:extLst>
      <p:ext uri="{BB962C8B-B14F-4D97-AF65-F5344CB8AC3E}">
        <p14:creationId xmlns:p14="http://schemas.microsoft.com/office/powerpoint/2010/main" val="233829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7295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25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75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803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now approved as conceptually clear, internationally accepted for use by countries to monitor this indicator</a:t>
            </a:r>
          </a:p>
        </p:txBody>
      </p:sp>
    </p:spTree>
    <p:extLst>
      <p:ext uri="{BB962C8B-B14F-4D97-AF65-F5344CB8AC3E}">
        <p14:creationId xmlns:p14="http://schemas.microsoft.com/office/powerpoint/2010/main" val="327349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82070-6756-334A-A449-5B3D65AFE683}" type="slidenum">
              <a:rPr lang="en-US" altLang="en-US" smtClean="0"/>
              <a:pPr>
                <a:defRPr/>
              </a:pPr>
              <a:t>22</a:t>
            </a:fld>
            <a:endParaRPr lang="en-US" altLang="en-US"/>
          </a:p>
        </p:txBody>
      </p:sp>
    </p:spTree>
    <p:extLst>
      <p:ext uri="{BB962C8B-B14F-4D97-AF65-F5344CB8AC3E}">
        <p14:creationId xmlns:p14="http://schemas.microsoft.com/office/powerpoint/2010/main" val="170478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explain how UNEP and ESA have been collaborating on SDG 6.6.1 (extent of water-related ecosystems)</a:t>
            </a:r>
          </a:p>
          <a:p>
            <a:endParaRPr lang="en-US" b="1" dirty="0"/>
          </a:p>
          <a:p>
            <a:r>
              <a:rPr lang="en-US" b="1" dirty="0"/>
              <a:t>Here we work with the freshwater unit of UNEP Ecosystem division, which is the custodian of 6.6.1</a:t>
            </a:r>
          </a:p>
        </p:txBody>
      </p:sp>
    </p:spTree>
    <p:extLst>
      <p:ext uri="{BB962C8B-B14F-4D97-AF65-F5344CB8AC3E}">
        <p14:creationId xmlns:p14="http://schemas.microsoft.com/office/powerpoint/2010/main" val="11680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u="sng" dirty="0">
                <a:effectLst/>
                <a:latin typeface="+mn-lt"/>
                <a:ea typeface="+mn-ea"/>
                <a:cs typeface="+mn-cs"/>
                <a:sym typeface="Avenir Roman"/>
              </a:rPr>
              <a:t>CEOS Handbook on SDGs very well received. </a:t>
            </a:r>
          </a:p>
          <a:p>
            <a:pPr marL="342900" lvl="0" indent="-342900">
              <a:buFont typeface="Arial" charset="0"/>
              <a:buChar char="•"/>
            </a:pPr>
            <a:r>
              <a:rPr lang="en-US" sz="2400" dirty="0">
                <a:effectLst/>
                <a:latin typeface="+mn-lt"/>
                <a:ea typeface="+mn-ea"/>
                <a:cs typeface="+mn-cs"/>
                <a:sym typeface="Avenir Roman"/>
              </a:rPr>
              <a:t>Thanks SYMBIOS for their outstanding work.</a:t>
            </a:r>
          </a:p>
          <a:p>
            <a:pPr marL="342900" lvl="0" indent="-342900">
              <a:buFont typeface="Arial" charset="0"/>
              <a:buChar char="•"/>
            </a:pPr>
            <a:endParaRPr lang="en-US" sz="2400" dirty="0">
              <a:effectLst/>
              <a:latin typeface="+mn-lt"/>
              <a:ea typeface="+mn-ea"/>
              <a:cs typeface="+mn-cs"/>
              <a:sym typeface="Avenir Roman"/>
            </a:endParaRPr>
          </a:p>
          <a:p>
            <a:pPr marL="342900" lvl="0" indent="-342900">
              <a:buFont typeface="Arial" charset="0"/>
              <a:buChar char="•"/>
            </a:pPr>
            <a:endParaRPr lang="en-US" sz="2400" dirty="0">
              <a:effectLst/>
              <a:latin typeface="+mn-lt"/>
              <a:ea typeface="+mn-ea"/>
              <a:cs typeface="+mn-cs"/>
              <a:sym typeface="Avenir Roman"/>
            </a:endParaRPr>
          </a:p>
          <a:p>
            <a:pPr lvl="0"/>
            <a:r>
              <a:rPr lang="en-US" sz="2400" u="sng" dirty="0">
                <a:effectLst/>
                <a:latin typeface="+mn-lt"/>
                <a:ea typeface="+mn-ea"/>
                <a:cs typeface="+mn-cs"/>
                <a:sym typeface="Avenir Roman"/>
              </a:rPr>
              <a:t>HLPF </a:t>
            </a:r>
          </a:p>
          <a:p>
            <a:pPr marL="342900" lvl="1" indent="-342900">
              <a:buFont typeface="Arial" charset="0"/>
              <a:buChar char="•"/>
            </a:pPr>
            <a:r>
              <a:rPr lang="en-US" sz="2400" dirty="0">
                <a:effectLst/>
                <a:latin typeface="+mn-lt"/>
                <a:ea typeface="+mn-ea"/>
                <a:cs typeface="+mn-cs"/>
                <a:sym typeface="Avenir Roman"/>
              </a:rPr>
              <a:t>The High-Level Political Forum on Sustainable Development took place in July, in NYC, at the UN headquarters.</a:t>
            </a:r>
          </a:p>
          <a:p>
            <a:pPr marL="342900" lvl="1" indent="-342900">
              <a:buFont typeface="Arial" charset="0"/>
              <a:buChar char="•"/>
            </a:pPr>
            <a:r>
              <a:rPr lang="en-US" sz="2400" dirty="0">
                <a:effectLst/>
                <a:latin typeface="+mn-lt"/>
                <a:ea typeface="+mn-ea"/>
                <a:cs typeface="+mn-cs"/>
                <a:sym typeface="Avenir Roman"/>
              </a:rPr>
              <a:t>The Forum included a Ministerial level meeting, with a central theme "Transformation towards sustainable and resilient societies".</a:t>
            </a:r>
          </a:p>
          <a:p>
            <a:pPr marL="342900" lvl="1" indent="-342900">
              <a:buFont typeface="Arial" charset="0"/>
              <a:buChar char="•"/>
            </a:pPr>
            <a:r>
              <a:rPr lang="en-US" sz="2400" dirty="0">
                <a:effectLst/>
                <a:latin typeface="+mn-lt"/>
                <a:ea typeface="+mn-ea"/>
                <a:cs typeface="+mn-cs"/>
                <a:sym typeface="Avenir Roman"/>
              </a:rPr>
              <a:t>The HLPF was also the opportunity to review </a:t>
            </a:r>
            <a:r>
              <a:rPr lang="en-US" sz="2400" u="sng" dirty="0">
                <a:effectLst/>
                <a:latin typeface="+mn-lt"/>
                <a:ea typeface="+mn-ea"/>
                <a:cs typeface="+mn-cs"/>
                <a:sym typeface="Avenir Roman"/>
                <a:hlinkClick r:id="rId3"/>
              </a:rPr>
              <a:t>progress towards the SDG</a:t>
            </a:r>
            <a:r>
              <a:rPr lang="en-US" sz="2400" dirty="0">
                <a:effectLst/>
                <a:latin typeface="+mn-lt"/>
                <a:ea typeface="+mn-ea"/>
                <a:cs typeface="+mn-cs"/>
                <a:sym typeface="Avenir Roman"/>
              </a:rPr>
              <a:t>s and focus in particular on 5 goals: (6 – water sanitation; 7- energy; 11-sustainable cities; 12- sustainable consumption; 15- life on land; 17 – partnerships)</a:t>
            </a:r>
          </a:p>
          <a:p>
            <a:pPr marL="342900" lvl="1" indent="-342900">
              <a:buFont typeface="Arial" charset="0"/>
              <a:buChar char="•"/>
            </a:pPr>
            <a:r>
              <a:rPr lang="en-US" sz="2400" dirty="0">
                <a:effectLst/>
                <a:latin typeface="+mn-lt"/>
                <a:ea typeface="+mn-ea"/>
                <a:cs typeface="+mn-cs"/>
                <a:sym typeface="Avenir Roman"/>
              </a:rPr>
              <a:t>This year, Australia was one of the countries reporting to the UN with its </a:t>
            </a:r>
            <a:r>
              <a:rPr lang="en-US" sz="2400" u="sng" dirty="0">
                <a:effectLst/>
                <a:latin typeface="+mn-lt"/>
                <a:ea typeface="+mn-ea"/>
                <a:cs typeface="+mn-cs"/>
                <a:sym typeface="Avenir Roman"/>
                <a:hlinkClick r:id="rId4"/>
              </a:rPr>
              <a:t>Volunteer National Review report</a:t>
            </a:r>
            <a:r>
              <a:rPr lang="en-US" sz="2400" dirty="0">
                <a:effectLst/>
                <a:latin typeface="+mn-lt"/>
                <a:ea typeface="+mn-ea"/>
                <a:cs typeface="+mn-cs"/>
                <a:sym typeface="Avenir Roman"/>
              </a:rPr>
              <a:t>, including Digital Earth Australia and Open Data Cube projects using and promoting satellite data. </a:t>
            </a:r>
          </a:p>
          <a:p>
            <a:pPr marL="342900" lvl="1" indent="-342900">
              <a:buFont typeface="Arial" charset="0"/>
              <a:buChar char="•"/>
            </a:pPr>
            <a:r>
              <a:rPr lang="en-US" sz="2400" dirty="0" err="1">
                <a:effectLst/>
                <a:latin typeface="+mn-lt"/>
                <a:ea typeface="+mn-ea"/>
                <a:cs typeface="+mn-cs"/>
                <a:sym typeface="Avenir Roman"/>
              </a:rPr>
              <a:t>Recognising</a:t>
            </a:r>
            <a:r>
              <a:rPr lang="en-US" sz="2400" dirty="0">
                <a:effectLst/>
                <a:latin typeface="+mn-lt"/>
                <a:ea typeface="+mn-ea"/>
                <a:cs typeface="+mn-cs"/>
                <a:sym typeface="Avenir Roman"/>
              </a:rPr>
              <a:t> its importance, the Australian Government </a:t>
            </a:r>
            <a:r>
              <a:rPr lang="en-US" sz="2400" dirty="0" err="1">
                <a:effectLst/>
                <a:latin typeface="+mn-lt"/>
                <a:ea typeface="+mn-ea"/>
                <a:cs typeface="+mn-cs"/>
                <a:sym typeface="Avenir Roman"/>
              </a:rPr>
              <a:t>organised</a:t>
            </a:r>
            <a:r>
              <a:rPr lang="en-US" sz="2400" dirty="0">
                <a:effectLst/>
                <a:latin typeface="+mn-lt"/>
                <a:ea typeface="+mn-ea"/>
                <a:cs typeface="+mn-cs"/>
                <a:sym typeface="Avenir Roman"/>
              </a:rPr>
              <a:t> a </a:t>
            </a:r>
            <a:r>
              <a:rPr lang="en-US" sz="2400" u="sng" dirty="0">
                <a:effectLst/>
                <a:latin typeface="+mn-lt"/>
                <a:ea typeface="+mn-ea"/>
                <a:cs typeface="+mn-cs"/>
                <a:sym typeface="Avenir Roman"/>
                <a:hlinkClick r:id="rId5"/>
              </a:rPr>
              <a:t>special side-event around Earth observation and SDG</a:t>
            </a:r>
            <a:r>
              <a:rPr lang="en-US" sz="2400" dirty="0">
                <a:effectLst/>
                <a:latin typeface="+mn-lt"/>
                <a:ea typeface="+mn-ea"/>
                <a:cs typeface="+mn-cs"/>
                <a:sym typeface="Avenir Roman"/>
              </a:rPr>
              <a:t>. </a:t>
            </a:r>
          </a:p>
          <a:p>
            <a:pPr marL="342900" lvl="1" indent="-342900">
              <a:buFont typeface="Arial" charset="0"/>
              <a:buChar char="•"/>
            </a:pPr>
            <a:r>
              <a:rPr lang="en-US" sz="2400" dirty="0">
                <a:effectLst/>
                <a:latin typeface="+mn-lt"/>
                <a:ea typeface="+mn-ea"/>
                <a:cs typeface="+mn-cs"/>
                <a:sym typeface="Avenir Roman"/>
              </a:rPr>
              <a:t>With the participation of GEO and CEOS agencies. But also GPSDD, Australia (DEA and Open Data Cube),</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Canada,</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Greece,</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Namibia,</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Switzerland,</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Viet Nam </a:t>
            </a:r>
          </a:p>
          <a:p>
            <a:pPr marL="342900" lvl="1" indent="-342900">
              <a:buFont typeface="Arial" charset="0"/>
              <a:buChar char="•"/>
            </a:pPr>
            <a:endParaRPr lang="en-US" sz="2400" dirty="0">
              <a:effectLst/>
              <a:latin typeface="+mn-lt"/>
              <a:ea typeface="+mn-ea"/>
              <a:cs typeface="+mn-cs"/>
              <a:sym typeface="Avenir Roman"/>
            </a:endParaRPr>
          </a:p>
          <a:p>
            <a:pPr marL="342900" lvl="1" indent="-342900">
              <a:buFont typeface="Arial" charset="0"/>
              <a:buChar char="•"/>
            </a:pPr>
            <a:r>
              <a:rPr lang="en-US" sz="2400" dirty="0">
                <a:effectLst/>
                <a:latin typeface="+mn-lt"/>
                <a:ea typeface="+mn-ea"/>
                <a:cs typeface="+mn-cs"/>
                <a:sym typeface="Avenir Roman"/>
              </a:rPr>
              <a:t>The panel discussion followed by two hands-on workshops were designed to inspire more governments and </a:t>
            </a:r>
            <a:r>
              <a:rPr lang="en-US" sz="2400" dirty="0" err="1">
                <a:effectLst/>
                <a:latin typeface="+mn-lt"/>
                <a:ea typeface="+mn-ea"/>
                <a:cs typeface="+mn-cs"/>
                <a:sym typeface="Avenir Roman"/>
              </a:rPr>
              <a:t>organisations</a:t>
            </a:r>
            <a:r>
              <a:rPr lang="en-US" sz="2400" dirty="0">
                <a:effectLst/>
                <a:latin typeface="+mn-lt"/>
                <a:ea typeface="+mn-ea"/>
                <a:cs typeface="+mn-cs"/>
                <a:sym typeface="Avenir Roman"/>
              </a:rPr>
              <a:t> to take action on using Earth observation, while providing them with the necessary knowledge on how and where to start.</a:t>
            </a:r>
          </a:p>
          <a:p>
            <a:pPr lvl="1"/>
            <a:r>
              <a:rPr lang="en-US" sz="2400" dirty="0">
                <a:effectLst/>
                <a:latin typeface="+mn-lt"/>
                <a:ea typeface="+mn-ea"/>
                <a:cs typeface="+mn-cs"/>
                <a:sym typeface="Avenir Roman"/>
              </a:rPr>
              <a:t> </a:t>
            </a:r>
          </a:p>
          <a:p>
            <a:pPr lvl="0"/>
            <a:r>
              <a:rPr lang="en-US" sz="2400" dirty="0">
                <a:effectLst/>
                <a:latin typeface="+mn-lt"/>
                <a:ea typeface="+mn-ea"/>
                <a:cs typeface="+mn-cs"/>
                <a:sym typeface="Avenir Roman"/>
              </a:rPr>
              <a:t>Australia is and will be even more instrumental to bring forward GEO and CEOS work on SDGs with the upcoming GEO Ministerial in Australia in 2019.</a:t>
            </a:r>
          </a:p>
          <a:p>
            <a:r>
              <a:rPr lang="en-US" sz="2400" dirty="0">
                <a:effectLst/>
                <a:latin typeface="+mn-lt"/>
                <a:ea typeface="+mn-ea"/>
                <a:cs typeface="+mn-cs"/>
                <a:sym typeface="Avenir Roman"/>
              </a:rPr>
              <a:t> </a:t>
            </a:r>
          </a:p>
          <a:p>
            <a:r>
              <a:rPr lang="en-US" sz="2400" u="sng" dirty="0">
                <a:effectLst/>
                <a:latin typeface="+mn-lt"/>
                <a:ea typeface="+mn-ea"/>
                <a:cs typeface="+mn-cs"/>
                <a:sym typeface="Avenir Roman"/>
              </a:rPr>
              <a:t>Special Issues</a:t>
            </a:r>
          </a:p>
          <a:p>
            <a:endParaRPr lang="en-US" sz="2400" dirty="0">
              <a:effectLst/>
              <a:latin typeface="+mn-lt"/>
              <a:ea typeface="+mn-ea"/>
              <a:cs typeface="+mn-cs"/>
              <a:sym typeface="Avenir Roman"/>
            </a:endParaRPr>
          </a:p>
          <a:p>
            <a:pPr lvl="0"/>
            <a:r>
              <a:rPr lang="en-US" sz="2400" dirty="0">
                <a:effectLst/>
                <a:latin typeface="+mn-lt"/>
                <a:ea typeface="+mn-ea"/>
                <a:cs typeface="+mn-cs"/>
                <a:sym typeface="Avenir Roman"/>
              </a:rPr>
              <a:t>Scientific papers are essential especially for the collection of EO best practices and the development of a EO knowledge hub for SDG, which is one of the objective of GEO.</a:t>
            </a:r>
          </a:p>
          <a:p>
            <a:pPr lvl="0"/>
            <a:endParaRPr lang="en-US" sz="2400" dirty="0">
              <a:effectLst/>
              <a:latin typeface="+mn-lt"/>
              <a:ea typeface="+mn-ea"/>
              <a:cs typeface="+mn-cs"/>
              <a:sym typeface="Avenir Roman"/>
            </a:endParaRPr>
          </a:p>
          <a:p>
            <a:pPr lvl="0"/>
            <a:r>
              <a:rPr lang="en-US" sz="2400" u="sng" dirty="0">
                <a:effectLst/>
                <a:latin typeface="+mn-lt"/>
                <a:ea typeface="+mn-ea"/>
                <a:cs typeface="+mn-cs"/>
                <a:sym typeface="Avenir Roman"/>
              </a:rPr>
              <a:t>CEOS Compendium</a:t>
            </a:r>
          </a:p>
          <a:p>
            <a:pPr lvl="0"/>
            <a:r>
              <a:rPr lang="en-US" sz="2400" dirty="0">
                <a:effectLst/>
                <a:latin typeface="+mn-lt"/>
                <a:ea typeface="+mn-ea"/>
                <a:cs typeface="+mn-cs"/>
                <a:sym typeface="Avenir Roman"/>
              </a:rPr>
              <a:t>Ongoing but existing doc</a:t>
            </a:r>
          </a:p>
          <a:p>
            <a:pPr lvl="2"/>
            <a:endParaRPr lang="en-AU" sz="2400" dirty="0">
              <a:effectLst/>
              <a:latin typeface="+mn-lt"/>
              <a:ea typeface="+mn-ea"/>
              <a:cs typeface="+mn-cs"/>
              <a:sym typeface="Avenir Roman"/>
            </a:endParaRPr>
          </a:p>
          <a:p>
            <a:pPr lvl="2"/>
            <a:endParaRPr lang="en-AU"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46151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82070-6756-334A-A449-5B3D65AFE683}" type="slidenum">
              <a:rPr lang="en-US" altLang="en-US" smtClean="0"/>
              <a:pPr>
                <a:defRPr/>
              </a:pPr>
              <a:t>24</a:t>
            </a:fld>
            <a:endParaRPr lang="en-US" altLang="en-US"/>
          </a:p>
        </p:txBody>
      </p:sp>
    </p:spTree>
    <p:extLst>
      <p:ext uri="{BB962C8B-B14F-4D97-AF65-F5344CB8AC3E}">
        <p14:creationId xmlns:p14="http://schemas.microsoft.com/office/powerpoint/2010/main" val="2623073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6473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82070-6756-334A-A449-5B3D65AFE683}" type="slidenum">
              <a:rPr lang="en-US" altLang="en-US" smtClean="0"/>
              <a:pPr>
                <a:defRPr/>
              </a:pPr>
              <a:t>26</a:t>
            </a:fld>
            <a:endParaRPr lang="en-US" altLang="en-US"/>
          </a:p>
        </p:txBody>
      </p:sp>
    </p:spTree>
    <p:extLst>
      <p:ext uri="{BB962C8B-B14F-4D97-AF65-F5344CB8AC3E}">
        <p14:creationId xmlns:p14="http://schemas.microsoft.com/office/powerpoint/2010/main" val="283513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charset="0"/>
              <a:buChar char="•"/>
            </a:pPr>
            <a:r>
              <a:rPr lang="en-US" sz="2400" dirty="0">
                <a:effectLst/>
                <a:latin typeface="+mn-lt"/>
                <a:ea typeface="+mn-ea"/>
                <a:cs typeface="+mn-cs"/>
                <a:sym typeface="Avenir Roman"/>
              </a:rPr>
              <a:t>We have </a:t>
            </a:r>
            <a:r>
              <a:rPr lang="en-US" sz="2400" dirty="0" err="1">
                <a:effectLst/>
                <a:latin typeface="+mn-lt"/>
                <a:ea typeface="+mn-ea"/>
                <a:cs typeface="+mn-cs"/>
                <a:sym typeface="Avenir Roman"/>
              </a:rPr>
              <a:t>analysed</a:t>
            </a:r>
            <a:r>
              <a:rPr lang="en-US" sz="2400" dirty="0">
                <a:effectLst/>
                <a:latin typeface="+mn-lt"/>
                <a:ea typeface="+mn-ea"/>
                <a:cs typeface="+mn-cs"/>
                <a:sym typeface="Avenir Roman"/>
              </a:rPr>
              <a:t> the pros and cons of all 5 options for the future of the AHT (continue as AHT, continues as AHT with minimum efforts, graduate to a WG, phase out all activities to GEO, transform in a SDG strategy where all activities are conducted by CEOS bodies). </a:t>
            </a:r>
          </a:p>
          <a:p>
            <a:pPr marL="342900" lvl="0" indent="-342900">
              <a:buFont typeface="Arial" charset="0"/>
              <a:buChar char="•"/>
            </a:pPr>
            <a:endParaRPr lang="en-US" sz="2400" dirty="0">
              <a:effectLst/>
              <a:latin typeface="+mn-lt"/>
              <a:ea typeface="+mn-ea"/>
              <a:cs typeface="+mn-cs"/>
              <a:sym typeface="Avenir Roman"/>
            </a:endParaRPr>
          </a:p>
          <a:p>
            <a:pPr marL="342900" lvl="0" indent="-342900">
              <a:buFont typeface="Arial" charset="0"/>
              <a:buChar char="•"/>
            </a:pPr>
            <a:r>
              <a:rPr lang="en-US" sz="2400" dirty="0">
                <a:effectLst/>
                <a:latin typeface="+mn-lt"/>
                <a:ea typeface="+mn-ea"/>
                <a:cs typeface="+mn-cs"/>
                <a:sym typeface="Avenir Roman"/>
              </a:rPr>
              <a:t>This analysis is provided in the backup slides</a:t>
            </a:r>
          </a:p>
          <a:p>
            <a:endParaRPr lang="en-US" dirty="0"/>
          </a:p>
        </p:txBody>
      </p:sp>
    </p:spTree>
    <p:extLst>
      <p:ext uri="{BB962C8B-B14F-4D97-AF65-F5344CB8AC3E}">
        <p14:creationId xmlns:p14="http://schemas.microsoft.com/office/powerpoint/2010/main" val="393852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effectLst/>
                <a:latin typeface="+mn-lt"/>
                <a:ea typeface="+mn-ea"/>
                <a:cs typeface="+mn-cs"/>
                <a:sym typeface="Avenir Roman"/>
              </a:rPr>
              <a:t>These are the main activities listed in the CEOS 2018-2020 Work Plan for the SDG Ad Hoc Team.</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Support GEO in its SDG-related initiatives</a:t>
            </a:r>
            <a:r>
              <a:rPr lang="en-US" sz="2400" dirty="0">
                <a:effectLst/>
                <a:latin typeface="+mn-lt"/>
                <a:ea typeface="+mn-ea"/>
                <a:cs typeface="+mn-cs"/>
                <a:sym typeface="Avenir Roman"/>
              </a:rPr>
              <a:t>, </a:t>
            </a:r>
            <a:r>
              <a:rPr lang="en-US" sz="2400" b="1" dirty="0">
                <a:effectLst/>
                <a:latin typeface="+mn-lt"/>
                <a:ea typeface="+mn-ea"/>
                <a:cs typeface="+mn-cs"/>
                <a:sym typeface="Avenir Roman"/>
              </a:rPr>
              <a:t>mainly through the EO4SDG </a:t>
            </a:r>
            <a:r>
              <a:rPr lang="en-US" sz="2400" dirty="0">
                <a:effectLst/>
                <a:latin typeface="+mn-lt"/>
                <a:ea typeface="+mn-ea"/>
                <a:cs typeface="+mn-cs"/>
                <a:sym typeface="Avenir Roman"/>
              </a:rPr>
              <a:t>(“Earth Observation for Sustainable Development Goals” initiative): capacity building, training and communications materials, country engagement, forum to share best practices on EO data and SDG, and EO4SDG website content.</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Supporting GEO means serving as space community interface to GEO and all its SDG-related activities, across the whole GEO Work </a:t>
            </a:r>
            <a:r>
              <a:rPr lang="en-US" sz="2400" dirty="0" err="1">
                <a:effectLst/>
                <a:latin typeface="+mn-lt"/>
                <a:ea typeface="+mn-ea"/>
                <a:cs typeface="+mn-cs"/>
                <a:sym typeface="Avenir Roman"/>
              </a:rPr>
              <a:t>Programme</a:t>
            </a:r>
            <a:r>
              <a:rPr lang="en-US" sz="2400" dirty="0">
                <a:effectLst/>
                <a:latin typeface="+mn-lt"/>
                <a:ea typeface="+mn-ea"/>
                <a:cs typeface="+mn-cs"/>
                <a:sym typeface="Avenir Roman"/>
              </a:rPr>
              <a:t>  and not only EO4SDG.</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Collect and centralize information from individual CEOS Agency work </a:t>
            </a:r>
            <a:r>
              <a:rPr lang="en-US" sz="2400" b="1" dirty="0" err="1">
                <a:effectLst/>
                <a:latin typeface="+mn-lt"/>
                <a:ea typeface="+mn-ea"/>
                <a:cs typeface="+mn-cs"/>
                <a:sym typeface="Avenir Roman"/>
              </a:rPr>
              <a:t>programmes</a:t>
            </a:r>
            <a:r>
              <a:rPr lang="en-US" sz="2400" b="1" dirty="0">
                <a:effectLst/>
                <a:latin typeface="+mn-lt"/>
                <a:ea typeface="+mn-ea"/>
                <a:cs typeface="+mn-cs"/>
                <a:sym typeface="Avenir Roman"/>
              </a:rPr>
              <a:t> relevant to SDGs</a:t>
            </a:r>
            <a:r>
              <a:rPr lang="en-US" sz="2400" dirty="0">
                <a:effectLst/>
                <a:latin typeface="+mn-lt"/>
                <a:ea typeface="+mn-ea"/>
                <a:cs typeface="+mn-cs"/>
                <a:sym typeface="Avenir Roman"/>
              </a:rPr>
              <a:t>: building on a Compendium database, with regular updates sent within CEOS contacts to collect more accurate information.</a:t>
            </a:r>
          </a:p>
          <a:p>
            <a:r>
              <a:rPr lang="en-US" sz="2400" dirty="0">
                <a:effectLst/>
                <a:latin typeface="+mn-lt"/>
                <a:ea typeface="+mn-ea"/>
                <a:cs typeface="+mn-cs"/>
                <a:sym typeface="Avenir Roman"/>
              </a:rPr>
              <a:t> </a:t>
            </a:r>
          </a:p>
          <a:p>
            <a:r>
              <a:rPr lang="en-US" sz="2400" dirty="0">
                <a:solidFill>
                  <a:srgbClr val="FF0000"/>
                </a:solidFill>
                <a:effectLst/>
                <a:latin typeface="+mn-lt"/>
                <a:ea typeface="+mn-ea"/>
                <a:cs typeface="+mn-cs"/>
                <a:sym typeface="Avenir Roman"/>
              </a:rPr>
              <a:t>As a mean to</a:t>
            </a:r>
            <a:r>
              <a:rPr lang="en-US" sz="2400" i="1" dirty="0">
                <a:solidFill>
                  <a:srgbClr val="FF0000"/>
                </a:solidFill>
                <a:effectLst/>
                <a:latin typeface="+mn-lt"/>
                <a:ea typeface="+mn-ea"/>
                <a:cs typeface="+mn-cs"/>
                <a:sym typeface="Avenir Roman"/>
              </a:rPr>
              <a:t> identify strengths and weaknesses in CEOS collective engagement, and better coordinate / align / optimize CEOS agencies' engagement on SDGs.</a:t>
            </a:r>
            <a:endParaRPr lang="en-US" sz="2400" dirty="0">
              <a:solidFill>
                <a:srgbClr val="FF0000"/>
              </a:solidFill>
              <a:effectLst/>
              <a:latin typeface="+mn-lt"/>
              <a:ea typeface="+mn-ea"/>
              <a:cs typeface="+mn-cs"/>
              <a:sym typeface="Avenir Roman"/>
            </a:endParaRP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Promote space-based EO data as a key source of data for use by national statistic offices </a:t>
            </a:r>
            <a:r>
              <a:rPr lang="en-US" sz="2400" dirty="0">
                <a:effectLst/>
                <a:latin typeface="+mn-lt"/>
                <a:ea typeface="+mn-ea"/>
                <a:cs typeface="+mn-cs"/>
                <a:sym typeface="Avenir Roman"/>
              </a:rPr>
              <a:t>(NSOs) to monitor and report on specific SDG indicators, and encourage CEOS space agencies to proactively contact their national governments in the Voluntary National Review process.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More than promoting we are actually supporting countries and their NSOs and line ministries, mainstreaming EO in their processes and systems.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Identify areas where SDG indicator development work has the potential to result in broader applicability </a:t>
            </a:r>
            <a:r>
              <a:rPr lang="en-US" sz="2400" dirty="0">
                <a:effectLst/>
                <a:latin typeface="+mn-lt"/>
                <a:ea typeface="+mn-ea"/>
                <a:cs typeface="+mn-cs"/>
                <a:sym typeface="Avenir Roman"/>
              </a:rPr>
              <a:t>(e.g. supporting the SDG / target, and sustainable development policies).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Going beyond the only SDG indicators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Develop activities – including capacity building - with external stakeholders </a:t>
            </a:r>
            <a:r>
              <a:rPr lang="en-US" sz="2400" dirty="0">
                <a:effectLst/>
                <a:latin typeface="+mn-lt"/>
                <a:ea typeface="+mn-ea"/>
                <a:cs typeface="+mn-cs"/>
                <a:sym typeface="Avenir Roman"/>
              </a:rPr>
              <a:t>(GEO, NGOs, UN entities, development banks) to join the efforts in the space world to help monitor and achieve the SDGs.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Take stock of the UN processes in place for the SDG implementation and of the existing SDG stakeholders (including GEO), </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We would like to stress existing collaboration with a number of UN Agencies, to which we provide guidance on the use of Earth Observations. This is already happening in the cases of UN Environment &amp; UNCCD, but also UN Habitat, IOC-UNESCO or to a</a:t>
            </a:r>
            <a:r>
              <a:rPr lang="en-US" sz="2400" baseline="0" dirty="0">
                <a:effectLst/>
                <a:latin typeface="+mn-lt"/>
                <a:ea typeface="+mn-ea"/>
                <a:cs typeface="+mn-cs"/>
                <a:sym typeface="Avenir Roman"/>
              </a:rPr>
              <a:t> certain extent </a:t>
            </a:r>
            <a:r>
              <a:rPr lang="en-US" sz="2400" dirty="0">
                <a:effectLst/>
                <a:latin typeface="+mn-lt"/>
                <a:ea typeface="+mn-ea"/>
                <a:cs typeface="+mn-cs"/>
                <a:sym typeface="Avenir Roman"/>
              </a:rPr>
              <a:t>FAO</a:t>
            </a:r>
          </a:p>
          <a:p>
            <a:endParaRPr lang="en-US" sz="2400" dirty="0">
              <a:effectLst/>
              <a:latin typeface="+mn-lt"/>
              <a:ea typeface="+mn-ea"/>
              <a:cs typeface="+mn-cs"/>
              <a:sym typeface="Avenir Roman"/>
            </a:endParaRPr>
          </a:p>
          <a:p>
            <a:pPr marL="342900" indent="-342900">
              <a:buFont typeface="Arial" charset="0"/>
              <a:buChar char="•"/>
            </a:pPr>
            <a:r>
              <a:rPr lang="en-US" sz="2400" b="1" dirty="0">
                <a:effectLst/>
                <a:latin typeface="+mn-lt"/>
                <a:ea typeface="+mn-ea"/>
                <a:cs typeface="+mn-cs"/>
                <a:sym typeface="Avenir Roman"/>
              </a:rPr>
              <a:t>Develop communications material </a:t>
            </a:r>
            <a:r>
              <a:rPr lang="en-US" sz="2400" dirty="0">
                <a:effectLst/>
                <a:latin typeface="+mn-lt"/>
                <a:ea typeface="+mn-ea"/>
                <a:cs typeface="+mn-cs"/>
                <a:sym typeface="Avenir Roman"/>
              </a:rPr>
              <a:t>(brochure, website content) with SEO team’s support to better inform CEOS space agencies and external stakeholders about the critical role of EO space data in the SDG process.</a:t>
            </a:r>
            <a:r>
              <a:rPr lang="en-US" dirty="0">
                <a:effectLst/>
              </a:rPr>
              <a:t> </a:t>
            </a:r>
            <a:endParaRPr lang="en-US" dirty="0"/>
          </a:p>
        </p:txBody>
      </p:sp>
    </p:spTree>
    <p:extLst>
      <p:ext uri="{BB962C8B-B14F-4D97-AF65-F5344CB8AC3E}">
        <p14:creationId xmlns:p14="http://schemas.microsoft.com/office/powerpoint/2010/main" val="234627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49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48D9-68F1-6443-A04E-D9F25286B7E8}" type="slidenum">
              <a:rPr lang="en-US" smtClean="0"/>
              <a:t>6</a:t>
            </a:fld>
            <a:endParaRPr lang="en-US"/>
          </a:p>
        </p:txBody>
      </p:sp>
    </p:spTree>
    <p:extLst>
      <p:ext uri="{BB962C8B-B14F-4D97-AF65-F5344CB8AC3E}">
        <p14:creationId xmlns:p14="http://schemas.microsoft.com/office/powerpoint/2010/main" val="403058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839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816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2223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90678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906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DE97-47CB-894E-A104-19106A4219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F0CBBC-D444-EC47-A576-80AAD91318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FC26CA-8712-9D44-99B5-093F03295C6E}"/>
              </a:ext>
            </a:extLst>
          </p:cNvPr>
          <p:cNvSpPr>
            <a:spLocks noGrp="1"/>
          </p:cNvSpPr>
          <p:nvPr>
            <p:ph type="dt" sz="half" idx="10"/>
          </p:nvPr>
        </p:nvSpPr>
        <p:spPr/>
        <p:txBody>
          <a:bodyPr/>
          <a:lstStyle/>
          <a:p>
            <a:fld id="{CD0128B2-8179-1C4A-9DB6-A79DF5F9D839}" type="datetimeFigureOut">
              <a:rPr lang="en-US" smtClean="0"/>
              <a:t>4/3/2019</a:t>
            </a:fld>
            <a:endParaRPr lang="en-US"/>
          </a:p>
        </p:txBody>
      </p:sp>
      <p:sp>
        <p:nvSpPr>
          <p:cNvPr id="5" name="Footer Placeholder 4">
            <a:extLst>
              <a:ext uri="{FF2B5EF4-FFF2-40B4-BE49-F238E27FC236}">
                <a16:creationId xmlns:a16="http://schemas.microsoft.com/office/drawing/2014/main" id="{45BF5DB5-39F0-3949-9AE9-1EFBF8FB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927DC-40CE-284A-A8B6-4287574CAECA}"/>
              </a:ext>
            </a:extLst>
          </p:cNvPr>
          <p:cNvSpPr>
            <a:spLocks noGrp="1"/>
          </p:cNvSpPr>
          <p:nvPr>
            <p:ph type="sldNum" sz="quarter" idx="12"/>
          </p:nvPr>
        </p:nvSpPr>
        <p:spPr>
          <a:xfrm>
            <a:off x="7239000" y="6546850"/>
            <a:ext cx="1905000" cy="246221"/>
          </a:xfrm>
        </p:spPr>
        <p:txBody>
          <a:bodyPr/>
          <a:lstStyle/>
          <a:p>
            <a:fld id="{52E86312-5CCC-9B42-9870-1C5BB0B71276}" type="slidenum">
              <a:rPr lang="en-US" smtClean="0"/>
              <a:t>‹#›</a:t>
            </a:fld>
            <a:endParaRPr lang="en-US"/>
          </a:p>
        </p:txBody>
      </p:sp>
    </p:spTree>
    <p:extLst>
      <p:ext uri="{BB962C8B-B14F-4D97-AF65-F5344CB8AC3E}">
        <p14:creationId xmlns:p14="http://schemas.microsoft.com/office/powerpoint/2010/main" val="169725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2CF94-B18A-5D44-9A41-33783B6DA6FC}"/>
              </a:ext>
            </a:extLst>
          </p:cNvPr>
          <p:cNvSpPr>
            <a:spLocks noGrp="1"/>
          </p:cNvSpPr>
          <p:nvPr>
            <p:ph type="dt" sz="half" idx="10"/>
          </p:nvPr>
        </p:nvSpPr>
        <p:spPr/>
        <p:txBody>
          <a:bodyPr/>
          <a:lstStyle/>
          <a:p>
            <a:fld id="{CD0128B2-8179-1C4A-9DB6-A79DF5F9D839}" type="datetimeFigureOut">
              <a:rPr lang="en-US" smtClean="0"/>
              <a:t>4/3/2019</a:t>
            </a:fld>
            <a:endParaRPr lang="en-US"/>
          </a:p>
        </p:txBody>
      </p:sp>
      <p:sp>
        <p:nvSpPr>
          <p:cNvPr id="3" name="Footer Placeholder 2">
            <a:extLst>
              <a:ext uri="{FF2B5EF4-FFF2-40B4-BE49-F238E27FC236}">
                <a16:creationId xmlns:a16="http://schemas.microsoft.com/office/drawing/2014/main" id="{D71AB792-9D8D-4C43-9698-FF539C2CC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2211D4-91DD-B249-8D7B-E926D4A83376}"/>
              </a:ext>
            </a:extLst>
          </p:cNvPr>
          <p:cNvSpPr>
            <a:spLocks noGrp="1"/>
          </p:cNvSpPr>
          <p:nvPr>
            <p:ph type="sldNum" sz="quarter" idx="12"/>
          </p:nvPr>
        </p:nvSpPr>
        <p:spPr>
          <a:xfrm>
            <a:off x="7239000" y="6546850"/>
            <a:ext cx="1905000" cy="246221"/>
          </a:xfrm>
        </p:spPr>
        <p:txBody>
          <a:bodyPr/>
          <a:lstStyle/>
          <a:p>
            <a:fld id="{52E86312-5CCC-9B42-9870-1C5BB0B71276}" type="slidenum">
              <a:rPr lang="en-US" smtClean="0"/>
              <a:t>‹#›</a:t>
            </a:fld>
            <a:endParaRPr lang="en-US"/>
          </a:p>
        </p:txBody>
      </p:sp>
    </p:spTree>
    <p:extLst>
      <p:ext uri="{BB962C8B-B14F-4D97-AF65-F5344CB8AC3E}">
        <p14:creationId xmlns:p14="http://schemas.microsoft.com/office/powerpoint/2010/main" val="425320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783"/>
            <a:fld id="{86CB4B4D-7CA3-9044-876B-883B54F8677D}" type="slidenum">
              <a:rPr lang="en-US" smtClean="0"/>
              <a:pPr defTabSz="685783"/>
              <a:t>‹#›</a:t>
            </a:fld>
            <a:endParaRPr lang="en-US"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1500">
                <a:latin typeface="+mj-lt"/>
                <a:cs typeface="Arial" panose="020B0604020202020204" pitchFamily="34" charset="0"/>
              </a:defRPr>
            </a:lvl1pPr>
            <a:lvl2pPr marL="576680" indent="-233789">
              <a:buFont typeface="Courier New" panose="02070309020205020404" pitchFamily="49" charset="0"/>
              <a:buChar char="o"/>
              <a:defRPr sz="1500">
                <a:latin typeface="+mj-lt"/>
                <a:cs typeface="Arial" panose="020B0604020202020204" pitchFamily="34" charset="0"/>
              </a:defRPr>
            </a:lvl2pPr>
            <a:lvl3pPr marL="891517" indent="-205734">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257168" marR="0" lvl="0" indent="-257168" defTabSz="685783"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15921164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ggim.un.org/UNGGIM-wg6/"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geowetland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urban-tep.eu/"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059195"/>
            <a:ext cx="80640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AHT on </a:t>
            </a:r>
            <a:r>
              <a:rPr lang="en-AU" sz="4200" b="1" dirty="0">
                <a:solidFill>
                  <a:srgbClr val="FFFFFF"/>
                </a:solidFill>
                <a:latin typeface="+mj-lt"/>
              </a:rPr>
              <a:t>Sustainable Development Goals (SDG AHT)</a:t>
            </a:r>
            <a:endParaRPr sz="4200" b="1" dirty="0">
              <a:solidFill>
                <a:srgbClr val="FFFFFF"/>
              </a:solidFill>
              <a:latin typeface="+mj-lt"/>
            </a:endParaRPr>
          </a:p>
        </p:txBody>
      </p:sp>
      <p:sp>
        <p:nvSpPr>
          <p:cNvPr id="11" name="Shape 11"/>
          <p:cNvSpPr/>
          <p:nvPr/>
        </p:nvSpPr>
        <p:spPr>
          <a:xfrm>
            <a:off x="622789" y="3810000"/>
            <a:ext cx="56256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1600" b="1" dirty="0">
                <a:solidFill>
                  <a:srgbClr val="FFFFFF"/>
                </a:solidFill>
                <a:ea typeface="Arial Bold"/>
                <a:cs typeface="Arial Bold"/>
                <a:sym typeface="Arial Bold"/>
              </a:rPr>
              <a:t>Alex Held</a:t>
            </a:r>
            <a:r>
              <a:rPr lang="en-US" sz="1600" dirty="0">
                <a:solidFill>
                  <a:srgbClr val="FFFFFF"/>
                </a:solidFill>
                <a:ea typeface="Arial Bold"/>
                <a:cs typeface="Arial Bold"/>
                <a:sym typeface="Arial Bold"/>
              </a:rPr>
              <a:t>, CSIRO, Co-lead &amp; SIT Vice Chair</a:t>
            </a:r>
          </a:p>
          <a:p>
            <a:pPr lvl="0" defTabSz="914400">
              <a:defRPr>
                <a:solidFill>
                  <a:srgbClr val="000000"/>
                </a:solidFill>
              </a:defRPr>
            </a:pPr>
            <a:r>
              <a:rPr lang="en-US" sz="1600" b="1" dirty="0">
                <a:solidFill>
                  <a:srgbClr val="FFFFFF"/>
                </a:solidFill>
                <a:ea typeface="Arial Bold"/>
                <a:cs typeface="Arial Bold"/>
                <a:sym typeface="Arial Bold"/>
              </a:rPr>
              <a:t>Marc Paganini</a:t>
            </a:r>
            <a:r>
              <a:rPr lang="en-US" sz="1600" dirty="0">
                <a:solidFill>
                  <a:srgbClr val="FFFFFF"/>
                </a:solidFill>
                <a:ea typeface="Arial Bold"/>
                <a:cs typeface="Arial Bold"/>
                <a:sym typeface="Arial Bold"/>
              </a:rPr>
              <a:t>, ESA, Co-lead</a:t>
            </a:r>
          </a:p>
          <a:p>
            <a:pPr lvl="0" defTabSz="914400">
              <a:defRPr>
                <a:solidFill>
                  <a:srgbClr val="000000"/>
                </a:solidFill>
              </a:defRPr>
            </a:pPr>
            <a:r>
              <a:rPr lang="en-US" sz="1600" b="1" dirty="0">
                <a:solidFill>
                  <a:srgbClr val="FFFFFF"/>
                </a:solidFill>
                <a:ea typeface="Arial Bold"/>
                <a:cs typeface="Arial Bold"/>
                <a:sym typeface="Arial Bold"/>
              </a:rPr>
              <a:t>Flora Kerblat, </a:t>
            </a:r>
            <a:r>
              <a:rPr lang="en-US" sz="1600" dirty="0">
                <a:solidFill>
                  <a:srgbClr val="FFFFFF"/>
                </a:solidFill>
                <a:ea typeface="Arial Bold"/>
                <a:cs typeface="Arial Bold"/>
                <a:sym typeface="Arial Bold"/>
              </a:rPr>
              <a:t>CSIRO, Executive Secretary </a:t>
            </a:r>
          </a:p>
          <a:p>
            <a:pPr lvl="0" defTabSz="914400">
              <a:defRPr>
                <a:solidFill>
                  <a:srgbClr val="000000"/>
                </a:solidFill>
              </a:defRPr>
            </a:pPr>
            <a:r>
              <a:rPr lang="en-US" sz="1600" dirty="0">
                <a:solidFill>
                  <a:srgbClr val="FFFFFF"/>
                </a:solidFill>
                <a:sym typeface="Arial Bold"/>
              </a:rPr>
              <a:t>with the support of </a:t>
            </a:r>
            <a:r>
              <a:rPr lang="en-US" sz="1600" dirty="0" err="1">
                <a:solidFill>
                  <a:srgbClr val="FFFFFF"/>
                </a:solidFill>
                <a:sym typeface="Arial Bold"/>
              </a:rPr>
              <a:t>Argyro</a:t>
            </a:r>
            <a:r>
              <a:rPr lang="en-US" sz="1600" dirty="0">
                <a:solidFill>
                  <a:srgbClr val="FFFFFF"/>
                </a:solidFill>
                <a:sym typeface="Arial Bold"/>
              </a:rPr>
              <a:t> </a:t>
            </a:r>
            <a:r>
              <a:rPr lang="en-US" sz="1600" dirty="0" err="1">
                <a:solidFill>
                  <a:srgbClr val="FFFFFF"/>
                </a:solidFill>
                <a:sym typeface="Arial Bold"/>
              </a:rPr>
              <a:t>Kavvada</a:t>
            </a:r>
            <a:r>
              <a:rPr lang="en-US" sz="1600" dirty="0">
                <a:solidFill>
                  <a:srgbClr val="FFFFFF"/>
                </a:solidFill>
                <a:sym typeface="Arial Bold"/>
              </a:rPr>
              <a:t> </a:t>
            </a:r>
            <a:br>
              <a:rPr lang="en-US" sz="1600" dirty="0">
                <a:solidFill>
                  <a:srgbClr val="FFFFFF"/>
                </a:solidFill>
                <a:sym typeface="Arial Bold"/>
              </a:rPr>
            </a:br>
            <a:r>
              <a:rPr lang="en-US" sz="1600" dirty="0">
                <a:solidFill>
                  <a:srgbClr val="FFFFFF"/>
                </a:solidFill>
                <a:sym typeface="Arial Bold"/>
              </a:rPr>
              <a:t>(NASA, GEO EO4SDG) </a:t>
            </a:r>
          </a:p>
          <a:p>
            <a:pPr lvl="0" defTabSz="914400">
              <a:defRPr>
                <a:solidFill>
                  <a:srgbClr val="000000"/>
                </a:solidFill>
              </a:defRPr>
            </a:pPr>
            <a:endParaRPr lang="en-US" sz="1600" dirty="0">
              <a:solidFill>
                <a:srgbClr val="FFFFFF"/>
              </a:solidFill>
              <a:sym typeface="Arial Bold"/>
            </a:endParaRPr>
          </a:p>
          <a:p>
            <a:pPr lvl="0" defTabSz="914400">
              <a:defRPr>
                <a:solidFill>
                  <a:srgbClr val="000000"/>
                </a:solidFill>
              </a:defRPr>
            </a:pPr>
            <a:r>
              <a:rPr lang="en-AU" sz="1600" b="1" dirty="0">
                <a:solidFill>
                  <a:srgbClr val="FFFFFF"/>
                </a:solidFill>
                <a:latin typeface="+mj-lt"/>
                <a:ea typeface="Arial Bold"/>
                <a:cs typeface="Arial Bold"/>
                <a:sym typeface="Arial Bold"/>
              </a:rPr>
              <a:t>CEOS SIT-34</a:t>
            </a:r>
          </a:p>
          <a:p>
            <a:pPr lvl="0" defTabSz="914400">
              <a:defRPr>
                <a:solidFill>
                  <a:srgbClr val="000000"/>
                </a:solidFill>
              </a:defRPr>
            </a:pPr>
            <a:r>
              <a:rPr lang="en-AU" sz="1600" dirty="0">
                <a:solidFill>
                  <a:srgbClr val="FFFFFF"/>
                </a:solidFill>
                <a:ea typeface="Arial Bold"/>
                <a:cs typeface="Arial Bold"/>
                <a:sym typeface="Arial Bold"/>
              </a:rPr>
              <a:t>Session 4 Observations for End Users</a:t>
            </a:r>
            <a:br>
              <a:rPr lang="en-AU" sz="1600" dirty="0">
                <a:solidFill>
                  <a:srgbClr val="FFFFFF"/>
                </a:solidFill>
                <a:ea typeface="Arial Bold"/>
                <a:cs typeface="Arial Bold"/>
                <a:sym typeface="Arial Bold"/>
              </a:rPr>
            </a:br>
            <a:r>
              <a:rPr lang="en-AU" sz="1600" dirty="0">
                <a:solidFill>
                  <a:srgbClr val="FFFFFF"/>
                </a:solidFill>
                <a:ea typeface="Arial Bold"/>
                <a:cs typeface="Arial Bold"/>
                <a:sym typeface="Arial Bold"/>
              </a:rPr>
              <a:t>Agenda #4.8 Observations for SDGs</a:t>
            </a:r>
          </a:p>
          <a:p>
            <a:pPr lvl="0" defTabSz="914400">
              <a:defRPr>
                <a:solidFill>
                  <a:srgbClr val="000000"/>
                </a:solidFill>
              </a:defRPr>
            </a:pPr>
            <a:r>
              <a:rPr lang="en-AU" sz="1600" dirty="0">
                <a:solidFill>
                  <a:srgbClr val="FFFFFF"/>
                </a:solidFill>
                <a:ea typeface="Arial Bold"/>
                <a:cs typeface="Arial Bold"/>
                <a:sym typeface="Arial Bold"/>
              </a:rPr>
              <a:t>Miami, FL, USA</a:t>
            </a:r>
          </a:p>
          <a:p>
            <a:pPr lvl="0" defTabSz="914400">
              <a:defRPr>
                <a:solidFill>
                  <a:srgbClr val="000000"/>
                </a:solidFill>
              </a:defRPr>
            </a:pPr>
            <a:r>
              <a:rPr lang="en-AU" sz="1600" dirty="0">
                <a:solidFill>
                  <a:srgbClr val="FFFFFF"/>
                </a:solidFill>
                <a:ea typeface="Arial Bold"/>
                <a:cs typeface="Arial Bold"/>
                <a:sym typeface="Arial Bold"/>
              </a:rPr>
              <a:t>3-4 April 2019</a:t>
            </a:r>
          </a:p>
        </p:txBody>
      </p:sp>
      <p:pic>
        <p:nvPicPr>
          <p:cNvPr id="12" name="ceos_logo.png"/>
          <p:cNvPicPr/>
          <p:nvPr/>
        </p:nvPicPr>
        <p:blipFill>
          <a:blip r:embed="rId3">
            <a:extLst/>
          </a:blip>
          <a:stretch>
            <a:fillRect/>
          </a:stretch>
        </p:blipFill>
        <p:spPr>
          <a:xfrm>
            <a:off x="622789" y="762000"/>
            <a:ext cx="2507906" cy="993132"/>
          </a:xfrm>
          <a:prstGeom prst="rect">
            <a:avLst/>
          </a:prstGeom>
          <a:ln w="12700">
            <a:miter lim="400000"/>
          </a:ln>
        </p:spPr>
      </p:pic>
      <p:sp>
        <p:nvSpPr>
          <p:cNvPr id="5" name="Shape 10"/>
          <p:cNvSpPr txBox="1">
            <a:spLocks/>
          </p:cNvSpPr>
          <p:nvPr/>
        </p:nvSpPr>
        <p:spPr>
          <a:xfrm>
            <a:off x="622789" y="17912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8180824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1600200" y="1905000"/>
            <a:ext cx="558101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dirty="0">
                <a:solidFill>
                  <a:schemeClr val="bg1"/>
                </a:solidFill>
              </a:rPr>
              <a:t>AHT SDG</a:t>
            </a:r>
          </a:p>
          <a:p>
            <a:pPr marL="0" marR="0" indent="0" algn="l" defTabSz="457200" rtl="0" fontAlgn="auto" latinLnBrk="1" hangingPunct="0">
              <a:lnSpc>
                <a:spcPct val="100000"/>
              </a:lnSpc>
              <a:spcBef>
                <a:spcPts val="0"/>
              </a:spcBef>
              <a:spcAft>
                <a:spcPts val="0"/>
              </a:spcAft>
              <a:buClrTx/>
              <a:buSzTx/>
              <a:buFontTx/>
              <a:buNone/>
              <a:tabLst/>
            </a:pPr>
            <a:r>
              <a:rPr lang="en-US" sz="3600" b="1" dirty="0">
                <a:solidFill>
                  <a:schemeClr val="bg1"/>
                </a:solidFill>
              </a:rPr>
              <a:t>Background and Context</a:t>
            </a:r>
            <a:endParaRPr kumimoji="0" lang="en-US" sz="36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7821867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11</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a:xfrm>
            <a:off x="304800" y="1600200"/>
            <a:ext cx="8610600" cy="4876800"/>
          </a:xfrm>
        </p:spPr>
        <p:txBody>
          <a:bodyPr/>
          <a:lstStyle/>
          <a:p>
            <a:pPr>
              <a:buFont typeface="Wingdings" pitchFamily="2" charset="2"/>
              <a:buChar char="§"/>
            </a:pPr>
            <a:r>
              <a:rPr lang="en-AU" dirty="0"/>
              <a:t>AHTs provide an important vehicle through which CEOS can manage resources to </a:t>
            </a:r>
            <a:r>
              <a:rPr lang="en-AU" b="1" dirty="0"/>
              <a:t>address emerging topics </a:t>
            </a:r>
            <a:r>
              <a:rPr lang="en-AU" dirty="0"/>
              <a:t>that don’t fit into the existing VCs and WGs.</a:t>
            </a:r>
          </a:p>
          <a:p>
            <a:pPr>
              <a:spcBef>
                <a:spcPts val="1800"/>
              </a:spcBef>
              <a:buFont typeface="Wingdings" pitchFamily="2" charset="2"/>
              <a:buChar char="§"/>
            </a:pPr>
            <a:r>
              <a:rPr lang="en-AU" dirty="0"/>
              <a:t>The CEOS SIT Chair Team invited all AHTs to:</a:t>
            </a:r>
          </a:p>
          <a:p>
            <a:pPr lvl="1">
              <a:spcBef>
                <a:spcPts val="1200"/>
              </a:spcBef>
              <a:buFont typeface="Arial" panose="020B0604020202020204" pitchFamily="34" charset="0"/>
              <a:buChar char="•"/>
            </a:pPr>
            <a:r>
              <a:rPr lang="en-AU" dirty="0"/>
              <a:t>reflect and report on their </a:t>
            </a:r>
            <a:r>
              <a:rPr lang="en-AU" b="1" i="1" dirty="0"/>
              <a:t>group trajectory </a:t>
            </a:r>
            <a:r>
              <a:rPr lang="en-AU" dirty="0"/>
              <a:t>and </a:t>
            </a:r>
            <a:r>
              <a:rPr lang="en-AU" b="1" i="1" dirty="0"/>
              <a:t>lifecycle</a:t>
            </a:r>
            <a:r>
              <a:rPr lang="en-AU" dirty="0"/>
              <a:t> </a:t>
            </a:r>
            <a:br>
              <a:rPr lang="en-AU" dirty="0"/>
            </a:br>
            <a:r>
              <a:rPr lang="en-AU" dirty="0"/>
              <a:t>in relation to the </a:t>
            </a:r>
            <a:r>
              <a:rPr lang="en-AU" b="1" i="1" dirty="0"/>
              <a:t>initiatives they support.</a:t>
            </a:r>
            <a:r>
              <a:rPr lang="en-AU" dirty="0"/>
              <a:t> </a:t>
            </a:r>
          </a:p>
          <a:p>
            <a:pPr lvl="1">
              <a:spcBef>
                <a:spcPts val="1200"/>
              </a:spcBef>
              <a:buFont typeface="Arial" panose="020B0604020202020204" pitchFamily="34" charset="0"/>
              <a:buChar char="•"/>
            </a:pPr>
            <a:r>
              <a:rPr lang="en-AU" dirty="0"/>
              <a:t>present a clear </a:t>
            </a:r>
            <a:r>
              <a:rPr lang="en-AU" b="1" i="1" dirty="0"/>
              <a:t>outlook and the expected evolution of those initiatives.</a:t>
            </a:r>
            <a:endParaRPr lang="en-AU" dirty="0"/>
          </a:p>
          <a:p>
            <a:pPr lvl="1">
              <a:spcBef>
                <a:spcPts val="1200"/>
              </a:spcBef>
              <a:buFont typeface="Arial" panose="020B0604020202020204" pitchFamily="34" charset="0"/>
              <a:buChar char="•"/>
            </a:pPr>
            <a:r>
              <a:rPr lang="en-AU" dirty="0"/>
              <a:t>Included, if appropriate, </a:t>
            </a:r>
            <a:r>
              <a:rPr lang="en-AU" b="1" dirty="0"/>
              <a:t>long-term sustained operations.</a:t>
            </a:r>
          </a:p>
          <a:p>
            <a:pPr lvl="1">
              <a:spcBef>
                <a:spcPts val="1200"/>
              </a:spcBef>
              <a:buFont typeface="Arial" panose="020B0604020202020204" pitchFamily="34" charset="0"/>
              <a:buChar char="•"/>
            </a:pPr>
            <a:r>
              <a:rPr lang="en-AU" dirty="0"/>
              <a:t>with the expected participation of </a:t>
            </a:r>
            <a:r>
              <a:rPr lang="en-AU" b="1" dirty="0"/>
              <a:t>CEOS Structures and CEOS Member Agencies.</a:t>
            </a:r>
            <a:endParaRPr lang="en-AU" dirty="0"/>
          </a:p>
          <a:p>
            <a:pPr lvl="1">
              <a:spcBef>
                <a:spcPts val="1200"/>
              </a:spcBef>
              <a:buFont typeface="Arial" panose="020B0604020202020204" pitchFamily="34" charset="0"/>
              <a:buChar char="•"/>
            </a:pPr>
            <a:r>
              <a:rPr lang="en-AU" dirty="0"/>
              <a:t>Consider </a:t>
            </a:r>
            <a:r>
              <a:rPr lang="en-AU" b="1" dirty="0"/>
              <a:t>transition plans </a:t>
            </a:r>
            <a:r>
              <a:rPr lang="en-AU" dirty="0"/>
              <a:t>for ad hoc activities.</a:t>
            </a:r>
          </a:p>
        </p:txBody>
      </p:sp>
      <p:sp>
        <p:nvSpPr>
          <p:cNvPr id="9" name="Content Placeholder 8">
            <a:extLst>
              <a:ext uri="{FF2B5EF4-FFF2-40B4-BE49-F238E27FC236}">
                <a16:creationId xmlns:a16="http://schemas.microsoft.com/office/drawing/2014/main" id="{E34D5248-D62C-7E46-9E19-5913ABD69604}"/>
              </a:ext>
            </a:extLst>
          </p:cNvPr>
          <p:cNvSpPr>
            <a:spLocks noGrp="1"/>
          </p:cNvSpPr>
          <p:nvPr>
            <p:ph sz="quarter" idx="11"/>
          </p:nvPr>
        </p:nvSpPr>
        <p:spPr>
          <a:xfrm>
            <a:off x="1600200" y="76200"/>
            <a:ext cx="6096000" cy="990600"/>
          </a:xfrm>
        </p:spPr>
        <p:txBody>
          <a:bodyPr anchor="ctr"/>
          <a:lstStyle/>
          <a:p>
            <a:r>
              <a:rPr lang="en-US" dirty="0"/>
              <a:t>Ad Hoc Teams - Lifecycle</a:t>
            </a:r>
          </a:p>
        </p:txBody>
      </p:sp>
    </p:spTree>
    <p:extLst>
      <p:ext uri="{BB962C8B-B14F-4D97-AF65-F5344CB8AC3E}">
        <p14:creationId xmlns:p14="http://schemas.microsoft.com/office/powerpoint/2010/main" val="39028299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12</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981200" y="76200"/>
            <a:ext cx="5562600" cy="990600"/>
          </a:xfrm>
        </p:spPr>
        <p:txBody>
          <a:bodyPr anchor="ctr"/>
          <a:lstStyle/>
          <a:p>
            <a:r>
              <a:rPr lang="en-US" dirty="0"/>
              <a:t>AHT-SDG History</a:t>
            </a:r>
          </a:p>
        </p:txBody>
      </p:sp>
      <p:sp>
        <p:nvSpPr>
          <p:cNvPr id="7" name="Content Placeholder 2"/>
          <p:cNvSpPr txBox="1">
            <a:spLocks/>
          </p:cNvSpPr>
          <p:nvPr/>
        </p:nvSpPr>
        <p:spPr>
          <a:xfrm>
            <a:off x="304800" y="1371600"/>
            <a:ext cx="8610600" cy="5105400"/>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Wingdings" charset="2"/>
              <a:buChar char="§"/>
            </a:pPr>
            <a:r>
              <a:rPr lang="en-AU" sz="1600" b="1" dirty="0">
                <a:solidFill>
                  <a:srgbClr val="002569"/>
                </a:solidFill>
                <a:latin typeface="+mj-lt"/>
                <a:ea typeface="Arial Bold"/>
                <a:cs typeface="+mj-cs"/>
              </a:rPr>
              <a:t>AHT SDG History</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30 Plenary, Oct 2016:  Creation of the SDG Ad Hoc Team  (SDG AHT) for a year</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31 Plenary, Oct 2017:  Renewal for a 2</a:t>
            </a:r>
            <a:r>
              <a:rPr lang="en-AU" sz="1400" baseline="30000" dirty="0">
                <a:solidFill>
                  <a:srgbClr val="002569"/>
                </a:solidFill>
                <a:latin typeface="+mj-lt"/>
                <a:ea typeface="Arial Bold"/>
                <a:cs typeface="+mj-cs"/>
              </a:rPr>
              <a:t>nd</a:t>
            </a:r>
            <a:r>
              <a:rPr lang="en-AU" sz="1400" dirty="0">
                <a:solidFill>
                  <a:srgbClr val="002569"/>
                </a:solidFill>
                <a:latin typeface="+mj-lt"/>
                <a:ea typeface="Arial Bold"/>
                <a:cs typeface="+mj-cs"/>
              </a:rPr>
              <a:t> year</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32 Plenary, Oct 2018:  Renewal for a 3</a:t>
            </a:r>
            <a:r>
              <a:rPr lang="en-AU" sz="1400" baseline="30000" dirty="0">
                <a:solidFill>
                  <a:srgbClr val="002569"/>
                </a:solidFill>
                <a:latin typeface="+mj-lt"/>
                <a:ea typeface="Arial Bold"/>
                <a:cs typeface="+mj-cs"/>
              </a:rPr>
              <a:t>rd</a:t>
            </a:r>
            <a:r>
              <a:rPr lang="en-AU" sz="1400" dirty="0">
                <a:solidFill>
                  <a:srgbClr val="002569"/>
                </a:solidFill>
                <a:latin typeface="+mj-lt"/>
                <a:ea typeface="Arial Bold"/>
                <a:cs typeface="+mj-cs"/>
              </a:rPr>
              <a:t> year with the action to propose a way forward (SIT-34)</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33 Plenary, Oct 2019:  Way forward proposed (amongst 5 AHT options provided SIT-33)</a:t>
            </a:r>
          </a:p>
          <a:p>
            <a:pPr>
              <a:lnSpc>
                <a:spcPct val="100000"/>
              </a:lnSpc>
              <a:spcBef>
                <a:spcPts val="1800"/>
              </a:spcBef>
              <a:buFont typeface="Wingdings" charset="2"/>
              <a:buChar char="§"/>
            </a:pPr>
            <a:r>
              <a:rPr lang="en-AU" sz="1600" b="1" dirty="0">
                <a:solidFill>
                  <a:srgbClr val="002569"/>
                </a:solidFill>
                <a:latin typeface="+mj-lt"/>
                <a:ea typeface="Arial Bold"/>
                <a:cs typeface="+mj-cs"/>
              </a:rPr>
              <a:t>AHT SDG Organisation</a:t>
            </a:r>
          </a:p>
          <a:p>
            <a:pPr marL="474663" indent="-285750">
              <a:lnSpc>
                <a:spcPct val="100000"/>
              </a:lnSpc>
              <a:buFont typeface="Arial" charset="0"/>
              <a:buChar char="•"/>
            </a:pPr>
            <a:r>
              <a:rPr lang="en-AU" sz="1400" b="1" dirty="0">
                <a:solidFill>
                  <a:srgbClr val="002569"/>
                </a:solidFill>
                <a:latin typeface="+mj-lt"/>
                <a:ea typeface="Arial Bold"/>
                <a:cs typeface="+mj-cs"/>
              </a:rPr>
              <a:t>2 current co-leads </a:t>
            </a:r>
            <a:r>
              <a:rPr lang="en-AU" sz="1400" dirty="0">
                <a:solidFill>
                  <a:srgbClr val="002569"/>
                </a:solidFill>
                <a:latin typeface="+mj-lt"/>
                <a:ea typeface="Arial Bold"/>
                <a:cs typeface="+mj-cs"/>
              </a:rPr>
              <a:t>: CSIRO (A. Held), ESA (M. Paganini) </a:t>
            </a:r>
            <a:br>
              <a:rPr lang="en-AU" sz="1400" dirty="0">
                <a:solidFill>
                  <a:srgbClr val="002569"/>
                </a:solidFill>
                <a:latin typeface="+mj-lt"/>
                <a:ea typeface="Arial Bold"/>
                <a:cs typeface="+mj-cs"/>
              </a:rPr>
            </a:br>
            <a:r>
              <a:rPr lang="en-AU" sz="1400" dirty="0">
                <a:solidFill>
                  <a:srgbClr val="002569"/>
                </a:solidFill>
                <a:latin typeface="+mj-lt"/>
                <a:ea typeface="Arial Bold"/>
                <a:cs typeface="+mj-cs"/>
              </a:rPr>
              <a:t>+ Executive secretariat from CSIRO (F. Kerblat, away Aug 18-Jan 19)</a:t>
            </a:r>
          </a:p>
          <a:p>
            <a:pPr marL="474663" indent="-285750">
              <a:lnSpc>
                <a:spcPct val="100000"/>
              </a:lnSpc>
              <a:buFont typeface="Arial" charset="0"/>
              <a:buChar char="•"/>
            </a:pPr>
            <a:r>
              <a:rPr lang="en-AU" sz="1400" dirty="0">
                <a:solidFill>
                  <a:schemeClr val="accent6">
                    <a:lumMod val="75000"/>
                  </a:schemeClr>
                </a:solidFill>
                <a:latin typeface="+mj-lt"/>
                <a:ea typeface="Arial Bold"/>
                <a:cs typeface="+mj-cs"/>
              </a:rPr>
              <a:t>Need to confirm a 3</a:t>
            </a:r>
            <a:r>
              <a:rPr lang="en-AU" sz="1400" baseline="30000" dirty="0">
                <a:solidFill>
                  <a:schemeClr val="accent6">
                    <a:lumMod val="75000"/>
                  </a:schemeClr>
                </a:solidFill>
                <a:latin typeface="+mj-lt"/>
                <a:ea typeface="Arial Bold"/>
                <a:cs typeface="+mj-cs"/>
              </a:rPr>
              <a:t>rd</a:t>
            </a:r>
            <a:r>
              <a:rPr lang="en-AU" sz="1400" dirty="0">
                <a:solidFill>
                  <a:schemeClr val="accent6">
                    <a:lumMod val="75000"/>
                  </a:schemeClr>
                </a:solidFill>
                <a:latin typeface="+mj-lt"/>
                <a:ea typeface="Arial Bold"/>
                <a:cs typeface="+mj-cs"/>
              </a:rPr>
              <a:t> co-lead </a:t>
            </a:r>
          </a:p>
          <a:p>
            <a:pPr marL="474663" indent="-285750">
              <a:lnSpc>
                <a:spcPct val="100000"/>
              </a:lnSpc>
              <a:buFont typeface="Arial" charset="0"/>
              <a:buChar char="•"/>
            </a:pPr>
            <a:r>
              <a:rPr lang="en-AU" sz="1400" dirty="0">
                <a:solidFill>
                  <a:srgbClr val="002569"/>
                </a:solidFill>
                <a:latin typeface="+mj-lt"/>
                <a:ea typeface="Arial Bold"/>
                <a:cs typeface="+mj-cs"/>
              </a:rPr>
              <a:t>Today </a:t>
            </a:r>
            <a:r>
              <a:rPr lang="en-AU" sz="1400" b="1" dirty="0">
                <a:solidFill>
                  <a:srgbClr val="002569"/>
                </a:solidFill>
                <a:latin typeface="+mj-lt"/>
                <a:ea typeface="Arial Bold"/>
                <a:cs typeface="+mj-cs"/>
              </a:rPr>
              <a:t>~45 members </a:t>
            </a:r>
            <a:r>
              <a:rPr lang="en-AU" sz="1400" dirty="0">
                <a:solidFill>
                  <a:srgbClr val="002569"/>
                </a:solidFill>
                <a:latin typeface="+mj-lt"/>
                <a:ea typeface="Arial Bold"/>
                <a:cs typeface="+mj-cs"/>
              </a:rPr>
              <a:t>(mailing list), </a:t>
            </a:r>
            <a:br>
              <a:rPr lang="en-AU" sz="1400" dirty="0">
                <a:solidFill>
                  <a:srgbClr val="002569"/>
                </a:solidFill>
                <a:latin typeface="+mj-lt"/>
                <a:ea typeface="Arial Bold"/>
                <a:cs typeface="+mj-cs"/>
              </a:rPr>
            </a:br>
            <a:r>
              <a:rPr lang="en-AU" sz="1400" dirty="0">
                <a:solidFill>
                  <a:srgbClr val="002569"/>
                </a:solidFill>
                <a:latin typeface="+mj-lt"/>
                <a:ea typeface="Arial Bold"/>
                <a:cs typeface="+mj-cs"/>
              </a:rPr>
              <a:t>including associate members or observers (e.g. UNOOSA)</a:t>
            </a:r>
            <a:endParaRPr lang="en-AU" sz="1400" i="1" dirty="0">
              <a:solidFill>
                <a:srgbClr val="002569"/>
              </a:solidFill>
              <a:latin typeface="+mj-lt"/>
              <a:ea typeface="Arial Bold"/>
              <a:cs typeface="+mj-cs"/>
            </a:endParaRPr>
          </a:p>
          <a:p>
            <a:pPr>
              <a:lnSpc>
                <a:spcPct val="100000"/>
              </a:lnSpc>
              <a:spcBef>
                <a:spcPts val="1200"/>
              </a:spcBef>
              <a:buFont typeface="Wingdings" charset="2"/>
              <a:buChar char="§"/>
            </a:pPr>
            <a:r>
              <a:rPr lang="en-AU" sz="1600" b="1" dirty="0">
                <a:solidFill>
                  <a:srgbClr val="002569"/>
                </a:solidFill>
                <a:latin typeface="+mj-lt"/>
                <a:ea typeface="Arial Bold"/>
                <a:cs typeface="+mj-cs"/>
              </a:rPr>
              <a:t>AHT SDG meetings </a:t>
            </a:r>
            <a:r>
              <a:rPr lang="en-AU" sz="1600" dirty="0">
                <a:solidFill>
                  <a:srgbClr val="002569"/>
                </a:solidFill>
                <a:latin typeface="+mj-lt"/>
                <a:ea typeface="Arial Bold"/>
                <a:cs typeface="+mj-cs"/>
              </a:rPr>
              <a:t>since 32nd CEOS Plenary:</a:t>
            </a:r>
          </a:p>
          <a:p>
            <a:pPr marL="479425" indent="-285750">
              <a:lnSpc>
                <a:spcPct val="100000"/>
              </a:lnSpc>
              <a:spcBef>
                <a:spcPts val="400"/>
              </a:spcBef>
              <a:buFont typeface="Arial" charset="0"/>
              <a:buChar char="•"/>
            </a:pPr>
            <a:r>
              <a:rPr lang="en-AU" sz="1400" dirty="0">
                <a:solidFill>
                  <a:srgbClr val="002569"/>
                </a:solidFill>
                <a:latin typeface="+mj-lt"/>
                <a:ea typeface="Arial Bold"/>
                <a:cs typeface="+mj-cs"/>
              </a:rPr>
              <a:t>Regular co-leads or team conference call meetings as well as AHT SDG </a:t>
            </a:r>
            <a:r>
              <a:rPr lang="mr-IN" sz="1400" dirty="0">
                <a:solidFill>
                  <a:srgbClr val="002569"/>
                </a:solidFill>
                <a:latin typeface="+mj-lt"/>
                <a:ea typeface="Arial Bold"/>
                <a:cs typeface="+mj-cs"/>
              </a:rPr>
              <a:t>–</a:t>
            </a:r>
            <a:r>
              <a:rPr lang="en-AU" sz="1400" dirty="0">
                <a:solidFill>
                  <a:srgbClr val="002569"/>
                </a:solidFill>
                <a:latin typeface="+mj-lt"/>
                <a:ea typeface="Arial Bold"/>
                <a:cs typeface="+mj-cs"/>
              </a:rPr>
              <a:t> GEO EO4SDG </a:t>
            </a:r>
            <a:r>
              <a:rPr lang="en-AU" sz="1400" dirty="0" err="1">
                <a:solidFill>
                  <a:srgbClr val="002569"/>
                </a:solidFill>
                <a:latin typeface="+mj-lt"/>
                <a:ea typeface="Arial Bold"/>
                <a:cs typeface="+mj-cs"/>
              </a:rPr>
              <a:t>bilaterals</a:t>
            </a:r>
            <a:endParaRPr lang="en-AU" sz="1400" dirty="0">
              <a:solidFill>
                <a:srgbClr val="002569"/>
              </a:solidFill>
              <a:latin typeface="+mj-lt"/>
              <a:ea typeface="Arial Bold"/>
              <a:cs typeface="+mj-cs"/>
            </a:endParaRPr>
          </a:p>
          <a:p>
            <a:pPr marL="479425" indent="-285750">
              <a:lnSpc>
                <a:spcPct val="100000"/>
              </a:lnSpc>
              <a:spcBef>
                <a:spcPts val="400"/>
              </a:spcBef>
              <a:buFont typeface="Arial" charset="0"/>
              <a:buChar char="•"/>
            </a:pPr>
            <a:r>
              <a:rPr lang="en-AU" sz="1400" dirty="0">
                <a:solidFill>
                  <a:srgbClr val="002569"/>
                </a:solidFill>
                <a:latin typeface="+mj-lt"/>
                <a:ea typeface="Arial Bold"/>
                <a:cs typeface="+mj-cs"/>
              </a:rPr>
              <a:t>Side-meetings: SIT-34, Miami, 2019</a:t>
            </a:r>
          </a:p>
          <a:p>
            <a:pPr marL="479425" indent="-285750">
              <a:lnSpc>
                <a:spcPct val="100000"/>
              </a:lnSpc>
              <a:spcBef>
                <a:spcPts val="400"/>
              </a:spcBef>
              <a:buFont typeface="Arial" charset="0"/>
              <a:buChar char="•"/>
            </a:pPr>
            <a:r>
              <a:rPr lang="en-AU" sz="1400" b="1" dirty="0">
                <a:solidFill>
                  <a:srgbClr val="002569"/>
                </a:solidFill>
                <a:latin typeface="+mj-lt"/>
                <a:ea typeface="Arial Bold"/>
                <a:cs typeface="+mj-cs"/>
              </a:rPr>
              <a:t>Participation to key SDG meetings with CEOS presence since 2018</a:t>
            </a:r>
            <a:r>
              <a:rPr lang="en-AU" sz="1400" dirty="0">
                <a:solidFill>
                  <a:srgbClr val="002569"/>
                </a:solidFill>
                <a:latin typeface="+mj-lt"/>
                <a:ea typeface="Arial Bold"/>
                <a:cs typeface="+mj-cs"/>
              </a:rPr>
              <a:t>: </a:t>
            </a:r>
            <a:br>
              <a:rPr lang="en-AU" sz="1400" dirty="0">
                <a:solidFill>
                  <a:srgbClr val="002569"/>
                </a:solidFill>
                <a:latin typeface="+mj-lt"/>
                <a:ea typeface="Arial Bold"/>
                <a:cs typeface="+mj-cs"/>
              </a:rPr>
            </a:br>
            <a:r>
              <a:rPr lang="en-AU" sz="1400" dirty="0">
                <a:solidFill>
                  <a:srgbClr val="002569"/>
                </a:solidFill>
                <a:latin typeface="+mj-lt"/>
                <a:ea typeface="Arial Bold"/>
                <a:cs typeface="+mj-cs"/>
              </a:rPr>
              <a:t>UNSC-49 (Mar 2018, NYC); GPSDD Data for Development Festival (Mar 2018, Bristol), HLPF 2018 (Jul 2018, NYC); 8</a:t>
            </a:r>
            <a:r>
              <a:rPr lang="en-AU" sz="1400" baseline="30000" dirty="0">
                <a:solidFill>
                  <a:srgbClr val="002569"/>
                </a:solidFill>
                <a:latin typeface="+mj-lt"/>
                <a:ea typeface="Arial Bold"/>
                <a:cs typeface="+mj-cs"/>
              </a:rPr>
              <a:t>th</a:t>
            </a:r>
            <a:r>
              <a:rPr lang="en-AU" sz="1400" dirty="0">
                <a:solidFill>
                  <a:srgbClr val="002569"/>
                </a:solidFill>
                <a:latin typeface="+mj-lt"/>
                <a:ea typeface="Arial Bold"/>
                <a:cs typeface="+mj-cs"/>
              </a:rPr>
              <a:t> session UN GGIM (Aug 2018, NYC); WDF (Oct 2018, Dubai); GEO XV Plenary (Oct 2018, Kyoto)</a:t>
            </a:r>
          </a:p>
          <a:p>
            <a:pPr marL="660500" lvl="1" indent="-250825">
              <a:lnSpc>
                <a:spcPct val="100000"/>
              </a:lnSpc>
              <a:spcBef>
                <a:spcPts val="400"/>
              </a:spcBef>
            </a:pPr>
            <a:endParaRPr lang="en-AU" sz="1600" dirty="0">
              <a:solidFill>
                <a:srgbClr val="002569"/>
              </a:solidFill>
              <a:latin typeface="+mj-lt"/>
              <a:ea typeface="Arial Bold"/>
              <a:cs typeface="+mj-cs"/>
            </a:endParaRPr>
          </a:p>
          <a:p>
            <a:pPr marL="0" indent="0">
              <a:lnSpc>
                <a:spcPct val="120000"/>
              </a:lnSpc>
              <a:buNone/>
            </a:pPr>
            <a:endParaRPr lang="en-AU" sz="1600" dirty="0">
              <a:solidFill>
                <a:srgbClr val="002569"/>
              </a:solidFill>
              <a:latin typeface="+mj-lt"/>
              <a:ea typeface="Arial Bold"/>
              <a:cs typeface="+mj-cs"/>
            </a:endParaRPr>
          </a:p>
        </p:txBody>
      </p:sp>
      <p:pic>
        <p:nvPicPr>
          <p:cNvPr id="5" name="Picture 2" descr="http://ceos.org/wp-content/uploads/2017/03/IMG_25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3" t="31168" r="2817" b="8268"/>
          <a:stretch/>
        </p:blipFill>
        <p:spPr bwMode="auto">
          <a:xfrm>
            <a:off x="6356500" y="2971800"/>
            <a:ext cx="27113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850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13</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304800"/>
            <a:ext cx="5486400" cy="533400"/>
          </a:xfrm>
        </p:spPr>
        <p:txBody>
          <a:bodyPr/>
          <a:lstStyle/>
          <a:p>
            <a:r>
              <a:rPr lang="en-US" dirty="0"/>
              <a:t>CEOS Work Plan (2019-2021</a:t>
            </a:r>
          </a:p>
        </p:txBody>
      </p:sp>
      <p:sp>
        <p:nvSpPr>
          <p:cNvPr id="7" name="Content Placeholder 2"/>
          <p:cNvSpPr txBox="1">
            <a:spLocks/>
          </p:cNvSpPr>
          <p:nvPr/>
        </p:nvSpPr>
        <p:spPr>
          <a:xfrm>
            <a:off x="280638" y="2133600"/>
            <a:ext cx="8710962" cy="4419600"/>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AU" sz="1600" b="1" dirty="0">
                <a:solidFill>
                  <a:srgbClr val="002569"/>
                </a:solidFill>
                <a:latin typeface="+mj-lt"/>
                <a:ea typeface="Arial Bold"/>
                <a:cs typeface="+mj-cs"/>
              </a:rPr>
              <a:t>2019-21: </a:t>
            </a:r>
            <a:r>
              <a:rPr lang="en-AU" sz="1600" dirty="0">
                <a:solidFill>
                  <a:srgbClr val="002569"/>
                </a:solidFill>
                <a:latin typeface="+mj-lt"/>
                <a:ea typeface="Arial Bold"/>
                <a:cs typeface="+mj-cs"/>
              </a:rPr>
              <a:t>The SDG AHT will continue to:</a:t>
            </a:r>
          </a:p>
          <a:p>
            <a:pPr>
              <a:lnSpc>
                <a:spcPct val="100000"/>
              </a:lnSpc>
              <a:spcBef>
                <a:spcPts val="1200"/>
              </a:spcBef>
              <a:buFont typeface="Arial" charset="0"/>
              <a:buChar char="•"/>
            </a:pPr>
            <a:r>
              <a:rPr lang="en-AU" sz="1600" b="1" dirty="0">
                <a:solidFill>
                  <a:srgbClr val="002060"/>
                </a:solidFill>
                <a:latin typeface="+mj-lt"/>
                <a:ea typeface="Arial Bold"/>
                <a:cs typeface="Arial" panose="020B0604020202020204" pitchFamily="34" charset="0"/>
                <a:sym typeface="Arial Bold"/>
              </a:rPr>
              <a:t>Support GEO in its SDG-related initiatives</a:t>
            </a:r>
            <a:r>
              <a:rPr lang="en-AU" sz="1600" dirty="0">
                <a:solidFill>
                  <a:srgbClr val="002060"/>
                </a:solidFill>
                <a:latin typeface="+mj-lt"/>
                <a:ea typeface="Arial Bold"/>
                <a:cs typeface="Arial" panose="020B0604020202020204" pitchFamily="34" charset="0"/>
                <a:sym typeface="Arial Bold"/>
              </a:rPr>
              <a:t>, mainly through the EO4SDG, focusing on the unique role that CEOS should play as a coordination body of the Space community efforts;</a:t>
            </a:r>
          </a:p>
          <a:p>
            <a:pPr>
              <a:lnSpc>
                <a:spcPct val="100000"/>
              </a:lnSpc>
              <a:spcBef>
                <a:spcPts val="1200"/>
              </a:spcBef>
              <a:buFont typeface="Arial" charset="0"/>
              <a:buChar char="•"/>
            </a:pPr>
            <a:r>
              <a:rPr lang="en-AU" sz="1600" b="1" dirty="0">
                <a:solidFill>
                  <a:srgbClr val="002060"/>
                </a:solidFill>
                <a:latin typeface="+mj-lt"/>
                <a:ea typeface="Arial Bold"/>
                <a:cs typeface="Arial" panose="020B0604020202020204" pitchFamily="34" charset="0"/>
                <a:sym typeface="Arial Bold"/>
              </a:rPr>
              <a:t>Represent CEOS in SDG-related working groups </a:t>
            </a:r>
            <a:r>
              <a:rPr lang="en-AU" sz="1600" dirty="0">
                <a:solidFill>
                  <a:srgbClr val="002060"/>
                </a:solidFill>
                <a:latin typeface="+mj-lt"/>
                <a:ea typeface="Arial Bold"/>
                <a:cs typeface="Arial" panose="020B0604020202020204" pitchFamily="34" charset="0"/>
                <a:sym typeface="Arial Bold"/>
              </a:rPr>
              <a:t>such as the IAEG-SDGs Working Group on Geospatial Information (WGGI);</a:t>
            </a:r>
          </a:p>
          <a:p>
            <a:pPr>
              <a:lnSpc>
                <a:spcPct val="100000"/>
              </a:lnSpc>
              <a:spcBef>
                <a:spcPts val="1200"/>
              </a:spcBef>
              <a:buFont typeface="Arial" charset="0"/>
              <a:buChar char="•"/>
            </a:pPr>
            <a:r>
              <a:rPr lang="en-AU" sz="1600" b="1" dirty="0">
                <a:solidFill>
                  <a:srgbClr val="002060"/>
                </a:solidFill>
                <a:latin typeface="+mj-lt"/>
                <a:ea typeface="Arial Bold"/>
                <a:cs typeface="Arial" panose="020B0604020202020204" pitchFamily="34" charset="0"/>
                <a:sym typeface="Arial Bold"/>
              </a:rPr>
              <a:t>Produce</a:t>
            </a:r>
            <a:r>
              <a:rPr lang="en-AU" sz="1600" dirty="0">
                <a:solidFill>
                  <a:srgbClr val="002060"/>
                </a:solidFill>
                <a:latin typeface="+mj-lt"/>
                <a:ea typeface="Arial Bold"/>
                <a:cs typeface="Arial" panose="020B0604020202020204" pitchFamily="34" charset="0"/>
                <a:sym typeface="Arial Bold"/>
              </a:rPr>
              <a:t>, in cooperation with the GEO EO4SDG initiative, a “</a:t>
            </a:r>
            <a:r>
              <a:rPr lang="en-AU" sz="1600" b="1" dirty="0">
                <a:solidFill>
                  <a:schemeClr val="accent6">
                    <a:lumMod val="75000"/>
                  </a:schemeClr>
                </a:solidFill>
                <a:latin typeface="+mj-lt"/>
                <a:ea typeface="Arial Bold"/>
                <a:cs typeface="Arial" panose="020B0604020202020204" pitchFamily="34" charset="0"/>
                <a:sym typeface="Arial Bold"/>
              </a:rPr>
              <a:t>SDG satellite data requirement Table</a:t>
            </a:r>
            <a:r>
              <a:rPr lang="en-AU" sz="1600" dirty="0">
                <a:solidFill>
                  <a:srgbClr val="002060"/>
                </a:solidFill>
                <a:latin typeface="+mj-lt"/>
                <a:ea typeface="Arial Bold"/>
                <a:cs typeface="Arial" panose="020B0604020202020204" pitchFamily="34" charset="0"/>
                <a:sym typeface="Arial Bold"/>
              </a:rPr>
              <a:t>” for a number of SDG indicators;</a:t>
            </a:r>
          </a:p>
          <a:p>
            <a:pPr>
              <a:lnSpc>
                <a:spcPct val="100000"/>
              </a:lnSpc>
              <a:spcBef>
                <a:spcPts val="1200"/>
              </a:spcBef>
              <a:buFont typeface="Arial" charset="0"/>
              <a:buChar char="•"/>
            </a:pPr>
            <a:r>
              <a:rPr lang="en-AU" sz="1600" b="1" dirty="0">
                <a:solidFill>
                  <a:srgbClr val="002060"/>
                </a:solidFill>
                <a:latin typeface="+mj-lt"/>
                <a:ea typeface="Arial Bold"/>
                <a:cs typeface="Arial" panose="020B0604020202020204" pitchFamily="34" charset="0"/>
                <a:sym typeface="Arial Bold"/>
              </a:rPr>
              <a:t>Assist the SDG stakeholders</a:t>
            </a:r>
            <a:r>
              <a:rPr lang="en-AU" sz="1600" dirty="0">
                <a:solidFill>
                  <a:srgbClr val="002060"/>
                </a:solidFill>
                <a:latin typeface="+mj-lt"/>
                <a:ea typeface="Arial Bold"/>
                <a:cs typeface="Arial" panose="020B0604020202020204" pitchFamily="34" charset="0"/>
                <a:sym typeface="Arial Bold"/>
              </a:rPr>
              <a:t>, in cooperation with the GEO EO4SDG initiative, with their </a:t>
            </a:r>
            <a:r>
              <a:rPr lang="en-AU" sz="1600" b="1" dirty="0">
                <a:solidFill>
                  <a:schemeClr val="accent6">
                    <a:lumMod val="75000"/>
                  </a:schemeClr>
                </a:solidFill>
                <a:latin typeface="+mj-lt"/>
                <a:ea typeface="Arial Bold"/>
                <a:cs typeface="Arial" panose="020B0604020202020204" pitchFamily="34" charset="0"/>
                <a:sym typeface="Arial Bold"/>
              </a:rPr>
              <a:t>satellite data requirements and acquisition </a:t>
            </a:r>
            <a:r>
              <a:rPr lang="en-AU" sz="1600" dirty="0">
                <a:solidFill>
                  <a:srgbClr val="002060"/>
                </a:solidFill>
                <a:latin typeface="+mj-lt"/>
                <a:ea typeface="Arial Bold"/>
                <a:cs typeface="Arial" panose="020B0604020202020204" pitchFamily="34" charset="0"/>
                <a:sym typeface="Arial Bold"/>
              </a:rPr>
              <a:t>for the implementation of SDG indicators;</a:t>
            </a:r>
          </a:p>
          <a:p>
            <a:pPr>
              <a:lnSpc>
                <a:spcPct val="100000"/>
              </a:lnSpc>
              <a:spcBef>
                <a:spcPts val="1200"/>
              </a:spcBef>
              <a:buFont typeface="Arial" charset="0"/>
              <a:buChar char="•"/>
            </a:pPr>
            <a:r>
              <a:rPr lang="en-AU" sz="1600" b="1" dirty="0">
                <a:solidFill>
                  <a:srgbClr val="002060"/>
                </a:solidFill>
                <a:latin typeface="+mj-lt"/>
                <a:ea typeface="Arial Bold"/>
                <a:cs typeface="Arial" panose="020B0604020202020204" pitchFamily="34" charset="0"/>
                <a:sym typeface="Arial Bold"/>
              </a:rPr>
              <a:t>Liaise with CEOS permanent structures </a:t>
            </a:r>
            <a:r>
              <a:rPr lang="en-AU" sz="1600" dirty="0">
                <a:solidFill>
                  <a:srgbClr val="002060"/>
                </a:solidFill>
                <a:latin typeface="+mj-lt"/>
                <a:ea typeface="Arial Bold"/>
                <a:cs typeface="Arial" panose="020B0604020202020204" pitchFamily="34" charset="0"/>
                <a:sym typeface="Arial Bold"/>
              </a:rPr>
              <a:t>(VCs, WGs and SEO) to leverage CEOS collective expertise and maximize benefits;</a:t>
            </a:r>
          </a:p>
          <a:p>
            <a:pPr>
              <a:lnSpc>
                <a:spcPct val="100000"/>
              </a:lnSpc>
              <a:spcBef>
                <a:spcPts val="1200"/>
              </a:spcBef>
              <a:buFont typeface="Arial" charset="0"/>
              <a:buChar char="•"/>
            </a:pPr>
            <a:r>
              <a:rPr lang="en-AU" sz="1600" dirty="0">
                <a:solidFill>
                  <a:srgbClr val="002060"/>
                </a:solidFill>
                <a:latin typeface="+mj-lt"/>
                <a:ea typeface="Arial Bold"/>
                <a:cs typeface="Arial" panose="020B0604020202020204" pitchFamily="34" charset="0"/>
                <a:sym typeface="Arial Bold"/>
              </a:rPr>
              <a:t>Build and maintain a “</a:t>
            </a:r>
            <a:r>
              <a:rPr lang="en-AU" sz="1600" b="1" dirty="0">
                <a:solidFill>
                  <a:srgbClr val="002060"/>
                </a:solidFill>
                <a:latin typeface="+mj-lt"/>
                <a:ea typeface="Arial Bold"/>
                <a:cs typeface="Arial" panose="020B0604020202020204" pitchFamily="34" charset="0"/>
                <a:sym typeface="Arial Bold"/>
              </a:rPr>
              <a:t>Compendium on the CEOS Agencies engagement on SDGs</a:t>
            </a:r>
            <a:r>
              <a:rPr lang="en-AU" sz="1600" dirty="0">
                <a:solidFill>
                  <a:srgbClr val="002060"/>
                </a:solidFill>
                <a:latin typeface="+mj-lt"/>
                <a:ea typeface="Arial Bold"/>
                <a:cs typeface="Arial" panose="020B0604020202020204" pitchFamily="34" charset="0"/>
                <a:sym typeface="Arial Bold"/>
              </a:rPr>
              <a:t>”;</a:t>
            </a:r>
          </a:p>
          <a:p>
            <a:pPr>
              <a:lnSpc>
                <a:spcPct val="100000"/>
              </a:lnSpc>
              <a:spcBef>
                <a:spcPts val="1200"/>
              </a:spcBef>
              <a:buFont typeface="Arial" charset="0"/>
              <a:buChar char="•"/>
            </a:pPr>
            <a:r>
              <a:rPr lang="en-AU" sz="1600" dirty="0">
                <a:solidFill>
                  <a:srgbClr val="002060"/>
                </a:solidFill>
                <a:latin typeface="+mj-lt"/>
                <a:ea typeface="Arial Bold"/>
                <a:cs typeface="Arial" panose="020B0604020202020204" pitchFamily="34" charset="0"/>
                <a:sym typeface="Arial Bold"/>
              </a:rPr>
              <a:t>Develop </a:t>
            </a:r>
            <a:r>
              <a:rPr lang="en-AU" sz="1600" b="1" dirty="0">
                <a:solidFill>
                  <a:srgbClr val="002060"/>
                </a:solidFill>
                <a:latin typeface="+mj-lt"/>
                <a:ea typeface="Arial Bold"/>
                <a:cs typeface="Arial" panose="020B0604020202020204" pitchFamily="34" charset="0"/>
                <a:sym typeface="Arial Bold"/>
              </a:rPr>
              <a:t>communications material </a:t>
            </a:r>
            <a:r>
              <a:rPr lang="en-AU" sz="1600" dirty="0">
                <a:solidFill>
                  <a:srgbClr val="002060"/>
                </a:solidFill>
                <a:latin typeface="+mj-lt"/>
                <a:ea typeface="Arial Bold"/>
                <a:cs typeface="Arial" panose="020B0604020202020204" pitchFamily="34" charset="0"/>
                <a:sym typeface="Arial Bold"/>
              </a:rPr>
              <a:t>with SEO team’s support and in coordination with GEO </a:t>
            </a:r>
          </a:p>
          <a:p>
            <a:pPr>
              <a:lnSpc>
                <a:spcPct val="100000"/>
              </a:lnSpc>
              <a:spcBef>
                <a:spcPts val="1200"/>
              </a:spcBef>
              <a:buFont typeface="Arial" charset="0"/>
              <a:buChar char="•"/>
            </a:pPr>
            <a:endParaRPr lang="en-AU" sz="1600" dirty="0">
              <a:solidFill>
                <a:srgbClr val="002060"/>
              </a:solidFill>
              <a:latin typeface="+mj-lt"/>
              <a:ea typeface="Arial Bold"/>
              <a:cs typeface="+mj-cs"/>
              <a:sym typeface="Arial Bold"/>
            </a:endParaRPr>
          </a:p>
          <a:p>
            <a:pPr>
              <a:lnSpc>
                <a:spcPct val="100000"/>
              </a:lnSpc>
              <a:spcBef>
                <a:spcPts val="1200"/>
              </a:spcBef>
              <a:buFont typeface="Arial" charset="0"/>
              <a:buChar char="•"/>
            </a:pPr>
            <a:endParaRPr lang="en-AU" sz="1600" dirty="0">
              <a:solidFill>
                <a:srgbClr val="002569"/>
              </a:solidFill>
              <a:latin typeface="+mj-lt"/>
              <a:ea typeface="Arial Bold"/>
              <a:cs typeface="+mj-cs"/>
            </a:endParaRPr>
          </a:p>
        </p:txBody>
      </p:sp>
      <p:sp>
        <p:nvSpPr>
          <p:cNvPr id="3" name="Rectangle 2"/>
          <p:cNvSpPr/>
          <p:nvPr/>
        </p:nvSpPr>
        <p:spPr>
          <a:xfrm>
            <a:off x="293649" y="1371600"/>
            <a:ext cx="8461917" cy="584773"/>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45719" rIns="45719" bIns="45719" numCol="1" spcCol="38100" rtlCol="0" anchor="ctr">
            <a:spAutoFit/>
          </a:bodyPr>
          <a:lstStyle/>
          <a:p>
            <a:pPr marL="0" indent="0">
              <a:lnSpc>
                <a:spcPct val="100000"/>
              </a:lnSpc>
              <a:buNone/>
            </a:pPr>
            <a:r>
              <a:rPr lang="en-AU" sz="1600" b="1" dirty="0">
                <a:latin typeface="+mj-lt"/>
                <a:ea typeface="Arial Bold"/>
              </a:rPr>
              <a:t>3.11 Support to Other Key Stakeholder Initiatives</a:t>
            </a:r>
          </a:p>
          <a:p>
            <a:pPr marL="0" indent="0">
              <a:lnSpc>
                <a:spcPct val="100000"/>
              </a:lnSpc>
              <a:buNone/>
            </a:pPr>
            <a:r>
              <a:rPr lang="en-AU" sz="1600" b="1" dirty="0">
                <a:latin typeface="+mj-lt"/>
                <a:ea typeface="Arial Bold"/>
              </a:rPr>
              <a:t>I. Facilitate the use of satellite data in the 2030 Agenda for Sustainable Development</a:t>
            </a:r>
            <a:endParaRPr kumimoji="0" lang="en-US" sz="1600" b="0" i="0" u="none" strike="noStrike" cap="none" spc="0" normalizeH="0" baseline="0" dirty="0">
              <a:ln>
                <a:noFill/>
              </a:ln>
              <a:solidFill>
                <a:srgbClr val="002569"/>
              </a:solidFill>
              <a:effectLst/>
              <a:uFillTx/>
              <a:latin typeface="+mj-lt"/>
            </a:endParaRPr>
          </a:p>
        </p:txBody>
      </p:sp>
    </p:spTree>
    <p:extLst>
      <p:ext uri="{BB962C8B-B14F-4D97-AF65-F5344CB8AC3E}">
        <p14:creationId xmlns:p14="http://schemas.microsoft.com/office/powerpoint/2010/main" val="32320028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01DE5-7C70-0F4B-801E-01B23EC6F5B8}"/>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14</a:t>
            </a:fld>
            <a:endParaRPr lang="uk-UA" dirty="0"/>
          </a:p>
        </p:txBody>
      </p:sp>
      <p:sp>
        <p:nvSpPr>
          <p:cNvPr id="4" name="Content Placeholder 3">
            <a:extLst>
              <a:ext uri="{FF2B5EF4-FFF2-40B4-BE49-F238E27FC236}">
                <a16:creationId xmlns:a16="http://schemas.microsoft.com/office/drawing/2014/main" id="{2C409F34-CCA5-BB49-B7B4-6B11CB2719DE}"/>
              </a:ext>
            </a:extLst>
          </p:cNvPr>
          <p:cNvSpPr>
            <a:spLocks noGrp="1"/>
          </p:cNvSpPr>
          <p:nvPr>
            <p:ph sz="quarter" idx="11"/>
          </p:nvPr>
        </p:nvSpPr>
        <p:spPr>
          <a:xfrm>
            <a:off x="2095500" y="152400"/>
            <a:ext cx="5334000" cy="533400"/>
          </a:xfrm>
        </p:spPr>
        <p:txBody>
          <a:bodyPr/>
          <a:lstStyle/>
          <a:p>
            <a:r>
              <a:rPr lang="en-US" dirty="0"/>
              <a:t>SDG-2: Compendium,</a:t>
            </a:r>
          </a:p>
          <a:p>
            <a:r>
              <a:rPr lang="en-US" dirty="0"/>
              <a:t> where are we?</a:t>
            </a:r>
          </a:p>
        </p:txBody>
      </p:sp>
      <p:sp>
        <p:nvSpPr>
          <p:cNvPr id="10" name="Rectangle 9"/>
          <p:cNvSpPr/>
          <p:nvPr/>
        </p:nvSpPr>
        <p:spPr>
          <a:xfrm>
            <a:off x="457200" y="1295400"/>
            <a:ext cx="8229600" cy="3093154"/>
          </a:xfrm>
          <a:prstGeom prst="rect">
            <a:avLst/>
          </a:prstGeom>
        </p:spPr>
        <p:txBody>
          <a:bodyPr wrap="square">
            <a:spAutoFit/>
          </a:bodyPr>
          <a:lstStyle/>
          <a:p>
            <a:pPr marL="285750" indent="-285750" defTabSz="457200">
              <a:spcBef>
                <a:spcPts val="600"/>
              </a:spcBef>
              <a:buFont typeface="Arial" panose="020B0604020202020204" pitchFamily="34" charset="0"/>
              <a:buChar char="•"/>
            </a:pPr>
            <a:r>
              <a:rPr lang="en-AU" sz="1500" kern="0" dirty="0">
                <a:solidFill>
                  <a:srgbClr val="002569"/>
                </a:solidFill>
                <a:latin typeface="Helvetica"/>
              </a:rPr>
              <a:t>Ongoing process – started in 2016 (creation of the team)</a:t>
            </a:r>
          </a:p>
          <a:p>
            <a:pPr marL="285750" indent="-285750" defTabSz="457200">
              <a:spcBef>
                <a:spcPts val="600"/>
              </a:spcBef>
              <a:buFont typeface="Arial" panose="020B0604020202020204" pitchFamily="34" charset="0"/>
              <a:buChar char="•"/>
            </a:pPr>
            <a:r>
              <a:rPr lang="en-AU" sz="1500" kern="0" dirty="0">
                <a:solidFill>
                  <a:srgbClr val="002569"/>
                </a:solidFill>
                <a:latin typeface="Helvetica"/>
              </a:rPr>
              <a:t>~ 15 agencies have provided inputs and POC via the online survey or emailing </a:t>
            </a:r>
          </a:p>
          <a:p>
            <a:pPr marL="285750" indent="-285750" defTabSz="457200">
              <a:spcBef>
                <a:spcPts val="600"/>
              </a:spcBef>
              <a:buFont typeface="Arial" panose="020B0604020202020204" pitchFamily="34" charset="0"/>
              <a:buChar char="•"/>
            </a:pPr>
            <a:r>
              <a:rPr lang="en-AU" sz="1500" kern="0" dirty="0">
                <a:solidFill>
                  <a:srgbClr val="002569"/>
                </a:solidFill>
                <a:latin typeface="Helvetica"/>
              </a:rPr>
              <a:t>Multiple requests but not enough results - seems even harder for big agencies to collect information internally (several departments, delays, layers etc.)</a:t>
            </a:r>
          </a:p>
          <a:p>
            <a:pPr marL="285750" indent="-285750" defTabSz="457200">
              <a:spcBef>
                <a:spcPts val="600"/>
              </a:spcBef>
              <a:buFont typeface="Arial" panose="020B0604020202020204" pitchFamily="34" charset="0"/>
              <a:buChar char="•"/>
            </a:pPr>
            <a:r>
              <a:rPr lang="en-AU" sz="1500" kern="0" dirty="0">
                <a:solidFill>
                  <a:srgbClr val="002569"/>
                </a:solidFill>
                <a:latin typeface="Helvetica"/>
              </a:rPr>
              <a:t>SIT-34: PPT template sent out to CEOS agencies for SDG side-meeting, to encourage CEOS agencies to provide updates and promote their SDG activities</a:t>
            </a:r>
          </a:p>
          <a:p>
            <a:pPr marL="285750" indent="-285750" defTabSz="457200">
              <a:spcBef>
                <a:spcPts val="600"/>
              </a:spcBef>
              <a:buFont typeface="Arial" panose="020B0604020202020204" pitchFamily="34" charset="0"/>
              <a:buChar char="•"/>
            </a:pPr>
            <a:r>
              <a:rPr lang="en-AU" sz="1500" kern="0" dirty="0">
                <a:solidFill>
                  <a:srgbClr val="002569"/>
                </a:solidFill>
                <a:latin typeface="Helvetica"/>
              </a:rPr>
              <a:t>Current </a:t>
            </a:r>
            <a:r>
              <a:rPr lang="en-AU" sz="1500" b="1" kern="0" dirty="0">
                <a:solidFill>
                  <a:srgbClr val="002569"/>
                </a:solidFill>
                <a:latin typeface="Helvetica"/>
              </a:rPr>
              <a:t>Compendium</a:t>
            </a:r>
            <a:r>
              <a:rPr lang="en-AU" sz="1500" kern="0" dirty="0">
                <a:solidFill>
                  <a:srgbClr val="002569"/>
                </a:solidFill>
                <a:latin typeface="Helvetica"/>
              </a:rPr>
              <a:t> (table) available : Google sheet (editable by SDG co-leads only) + </a:t>
            </a:r>
            <a:r>
              <a:rPr lang="en-AU" sz="1500" b="1" kern="0" dirty="0">
                <a:solidFill>
                  <a:srgbClr val="002569"/>
                </a:solidFill>
                <a:latin typeface="Helvetica"/>
              </a:rPr>
              <a:t>Excel sheet annually updated </a:t>
            </a:r>
            <a:r>
              <a:rPr lang="en-AU" sz="1500" kern="0" dirty="0">
                <a:solidFill>
                  <a:srgbClr val="002569"/>
                </a:solidFill>
                <a:latin typeface="Helvetica"/>
              </a:rPr>
              <a:t>(CEOS internal document management system for everyone: </a:t>
            </a:r>
            <a:r>
              <a:rPr lang="en-AU" sz="1500" i="1" kern="0" dirty="0">
                <a:solidFill>
                  <a:srgbClr val="002569"/>
                </a:solidFill>
                <a:latin typeface="Helvetica"/>
              </a:rPr>
              <a:t>Ad Hoc Teams &gt; SDG AHT &gt; CEOS SDG</a:t>
            </a:r>
            <a:r>
              <a:rPr lang="en-AU" sz="1500" kern="0" dirty="0">
                <a:solidFill>
                  <a:srgbClr val="002569"/>
                </a:solidFill>
                <a:latin typeface="Helvetica"/>
              </a:rPr>
              <a:t>) </a:t>
            </a:r>
          </a:p>
          <a:p>
            <a:pPr marL="285750" indent="-285750" defTabSz="457200">
              <a:spcBef>
                <a:spcPts val="600"/>
              </a:spcBef>
              <a:buFont typeface="Arial" panose="020B0604020202020204" pitchFamily="34" charset="0"/>
              <a:buChar char="•"/>
            </a:pPr>
            <a:r>
              <a:rPr lang="en-AU" sz="1500" kern="0" dirty="0">
                <a:solidFill>
                  <a:srgbClr val="002569"/>
                </a:solidFill>
                <a:latin typeface="Helvetica"/>
              </a:rPr>
              <a:t>A better approach is needed, if the exercise is useful to CEOS and requires more updates</a:t>
            </a:r>
          </a:p>
          <a:p>
            <a:pPr marL="285750" indent="-285750" defTabSz="457200">
              <a:spcBef>
                <a:spcPts val="600"/>
              </a:spcBef>
              <a:buFont typeface="Arial" panose="020B0604020202020204" pitchFamily="34" charset="0"/>
              <a:buChar char="•"/>
            </a:pPr>
            <a:r>
              <a:rPr lang="en-AU" sz="1500" b="1" kern="0" dirty="0">
                <a:solidFill>
                  <a:srgbClr val="F79646"/>
                </a:solidFill>
              </a:rPr>
              <a:t>SDG-2 COMPLETED</a:t>
            </a:r>
            <a:r>
              <a:rPr lang="en-AU" sz="1500" kern="0" dirty="0">
                <a:solidFill>
                  <a:srgbClr val="002569"/>
                </a:solidFill>
              </a:rPr>
              <a:t> </a:t>
            </a:r>
          </a:p>
        </p:txBody>
      </p:sp>
      <p:pic>
        <p:nvPicPr>
          <p:cNvPr id="12" name="Picture 11"/>
          <p:cNvPicPr>
            <a:picLocks noChangeAspect="1"/>
          </p:cNvPicPr>
          <p:nvPr/>
        </p:nvPicPr>
        <p:blipFill rotWithShape="1">
          <a:blip r:embed="rId3"/>
          <a:srcRect l="-1" r="54106"/>
          <a:stretch/>
        </p:blipFill>
        <p:spPr>
          <a:xfrm>
            <a:off x="76200" y="4529174"/>
            <a:ext cx="8429242" cy="1185094"/>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3"/>
          <a:srcRect l="46042" b="-3319"/>
          <a:stretch/>
        </p:blipFill>
        <p:spPr>
          <a:xfrm>
            <a:off x="306195" y="5751636"/>
            <a:ext cx="8856855" cy="11063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9445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01DE5-7C70-0F4B-801E-01B23EC6F5B8}"/>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15</a:t>
            </a:fld>
            <a:endParaRPr lang="uk-UA" dirty="0"/>
          </a:p>
        </p:txBody>
      </p:sp>
      <p:sp>
        <p:nvSpPr>
          <p:cNvPr id="4" name="Content Placeholder 3">
            <a:extLst>
              <a:ext uri="{FF2B5EF4-FFF2-40B4-BE49-F238E27FC236}">
                <a16:creationId xmlns:a16="http://schemas.microsoft.com/office/drawing/2014/main" id="{2C409F34-CCA5-BB49-B7B4-6B11CB2719DE}"/>
              </a:ext>
            </a:extLst>
          </p:cNvPr>
          <p:cNvSpPr>
            <a:spLocks noGrp="1"/>
          </p:cNvSpPr>
          <p:nvPr>
            <p:ph sz="quarter" idx="11"/>
          </p:nvPr>
        </p:nvSpPr>
        <p:spPr>
          <a:xfrm>
            <a:off x="2095500" y="152400"/>
            <a:ext cx="5334000" cy="533400"/>
          </a:xfrm>
        </p:spPr>
        <p:txBody>
          <a:bodyPr/>
          <a:lstStyle/>
          <a:p>
            <a:r>
              <a:rPr lang="en-US" dirty="0"/>
              <a:t>SDG-2: Compendium,</a:t>
            </a:r>
          </a:p>
          <a:p>
            <a:r>
              <a:rPr lang="en-US" dirty="0"/>
              <a:t> where are we?</a:t>
            </a:r>
          </a:p>
        </p:txBody>
      </p:sp>
      <p:sp>
        <p:nvSpPr>
          <p:cNvPr id="10" name="Rectangle 9"/>
          <p:cNvSpPr/>
          <p:nvPr/>
        </p:nvSpPr>
        <p:spPr>
          <a:xfrm>
            <a:off x="457200" y="1295400"/>
            <a:ext cx="8492836" cy="4016484"/>
          </a:xfrm>
          <a:prstGeom prst="rect">
            <a:avLst/>
          </a:prstGeom>
        </p:spPr>
        <p:txBody>
          <a:bodyPr wrap="square">
            <a:spAutoFit/>
          </a:bodyPr>
          <a:lstStyle/>
          <a:p>
            <a:pPr marL="285750" indent="-285750" defTabSz="457200">
              <a:buFont typeface="Arial" panose="020B0604020202020204" pitchFamily="34" charset="0"/>
              <a:buChar char="•"/>
            </a:pPr>
            <a:r>
              <a:rPr lang="en-AU" sz="1500" kern="0" dirty="0">
                <a:solidFill>
                  <a:srgbClr val="002569"/>
                </a:solidFill>
                <a:latin typeface="Helvetica"/>
              </a:rPr>
              <a:t>CEOS agencies responses: BOM, CSA,CSIRO, DLR, ESA, GA, JAXA, NASA, SNSA, SANSA</a:t>
            </a:r>
          </a:p>
          <a:p>
            <a:pPr marL="285750" indent="-285750" defTabSz="457200">
              <a:buFont typeface="Arial" panose="020B0604020202020204" pitchFamily="34" charset="0"/>
              <a:buChar char="•"/>
            </a:pPr>
            <a:r>
              <a:rPr lang="en-AU" sz="1500" kern="0" dirty="0">
                <a:solidFill>
                  <a:srgbClr val="002569"/>
                </a:solidFill>
                <a:latin typeface="Helvetica"/>
              </a:rPr>
              <a:t>Inputs: variation in quality, level of details, out or up-to-date information </a:t>
            </a:r>
          </a:p>
          <a:p>
            <a:pPr marL="285750" indent="-285750" defTabSz="457200">
              <a:buFont typeface="Arial" panose="020B0604020202020204" pitchFamily="34" charset="0"/>
              <a:buChar char="•"/>
            </a:pPr>
            <a:r>
              <a:rPr lang="en-AU" sz="1500" kern="0" dirty="0">
                <a:solidFill>
                  <a:srgbClr val="002569"/>
                </a:solidFill>
                <a:latin typeface="Helvetica"/>
              </a:rPr>
              <a:t>SDG focus: </a:t>
            </a:r>
          </a:p>
          <a:p>
            <a:pPr marL="742950" lvl="1" indent="-285750" defTabSz="457200">
              <a:buFont typeface="Arial" panose="020B0604020202020204" pitchFamily="34" charset="0"/>
              <a:buChar char="•"/>
            </a:pPr>
            <a:r>
              <a:rPr lang="en-AU" sz="1500" kern="0" dirty="0">
                <a:solidFill>
                  <a:srgbClr val="002569"/>
                </a:solidFill>
                <a:latin typeface="Helvetica"/>
              </a:rPr>
              <a:t>MAIN: </a:t>
            </a:r>
          </a:p>
          <a:p>
            <a:pPr marL="742950" lvl="1" indent="-285750" defTabSz="457200">
              <a:buFont typeface="Arial" panose="020B0604020202020204" pitchFamily="34" charset="0"/>
              <a:buChar char="•"/>
            </a:pPr>
            <a:endParaRPr lang="en-AU" sz="1500" kern="0" dirty="0">
              <a:solidFill>
                <a:srgbClr val="002569"/>
              </a:solidFill>
              <a:latin typeface="Helvetica"/>
            </a:endParaRPr>
          </a:p>
          <a:p>
            <a:pPr marL="742950" lvl="1" indent="-285750" defTabSz="457200">
              <a:buFont typeface="Arial" panose="020B0604020202020204" pitchFamily="34" charset="0"/>
              <a:buChar char="•"/>
            </a:pPr>
            <a:endParaRPr lang="en-AU" sz="1500" kern="0" dirty="0">
              <a:solidFill>
                <a:srgbClr val="002569"/>
              </a:solidFill>
              <a:latin typeface="Helvetica"/>
            </a:endParaRPr>
          </a:p>
          <a:p>
            <a:pPr marL="742950" lvl="1" indent="-285750" defTabSz="457200">
              <a:buFont typeface="Arial" panose="020B0604020202020204" pitchFamily="34" charset="0"/>
              <a:buChar char="•"/>
            </a:pPr>
            <a:endParaRPr lang="en-AU" sz="1500" kern="0" dirty="0">
              <a:solidFill>
                <a:srgbClr val="002569"/>
              </a:solidFill>
              <a:latin typeface="Helvetica"/>
            </a:endParaRPr>
          </a:p>
          <a:p>
            <a:pPr marL="742950" lvl="1" indent="-285750" defTabSz="457200">
              <a:buFont typeface="Arial" panose="020B0604020202020204" pitchFamily="34" charset="0"/>
              <a:buChar char="•"/>
            </a:pPr>
            <a:r>
              <a:rPr lang="en-AU" sz="1500" kern="0" dirty="0">
                <a:solidFill>
                  <a:srgbClr val="002569"/>
                </a:solidFill>
                <a:latin typeface="Helvetica"/>
              </a:rPr>
              <a:t>But also: </a:t>
            </a:r>
          </a:p>
          <a:p>
            <a:pPr marL="285750" indent="-285750" defTabSz="457200">
              <a:buFont typeface="Arial" panose="020B0604020202020204" pitchFamily="34" charset="0"/>
              <a:buChar char="•"/>
            </a:pPr>
            <a:endParaRPr lang="en-AU" sz="1500" kern="0" dirty="0">
              <a:solidFill>
                <a:srgbClr val="002569"/>
              </a:solidFill>
              <a:latin typeface="Helvetica"/>
            </a:endParaRPr>
          </a:p>
          <a:p>
            <a:pPr marL="285750" indent="-285750" defTabSz="457200">
              <a:buFont typeface="Arial" panose="020B0604020202020204" pitchFamily="34" charset="0"/>
              <a:buChar char="•"/>
            </a:pPr>
            <a:endParaRPr lang="en-AU" sz="1500" kern="0" dirty="0">
              <a:solidFill>
                <a:srgbClr val="002569"/>
              </a:solidFill>
              <a:latin typeface="Helvetica"/>
            </a:endParaRPr>
          </a:p>
          <a:p>
            <a:pPr marL="285750" indent="-285750" defTabSz="457200">
              <a:buFont typeface="Arial" panose="020B0604020202020204" pitchFamily="34" charset="0"/>
              <a:buChar char="•"/>
            </a:pPr>
            <a:endParaRPr lang="en-AU" sz="1500" kern="0" dirty="0">
              <a:solidFill>
                <a:srgbClr val="002569"/>
              </a:solidFill>
              <a:latin typeface="Helvetica"/>
            </a:endParaRPr>
          </a:p>
          <a:p>
            <a:pPr marL="285750" indent="-285750" defTabSz="457200">
              <a:buFont typeface="Arial" panose="020B0604020202020204" pitchFamily="34" charset="0"/>
              <a:buChar char="•"/>
            </a:pPr>
            <a:r>
              <a:rPr lang="en-AU" sz="1500" kern="0" dirty="0">
                <a:solidFill>
                  <a:srgbClr val="002569"/>
                </a:solidFill>
                <a:latin typeface="Helvetica"/>
              </a:rPr>
              <a:t>Discrepancies between CEOS agencies SDG work or engagement, and CEOS POC involvement in our AHT -&gt; harder to reflect agencies actual work on SDG</a:t>
            </a:r>
          </a:p>
          <a:p>
            <a:pPr marL="285750" indent="-285750" defTabSz="457200">
              <a:buFont typeface="Arial" panose="020B0604020202020204" pitchFamily="34" charset="0"/>
              <a:buChar char="•"/>
            </a:pPr>
            <a:r>
              <a:rPr lang="en-AU" sz="1500" kern="0" dirty="0">
                <a:solidFill>
                  <a:srgbClr val="002569"/>
                </a:solidFill>
                <a:latin typeface="Helvetica"/>
              </a:rPr>
              <a:t>Cross-cutting activities with multiple partners (sometimes 2+CEOS agencies involved)</a:t>
            </a:r>
          </a:p>
          <a:p>
            <a:pPr marL="285750" indent="-285750" defTabSz="457200">
              <a:buFont typeface="Arial" panose="020B0604020202020204" pitchFamily="34" charset="0"/>
              <a:buChar char="•"/>
            </a:pPr>
            <a:r>
              <a:rPr lang="en-AU" sz="1500" kern="0" dirty="0">
                <a:solidFill>
                  <a:srgbClr val="002569"/>
                </a:solidFill>
                <a:latin typeface="Helvetica"/>
              </a:rPr>
              <a:t>AHT decision for future work: </a:t>
            </a:r>
            <a:r>
              <a:rPr lang="en-AU" sz="1500" b="1" kern="0" dirty="0">
                <a:solidFill>
                  <a:srgbClr val="002569"/>
                </a:solidFill>
                <a:latin typeface="Helvetica"/>
              </a:rPr>
              <a:t>FOCUS on Goals 6, 11, 15 </a:t>
            </a:r>
            <a:r>
              <a:rPr lang="en-AU" sz="1500" kern="0" dirty="0">
                <a:solidFill>
                  <a:srgbClr val="002569"/>
                </a:solidFill>
                <a:latin typeface="Helvetica"/>
              </a:rPr>
              <a:t>and their EO requirements</a:t>
            </a:r>
          </a:p>
          <a:p>
            <a:pPr marL="285750" indent="-285750" defTabSz="457200">
              <a:buFont typeface="Arial" panose="020B0604020202020204" pitchFamily="34" charset="0"/>
              <a:buChar char="•"/>
            </a:pPr>
            <a:r>
              <a:rPr lang="en-AU" sz="1500" kern="0" dirty="0">
                <a:solidFill>
                  <a:srgbClr val="002569"/>
                </a:solidFill>
                <a:latin typeface="Helvetica"/>
              </a:rPr>
              <a:t>What's’ next?</a:t>
            </a:r>
          </a:p>
          <a:p>
            <a:pPr marL="285750" indent="-285750" defTabSz="457200">
              <a:buFont typeface="Arial" panose="020B0604020202020204" pitchFamily="34" charset="0"/>
              <a:buChar char="•"/>
            </a:pPr>
            <a:endParaRPr lang="en-AU" sz="1500" kern="0" dirty="0">
              <a:solidFill>
                <a:srgbClr val="002569"/>
              </a:solidFill>
              <a:latin typeface="Helvetica"/>
            </a:endParaRPr>
          </a:p>
        </p:txBody>
      </p:sp>
      <p:grpSp>
        <p:nvGrpSpPr>
          <p:cNvPr id="30" name="Group 29"/>
          <p:cNvGrpSpPr/>
          <p:nvPr/>
        </p:nvGrpSpPr>
        <p:grpSpPr>
          <a:xfrm>
            <a:off x="1961133" y="1782619"/>
            <a:ext cx="4385830" cy="1110280"/>
            <a:chOff x="3891532" y="1612763"/>
            <a:chExt cx="3894191" cy="934604"/>
          </a:xfrm>
        </p:grpSpPr>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9056" t="48986" r="57091" b="27990"/>
            <a:stretch/>
          </p:blipFill>
          <p:spPr bwMode="auto">
            <a:xfrm>
              <a:off x="6841889" y="1623554"/>
              <a:ext cx="943834" cy="9145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1076" t="3190" r="15174" b="73617"/>
            <a:stretch/>
          </p:blipFill>
          <p:spPr bwMode="auto">
            <a:xfrm>
              <a:off x="3891532" y="1612764"/>
              <a:ext cx="936845" cy="9212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2601" t="26131" r="43444" b="50509"/>
            <a:stretch/>
          </p:blipFill>
          <p:spPr bwMode="auto">
            <a:xfrm>
              <a:off x="4863332" y="1619439"/>
              <a:ext cx="950828" cy="9279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741" t="49911" r="71201" b="26729"/>
            <a:stretch/>
          </p:blipFill>
          <p:spPr bwMode="auto">
            <a:xfrm>
              <a:off x="5849115" y="1612763"/>
              <a:ext cx="957818" cy="9279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2095500" y="2932559"/>
            <a:ext cx="3542149" cy="889669"/>
            <a:chOff x="-90920" y="-1996969"/>
            <a:chExt cx="5052290" cy="1303886"/>
          </a:xfrm>
        </p:grpSpPr>
        <p:pic>
          <p:nvPicPr>
            <p:cNvPr id="2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80" t="3527" r="85361" b="74290"/>
            <a:stretch/>
          </p:blipFill>
          <p:spPr bwMode="auto">
            <a:xfrm>
              <a:off x="-90920" y="-1964643"/>
              <a:ext cx="126538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78" t="49911" r="85259" b="26729"/>
            <a:stretch/>
          </p:blipFill>
          <p:spPr bwMode="auto">
            <a:xfrm>
              <a:off x="2409634" y="-1995413"/>
              <a:ext cx="1302329" cy="13023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638" t="3358" r="70894" b="73619"/>
            <a:stretch/>
          </p:blipFill>
          <p:spPr bwMode="auto">
            <a:xfrm>
              <a:off x="1125580" y="-1996969"/>
              <a:ext cx="1381617" cy="12818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5236" t="49070" r="1014" b="28074"/>
            <a:stretch/>
          </p:blipFill>
          <p:spPr bwMode="auto">
            <a:xfrm>
              <a:off x="3723697" y="-1980729"/>
              <a:ext cx="1237673" cy="125614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Oval 30"/>
          <p:cNvSpPr/>
          <p:nvPr/>
        </p:nvSpPr>
        <p:spPr>
          <a:xfrm>
            <a:off x="5878872" y="5177234"/>
            <a:ext cx="708820" cy="693298"/>
          </a:xfrm>
          <a:prstGeom prst="ellipse">
            <a:avLst/>
          </a:prstGeom>
          <a:solidFill>
            <a:schemeClr val="accent1">
              <a:lumMod val="60000"/>
              <a:lumOff val="40000"/>
            </a:schemeClr>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a:ln>
                  <a:noFill/>
                </a:ln>
                <a:solidFill>
                  <a:srgbClr val="002060"/>
                </a:solidFill>
                <a:effectLst/>
                <a:uFillTx/>
              </a:rPr>
              <a:t>&gt;10</a:t>
            </a:r>
          </a:p>
        </p:txBody>
      </p:sp>
      <p:sp>
        <p:nvSpPr>
          <p:cNvPr id="33" name="Oval 32"/>
          <p:cNvSpPr/>
          <p:nvPr/>
        </p:nvSpPr>
        <p:spPr>
          <a:xfrm>
            <a:off x="3274587" y="5705001"/>
            <a:ext cx="701505" cy="701505"/>
          </a:xfrm>
          <a:prstGeom prst="ellipse">
            <a:avLst/>
          </a:prstGeom>
          <a:solidFill>
            <a:schemeClr val="accent1">
              <a:lumMod val="60000"/>
              <a:lumOff val="40000"/>
            </a:schemeClr>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060"/>
                </a:solidFill>
                <a:effectLst/>
                <a:uFillTx/>
              </a:rPr>
              <a:t>  </a:t>
            </a:r>
            <a:r>
              <a:rPr kumimoji="0" lang="en-AU" sz="1600" b="1" i="0" u="none" strike="noStrike" cap="none" spc="0" normalizeH="0" baseline="0" dirty="0">
                <a:ln>
                  <a:noFill/>
                </a:ln>
                <a:solidFill>
                  <a:srgbClr val="002060"/>
                </a:solidFill>
                <a:effectLst/>
                <a:uFillTx/>
              </a:rPr>
              <a:t>8</a:t>
            </a:r>
          </a:p>
        </p:txBody>
      </p:sp>
      <p:sp>
        <p:nvSpPr>
          <p:cNvPr id="35" name="Oval 34"/>
          <p:cNvSpPr/>
          <p:nvPr/>
        </p:nvSpPr>
        <p:spPr>
          <a:xfrm>
            <a:off x="639201" y="5163753"/>
            <a:ext cx="706507" cy="679587"/>
          </a:xfrm>
          <a:prstGeom prst="ellipse">
            <a:avLst/>
          </a:prstGeom>
          <a:solidFill>
            <a:schemeClr val="accent1">
              <a:lumMod val="60000"/>
              <a:lumOff val="40000"/>
            </a:schemeClr>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2060"/>
                </a:solidFill>
                <a:effectLst/>
                <a:uFillTx/>
              </a:rPr>
              <a:t> </a:t>
            </a:r>
            <a:r>
              <a:rPr kumimoji="0" lang="en-AU" sz="1600" b="1" i="0" u="none" strike="noStrike" cap="none" spc="0" normalizeH="0" baseline="0" dirty="0">
                <a:ln>
                  <a:noFill/>
                </a:ln>
                <a:solidFill>
                  <a:srgbClr val="002060"/>
                </a:solidFill>
                <a:effectLst/>
                <a:uFillTx/>
              </a:rPr>
              <a:t>&gt;15</a:t>
            </a:r>
          </a:p>
        </p:txBody>
      </p:sp>
      <p:sp>
        <p:nvSpPr>
          <p:cNvPr id="32" name="TextBox 31"/>
          <p:cNvSpPr txBox="1"/>
          <p:nvPr/>
        </p:nvSpPr>
        <p:spPr>
          <a:xfrm>
            <a:off x="1454242" y="5200681"/>
            <a:ext cx="1538979"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r>
              <a:rPr lang="en-AU" sz="1500" b="1" kern="0" dirty="0">
                <a:solidFill>
                  <a:srgbClr val="002569"/>
                </a:solidFill>
                <a:latin typeface="Helvetica"/>
              </a:rPr>
              <a:t>Agencies</a:t>
            </a:r>
            <a:r>
              <a:rPr lang="en-AU" sz="1500" kern="0" dirty="0">
                <a:solidFill>
                  <a:srgbClr val="002569"/>
                </a:solidFill>
                <a:latin typeface="Helvetica"/>
              </a:rPr>
              <a:t> (provided inputs or involved </a:t>
            </a:r>
            <a:r>
              <a:rPr lang="en-AU" sz="1500" kern="0" dirty="0" err="1">
                <a:solidFill>
                  <a:srgbClr val="002569"/>
                </a:solidFill>
                <a:latin typeface="Helvetica"/>
              </a:rPr>
              <a:t>sofar</a:t>
            </a:r>
            <a:r>
              <a:rPr lang="en-AU" sz="1500" kern="0" dirty="0">
                <a:solidFill>
                  <a:srgbClr val="002569"/>
                </a:solidFill>
                <a:latin typeface="Helvetica"/>
              </a:rPr>
              <a:t>)</a:t>
            </a:r>
          </a:p>
        </p:txBody>
      </p:sp>
      <p:sp>
        <p:nvSpPr>
          <p:cNvPr id="36" name="TextBox 35"/>
          <p:cNvSpPr txBox="1"/>
          <p:nvPr/>
        </p:nvSpPr>
        <p:spPr>
          <a:xfrm>
            <a:off x="4055132" y="5657445"/>
            <a:ext cx="1413122" cy="1292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r>
              <a:rPr lang="en-AU" sz="1500" b="1" kern="0" dirty="0">
                <a:solidFill>
                  <a:srgbClr val="002569"/>
                </a:solidFill>
                <a:latin typeface="Helvetica"/>
              </a:rPr>
              <a:t>Goals</a:t>
            </a:r>
            <a:r>
              <a:rPr lang="en-AU" sz="1500" kern="0" dirty="0">
                <a:solidFill>
                  <a:srgbClr val="002569"/>
                </a:solidFill>
                <a:latin typeface="Helvetica"/>
              </a:rPr>
              <a:t> where EO data or organisations  play a role </a:t>
            </a:r>
          </a:p>
          <a:p>
            <a:pPr defTabSz="457200"/>
            <a:endParaRPr kumimoji="0" lang="en-AU" sz="1800" b="0" i="0" u="none" strike="noStrike" cap="none" spc="0" normalizeH="0" baseline="0" dirty="0">
              <a:ln>
                <a:noFill/>
              </a:ln>
              <a:solidFill>
                <a:srgbClr val="002569"/>
              </a:solidFill>
              <a:effectLst/>
              <a:uFillTx/>
            </a:endParaRPr>
          </a:p>
        </p:txBody>
      </p:sp>
      <p:sp>
        <p:nvSpPr>
          <p:cNvPr id="37" name="Rectangle 36"/>
          <p:cNvSpPr/>
          <p:nvPr/>
        </p:nvSpPr>
        <p:spPr>
          <a:xfrm>
            <a:off x="6565650" y="5000803"/>
            <a:ext cx="2384386" cy="1477328"/>
          </a:xfrm>
          <a:prstGeom prst="rect">
            <a:avLst/>
          </a:prstGeom>
        </p:spPr>
        <p:txBody>
          <a:bodyPr wrap="square">
            <a:spAutoFit/>
          </a:bodyPr>
          <a:lstStyle/>
          <a:p>
            <a:pPr defTabSz="457200"/>
            <a:r>
              <a:rPr lang="en-AU" sz="1500" kern="0" dirty="0">
                <a:solidFill>
                  <a:srgbClr val="002569"/>
                </a:solidFill>
                <a:latin typeface="Helvetica"/>
              </a:rPr>
              <a:t>Satellite </a:t>
            </a:r>
            <a:r>
              <a:rPr lang="en-AU" sz="1500" b="1" kern="0" dirty="0">
                <a:solidFill>
                  <a:srgbClr val="002569"/>
                </a:solidFill>
                <a:latin typeface="Helvetica"/>
              </a:rPr>
              <a:t>data sources </a:t>
            </a:r>
            <a:r>
              <a:rPr lang="en-AU" sz="1500" kern="0" dirty="0">
                <a:solidFill>
                  <a:srgbClr val="002569"/>
                </a:solidFill>
                <a:latin typeface="Helvetica"/>
              </a:rPr>
              <a:t>(incl. Landsat-8, Sentinels (1 &amp; 2), ALOS, SPOT-5, GCOM, JERS-1, GOSAT, HIMAWARI, </a:t>
            </a:r>
            <a:r>
              <a:rPr lang="en-AU" sz="1500" kern="0" dirty="0" err="1">
                <a:solidFill>
                  <a:srgbClr val="002569"/>
                </a:solidFill>
                <a:latin typeface="Helvetica"/>
              </a:rPr>
              <a:t>TerraSAR</a:t>
            </a:r>
            <a:r>
              <a:rPr lang="en-AU" sz="1500" kern="0" dirty="0">
                <a:solidFill>
                  <a:srgbClr val="002569"/>
                </a:solidFill>
                <a:latin typeface="Helvetica"/>
              </a:rPr>
              <a:t>-X/</a:t>
            </a:r>
            <a:r>
              <a:rPr lang="en-AU" sz="1500" kern="0" dirty="0" err="1">
                <a:solidFill>
                  <a:srgbClr val="002569"/>
                </a:solidFill>
                <a:latin typeface="Helvetica"/>
              </a:rPr>
              <a:t>TanDEM</a:t>
            </a:r>
            <a:r>
              <a:rPr lang="en-AU" sz="1500" kern="0" dirty="0">
                <a:solidFill>
                  <a:srgbClr val="002569"/>
                </a:solidFill>
                <a:latin typeface="Helvetica"/>
              </a:rPr>
              <a:t>-X…)</a:t>
            </a:r>
            <a:endParaRPr lang="en-AU" sz="1500" dirty="0">
              <a:solidFill>
                <a:srgbClr val="002569"/>
              </a:solidFill>
            </a:endParaRPr>
          </a:p>
        </p:txBody>
      </p:sp>
    </p:spTree>
    <p:extLst>
      <p:ext uri="{BB962C8B-B14F-4D97-AF65-F5344CB8AC3E}">
        <p14:creationId xmlns:p14="http://schemas.microsoft.com/office/powerpoint/2010/main" val="38853615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01DE5-7C70-0F4B-801E-01B23EC6F5B8}"/>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16</a:t>
            </a:fld>
            <a:endParaRPr lang="uk-UA" dirty="0"/>
          </a:p>
        </p:txBody>
      </p:sp>
      <p:sp>
        <p:nvSpPr>
          <p:cNvPr id="3" name="Rounded Rectangle 2">
            <a:extLst>
              <a:ext uri="{FF2B5EF4-FFF2-40B4-BE49-F238E27FC236}">
                <a16:creationId xmlns:a16="http://schemas.microsoft.com/office/drawing/2014/main" id="{4F229B1F-675F-5343-BEFB-569C1C4452E5}"/>
              </a:ext>
            </a:extLst>
          </p:cNvPr>
          <p:cNvSpPr/>
          <p:nvPr/>
        </p:nvSpPr>
        <p:spPr>
          <a:xfrm>
            <a:off x="4648200" y="1447800"/>
            <a:ext cx="4267200" cy="374568"/>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600" b="1" dirty="0">
                <a:latin typeface="+mj-ea"/>
              </a:rPr>
              <a:t>SDG-4</a:t>
            </a:r>
            <a:r>
              <a:rPr lang="en-US" sz="1600" dirty="0">
                <a:latin typeface="+mj-ea"/>
              </a:rPr>
              <a:t> CEOS engagement plan on SDGs</a:t>
            </a:r>
          </a:p>
        </p:txBody>
      </p:sp>
      <p:sp>
        <p:nvSpPr>
          <p:cNvPr id="6" name="Rounded Rectangle 5">
            <a:extLst>
              <a:ext uri="{FF2B5EF4-FFF2-40B4-BE49-F238E27FC236}">
                <a16:creationId xmlns:a16="http://schemas.microsoft.com/office/drawing/2014/main" id="{FE7FD5A4-10CC-F942-81A3-7F4DAFE49945}"/>
              </a:ext>
            </a:extLst>
          </p:cNvPr>
          <p:cNvSpPr/>
          <p:nvPr/>
        </p:nvSpPr>
        <p:spPr>
          <a:xfrm>
            <a:off x="228600" y="1447800"/>
            <a:ext cx="4267200" cy="374568"/>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600" b="1" dirty="0">
                <a:latin typeface="+mj-ea"/>
              </a:rPr>
              <a:t>SDG-3</a:t>
            </a:r>
            <a:r>
              <a:rPr lang="en-US" sz="1600" dirty="0">
                <a:latin typeface="+mj-ea"/>
              </a:rPr>
              <a:t> EO contribution to the SDGs</a:t>
            </a:r>
            <a:endParaRPr lang="en-US" sz="1600" b="1" dirty="0">
              <a:latin typeface="+mj-ea"/>
            </a:endParaRPr>
          </a:p>
        </p:txBody>
      </p:sp>
      <p:sp>
        <p:nvSpPr>
          <p:cNvPr id="9" name="Content Placeholder 3">
            <a:extLst>
              <a:ext uri="{FF2B5EF4-FFF2-40B4-BE49-F238E27FC236}">
                <a16:creationId xmlns:a16="http://schemas.microsoft.com/office/drawing/2014/main" id="{56A9F06E-3B12-C74F-8556-2F02CC2AAF75}"/>
              </a:ext>
            </a:extLst>
          </p:cNvPr>
          <p:cNvSpPr txBox="1">
            <a:spLocks/>
          </p:cNvSpPr>
          <p:nvPr/>
        </p:nvSpPr>
        <p:spPr>
          <a:xfrm>
            <a:off x="2057400" y="304800"/>
            <a:ext cx="5486400" cy="533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CEOS Work Plan (2019-2021)</a:t>
            </a:r>
          </a:p>
          <a:p>
            <a:pPr defTabSz="914400"/>
            <a:endParaRPr lang="en-US" dirty="0"/>
          </a:p>
        </p:txBody>
      </p:sp>
      <p:sp>
        <p:nvSpPr>
          <p:cNvPr id="8" name="TextBox 7">
            <a:extLst>
              <a:ext uri="{FF2B5EF4-FFF2-40B4-BE49-F238E27FC236}">
                <a16:creationId xmlns:a16="http://schemas.microsoft.com/office/drawing/2014/main" id="{8912ADB4-B4E6-6E4A-935E-960E5D50B480}"/>
              </a:ext>
            </a:extLst>
          </p:cNvPr>
          <p:cNvSpPr txBox="1"/>
          <p:nvPr/>
        </p:nvSpPr>
        <p:spPr>
          <a:xfrm>
            <a:off x="4648200" y="1825584"/>
            <a:ext cx="4343400" cy="49244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spcBef>
                <a:spcPts val="600"/>
              </a:spcBef>
              <a:buFont typeface="Arial" panose="020B0604020202020204" pitchFamily="34" charset="0"/>
              <a:buChar char="•"/>
            </a:pPr>
            <a:r>
              <a:rPr lang="en-AU" sz="1600" dirty="0"/>
              <a:t>Streamlined CEOS engagement on SDGs along CEOS mandate and unique role</a:t>
            </a:r>
          </a:p>
          <a:p>
            <a:pPr marL="285750" indent="-285750">
              <a:spcBef>
                <a:spcPts val="600"/>
              </a:spcBef>
              <a:buFont typeface="Arial" panose="020B0604020202020204" pitchFamily="34" charset="0"/>
              <a:buChar char="•"/>
            </a:pPr>
            <a:r>
              <a:rPr lang="en-AU" sz="1600" dirty="0"/>
              <a:t>Anchored CEOS plan of work in the UN processes on SDGs</a:t>
            </a:r>
          </a:p>
          <a:p>
            <a:pPr marL="285750" indent="-285750">
              <a:spcBef>
                <a:spcPts val="600"/>
              </a:spcBef>
              <a:buFont typeface="Arial" panose="020B0604020202020204" pitchFamily="34" charset="0"/>
              <a:buChar char="•"/>
            </a:pPr>
            <a:r>
              <a:rPr lang="en-AU" sz="1600" dirty="0"/>
              <a:t>Leveraged knowledge and expertise of existing CEOS bodies (VCs and WGs)</a:t>
            </a:r>
          </a:p>
          <a:p>
            <a:pPr marL="285750" indent="-285750">
              <a:spcBef>
                <a:spcPts val="600"/>
              </a:spcBef>
              <a:buFont typeface="Arial" panose="020B0604020202020204" pitchFamily="34" charset="0"/>
              <a:buChar char="•"/>
            </a:pPr>
            <a:r>
              <a:rPr lang="en-AU" sz="1600" dirty="0"/>
              <a:t>Draft engagement plan circulated to AHT members for comments/reviews at SIT 34 AHT side meeting</a:t>
            </a:r>
          </a:p>
          <a:p>
            <a:pPr marL="285750" indent="-285750">
              <a:spcBef>
                <a:spcPts val="600"/>
              </a:spcBef>
              <a:buFont typeface="Arial" panose="020B0604020202020204" pitchFamily="34" charset="0"/>
              <a:buChar char="•"/>
            </a:pPr>
            <a:r>
              <a:rPr lang="en-AU" sz="1600" dirty="0"/>
              <a:t>2 options for AHT SDG evolution retained.</a:t>
            </a:r>
          </a:p>
          <a:p>
            <a:pPr marL="285750" indent="-285750">
              <a:spcBef>
                <a:spcPts val="600"/>
              </a:spcBef>
              <a:buFont typeface="Arial" panose="020B0604020202020204" pitchFamily="34" charset="0"/>
              <a:buChar char="•"/>
            </a:pPr>
            <a:r>
              <a:rPr lang="en-AU" sz="1600" dirty="0"/>
              <a:t>Decision will be based on the capacity to mobilise a critical mass of agencies’ participation and resources commitments </a:t>
            </a:r>
          </a:p>
          <a:p>
            <a:pPr marL="285750" indent="-285750">
              <a:spcBef>
                <a:spcPts val="600"/>
              </a:spcBef>
              <a:buFont typeface="Arial" panose="020B0604020202020204" pitchFamily="34" charset="0"/>
              <a:buChar char="•"/>
            </a:pPr>
            <a:r>
              <a:rPr lang="en-AU" sz="1600" dirty="0"/>
              <a:t>Proposal for AHT evolution to be presented at SIT TW in September</a:t>
            </a:r>
          </a:p>
          <a:p>
            <a:pPr algn="ctr">
              <a:spcBef>
                <a:spcPts val="600"/>
              </a:spcBef>
            </a:pPr>
            <a:r>
              <a:rPr lang="en-AU" sz="1600" b="1" dirty="0">
                <a:solidFill>
                  <a:schemeClr val="accent6"/>
                </a:solidFill>
              </a:rPr>
              <a:t>SDG-4 draft to be completed in Q3</a:t>
            </a: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1" name="TextBox 10">
            <a:extLst>
              <a:ext uri="{FF2B5EF4-FFF2-40B4-BE49-F238E27FC236}">
                <a16:creationId xmlns:a16="http://schemas.microsoft.com/office/drawing/2014/main" id="{F32B38B2-ACF2-6841-BED2-665300D2D598}"/>
              </a:ext>
            </a:extLst>
          </p:cNvPr>
          <p:cNvSpPr txBox="1"/>
          <p:nvPr/>
        </p:nvSpPr>
        <p:spPr>
          <a:xfrm>
            <a:off x="190500" y="1825584"/>
            <a:ext cx="4343400" cy="4770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spcBef>
                <a:spcPts val="600"/>
              </a:spcBef>
              <a:buFont typeface="Arial" panose="020B0604020202020204" pitchFamily="34" charset="0"/>
              <a:buChar char="•"/>
            </a:pPr>
            <a:r>
              <a:rPr lang="en-AU" sz="1600" dirty="0"/>
              <a:t>Scrutinized in details all SDG indicators and assessed the relevance of EO to the Global Indicator Framework</a:t>
            </a:r>
          </a:p>
          <a:p>
            <a:pPr marL="285750" indent="-285750">
              <a:spcBef>
                <a:spcPts val="600"/>
              </a:spcBef>
              <a:buFont typeface="Arial" panose="020B0604020202020204" pitchFamily="34" charset="0"/>
              <a:buChar char="•"/>
            </a:pPr>
            <a:r>
              <a:rPr lang="en-AU" sz="1600" dirty="0"/>
              <a:t>Developed Indicator Factsheets  based on the IAEG-SDGs metadata description to make it simpler to consult for countries</a:t>
            </a:r>
          </a:p>
          <a:p>
            <a:pPr marL="285750" indent="-285750">
              <a:spcBef>
                <a:spcPts val="600"/>
              </a:spcBef>
              <a:buFont typeface="Arial" panose="020B0604020202020204" pitchFamily="34" charset="0"/>
              <a:buChar char="•"/>
            </a:pPr>
            <a:r>
              <a:rPr lang="en-AU" sz="1600" u="sng" dirty="0"/>
              <a:t>Outputs</a:t>
            </a:r>
            <a:r>
              <a:rPr lang="en-AU" sz="1600" dirty="0"/>
              <a:t>: Compendium on EO contribution to the SDG indicators (~200 pages) and Companion policy brief for decision makers (12 pages)</a:t>
            </a:r>
          </a:p>
          <a:p>
            <a:pPr marL="285750" indent="-285750">
              <a:spcBef>
                <a:spcPts val="600"/>
              </a:spcBef>
              <a:buFont typeface="Arial" panose="020B0604020202020204" pitchFamily="34" charset="0"/>
              <a:buChar char="•"/>
            </a:pPr>
            <a:r>
              <a:rPr lang="en-AU" sz="1600" dirty="0"/>
              <a:t>Compendium &amp; Policy Brief to be reviewed by AHT SDG and GEO EO4SDG (Q3)</a:t>
            </a:r>
          </a:p>
          <a:p>
            <a:pPr marL="285750" indent="-285750">
              <a:spcBef>
                <a:spcPts val="600"/>
              </a:spcBef>
              <a:buFont typeface="Arial" panose="020B0604020202020204" pitchFamily="34" charset="0"/>
              <a:buChar char="•"/>
            </a:pPr>
            <a:r>
              <a:rPr lang="en-AU" sz="1600" dirty="0"/>
              <a:t>To be later channelled to IAEG-SDGs WGGI Task Stream on application of satellite data for the SDG indicators</a:t>
            </a:r>
          </a:p>
          <a:p>
            <a:pPr algn="ctr">
              <a:spcBef>
                <a:spcPts val="600"/>
              </a:spcBef>
            </a:pPr>
            <a:r>
              <a:rPr lang="en-AU" sz="1600" b="1" dirty="0">
                <a:solidFill>
                  <a:schemeClr val="accent6"/>
                </a:solidFill>
              </a:rPr>
              <a:t>SDG-3 to be completed in Q3</a:t>
            </a:r>
            <a:r>
              <a:rPr lang="en-AU" sz="1600" dirty="0"/>
              <a:t> </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818947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01DE5-7C70-0F4B-801E-01B23EC6F5B8}"/>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17</a:t>
            </a:fld>
            <a:endParaRPr lang="uk-UA" dirty="0"/>
          </a:p>
        </p:txBody>
      </p:sp>
      <p:sp>
        <p:nvSpPr>
          <p:cNvPr id="5" name="Rounded Rectangle 4">
            <a:extLst>
              <a:ext uri="{FF2B5EF4-FFF2-40B4-BE49-F238E27FC236}">
                <a16:creationId xmlns:a16="http://schemas.microsoft.com/office/drawing/2014/main" id="{AD7EA39B-8789-D74B-B586-79B56A3DBF65}"/>
              </a:ext>
            </a:extLst>
          </p:cNvPr>
          <p:cNvSpPr/>
          <p:nvPr/>
        </p:nvSpPr>
        <p:spPr>
          <a:xfrm>
            <a:off x="228600" y="1486616"/>
            <a:ext cx="4267200" cy="64698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600" b="1" dirty="0">
                <a:latin typeface="+mj-ea"/>
              </a:rPr>
              <a:t>SDG-5</a:t>
            </a:r>
            <a:r>
              <a:rPr lang="en-US" sz="1600" dirty="0">
                <a:latin typeface="+mj-ea"/>
              </a:rPr>
              <a:t> </a:t>
            </a:r>
            <a:r>
              <a:rPr lang="en-US" sz="1600" dirty="0" err="1">
                <a:latin typeface="+mj-ea"/>
              </a:rPr>
              <a:t>Analyse</a:t>
            </a:r>
            <a:r>
              <a:rPr lang="en-US" sz="1600" dirty="0">
                <a:latin typeface="+mj-ea"/>
              </a:rPr>
              <a:t> the SDG satellite data requirements</a:t>
            </a:r>
          </a:p>
        </p:txBody>
      </p:sp>
      <p:sp>
        <p:nvSpPr>
          <p:cNvPr id="6" name="Rounded Rectangle 5">
            <a:extLst>
              <a:ext uri="{FF2B5EF4-FFF2-40B4-BE49-F238E27FC236}">
                <a16:creationId xmlns:a16="http://schemas.microsoft.com/office/drawing/2014/main" id="{C77E796B-FA87-894F-983C-87766A8479B6}"/>
              </a:ext>
            </a:extLst>
          </p:cNvPr>
          <p:cNvSpPr/>
          <p:nvPr/>
        </p:nvSpPr>
        <p:spPr>
          <a:xfrm>
            <a:off x="4648200" y="1486617"/>
            <a:ext cx="4267200" cy="64698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600" b="1" dirty="0">
                <a:latin typeface="+mj-ea"/>
              </a:rPr>
              <a:t>SDG-6</a:t>
            </a:r>
            <a:r>
              <a:rPr lang="en-US" sz="1600" dirty="0">
                <a:latin typeface="+mj-ea"/>
              </a:rPr>
              <a:t> Open Data Cube algorithms for the SDGs </a:t>
            </a:r>
          </a:p>
        </p:txBody>
      </p:sp>
      <p:sp>
        <p:nvSpPr>
          <p:cNvPr id="7" name="TextBox 6">
            <a:extLst>
              <a:ext uri="{FF2B5EF4-FFF2-40B4-BE49-F238E27FC236}">
                <a16:creationId xmlns:a16="http://schemas.microsoft.com/office/drawing/2014/main" id="{984EB584-D2CA-5B4C-B980-897B474EAAC4}"/>
              </a:ext>
            </a:extLst>
          </p:cNvPr>
          <p:cNvSpPr txBox="1"/>
          <p:nvPr/>
        </p:nvSpPr>
        <p:spPr>
          <a:xfrm>
            <a:off x="228600" y="2133600"/>
            <a:ext cx="4343400" cy="46782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spcBef>
                <a:spcPts val="600"/>
              </a:spcBef>
              <a:buFont typeface="Arial" panose="020B0604020202020204" pitchFamily="34" charset="0"/>
              <a:buChar char="•"/>
            </a:pPr>
            <a:r>
              <a:rPr lang="en-AU" sz="1600" dirty="0"/>
              <a:t>New AHT deliverable in CEOS </a:t>
            </a:r>
            <a:r>
              <a:rPr lang="en-AU" sz="1600" dirty="0" err="1"/>
              <a:t>workplan</a:t>
            </a:r>
            <a:endParaRPr lang="en-AU" sz="1600" dirty="0"/>
          </a:p>
          <a:p>
            <a:pPr marL="285750" indent="-285750">
              <a:spcBef>
                <a:spcPts val="600"/>
              </a:spcBef>
              <a:buFont typeface="Arial" panose="020B0604020202020204" pitchFamily="34" charset="0"/>
              <a:buChar char="•"/>
            </a:pPr>
            <a:r>
              <a:rPr lang="en-AU" sz="1600" dirty="0"/>
              <a:t>Linked to the IAEG-SDGs WGGI Task Stream on the application of satellite EO data for the SDG indicators</a:t>
            </a:r>
          </a:p>
          <a:p>
            <a:pPr marL="285750" indent="-285750">
              <a:spcBef>
                <a:spcPts val="600"/>
              </a:spcBef>
              <a:buFont typeface="Arial" panose="020B0604020202020204" pitchFamily="34" charset="0"/>
              <a:buChar char="•"/>
            </a:pPr>
            <a:r>
              <a:rPr lang="en-AU" sz="1600" dirty="0"/>
              <a:t>Useful for CEOS agencies to actively contribute to the SDG processes</a:t>
            </a:r>
          </a:p>
          <a:p>
            <a:pPr marL="285750" indent="-285750">
              <a:spcBef>
                <a:spcPts val="600"/>
              </a:spcBef>
              <a:buFont typeface="Arial" panose="020B0604020202020204" pitchFamily="34" charset="0"/>
              <a:buChar char="•"/>
            </a:pPr>
            <a:r>
              <a:rPr lang="en-AU" sz="1600" dirty="0"/>
              <a:t>Similar approach to GEOGLAM EO Requirements Table</a:t>
            </a:r>
          </a:p>
          <a:p>
            <a:pPr marL="285750" indent="-285750">
              <a:spcBef>
                <a:spcPts val="600"/>
              </a:spcBef>
              <a:buFont typeface="Arial" panose="020B0604020202020204" pitchFamily="34" charset="0"/>
              <a:buChar char="•"/>
            </a:pPr>
            <a:r>
              <a:rPr lang="en-AU" sz="1600" dirty="0"/>
              <a:t>Will be conducted for all SDG indicators where EO is relevant, starting with the WGGI primary indicators</a:t>
            </a:r>
          </a:p>
          <a:p>
            <a:pPr marL="285750" indent="-285750">
              <a:spcBef>
                <a:spcPts val="600"/>
              </a:spcBef>
              <a:buFont typeface="Arial" panose="020B0604020202020204" pitchFamily="34" charset="0"/>
              <a:buChar char="•"/>
            </a:pPr>
            <a:r>
              <a:rPr lang="en-AU" sz="1600" dirty="0"/>
              <a:t>Done in cooperation with CEOS VCs</a:t>
            </a:r>
          </a:p>
          <a:p>
            <a:pPr marL="285750" indent="-285750">
              <a:spcBef>
                <a:spcPts val="600"/>
              </a:spcBef>
              <a:buFont typeface="Arial" panose="020B0604020202020204" pitchFamily="34" charset="0"/>
              <a:buChar char="•"/>
            </a:pPr>
            <a:r>
              <a:rPr lang="en-AU" sz="1600" dirty="0"/>
              <a:t>CEOS task to be undertaken in consultation with GEO community</a:t>
            </a:r>
          </a:p>
          <a:p>
            <a:pPr algn="ctr">
              <a:spcBef>
                <a:spcPts val="600"/>
              </a:spcBef>
            </a:pPr>
            <a:r>
              <a:rPr lang="en-AU" sz="1600" b="1" dirty="0">
                <a:solidFill>
                  <a:schemeClr val="accent6"/>
                </a:solidFill>
              </a:rPr>
              <a:t>SDG-5 ongoing</a:t>
            </a:r>
            <a:endParaRPr lang="en-AU" sz="1600" dirty="0"/>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2569"/>
              </a:solidFill>
              <a:effectLst/>
              <a:uFillTx/>
            </a:endParaRPr>
          </a:p>
        </p:txBody>
      </p:sp>
      <p:sp>
        <p:nvSpPr>
          <p:cNvPr id="9" name="TextBox 8">
            <a:extLst>
              <a:ext uri="{FF2B5EF4-FFF2-40B4-BE49-F238E27FC236}">
                <a16:creationId xmlns:a16="http://schemas.microsoft.com/office/drawing/2014/main" id="{2BE1684C-15F2-0C47-B71B-6CA5D160878F}"/>
              </a:ext>
            </a:extLst>
          </p:cNvPr>
          <p:cNvSpPr txBox="1"/>
          <p:nvPr/>
        </p:nvSpPr>
        <p:spPr>
          <a:xfrm>
            <a:off x="4648200" y="2133600"/>
            <a:ext cx="4343400" cy="4524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spcBef>
                <a:spcPts val="600"/>
              </a:spcBef>
              <a:buFont typeface="Arial" panose="020B0604020202020204" pitchFamily="34" charset="0"/>
              <a:buChar char="•"/>
            </a:pPr>
            <a:r>
              <a:rPr lang="en-AU" sz="1600" dirty="0"/>
              <a:t>Ongoing discussions with SEO to customise ODC workflows for reporting on SDG indicators.</a:t>
            </a:r>
          </a:p>
          <a:p>
            <a:pPr marL="285750" indent="-285750">
              <a:spcBef>
                <a:spcPts val="600"/>
              </a:spcBef>
              <a:buFont typeface="Arial" panose="020B0604020202020204" pitchFamily="34" charset="0"/>
              <a:buChar char="•"/>
            </a:pPr>
            <a:r>
              <a:rPr lang="en-AU" sz="1600" dirty="0"/>
              <a:t>Inclusive approach (no monopoly)</a:t>
            </a:r>
          </a:p>
          <a:p>
            <a:pPr marL="285750" indent="-285750">
              <a:spcBef>
                <a:spcPts val="600"/>
              </a:spcBef>
              <a:buFont typeface="Arial" panose="020B0604020202020204" pitchFamily="34" charset="0"/>
              <a:buChar char="•"/>
            </a:pPr>
            <a:r>
              <a:rPr lang="en-AU" sz="1600" dirty="0"/>
              <a:t>High transferability: benefits from national deployments of the Open Data Cubes</a:t>
            </a:r>
          </a:p>
          <a:p>
            <a:pPr marL="285750" indent="-285750">
              <a:spcBef>
                <a:spcPts val="600"/>
              </a:spcBef>
              <a:buFont typeface="Arial" panose="020B0604020202020204" pitchFamily="34" charset="0"/>
              <a:buChar char="•"/>
            </a:pPr>
            <a:r>
              <a:rPr lang="en-AU" sz="1600" dirty="0"/>
              <a:t>Demo Data Cube notebooks (Python algorithms) that directly address SDG indicators have been created</a:t>
            </a:r>
          </a:p>
          <a:p>
            <a:pPr marL="285750" indent="-285750">
              <a:spcBef>
                <a:spcPts val="600"/>
              </a:spcBef>
              <a:buFont typeface="Arial" panose="020B0604020202020204" pitchFamily="34" charset="0"/>
              <a:buChar char="•"/>
            </a:pPr>
            <a:r>
              <a:rPr lang="en-AU" sz="1600" dirty="0"/>
              <a:t>Further efforts required to post them in the Data Cube Application Library, and then to be usable</a:t>
            </a:r>
          </a:p>
          <a:p>
            <a:pPr marL="285750" indent="-285750">
              <a:spcBef>
                <a:spcPts val="600"/>
              </a:spcBef>
              <a:buFont typeface="Arial" panose="020B0604020202020204" pitchFamily="34" charset="0"/>
              <a:buChar char="•"/>
            </a:pPr>
            <a:r>
              <a:rPr lang="en-AU" sz="1600" dirty="0"/>
              <a:t>Discussions to link it to other initiatives</a:t>
            </a:r>
          </a:p>
          <a:p>
            <a:pPr algn="ctr"/>
            <a:endParaRPr lang="en-AU" sz="1600" dirty="0"/>
          </a:p>
          <a:p>
            <a:pPr algn="ctr"/>
            <a:r>
              <a:rPr lang="en-AU" sz="1600" b="1" dirty="0">
                <a:solidFill>
                  <a:schemeClr val="accent6"/>
                </a:solidFill>
              </a:rPr>
              <a:t>SDG-6 ongoing</a:t>
            </a: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0" name="Content Placeholder 3">
            <a:extLst>
              <a:ext uri="{FF2B5EF4-FFF2-40B4-BE49-F238E27FC236}">
                <a16:creationId xmlns:a16="http://schemas.microsoft.com/office/drawing/2014/main" id="{B99411BE-BE6A-FC4D-B49E-83D12108554E}"/>
              </a:ext>
            </a:extLst>
          </p:cNvPr>
          <p:cNvSpPr txBox="1">
            <a:spLocks/>
          </p:cNvSpPr>
          <p:nvPr/>
        </p:nvSpPr>
        <p:spPr>
          <a:xfrm>
            <a:off x="2057400" y="304800"/>
            <a:ext cx="5486400" cy="533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CEOS Work Plan (2019-2021)</a:t>
            </a:r>
          </a:p>
          <a:p>
            <a:pPr defTabSz="914400"/>
            <a:endParaRPr lang="en-US" dirty="0"/>
          </a:p>
        </p:txBody>
      </p:sp>
    </p:spTree>
    <p:extLst>
      <p:ext uri="{BB962C8B-B14F-4D97-AF65-F5344CB8AC3E}">
        <p14:creationId xmlns:p14="http://schemas.microsoft.com/office/powerpoint/2010/main" val="667230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5DDF7-162C-EF43-AC81-DC2F84F8868D}"/>
              </a:ext>
            </a:extLst>
          </p:cNvPr>
          <p:cNvSpPr>
            <a:spLocks noGrp="1"/>
          </p:cNvSpPr>
          <p:nvPr>
            <p:ph type="sldNum" sz="quarter" idx="12"/>
          </p:nvPr>
        </p:nvSpPr>
        <p:spPr/>
        <p:txBody>
          <a:bodyPr/>
          <a:lstStyle/>
          <a:p>
            <a:fld id="{52E86312-5CCC-9B42-9870-1C5BB0B71276}" type="slidenum">
              <a:rPr lang="en-US" smtClean="0"/>
              <a:t>18</a:t>
            </a:fld>
            <a:endParaRPr lang="en-US"/>
          </a:p>
        </p:txBody>
      </p:sp>
      <p:graphicFrame>
        <p:nvGraphicFramePr>
          <p:cNvPr id="5" name="Table 4">
            <a:extLst>
              <a:ext uri="{FF2B5EF4-FFF2-40B4-BE49-F238E27FC236}">
                <a16:creationId xmlns:a16="http://schemas.microsoft.com/office/drawing/2014/main" id="{CC24F19C-56F3-2B49-9AE8-FBBA7C6CDB1D}"/>
              </a:ext>
            </a:extLst>
          </p:cNvPr>
          <p:cNvGraphicFramePr>
            <a:graphicFrameLocks noGrp="1"/>
          </p:cNvGraphicFramePr>
          <p:nvPr>
            <p:extLst>
              <p:ext uri="{D42A27DB-BD31-4B8C-83A1-F6EECF244321}">
                <p14:modId xmlns:p14="http://schemas.microsoft.com/office/powerpoint/2010/main" val="2558138669"/>
              </p:ext>
            </p:extLst>
          </p:nvPr>
        </p:nvGraphicFramePr>
        <p:xfrm>
          <a:off x="152400" y="1264920"/>
          <a:ext cx="8991599" cy="5318368"/>
        </p:xfrm>
        <a:graphic>
          <a:graphicData uri="http://schemas.openxmlformats.org/drawingml/2006/table">
            <a:tbl>
              <a:tblPr firstRow="1" firstCol="1" bandRow="1">
                <a:tableStyleId>{B301B821-A1FF-4177-AEE7-76D212191A09}</a:tableStyleId>
              </a:tblPr>
              <a:tblGrid>
                <a:gridCol w="703690">
                  <a:extLst>
                    <a:ext uri="{9D8B030D-6E8A-4147-A177-3AD203B41FA5}">
                      <a16:colId xmlns:a16="http://schemas.microsoft.com/office/drawing/2014/main" val="1916588062"/>
                    </a:ext>
                  </a:extLst>
                </a:gridCol>
                <a:gridCol w="1810910">
                  <a:extLst>
                    <a:ext uri="{9D8B030D-6E8A-4147-A177-3AD203B41FA5}">
                      <a16:colId xmlns:a16="http://schemas.microsoft.com/office/drawing/2014/main" val="3620170829"/>
                    </a:ext>
                  </a:extLst>
                </a:gridCol>
                <a:gridCol w="4876800">
                  <a:extLst>
                    <a:ext uri="{9D8B030D-6E8A-4147-A177-3AD203B41FA5}">
                      <a16:colId xmlns:a16="http://schemas.microsoft.com/office/drawing/2014/main" val="1867757139"/>
                    </a:ext>
                  </a:extLst>
                </a:gridCol>
                <a:gridCol w="1600199">
                  <a:extLst>
                    <a:ext uri="{9D8B030D-6E8A-4147-A177-3AD203B41FA5}">
                      <a16:colId xmlns:a16="http://schemas.microsoft.com/office/drawing/2014/main" val="3897054357"/>
                    </a:ext>
                  </a:extLst>
                </a:gridCol>
              </a:tblGrid>
              <a:tr h="478804">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Activity Title</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Activity Description</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Support from </a:t>
                      </a:r>
                    </a:p>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CEOS bodies</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399528"/>
                  </a:ext>
                </a:extLst>
              </a:tr>
              <a:tr h="1038832">
                <a:tc>
                  <a:txBody>
                    <a:bodyPr/>
                    <a:lstStyle/>
                    <a:p>
                      <a:pPr algn="ctr">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1</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Satellite Data Requirements</a:t>
                      </a:r>
                      <a:br>
                        <a:rPr lang="en-US" sz="1200" b="1" dirty="0">
                          <a:effectLst/>
                          <a:latin typeface="+mj-lt"/>
                          <a:ea typeface="Times New Roman" panose="02020603050405020304" pitchFamily="18" charset="0"/>
                          <a:cs typeface="Times New Roman" panose="02020603050405020304" pitchFamily="18" charset="0"/>
                        </a:rPr>
                      </a:br>
                      <a:r>
                        <a:rPr lang="en-US" sz="1200" b="1" dirty="0">
                          <a:effectLst/>
                          <a:latin typeface="+mj-lt"/>
                          <a:ea typeface="Times New Roman" panose="02020603050405020304" pitchFamily="18" charset="0"/>
                          <a:cs typeface="Times New Roman" panose="02020603050405020304" pitchFamily="18" charset="0"/>
                        </a:rPr>
                        <a:t>(Analysis Ready Data)</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Bef>
                          <a:spcPts val="300"/>
                        </a:spcBef>
                        <a:spcAft>
                          <a:spcPts val="300"/>
                        </a:spcAft>
                        <a:buFont typeface="Wingdings" pitchFamily="2" charset="2"/>
                        <a:buChar char=""/>
                      </a:pPr>
                      <a:r>
                        <a:rPr lang="en-US" sz="1200" dirty="0">
                          <a:effectLst/>
                          <a:latin typeface="+mj-lt"/>
                          <a:ea typeface="Times New Roman" panose="02020603050405020304" pitchFamily="18" charset="0"/>
                          <a:cs typeface="Times New Roman" panose="02020603050405020304" pitchFamily="18" charset="0"/>
                        </a:rPr>
                        <a:t>Production of guidelines on how to integrate satellite data in the production of SDG indicators, including availability of satellite Analysis Ready Data, review of satellite data requirements, access to satellite data.  (</a:t>
                      </a:r>
                      <a:r>
                        <a:rPr lang="en-US" sz="1200" b="1" i="1" dirty="0">
                          <a:effectLst/>
                          <a:latin typeface="+mj-lt"/>
                          <a:ea typeface="Times New Roman" panose="02020603050405020304" pitchFamily="18" charset="0"/>
                          <a:cs typeface="Times New Roman" panose="02020603050405020304" pitchFamily="18" charset="0"/>
                        </a:rPr>
                        <a:t>one guideline per indicator</a:t>
                      </a:r>
                      <a:r>
                        <a:rPr lang="en-US" sz="1200" dirty="0">
                          <a:effectLst/>
                          <a:latin typeface="+mj-lt"/>
                          <a:ea typeface="Times New Roman" panose="02020603050405020304" pitchFamily="18" charset="0"/>
                          <a:cs typeface="Times New Roman" panose="02020603050405020304" pitchFamily="18" charset="0"/>
                        </a:rPr>
                        <a:t>).</a:t>
                      </a:r>
                    </a:p>
                  </a:txBody>
                  <a:tcPr marL="68580" marR="68580" marT="0" marB="0" anchor="ctr"/>
                </a:tc>
                <a:tc>
                  <a:txBody>
                    <a:bodyPr/>
                    <a:lstStyle/>
                    <a:p>
                      <a:pPr algn="ctr">
                        <a:spcBef>
                          <a:spcPts val="300"/>
                        </a:spcBef>
                        <a:spcAft>
                          <a:spcPts val="300"/>
                        </a:spcAft>
                      </a:pPr>
                      <a:r>
                        <a:rPr lang="en-US" sz="1200" dirty="0">
                          <a:effectLst/>
                          <a:latin typeface="+mj-lt"/>
                          <a:ea typeface="Times New Roman" panose="02020603050405020304" pitchFamily="18" charset="0"/>
                          <a:cs typeface="Times New Roman" panose="02020603050405020304" pitchFamily="18" charset="0"/>
                        </a:rPr>
                        <a:t>LSI-VC</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(and other VCs)</a:t>
                      </a:r>
                    </a:p>
                  </a:txBody>
                  <a:tcPr marL="68580" marR="68580" marT="0" marB="0" anchor="ctr"/>
                </a:tc>
                <a:extLst>
                  <a:ext uri="{0D108BD9-81ED-4DB2-BD59-A6C34878D82A}">
                    <a16:rowId xmlns:a16="http://schemas.microsoft.com/office/drawing/2014/main" val="3049730477"/>
                  </a:ext>
                </a:extLst>
              </a:tr>
              <a:tr h="1589939">
                <a:tc>
                  <a:txBody>
                    <a:bodyPr/>
                    <a:lstStyle/>
                    <a:p>
                      <a:pPr algn="ctr">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2</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EO Enabling Infrastructures</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Bef>
                          <a:spcPts val="300"/>
                        </a:spcBef>
                        <a:spcAft>
                          <a:spcPts val="300"/>
                        </a:spcAft>
                        <a:buFont typeface="Wingdings" pitchFamily="2" charset="2"/>
                        <a:buChar char=""/>
                      </a:pPr>
                      <a:r>
                        <a:rPr lang="en-US" sz="1200" dirty="0">
                          <a:effectLst/>
                          <a:latin typeface="+mj-lt"/>
                          <a:ea typeface="Times New Roman" panose="02020603050405020304" pitchFamily="18" charset="0"/>
                          <a:cs typeface="Times New Roman" panose="02020603050405020304" pitchFamily="18" charset="0"/>
                        </a:rPr>
                        <a:t>Review of EO-enabling infrastructures (EO processing platforms, data processing and analytics tools) to facilitate uptake of satellite observations and products by SDG stakeholders.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a:t>
                      </a:r>
                      <a:r>
                        <a:rPr lang="en-US" sz="1200" b="1" i="1" dirty="0">
                          <a:effectLst/>
                          <a:latin typeface="+mj-lt"/>
                          <a:ea typeface="Times New Roman" panose="02020603050405020304" pitchFamily="18" charset="0"/>
                          <a:cs typeface="Times New Roman" panose="02020603050405020304" pitchFamily="18" charset="0"/>
                        </a:rPr>
                        <a:t>one review per indicator</a:t>
                      </a:r>
                      <a:r>
                        <a:rPr lang="en-US" sz="1200" dirty="0">
                          <a:effectLst/>
                          <a:latin typeface="+mj-lt"/>
                          <a:ea typeface="Times New Roman" panose="02020603050405020304" pitchFamily="18" charset="0"/>
                          <a:cs typeface="Times New Roman" panose="02020603050405020304" pitchFamily="18" charset="0"/>
                        </a:rPr>
                        <a:t>).</a:t>
                      </a:r>
                    </a:p>
                    <a:p>
                      <a:pPr marL="342900" lvl="0" indent="-342900" algn="l">
                        <a:spcBef>
                          <a:spcPts val="300"/>
                        </a:spcBef>
                        <a:spcAft>
                          <a:spcPts val="300"/>
                        </a:spcAft>
                        <a:buFont typeface="Wingdings" pitchFamily="2" charset="2"/>
                        <a:buChar char=""/>
                      </a:pPr>
                      <a:r>
                        <a:rPr lang="en-US" sz="1200" dirty="0" err="1">
                          <a:effectLst/>
                          <a:latin typeface="+mj-lt"/>
                          <a:ea typeface="Times New Roman" panose="02020603050405020304" pitchFamily="18" charset="0"/>
                          <a:cs typeface="Times New Roman" panose="02020603050405020304" pitchFamily="18" charset="0"/>
                        </a:rPr>
                        <a:t>Customisation</a:t>
                      </a:r>
                      <a:r>
                        <a:rPr lang="en-US" sz="1200" dirty="0">
                          <a:effectLst/>
                          <a:latin typeface="+mj-lt"/>
                          <a:ea typeface="Times New Roman" panose="02020603050405020304" pitchFamily="18" charset="0"/>
                          <a:cs typeface="Times New Roman" panose="02020603050405020304" pitchFamily="18" charset="0"/>
                        </a:rPr>
                        <a:t> of CEOS Data Cube for SDG indicators.</a:t>
                      </a:r>
                    </a:p>
                    <a:p>
                      <a:pPr marL="342900" lvl="0" indent="-342900" algn="l">
                        <a:spcBef>
                          <a:spcPts val="300"/>
                        </a:spcBef>
                        <a:spcAft>
                          <a:spcPts val="300"/>
                        </a:spcAft>
                        <a:buFont typeface="Wingdings" pitchFamily="2" charset="2"/>
                        <a:buChar char=""/>
                      </a:pPr>
                      <a:r>
                        <a:rPr lang="en-US" sz="1200" dirty="0">
                          <a:effectLst/>
                          <a:latin typeface="+mj-lt"/>
                          <a:ea typeface="Times New Roman" panose="02020603050405020304" pitchFamily="18" charset="0"/>
                          <a:cs typeface="Times New Roman" panose="02020603050405020304" pitchFamily="18" charset="0"/>
                        </a:rPr>
                        <a:t>Development of a CEOS SDG Community Portal for Satellite Data discovery and access.</a:t>
                      </a:r>
                    </a:p>
                  </a:txBody>
                  <a:tcPr marL="68580" marR="68580" marT="0" marB="0" anchor="ctr"/>
                </a:tc>
                <a:tc>
                  <a:txBody>
                    <a:bodyPr/>
                    <a:lstStyle/>
                    <a:p>
                      <a:pPr algn="ctr">
                        <a:spcBef>
                          <a:spcPts val="300"/>
                        </a:spcBef>
                        <a:spcAft>
                          <a:spcPts val="300"/>
                        </a:spcAft>
                      </a:pPr>
                      <a:r>
                        <a:rPr lang="en-US" sz="1200">
                          <a:effectLst/>
                          <a:latin typeface="+mj-lt"/>
                          <a:ea typeface="Times New Roman" panose="02020603050405020304" pitchFamily="18" charset="0"/>
                          <a:cs typeface="Times New Roman" panose="02020603050405020304" pitchFamily="18" charset="0"/>
                        </a:rPr>
                        <a:t>WGISS</a:t>
                      </a:r>
                    </a:p>
                    <a:p>
                      <a:pPr algn="ctr">
                        <a:spcBef>
                          <a:spcPts val="300"/>
                        </a:spcBef>
                        <a:spcAft>
                          <a:spcPts val="300"/>
                        </a:spcAft>
                      </a:pPr>
                      <a:r>
                        <a:rPr lang="en-US" sz="1200">
                          <a:effectLst/>
                          <a:latin typeface="+mj-lt"/>
                          <a:ea typeface="Times New Roman" panose="02020603050405020304" pitchFamily="18" charset="0"/>
                          <a:cs typeface="Times New Roman" panose="02020603050405020304" pitchFamily="18" charset="0"/>
                        </a:rPr>
                        <a:t>SEO</a:t>
                      </a:r>
                    </a:p>
                  </a:txBody>
                  <a:tcPr marL="68580" marR="68580" marT="0" marB="0" anchor="ctr"/>
                </a:tc>
                <a:extLst>
                  <a:ext uri="{0D108BD9-81ED-4DB2-BD59-A6C34878D82A}">
                    <a16:rowId xmlns:a16="http://schemas.microsoft.com/office/drawing/2014/main" val="2401790433"/>
                  </a:ext>
                </a:extLst>
              </a:tr>
              <a:tr h="708367">
                <a:tc>
                  <a:txBody>
                    <a:bodyPr/>
                    <a:lstStyle/>
                    <a:p>
                      <a:pPr algn="ctr">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3</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b="1">
                          <a:effectLst/>
                          <a:latin typeface="+mj-lt"/>
                          <a:ea typeface="Times New Roman" panose="02020603050405020304" pitchFamily="18" charset="0"/>
                          <a:cs typeface="Times New Roman" panose="02020603050405020304" pitchFamily="18" charset="0"/>
                        </a:rPr>
                        <a:t>Awareness and Capacity Building</a:t>
                      </a:r>
                      <a:endParaRPr lang="en-US" sz="12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Bef>
                          <a:spcPts val="300"/>
                        </a:spcBef>
                        <a:spcAft>
                          <a:spcPts val="300"/>
                        </a:spcAft>
                        <a:buFont typeface="Wingdings" pitchFamily="2" charset="2"/>
                        <a:buChar char=""/>
                      </a:pPr>
                      <a:r>
                        <a:rPr lang="en-US" sz="1200">
                          <a:effectLst/>
                          <a:latin typeface="+mj-lt"/>
                          <a:ea typeface="Times New Roman" panose="02020603050405020304" pitchFamily="18" charset="0"/>
                          <a:cs typeface="Times New Roman" panose="02020603050405020304" pitchFamily="18" charset="0"/>
                        </a:rPr>
                        <a:t>Organisation of Capacity Building on advanced satellite-based methodologies for SDG indicators.</a:t>
                      </a:r>
                      <a:br>
                        <a:rPr lang="en-US" sz="1200">
                          <a:effectLst/>
                          <a:latin typeface="+mj-lt"/>
                          <a:ea typeface="Times New Roman" panose="02020603050405020304" pitchFamily="18" charset="0"/>
                          <a:cs typeface="Times New Roman" panose="02020603050405020304" pitchFamily="18" charset="0"/>
                        </a:rPr>
                      </a:br>
                      <a:r>
                        <a:rPr lang="en-US" sz="1200">
                          <a:effectLst/>
                          <a:latin typeface="+mj-lt"/>
                          <a:ea typeface="Times New Roman" panose="02020603050405020304" pitchFamily="18" charset="0"/>
                          <a:cs typeface="Times New Roman" panose="02020603050405020304" pitchFamily="18" charset="0"/>
                        </a:rPr>
                        <a:t>(</a:t>
                      </a:r>
                      <a:r>
                        <a:rPr lang="en-US" sz="1200" b="1">
                          <a:effectLst/>
                          <a:latin typeface="+mj-lt"/>
                          <a:ea typeface="Times New Roman" panose="02020603050405020304" pitchFamily="18" charset="0"/>
                          <a:cs typeface="Times New Roman" panose="02020603050405020304" pitchFamily="18" charset="0"/>
                        </a:rPr>
                        <a:t>one capacity building webinar per indicator</a:t>
                      </a:r>
                      <a:r>
                        <a:rPr lang="en-US" sz="1200">
                          <a:effectLst/>
                          <a:latin typeface="+mj-lt"/>
                          <a:ea typeface="Times New Roman" panose="02020603050405020304" pitchFamily="18" charset="0"/>
                          <a:cs typeface="Times New Roman" panose="02020603050405020304" pitchFamily="18" charset="0"/>
                        </a:rPr>
                        <a:t>)</a:t>
                      </a:r>
                    </a:p>
                  </a:txBody>
                  <a:tcPr marL="68580" marR="68580" marT="0" marB="0" anchor="ctr"/>
                </a:tc>
                <a:tc>
                  <a:txBody>
                    <a:bodyPr/>
                    <a:lstStyle/>
                    <a:p>
                      <a:pPr algn="ctr">
                        <a:spcBef>
                          <a:spcPts val="300"/>
                        </a:spcBef>
                        <a:spcAft>
                          <a:spcPts val="300"/>
                        </a:spcAft>
                      </a:pPr>
                      <a:r>
                        <a:rPr lang="en-US" sz="1200">
                          <a:effectLst/>
                          <a:latin typeface="+mj-lt"/>
                          <a:ea typeface="Times New Roman" panose="02020603050405020304" pitchFamily="18" charset="0"/>
                          <a:cs typeface="Times New Roman" panose="02020603050405020304" pitchFamily="18" charset="0"/>
                        </a:rPr>
                        <a:t>WGCapD</a:t>
                      </a:r>
                    </a:p>
                  </a:txBody>
                  <a:tcPr marL="68580" marR="68580" marT="0" marB="0" anchor="ctr"/>
                </a:tc>
                <a:extLst>
                  <a:ext uri="{0D108BD9-81ED-4DB2-BD59-A6C34878D82A}">
                    <a16:rowId xmlns:a16="http://schemas.microsoft.com/office/drawing/2014/main" val="3961440884"/>
                  </a:ext>
                </a:extLst>
              </a:tr>
              <a:tr h="557938">
                <a:tc>
                  <a:txBody>
                    <a:bodyPr/>
                    <a:lstStyle/>
                    <a:p>
                      <a:pPr algn="ctr">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4</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Good Practices Guidance</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Bef>
                          <a:spcPts val="300"/>
                        </a:spcBef>
                        <a:spcAft>
                          <a:spcPts val="300"/>
                        </a:spcAft>
                        <a:buFont typeface="Wingdings" pitchFamily="2" charset="2"/>
                        <a:buChar char=""/>
                      </a:pPr>
                      <a:r>
                        <a:rPr lang="en-US" sz="1200" dirty="0">
                          <a:effectLst/>
                          <a:latin typeface="+mj-lt"/>
                          <a:ea typeface="Times New Roman" panose="02020603050405020304" pitchFamily="18" charset="0"/>
                          <a:cs typeface="Times New Roman" panose="02020603050405020304" pitchFamily="18" charset="0"/>
                        </a:rPr>
                        <a:t>Collection of EO good practices on SDG indicators.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a:t>
                      </a:r>
                      <a:r>
                        <a:rPr lang="en-US" sz="1200" b="1" i="1" dirty="0">
                          <a:effectLst/>
                          <a:latin typeface="+mj-lt"/>
                          <a:ea typeface="Times New Roman" panose="02020603050405020304" pitchFamily="18" charset="0"/>
                          <a:cs typeface="Times New Roman" panose="02020603050405020304" pitchFamily="18" charset="0"/>
                        </a:rPr>
                        <a:t>one set of good practices per indicator</a:t>
                      </a:r>
                      <a:r>
                        <a:rPr lang="en-US" sz="1200" b="1" dirty="0">
                          <a:effectLst/>
                          <a:latin typeface="+mj-lt"/>
                          <a:ea typeface="Times New Roman" panose="02020603050405020304" pitchFamily="18" charset="0"/>
                          <a:cs typeface="Times New Roman" panose="02020603050405020304" pitchFamily="18" charset="0"/>
                        </a:rPr>
                        <a:t>)</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2432488"/>
                  </a:ext>
                </a:extLst>
              </a:tr>
              <a:tr h="944488">
                <a:tc>
                  <a:txBody>
                    <a:bodyPr/>
                    <a:lstStyle/>
                    <a:p>
                      <a:pPr algn="ctr">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5</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b="1" dirty="0">
                          <a:effectLst/>
                          <a:latin typeface="+mj-lt"/>
                          <a:ea typeface="Times New Roman" panose="02020603050405020304" pitchFamily="18" charset="0"/>
                          <a:cs typeface="Times New Roman" panose="02020603050405020304" pitchFamily="18" charset="0"/>
                        </a:rPr>
                        <a:t>Level of Confidence on EO for national statistics</a:t>
                      </a:r>
                    </a:p>
                  </a:txBody>
                  <a:tcPr marL="68580" marR="68580" marT="0" marB="0" anchor="ctr"/>
                </a:tc>
                <a:tc>
                  <a:txBody>
                    <a:bodyPr/>
                    <a:lstStyle/>
                    <a:p>
                      <a:pPr marL="342900" lvl="0" indent="-342900" algn="l">
                        <a:spcBef>
                          <a:spcPts val="300"/>
                        </a:spcBef>
                        <a:spcAft>
                          <a:spcPts val="300"/>
                        </a:spcAft>
                        <a:buFont typeface="Wingdings" pitchFamily="2" charset="2"/>
                        <a:buChar char=""/>
                      </a:pPr>
                      <a:r>
                        <a:rPr lang="en-US" sz="1200" dirty="0">
                          <a:effectLst/>
                          <a:latin typeface="+mj-lt"/>
                          <a:ea typeface="Times New Roman" panose="02020603050405020304" pitchFamily="18" charset="0"/>
                          <a:cs typeface="Times New Roman" panose="02020603050405020304" pitchFamily="18" charset="0"/>
                        </a:rPr>
                        <a:t>Production of guidelines for countries on the accuracy assessment and associated level of confidence regarding the integration of EO in national statistics.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a:t>
                      </a:r>
                      <a:r>
                        <a:rPr lang="en-US" sz="1200" b="1" i="1" dirty="0">
                          <a:effectLst/>
                          <a:latin typeface="+mj-lt"/>
                          <a:ea typeface="Times New Roman" panose="02020603050405020304" pitchFamily="18" charset="0"/>
                          <a:cs typeface="Times New Roman" panose="02020603050405020304" pitchFamily="18" charset="0"/>
                        </a:rPr>
                        <a:t>one guideline per indicator</a:t>
                      </a:r>
                      <a:r>
                        <a:rPr lang="en-US" sz="1200" dirty="0">
                          <a:effectLst/>
                          <a:latin typeface="+mj-lt"/>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a:spcBef>
                          <a:spcPts val="300"/>
                        </a:spcBef>
                        <a:spcAft>
                          <a:spcPts val="300"/>
                        </a:spcAft>
                      </a:pPr>
                      <a:r>
                        <a:rPr lang="en-US" sz="1200" dirty="0">
                          <a:effectLst/>
                          <a:latin typeface="+mj-lt"/>
                          <a:ea typeface="Times New Roman" panose="02020603050405020304" pitchFamily="18" charset="0"/>
                          <a:cs typeface="Times New Roman" panose="02020603050405020304" pitchFamily="18" charset="0"/>
                        </a:rPr>
                        <a:t>WGCV</a:t>
                      </a:r>
                    </a:p>
                  </a:txBody>
                  <a:tcPr marL="68580" marR="68580" marT="0" marB="0" anchor="ctr"/>
                </a:tc>
                <a:extLst>
                  <a:ext uri="{0D108BD9-81ED-4DB2-BD59-A6C34878D82A}">
                    <a16:rowId xmlns:a16="http://schemas.microsoft.com/office/drawing/2014/main" val="639536279"/>
                  </a:ext>
                </a:extLst>
              </a:tr>
            </a:tbl>
          </a:graphicData>
        </a:graphic>
      </p:graphicFrame>
      <p:sp>
        <p:nvSpPr>
          <p:cNvPr id="6" name="Content Placeholder 3">
            <a:extLst>
              <a:ext uri="{FF2B5EF4-FFF2-40B4-BE49-F238E27FC236}">
                <a16:creationId xmlns:a16="http://schemas.microsoft.com/office/drawing/2014/main" id="{14DCCFCA-6502-A246-9BBB-659AB8F1F1BF}"/>
              </a:ext>
            </a:extLst>
          </p:cNvPr>
          <p:cNvSpPr txBox="1">
            <a:spLocks/>
          </p:cNvSpPr>
          <p:nvPr/>
        </p:nvSpPr>
        <p:spPr>
          <a:xfrm>
            <a:off x="1981200" y="104775"/>
            <a:ext cx="5486400" cy="9906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AU" sz="2400" b="1" dirty="0">
                <a:solidFill>
                  <a:schemeClr val="bg1"/>
                </a:solidFill>
                <a:latin typeface="+mj-lt"/>
                <a:sym typeface="Arial Bold"/>
              </a:rPr>
              <a:t>Streamlining of </a:t>
            </a:r>
          </a:p>
          <a:p>
            <a:pPr algn="ctr"/>
            <a:r>
              <a:rPr lang="en-AU" sz="2400" b="1" dirty="0">
                <a:solidFill>
                  <a:schemeClr val="bg1"/>
                </a:solidFill>
                <a:latin typeface="+mj-lt"/>
                <a:sym typeface="Arial Bold"/>
              </a:rPr>
              <a:t>CEOS activities on SDGs</a:t>
            </a:r>
            <a:endParaRPr lang="en-AU" sz="2400" b="1" dirty="0">
              <a:solidFill>
                <a:schemeClr val="bg1"/>
              </a:solidFill>
              <a:latin typeface="+mj-lt"/>
            </a:endParaRPr>
          </a:p>
        </p:txBody>
      </p:sp>
    </p:spTree>
    <p:extLst>
      <p:ext uri="{BB962C8B-B14F-4D97-AF65-F5344CB8AC3E}">
        <p14:creationId xmlns:p14="http://schemas.microsoft.com/office/powerpoint/2010/main" val="142325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93D4E-8E39-CE4E-AD66-030464634D66}"/>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a:extLst>
              <a:ext uri="{FF2B5EF4-FFF2-40B4-BE49-F238E27FC236}">
                <a16:creationId xmlns:a16="http://schemas.microsoft.com/office/drawing/2014/main" id="{DA5802CD-16BF-8D40-8FA5-3611A7F9BAE7}"/>
              </a:ext>
            </a:extLst>
          </p:cNvPr>
          <p:cNvSpPr>
            <a:spLocks noGrp="1"/>
          </p:cNvSpPr>
          <p:nvPr>
            <p:ph sz="quarter" idx="10"/>
          </p:nvPr>
        </p:nvSpPr>
        <p:spPr>
          <a:xfrm>
            <a:off x="76200" y="1447800"/>
            <a:ext cx="9067800" cy="3657600"/>
          </a:xfrm>
        </p:spPr>
        <p:txBody>
          <a:bodyPr/>
          <a:lstStyle/>
          <a:p>
            <a:pPr marL="0" indent="0" algn="ctr">
              <a:buNone/>
            </a:pPr>
            <a:r>
              <a:rPr lang="en-US" b="0" i="1" dirty="0"/>
              <a:t>As a demonstration of the effectiveness of the streamlining measures, </a:t>
            </a:r>
          </a:p>
          <a:p>
            <a:pPr marL="0" indent="0" algn="ctr">
              <a:buNone/>
            </a:pPr>
            <a:endParaRPr lang="en-US" b="0" i="1" dirty="0"/>
          </a:p>
          <a:p>
            <a:pPr marL="0" indent="0" algn="ctr">
              <a:buNone/>
            </a:pPr>
            <a:r>
              <a:rPr lang="en-US" i="1" dirty="0"/>
              <a:t>the SDG AHT proposes </a:t>
            </a:r>
          </a:p>
          <a:p>
            <a:pPr marL="0" indent="0" algn="ctr">
              <a:buNone/>
            </a:pPr>
            <a:endParaRPr lang="en-US" b="0" i="1" dirty="0"/>
          </a:p>
          <a:p>
            <a:pPr marL="0" indent="0" algn="ctr">
              <a:buNone/>
            </a:pPr>
            <a:r>
              <a:rPr lang="en-US" i="1" dirty="0"/>
              <a:t>to start with the 3 SDG indicators </a:t>
            </a:r>
          </a:p>
          <a:p>
            <a:pPr marL="0" indent="0" algn="ctr">
              <a:buNone/>
            </a:pPr>
            <a:r>
              <a:rPr lang="en-US" b="0" i="1" dirty="0"/>
              <a:t>that are most ready to integrate EO in their processes. </a:t>
            </a:r>
          </a:p>
          <a:p>
            <a:pPr marL="0" indent="0" algn="ctr">
              <a:buNone/>
            </a:pPr>
            <a:endParaRPr lang="en-US" b="0" i="1" dirty="0"/>
          </a:p>
          <a:p>
            <a:pPr marL="0" indent="0" algn="ctr">
              <a:buNone/>
            </a:pPr>
            <a:r>
              <a:rPr lang="en-US" b="0" i="1" dirty="0"/>
              <a:t>These 3 indicators are also the </a:t>
            </a:r>
          </a:p>
          <a:p>
            <a:pPr marL="0" indent="0" algn="ctr">
              <a:buNone/>
            </a:pPr>
            <a:r>
              <a:rPr lang="en-US" i="1" dirty="0"/>
              <a:t>3 primary indicators selected by the IAEG-SDGs WGGI </a:t>
            </a:r>
          </a:p>
          <a:p>
            <a:pPr marL="0" indent="0" algn="ctr">
              <a:buNone/>
            </a:pPr>
            <a:r>
              <a:rPr lang="en-US" b="0" i="1" dirty="0"/>
              <a:t>for the Task Stream on satellite Earth Observation data for the SDG indicators</a:t>
            </a:r>
            <a:endParaRPr lang="en-US" sz="2400" b="0" i="1" dirty="0"/>
          </a:p>
        </p:txBody>
      </p:sp>
      <p:sp>
        <p:nvSpPr>
          <p:cNvPr id="5" name="Content Placeholder 3">
            <a:extLst>
              <a:ext uri="{FF2B5EF4-FFF2-40B4-BE49-F238E27FC236}">
                <a16:creationId xmlns:a16="http://schemas.microsoft.com/office/drawing/2014/main" id="{A92630B0-C437-9A42-8635-660E4BCC18F5}"/>
              </a:ext>
            </a:extLst>
          </p:cNvPr>
          <p:cNvSpPr txBox="1">
            <a:spLocks/>
          </p:cNvSpPr>
          <p:nvPr/>
        </p:nvSpPr>
        <p:spPr>
          <a:xfrm>
            <a:off x="1981200" y="104775"/>
            <a:ext cx="5486400" cy="9906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AU" sz="2400" b="1" dirty="0">
                <a:solidFill>
                  <a:schemeClr val="bg1"/>
                </a:solidFill>
                <a:latin typeface="+mj-lt"/>
                <a:sym typeface="Arial Bold"/>
              </a:rPr>
              <a:t>Streamlining of </a:t>
            </a:r>
          </a:p>
          <a:p>
            <a:pPr algn="ctr"/>
            <a:r>
              <a:rPr lang="en-AU" sz="2400" b="1" dirty="0">
                <a:solidFill>
                  <a:schemeClr val="bg1"/>
                </a:solidFill>
                <a:latin typeface="+mj-lt"/>
                <a:sym typeface="Arial Bold"/>
              </a:rPr>
              <a:t>CEOS activities on SDGs</a:t>
            </a:r>
            <a:endParaRPr lang="en-AU" sz="2400" b="1" dirty="0">
              <a:solidFill>
                <a:schemeClr val="bg1"/>
              </a:solidFill>
              <a:latin typeface="+mj-lt"/>
            </a:endParaRPr>
          </a:p>
        </p:txBody>
      </p:sp>
      <p:sp>
        <p:nvSpPr>
          <p:cNvPr id="6" name="Rounded Rectangle 5">
            <a:extLst>
              <a:ext uri="{FF2B5EF4-FFF2-40B4-BE49-F238E27FC236}">
                <a16:creationId xmlns:a16="http://schemas.microsoft.com/office/drawing/2014/main" id="{1D1281BF-190E-9C44-B091-99FE22C2A602}"/>
              </a:ext>
            </a:extLst>
          </p:cNvPr>
          <p:cNvSpPr/>
          <p:nvPr/>
        </p:nvSpPr>
        <p:spPr>
          <a:xfrm>
            <a:off x="228600" y="5486400"/>
            <a:ext cx="2667000" cy="817243"/>
          </a:xfrm>
          <a:prstGeom prst="round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6.6.1 </a:t>
            </a:r>
            <a:br>
              <a:rPr lang="en-US" sz="1400" b="1" dirty="0">
                <a:latin typeface="+mj-lt"/>
              </a:rPr>
            </a:br>
            <a:r>
              <a:rPr lang="en-US" sz="1400" b="1" dirty="0">
                <a:latin typeface="+mj-lt"/>
              </a:rPr>
              <a:t>Water related </a:t>
            </a:r>
          </a:p>
          <a:p>
            <a:pPr marL="889000" algn="ctr" rtl="0" latinLnBrk="1" hangingPunct="0"/>
            <a:r>
              <a:rPr lang="en-US" sz="1400" b="1" dirty="0">
                <a:latin typeface="+mj-lt"/>
              </a:rPr>
              <a:t>Ecosystems</a:t>
            </a:r>
          </a:p>
        </p:txBody>
      </p:sp>
      <p:sp>
        <p:nvSpPr>
          <p:cNvPr id="7" name="Rounded Rectangle 6">
            <a:extLst>
              <a:ext uri="{FF2B5EF4-FFF2-40B4-BE49-F238E27FC236}">
                <a16:creationId xmlns:a16="http://schemas.microsoft.com/office/drawing/2014/main" id="{D2000C0F-FF83-CD4B-A590-038815A68C79}"/>
              </a:ext>
            </a:extLst>
          </p:cNvPr>
          <p:cNvSpPr/>
          <p:nvPr/>
        </p:nvSpPr>
        <p:spPr>
          <a:xfrm>
            <a:off x="3238500" y="5486400"/>
            <a:ext cx="2667000" cy="81724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11.3.1</a:t>
            </a:r>
            <a:br>
              <a:rPr lang="en-US" sz="1400" b="1" dirty="0">
                <a:latin typeface="+mj-lt"/>
              </a:rPr>
            </a:br>
            <a:r>
              <a:rPr lang="en-US" sz="1400" b="1" dirty="0">
                <a:latin typeface="+mj-lt"/>
              </a:rPr>
              <a:t>Sustainable </a:t>
            </a:r>
          </a:p>
          <a:p>
            <a:pPr marL="889000" algn="ctr" rtl="0" latinLnBrk="1" hangingPunct="0"/>
            <a:r>
              <a:rPr lang="en-US" sz="1400" b="1" dirty="0">
                <a:latin typeface="+mj-lt"/>
              </a:rPr>
              <a:t>Urbanization</a:t>
            </a:r>
          </a:p>
        </p:txBody>
      </p:sp>
      <p:sp>
        <p:nvSpPr>
          <p:cNvPr id="8" name="Rounded Rectangle 7">
            <a:extLst>
              <a:ext uri="{FF2B5EF4-FFF2-40B4-BE49-F238E27FC236}">
                <a16:creationId xmlns:a16="http://schemas.microsoft.com/office/drawing/2014/main" id="{74AA37A9-AAA2-A245-AB71-C0FE62E6C9E0}"/>
              </a:ext>
            </a:extLst>
          </p:cNvPr>
          <p:cNvSpPr/>
          <p:nvPr/>
        </p:nvSpPr>
        <p:spPr>
          <a:xfrm>
            <a:off x="6248400" y="5486400"/>
            <a:ext cx="2667000" cy="817243"/>
          </a:xfrm>
          <a:prstGeom prst="round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977900" algn="ctr">
              <a:tabLst>
                <a:tab pos="7016750" algn="l"/>
              </a:tabLst>
            </a:pPr>
            <a:r>
              <a:rPr lang="en-US" sz="1400" b="1" dirty="0">
                <a:latin typeface="+mj-lt"/>
              </a:rPr>
              <a:t>SDG 15.3.1 </a:t>
            </a:r>
          </a:p>
          <a:p>
            <a:pPr marL="977900" algn="ctr">
              <a:tabLst>
                <a:tab pos="7016750" algn="l"/>
              </a:tabLst>
            </a:pPr>
            <a:r>
              <a:rPr lang="en-US" sz="1400" b="1" dirty="0">
                <a:latin typeface="+mj-lt"/>
              </a:rPr>
              <a:t>Land Degradation Neutrality</a:t>
            </a:r>
          </a:p>
        </p:txBody>
      </p:sp>
      <p:pic>
        <p:nvPicPr>
          <p:cNvPr id="10" name="Picture 9">
            <a:extLst>
              <a:ext uri="{FF2B5EF4-FFF2-40B4-BE49-F238E27FC236}">
                <a16:creationId xmlns:a16="http://schemas.microsoft.com/office/drawing/2014/main" id="{042B2AA8-C96D-FC4A-B267-A85C90E9D5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998" y="5486400"/>
            <a:ext cx="828000" cy="828000"/>
          </a:xfrm>
          <a:prstGeom prst="rect">
            <a:avLst/>
          </a:prstGeom>
        </p:spPr>
      </p:pic>
      <p:pic>
        <p:nvPicPr>
          <p:cNvPr id="11" name="Picture 10">
            <a:extLst>
              <a:ext uri="{FF2B5EF4-FFF2-40B4-BE49-F238E27FC236}">
                <a16:creationId xmlns:a16="http://schemas.microsoft.com/office/drawing/2014/main" id="{2A0686FF-2972-7E4D-B4DC-6FD08E6206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1115" y="5486400"/>
            <a:ext cx="827885" cy="827885"/>
          </a:xfrm>
          <a:prstGeom prst="rect">
            <a:avLst/>
          </a:prstGeom>
        </p:spPr>
      </p:pic>
      <p:pic>
        <p:nvPicPr>
          <p:cNvPr id="12" name="Picture 11">
            <a:extLst>
              <a:ext uri="{FF2B5EF4-FFF2-40B4-BE49-F238E27FC236}">
                <a16:creationId xmlns:a16="http://schemas.microsoft.com/office/drawing/2014/main" id="{AB5836CE-8E4B-F24C-A800-1909AF9F5EEE}"/>
              </a:ext>
            </a:extLst>
          </p:cNvPr>
          <p:cNvPicPr>
            <a:picLocks noChangeAspect="1"/>
          </p:cNvPicPr>
          <p:nvPr/>
        </p:nvPicPr>
        <p:blipFill>
          <a:blip r:embed="rId4"/>
          <a:stretch>
            <a:fillRect/>
          </a:stretch>
        </p:blipFill>
        <p:spPr>
          <a:xfrm>
            <a:off x="3377341" y="5486400"/>
            <a:ext cx="830455" cy="830455"/>
          </a:xfrm>
          <a:prstGeom prst="rect">
            <a:avLst/>
          </a:prstGeom>
        </p:spPr>
      </p:pic>
    </p:spTree>
    <p:extLst>
      <p:ext uri="{BB962C8B-B14F-4D97-AF65-F5344CB8AC3E}">
        <p14:creationId xmlns:p14="http://schemas.microsoft.com/office/powerpoint/2010/main" val="6761038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p:txBody>
          <a:bodyPr/>
          <a:lstStyle/>
          <a:p>
            <a:pPr defTabSz="914400"/>
            <a:fld id="{86CB4B4D-7CA3-9044-876B-883B54F8677D}" type="slidenum">
              <a:rPr lang="uk-UA" smtClean="0"/>
              <a:pPr defTabSz="914400"/>
              <a:t>2</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524000" y="222925"/>
            <a:ext cx="6400800" cy="767675"/>
          </a:xfrm>
        </p:spPr>
        <p:txBody>
          <a:bodyPr anchor="ctr"/>
          <a:lstStyle/>
          <a:p>
            <a:r>
              <a:rPr lang="en-US" dirty="0"/>
              <a:t>Examples of 2018-19 tangible outputs</a:t>
            </a:r>
          </a:p>
        </p:txBody>
      </p:sp>
      <p:sp>
        <p:nvSpPr>
          <p:cNvPr id="6" name="Content Placeholder 5"/>
          <p:cNvSpPr>
            <a:spLocks noGrp="1"/>
          </p:cNvSpPr>
          <p:nvPr>
            <p:ph sz="quarter" idx="10"/>
          </p:nvPr>
        </p:nvSpPr>
        <p:spPr>
          <a:xfrm>
            <a:off x="152400" y="1219200"/>
            <a:ext cx="6781800" cy="5584190"/>
          </a:xfrm>
        </p:spPr>
        <p:txBody>
          <a:bodyPr/>
          <a:lstStyle/>
          <a:p>
            <a:pPr marL="285750" marR="0" lvl="5"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1" dirty="0">
                <a:solidFill>
                  <a:srgbClr val="F79646">
                    <a:lumMod val="75000"/>
                  </a:srgbClr>
                </a:solidFill>
                <a:latin typeface="+mj-lt"/>
                <a:cs typeface="Arial" panose="020B0604020202020204" pitchFamily="34" charset="0"/>
              </a:rPr>
              <a:t>CEOS Earth Observation Handbook on SDGs</a:t>
            </a:r>
          </a:p>
          <a:p>
            <a:pPr marL="519112" marR="0" lvl="8" indent="-285750" defTabSz="457200" eaLnBrk="1" fontAlgn="auto" latinLnBrk="0" hangingPunct="1">
              <a:lnSpc>
                <a:spcPct val="100000"/>
              </a:lnSpc>
              <a:spcBef>
                <a:spcPts val="400"/>
              </a:spcBef>
              <a:spcAft>
                <a:spcPts val="0"/>
              </a:spcAft>
              <a:buClrTx/>
              <a:buSzTx/>
              <a:buFont typeface="Arial" panose="020B0604020202020204" pitchFamily="34" charset="0"/>
              <a:buChar char="•"/>
              <a:defRPr/>
            </a:pPr>
            <a:r>
              <a:rPr lang="en-AU" sz="1400" kern="1200" dirty="0">
                <a:latin typeface="+mj-lt"/>
                <a:cs typeface="+mj-cs"/>
              </a:rPr>
              <a:t>Officially released in March 2018, at the </a:t>
            </a:r>
            <a:r>
              <a:rPr lang="en-AU" sz="1400" b="1" kern="1200" dirty="0">
                <a:latin typeface="+mj-lt"/>
                <a:cs typeface="+mj-cs"/>
              </a:rPr>
              <a:t>49th Session of the UN Statistical Commission</a:t>
            </a:r>
            <a:r>
              <a:rPr lang="en-AU" sz="1400" kern="1200" dirty="0">
                <a:latin typeface="+mj-lt"/>
                <a:cs typeface="+mj-cs"/>
              </a:rPr>
              <a:t>, during the “Statistical-Geospatial Integration Forum” </a:t>
            </a:r>
          </a:p>
          <a:p>
            <a:pPr marL="519112" marR="0" lvl="8" indent="-285750" defTabSz="457200" eaLnBrk="1" fontAlgn="auto" latinLnBrk="0" hangingPunct="1">
              <a:lnSpc>
                <a:spcPct val="100000"/>
              </a:lnSpc>
              <a:spcBef>
                <a:spcPts val="400"/>
              </a:spcBef>
              <a:spcAft>
                <a:spcPts val="0"/>
              </a:spcAft>
              <a:buClrTx/>
              <a:buSzTx/>
              <a:buFont typeface="Arial" panose="020B0604020202020204" pitchFamily="34" charset="0"/>
              <a:buChar char="•"/>
              <a:defRPr/>
            </a:pPr>
            <a:r>
              <a:rPr lang="en-AU" sz="1400" kern="1200" dirty="0">
                <a:latin typeface="+mj-lt"/>
                <a:cs typeface="+mj-cs"/>
              </a:rPr>
              <a:t>Very well received by the SDG community; high visibility for CEOS</a:t>
            </a:r>
          </a:p>
          <a:p>
            <a:pPr marL="285750" marR="0" lvl="5" indent="-285750" defTabSz="45720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AU" sz="1600" b="1" dirty="0">
                <a:solidFill>
                  <a:srgbClr val="F79646">
                    <a:lumMod val="75000"/>
                  </a:srgbClr>
                </a:solidFill>
                <a:latin typeface="+mj-lt"/>
                <a:cs typeface="Arial" panose="020B0604020202020204" pitchFamily="34" charset="0"/>
              </a:rPr>
              <a:t>GEO/CEOS at UN High Level Political Forum (HLPF) 2018</a:t>
            </a:r>
            <a:endParaRPr lang="en-AU" sz="1600" dirty="0">
              <a:latin typeface="+mj-lt"/>
              <a:cs typeface="Arial" panose="020B0604020202020204" pitchFamily="34" charset="0"/>
            </a:endParaRPr>
          </a:p>
          <a:p>
            <a:pPr marL="561975" lvl="8" indent="-285750" defTabSz="457200">
              <a:spcBef>
                <a:spcPts val="400"/>
              </a:spcBef>
              <a:buFont typeface="Arial" panose="020B0604020202020204" pitchFamily="34" charset="0"/>
              <a:buChar char="•"/>
              <a:defRPr/>
            </a:pPr>
            <a:r>
              <a:rPr lang="en-AU" sz="1400" kern="1200" dirty="0">
                <a:latin typeface="+mj-lt"/>
                <a:cs typeface="+mj-cs"/>
              </a:rPr>
              <a:t>HLPF theme: “Transformation towards sustainable and resilient societies”. </a:t>
            </a:r>
          </a:p>
          <a:p>
            <a:pPr marL="561975" lvl="8" indent="-285750" defTabSz="457200">
              <a:spcBef>
                <a:spcPts val="400"/>
              </a:spcBef>
              <a:buFont typeface="Arial" panose="020B0604020202020204" pitchFamily="34" charset="0"/>
              <a:buChar char="•"/>
              <a:defRPr/>
            </a:pPr>
            <a:r>
              <a:rPr lang="en-AU" sz="1400" kern="1200" dirty="0">
                <a:latin typeface="+mj-lt"/>
                <a:cs typeface="+mj-cs"/>
              </a:rPr>
              <a:t>Australia organised a special </a:t>
            </a:r>
            <a:r>
              <a:rPr lang="en-AU" sz="1400" b="1" kern="1200" dirty="0">
                <a:latin typeface="+mj-lt"/>
                <a:cs typeface="+mj-cs"/>
              </a:rPr>
              <a:t>side-event on the use of Earth observations </a:t>
            </a:r>
            <a:br>
              <a:rPr lang="en-AU" sz="1400" b="1" kern="1200" dirty="0">
                <a:latin typeface="+mj-lt"/>
                <a:cs typeface="+mj-cs"/>
              </a:rPr>
            </a:br>
            <a:r>
              <a:rPr lang="en-AU" sz="1400" b="1" kern="1200" dirty="0">
                <a:latin typeface="+mj-lt"/>
                <a:cs typeface="+mj-cs"/>
              </a:rPr>
              <a:t>for SDGs</a:t>
            </a:r>
            <a:r>
              <a:rPr lang="en-AU" sz="1400" kern="1200" dirty="0">
                <a:latin typeface="+mj-lt"/>
                <a:cs typeface="+mj-cs"/>
              </a:rPr>
              <a:t> at the UN Headquarters, followed by </a:t>
            </a:r>
            <a:r>
              <a:rPr lang="en-AU" sz="1400" b="1" kern="1200" dirty="0">
                <a:latin typeface="+mj-lt"/>
                <a:cs typeface="+mj-cs"/>
              </a:rPr>
              <a:t>two hands-on workshops </a:t>
            </a:r>
            <a:r>
              <a:rPr lang="en-AU" sz="1400" kern="1200" dirty="0">
                <a:latin typeface="+mj-lt"/>
                <a:cs typeface="+mj-cs"/>
              </a:rPr>
              <a:t>(Financing and Priority) at the Permanent Mission of Australia </a:t>
            </a:r>
          </a:p>
          <a:p>
            <a:pPr marL="285750" lvl="5" indent="-285750" defTabSz="457200">
              <a:spcBef>
                <a:spcPts val="1200"/>
              </a:spcBef>
              <a:buFont typeface="Arial" panose="020B0604020202020204" pitchFamily="34" charset="0"/>
              <a:buChar char="•"/>
              <a:defRPr/>
            </a:pPr>
            <a:r>
              <a:rPr lang="en-AU" sz="1600" b="1" dirty="0">
                <a:solidFill>
                  <a:srgbClr val="F79646">
                    <a:lumMod val="75000"/>
                  </a:srgbClr>
                </a:solidFill>
                <a:latin typeface="+mj-lt"/>
                <a:cs typeface="Arial" panose="020B0604020202020204" pitchFamily="34" charset="0"/>
              </a:rPr>
              <a:t>GEO/CEOS special issues on EO for SDGs in scientific journals</a:t>
            </a:r>
          </a:p>
          <a:p>
            <a:pPr marL="561975" lvl="8" indent="-285750" defTabSz="457200">
              <a:spcBef>
                <a:spcPts val="400"/>
              </a:spcBef>
              <a:buFont typeface="Arial" panose="020B0604020202020204" pitchFamily="34" charset="0"/>
              <a:buChar char="•"/>
              <a:defRPr/>
            </a:pPr>
            <a:r>
              <a:rPr lang="en-AU" sz="1400" b="1" kern="1200" dirty="0">
                <a:latin typeface="+mj-lt"/>
                <a:cs typeface="+mj-cs"/>
              </a:rPr>
              <a:t>RSE Special Issue </a:t>
            </a:r>
            <a:r>
              <a:rPr lang="en-AU" sz="1400" kern="1200" dirty="0">
                <a:latin typeface="+mj-lt"/>
                <a:cs typeface="+mj-cs"/>
              </a:rPr>
              <a:t>on “Earth Observation for the Sustainable </a:t>
            </a:r>
            <a:br>
              <a:rPr lang="en-AU" sz="1400" kern="1200" dirty="0">
                <a:latin typeface="+mj-lt"/>
                <a:cs typeface="+mj-cs"/>
              </a:rPr>
            </a:br>
            <a:r>
              <a:rPr lang="en-AU" sz="1400" kern="1200" dirty="0">
                <a:latin typeface="+mj-lt"/>
                <a:cs typeface="+mj-cs"/>
              </a:rPr>
              <a:t>Development Goals” (UNSW, </a:t>
            </a:r>
            <a:r>
              <a:rPr lang="en-AU" sz="1400" u="sng" kern="1200" dirty="0">
                <a:latin typeface="+mj-lt"/>
                <a:cs typeface="+mj-cs"/>
              </a:rPr>
              <a:t>CSIRO</a:t>
            </a:r>
            <a:r>
              <a:rPr lang="en-AU" sz="1400" kern="1200" dirty="0">
                <a:latin typeface="+mj-lt"/>
                <a:cs typeface="+mj-cs"/>
              </a:rPr>
              <a:t>, </a:t>
            </a:r>
            <a:r>
              <a:rPr lang="en-AU" sz="1400" u="sng" kern="1200" dirty="0">
                <a:latin typeface="+mj-lt"/>
                <a:cs typeface="+mj-cs"/>
              </a:rPr>
              <a:t>NASA</a:t>
            </a:r>
            <a:r>
              <a:rPr lang="en-AU" sz="1400" kern="1200" dirty="0">
                <a:latin typeface="+mj-lt"/>
                <a:cs typeface="+mj-cs"/>
              </a:rPr>
              <a:t>, GEO) – editing phase</a:t>
            </a:r>
          </a:p>
          <a:p>
            <a:pPr marL="561975" lvl="8" indent="-285750" defTabSz="457200">
              <a:spcBef>
                <a:spcPts val="400"/>
              </a:spcBef>
              <a:buFont typeface="Arial" panose="020B0604020202020204" pitchFamily="34" charset="0"/>
              <a:buChar char="•"/>
              <a:defRPr/>
            </a:pPr>
            <a:r>
              <a:rPr lang="en-AU" sz="1400" b="1" kern="1200" dirty="0">
                <a:latin typeface="+mj-lt"/>
                <a:cs typeface="+mj-cs"/>
              </a:rPr>
              <a:t>RS Special Issue </a:t>
            </a:r>
            <a:r>
              <a:rPr lang="en-AU" sz="1400" kern="1200" dirty="0">
                <a:latin typeface="+mj-lt"/>
                <a:cs typeface="+mj-cs"/>
              </a:rPr>
              <a:t>on "EO Solutions to Support Countries </a:t>
            </a:r>
            <a:br>
              <a:rPr lang="en-AU" sz="1400" kern="1200" dirty="0">
                <a:latin typeface="+mj-lt"/>
                <a:cs typeface="+mj-cs"/>
              </a:rPr>
            </a:br>
            <a:r>
              <a:rPr lang="en-AU" sz="1400" kern="1200" dirty="0">
                <a:latin typeface="+mj-lt"/>
                <a:cs typeface="+mj-cs"/>
              </a:rPr>
              <a:t>Implementing the SDGs” (ITC, </a:t>
            </a:r>
            <a:r>
              <a:rPr lang="en-AU" sz="1400" u="sng" kern="1200" dirty="0">
                <a:latin typeface="+mj-lt"/>
                <a:cs typeface="+mj-cs"/>
              </a:rPr>
              <a:t>ESA</a:t>
            </a:r>
            <a:r>
              <a:rPr lang="en-AU" sz="1400" kern="1200" dirty="0">
                <a:latin typeface="+mj-lt"/>
                <a:cs typeface="+mj-cs"/>
              </a:rPr>
              <a:t>, </a:t>
            </a:r>
            <a:r>
              <a:rPr lang="en-AU" sz="1400" u="sng" kern="1200" dirty="0">
                <a:latin typeface="+mj-lt"/>
                <a:cs typeface="+mj-cs"/>
              </a:rPr>
              <a:t>NASA</a:t>
            </a:r>
            <a:r>
              <a:rPr lang="en-AU" sz="1400" kern="1200" dirty="0">
                <a:latin typeface="+mj-lt"/>
                <a:cs typeface="+mj-cs"/>
              </a:rPr>
              <a:t>, </a:t>
            </a:r>
            <a:r>
              <a:rPr lang="en-AU" sz="1400" u="sng" kern="1200" dirty="0">
                <a:latin typeface="+mj-lt"/>
                <a:cs typeface="+mj-cs"/>
              </a:rPr>
              <a:t>SANSA</a:t>
            </a:r>
            <a:r>
              <a:rPr lang="en-AU" sz="1400" kern="1200" dirty="0">
                <a:latin typeface="+mj-lt"/>
                <a:cs typeface="+mj-cs"/>
              </a:rPr>
              <a:t>) – call for papers</a:t>
            </a:r>
          </a:p>
          <a:p>
            <a:pPr marL="285750" lvl="5" indent="-285750" defTabSz="457200">
              <a:spcBef>
                <a:spcPts val="1200"/>
              </a:spcBef>
              <a:buFont typeface="Arial" panose="020B0604020202020204" pitchFamily="34" charset="0"/>
              <a:buChar char="•"/>
              <a:defRPr/>
            </a:pPr>
            <a:r>
              <a:rPr lang="en-AU" sz="1600" b="1" dirty="0">
                <a:solidFill>
                  <a:srgbClr val="F79646">
                    <a:lumMod val="75000"/>
                  </a:srgbClr>
                </a:solidFill>
                <a:cs typeface="Arial" panose="020B0604020202020204" pitchFamily="34" charset="0"/>
              </a:rPr>
              <a:t>Recognition of CEOS  by the UN system as a key partner to mobilise Space Agencies’ efforts on SDGs</a:t>
            </a:r>
          </a:p>
          <a:p>
            <a:pPr marL="585788" lvl="6" indent="-307975" defTabSz="457200">
              <a:spcBef>
                <a:spcPts val="400"/>
              </a:spcBef>
              <a:buFont typeface="Arial" panose="020B0604020202020204" pitchFamily="34" charset="0"/>
              <a:buChar char="•"/>
              <a:defRPr/>
            </a:pPr>
            <a:r>
              <a:rPr lang="en-AU" sz="1400" kern="1200" dirty="0">
                <a:latin typeface="+mj-lt"/>
                <a:cs typeface="+mj-cs"/>
              </a:rPr>
              <a:t>CEOS represented in </a:t>
            </a:r>
            <a:r>
              <a:rPr lang="en-AU" sz="1400" dirty="0">
                <a:solidFill>
                  <a:srgbClr val="002060"/>
                </a:solidFill>
                <a:cs typeface="Arial" panose="020B0604020202020204" pitchFamily="34" charset="0"/>
              </a:rPr>
              <a:t>the </a:t>
            </a:r>
            <a:r>
              <a:rPr lang="en-AU" sz="1400" b="1" dirty="0">
                <a:solidFill>
                  <a:srgbClr val="002060"/>
                </a:solidFill>
                <a:cs typeface="Arial" panose="020B0604020202020204" pitchFamily="34" charset="0"/>
              </a:rPr>
              <a:t>IAEG-SDGs Working Group on Geospatial Information (WGGI</a:t>
            </a:r>
            <a:r>
              <a:rPr lang="en-AU" sz="1400" dirty="0">
                <a:solidFill>
                  <a:srgbClr val="002060"/>
                </a:solidFill>
                <a:cs typeface="Arial" panose="020B0604020202020204" pitchFamily="34" charset="0"/>
              </a:rPr>
              <a:t>); </a:t>
            </a:r>
          </a:p>
          <a:p>
            <a:pPr marL="585788" lvl="6" indent="-307975" defTabSz="457200">
              <a:spcBef>
                <a:spcPts val="400"/>
              </a:spcBef>
              <a:buFont typeface="Arial" panose="020B0604020202020204" pitchFamily="34" charset="0"/>
              <a:buChar char="•"/>
              <a:defRPr/>
            </a:pPr>
            <a:r>
              <a:rPr lang="en-AU" sz="1400" dirty="0">
                <a:solidFill>
                  <a:srgbClr val="002060"/>
                </a:solidFill>
                <a:cs typeface="Arial" panose="020B0604020202020204" pitchFamily="34" charset="0"/>
              </a:rPr>
              <a:t>CEOS involvement in </a:t>
            </a:r>
            <a:r>
              <a:rPr lang="en-AU" sz="1400" b="1" dirty="0">
                <a:solidFill>
                  <a:srgbClr val="002060"/>
                </a:solidFill>
                <a:cs typeface="Arial" panose="020B0604020202020204" pitchFamily="34" charset="0"/>
              </a:rPr>
              <a:t>UN Expert Teams </a:t>
            </a:r>
            <a:r>
              <a:rPr lang="en-AU" sz="1400" dirty="0">
                <a:solidFill>
                  <a:srgbClr val="002060"/>
                </a:solidFill>
                <a:cs typeface="Arial" panose="020B0604020202020204" pitchFamily="34" charset="0"/>
              </a:rPr>
              <a:t>on Indicator monitoring guidelines. </a:t>
            </a:r>
          </a:p>
          <a:p>
            <a:pPr marL="585788" lvl="6" indent="-307975" defTabSz="457200">
              <a:spcBef>
                <a:spcPts val="400"/>
              </a:spcBef>
              <a:buFont typeface="Arial" panose="020B0604020202020204" pitchFamily="34" charset="0"/>
              <a:buChar char="•"/>
              <a:defRPr/>
            </a:pPr>
            <a:r>
              <a:rPr lang="en-AU" sz="1400" dirty="0">
                <a:solidFill>
                  <a:srgbClr val="002060"/>
                </a:solidFill>
                <a:cs typeface="Arial" panose="020B0604020202020204" pitchFamily="34" charset="0"/>
              </a:rPr>
              <a:t>CEOS participation to </a:t>
            </a:r>
            <a:r>
              <a:rPr lang="en-AU" sz="1400" b="1" dirty="0">
                <a:solidFill>
                  <a:srgbClr val="002060"/>
                </a:solidFill>
                <a:cs typeface="Arial" panose="020B0604020202020204" pitchFamily="34" charset="0"/>
              </a:rPr>
              <a:t>UN events/panels on SDGs.</a:t>
            </a:r>
            <a:endParaRPr lang="en-AU" sz="1400" b="1" kern="1200" dirty="0">
              <a:latin typeface="+mj-lt"/>
              <a:cs typeface="+mj-cs"/>
            </a:endParaRPr>
          </a:p>
          <a:p>
            <a:pPr marL="285750" lvl="7" indent="-285750" defTabSz="457200">
              <a:spcBef>
                <a:spcPts val="1200"/>
              </a:spcBef>
              <a:buFont typeface="Arial" panose="020B0604020202020204" pitchFamily="34" charset="0"/>
              <a:buChar char="•"/>
              <a:defRPr/>
            </a:pPr>
            <a:endParaRPr lang="en-AU" sz="1400" kern="1200" dirty="0">
              <a:latin typeface="+mj-lt"/>
              <a:cs typeface="+mj-cs"/>
            </a:endParaRPr>
          </a:p>
          <a:p>
            <a:pPr lvl="8" indent="0" defTabSz="457200">
              <a:spcBef>
                <a:spcPts val="1200"/>
              </a:spcBef>
              <a:defRPr/>
            </a:pPr>
            <a:endParaRPr lang="en-AU" sz="1600" b="1" dirty="0">
              <a:solidFill>
                <a:srgbClr val="F79646">
                  <a:lumMod val="75000"/>
                </a:srgbClr>
              </a:solidFill>
              <a:cs typeface="Arial" panose="020B0604020202020204" pitchFamily="34" charset="0"/>
            </a:endParaRPr>
          </a:p>
          <a:p>
            <a:pPr marL="285750" lvl="5" indent="-285750" defTabSz="457200">
              <a:spcBef>
                <a:spcPts val="1200"/>
              </a:spcBef>
              <a:buFont typeface="Arial" panose="020B0604020202020204" pitchFamily="34" charset="0"/>
              <a:buChar char="•"/>
              <a:defRPr/>
            </a:pPr>
            <a:endParaRPr lang="en-AU" sz="1600" b="1" dirty="0">
              <a:solidFill>
                <a:srgbClr val="F79646">
                  <a:lumMod val="75000"/>
                </a:srgbClr>
              </a:solidFill>
              <a:latin typeface="+mj-lt"/>
              <a:cs typeface="Arial" panose="020B0604020202020204" pitchFamily="34" charset="0"/>
            </a:endParaRPr>
          </a:p>
          <a:p>
            <a:pPr marL="561975" lvl="7" indent="-285750" defTabSz="457200">
              <a:spcBef>
                <a:spcPts val="600"/>
              </a:spcBef>
              <a:buFont typeface="Arial" panose="020B0604020202020204" pitchFamily="34" charset="0"/>
              <a:buChar char="•"/>
              <a:defRPr/>
            </a:pPr>
            <a:endParaRPr lang="en-AU" sz="1400" kern="1200" dirty="0">
              <a:latin typeface="+mj-lt"/>
              <a:cs typeface="+mj-cs"/>
            </a:endParaRPr>
          </a:p>
          <a:p>
            <a:pPr marL="495300" lvl="8" indent="-219075" defTabSz="457200">
              <a:spcBef>
                <a:spcPts val="600"/>
              </a:spcBef>
              <a:buFont typeface="Arial" charset="0"/>
              <a:buChar char="•"/>
              <a:defRPr/>
            </a:pPr>
            <a:endParaRPr lang="en-AU" sz="1400" kern="1200" dirty="0">
              <a:latin typeface="+mj-lt"/>
              <a:cs typeface="+mj-cs"/>
            </a:endParaRPr>
          </a:p>
          <a:p>
            <a:endParaRPr lang="en-AU" sz="1600" dirty="0"/>
          </a:p>
        </p:txBody>
      </p:sp>
      <p:pic>
        <p:nvPicPr>
          <p:cNvPr id="8" name="Picture 7">
            <a:extLst>
              <a:ext uri="{FF2B5EF4-FFF2-40B4-BE49-F238E27FC236}">
                <a16:creationId xmlns:a16="http://schemas.microsoft.com/office/drawing/2014/main" id="{57F41C2E-F2C8-428C-B99B-8527A01513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3530"/>
          <a:stretch/>
        </p:blipFill>
        <p:spPr>
          <a:xfrm>
            <a:off x="6947941" y="1143000"/>
            <a:ext cx="1770936" cy="1700421"/>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id="{5977394E-511B-3C47-B127-5D6EA2862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77" y="2895600"/>
            <a:ext cx="1756100" cy="1317076"/>
          </a:xfrm>
          <a:prstGeom prst="rect">
            <a:avLst/>
          </a:prstGeom>
          <a:effectLst>
            <a:outerShdw blurRad="50800" dist="762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7941" y="4267200"/>
            <a:ext cx="1775392" cy="1254483"/>
          </a:xfrm>
          <a:prstGeom prst="rect">
            <a:avLst/>
          </a:prstGeom>
          <a:effectLst>
            <a:outerShdw blurRad="50800" dist="76200" dir="2700000" algn="tl" rotWithShape="0">
              <a:prstClr val="black">
                <a:alpha val="40000"/>
              </a:prstClr>
            </a:outerShdw>
          </a:effectLst>
        </p:spPr>
      </p:pic>
      <p:pic>
        <p:nvPicPr>
          <p:cNvPr id="9" name="Picture 8">
            <a:extLst>
              <a:ext uri="{FF2B5EF4-FFF2-40B4-BE49-F238E27FC236}">
                <a16:creationId xmlns:a16="http://schemas.microsoft.com/office/drawing/2014/main" id="{8CFECEF6-FC1C-334E-924B-E8A1B4FE549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47940" y="5562600"/>
            <a:ext cx="1793155" cy="11942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18444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4" name="Content Placeholder 3"/>
          <p:cNvSpPr>
            <a:spLocks noGrp="1"/>
          </p:cNvSpPr>
          <p:nvPr>
            <p:ph sz="quarter" idx="11"/>
          </p:nvPr>
        </p:nvSpPr>
        <p:spPr>
          <a:xfrm>
            <a:off x="1612373" y="313851"/>
            <a:ext cx="6212028" cy="533400"/>
          </a:xfrm>
        </p:spPr>
        <p:txBody>
          <a:bodyPr anchor="ctr"/>
          <a:lstStyle/>
          <a:p>
            <a:r>
              <a:rPr lang="en-US" sz="2200" b="1" dirty="0"/>
              <a:t>CEOS Agencies contribution to </a:t>
            </a:r>
            <a:br>
              <a:rPr lang="en-US" sz="2200" b="1" dirty="0"/>
            </a:br>
            <a:r>
              <a:rPr lang="en-US" sz="2200" b="1" dirty="0"/>
              <a:t>IAEG-SDGs WGGI</a:t>
            </a:r>
          </a:p>
        </p:txBody>
      </p:sp>
      <p:sp>
        <p:nvSpPr>
          <p:cNvPr id="5" name="Line Callout 1 (Border and Accent Bar) 4"/>
          <p:cNvSpPr/>
          <p:nvPr/>
        </p:nvSpPr>
        <p:spPr>
          <a:xfrm rot="5400000">
            <a:off x="2554099" y="153468"/>
            <a:ext cx="540000" cy="25884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GEO Initiative on SDGs</a:t>
            </a:r>
            <a:br>
              <a:rPr lang="en-US" sz="1400" dirty="0">
                <a:solidFill>
                  <a:srgbClr val="FFFFFF"/>
                </a:solidFill>
                <a:latin typeface="Verdana"/>
              </a:rPr>
            </a:br>
            <a:r>
              <a:rPr lang="en-US" sz="1400" dirty="0">
                <a:solidFill>
                  <a:srgbClr val="FFFFFF"/>
                </a:solidFill>
                <a:latin typeface="Verdana"/>
              </a:rPr>
              <a:t>(EO4SDG)</a:t>
            </a:r>
          </a:p>
        </p:txBody>
      </p:sp>
      <p:sp>
        <p:nvSpPr>
          <p:cNvPr id="6" name="Line Callout 1 (Border and Accent Bar) 5"/>
          <p:cNvSpPr/>
          <p:nvPr/>
        </p:nvSpPr>
        <p:spPr>
          <a:xfrm rot="5400000">
            <a:off x="5415007" y="152080"/>
            <a:ext cx="540825" cy="25920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CEOS Ad-hoc team on SDGs (AHT SDGs)</a:t>
            </a:r>
          </a:p>
        </p:txBody>
      </p:sp>
      <p:sp>
        <p:nvSpPr>
          <p:cNvPr id="43" name="Left-Right Arrow 42"/>
          <p:cNvSpPr/>
          <p:nvPr/>
        </p:nvSpPr>
        <p:spPr>
          <a:xfrm>
            <a:off x="3935574" y="1266149"/>
            <a:ext cx="632616" cy="363037"/>
          </a:xfrm>
          <a:prstGeom prst="leftRightArrow">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3410" y="1888797"/>
            <a:ext cx="9144000" cy="138780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charset="0"/>
              <a:ea typeface="MS PGothic" charset="0"/>
              <a:cs typeface="MS PGothic" charset="0"/>
            </a:endParaRPr>
          </a:p>
        </p:txBody>
      </p:sp>
      <p:cxnSp>
        <p:nvCxnSpPr>
          <p:cNvPr id="46" name="Straight Connector 45"/>
          <p:cNvCxnSpPr/>
          <p:nvPr/>
        </p:nvCxnSpPr>
        <p:spPr>
          <a:xfrm>
            <a:off x="1612372" y="2743200"/>
            <a:ext cx="579438"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3828" y="1798890"/>
            <a:ext cx="7862972" cy="102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22" y="2389189"/>
            <a:ext cx="1763713" cy="758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48"/>
          <p:cNvSpPr txBox="1"/>
          <p:nvPr/>
        </p:nvSpPr>
        <p:spPr>
          <a:xfrm>
            <a:off x="56622" y="2162176"/>
            <a:ext cx="1763713" cy="246063"/>
          </a:xfrm>
          <a:prstGeom prst="rect">
            <a:avLst/>
          </a:prstGeom>
          <a:solidFill>
            <a:schemeClr val="accent5">
              <a:lumMod val="60000"/>
              <a:lumOff val="40000"/>
            </a:schemeClr>
          </a:solidFill>
          <a:ln>
            <a:solidFill>
              <a:schemeClr val="accent5">
                <a:lumMod val="50000"/>
              </a:schemeClr>
            </a:solidFill>
          </a:ln>
        </p:spPr>
        <p:txBody>
          <a:bodyPr>
            <a:spAutoFit/>
          </a:bodyPr>
          <a:lstStyle/>
          <a:p>
            <a:pPr algn="ctr">
              <a:defRPr/>
            </a:pPr>
            <a:r>
              <a:rPr lang="en-US" sz="1000" b="1" dirty="0">
                <a:solidFill>
                  <a:srgbClr val="0098DB">
                    <a:lumMod val="50000"/>
                  </a:srgbClr>
                </a:solidFill>
                <a:ea typeface="MS PGothic" charset="-128"/>
              </a:rPr>
              <a:t>UN Statistical Division</a:t>
            </a:r>
          </a:p>
        </p:txBody>
      </p:sp>
      <p:sp>
        <p:nvSpPr>
          <p:cNvPr id="50" name="Line Callout 1 49"/>
          <p:cNvSpPr/>
          <p:nvPr/>
        </p:nvSpPr>
        <p:spPr>
          <a:xfrm>
            <a:off x="4642538" y="2248284"/>
            <a:ext cx="1476375" cy="885825"/>
          </a:xfrm>
          <a:prstGeom prst="borderCallout1">
            <a:avLst>
              <a:gd name="adj1" fmla="val 54451"/>
              <a:gd name="adj2" fmla="val 242"/>
              <a:gd name="adj3" fmla="val 53858"/>
              <a:gd name="adj4" fmla="val -29956"/>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UN Specialized Agencies</a:t>
            </a:r>
          </a:p>
        </p:txBody>
      </p:sp>
      <p:sp>
        <p:nvSpPr>
          <p:cNvPr id="51" name="TextBox 50"/>
          <p:cNvSpPr txBox="1"/>
          <p:nvPr/>
        </p:nvSpPr>
        <p:spPr>
          <a:xfrm>
            <a:off x="5659603" y="1927097"/>
            <a:ext cx="427037" cy="358775"/>
          </a:xfrm>
          <a:prstGeom prst="rect">
            <a:avLst/>
          </a:prstGeom>
          <a:solidFill>
            <a:schemeClr val="tx2">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UNEP</a:t>
            </a:r>
            <a:endParaRPr lang="en-US" sz="800" b="1" dirty="0">
              <a:solidFill>
                <a:srgbClr val="FFFFFF"/>
              </a:solidFill>
            </a:endParaRPr>
          </a:p>
        </p:txBody>
      </p:sp>
      <p:sp>
        <p:nvSpPr>
          <p:cNvPr id="52" name="TextBox 51"/>
          <p:cNvSpPr txBox="1"/>
          <p:nvPr/>
        </p:nvSpPr>
        <p:spPr>
          <a:xfrm>
            <a:off x="4750508" y="1927097"/>
            <a:ext cx="427037" cy="358775"/>
          </a:xfrm>
          <a:prstGeom prst="rect">
            <a:avLst/>
          </a:prstGeom>
          <a:solidFill>
            <a:schemeClr val="accent1">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Habitat</a:t>
            </a:r>
            <a:endParaRPr lang="en-US" sz="800" b="1" dirty="0">
              <a:solidFill>
                <a:srgbClr val="FFFFFF"/>
              </a:solidFill>
            </a:endParaRPr>
          </a:p>
        </p:txBody>
      </p:sp>
      <p:sp>
        <p:nvSpPr>
          <p:cNvPr id="53" name="TextBox 52"/>
          <p:cNvSpPr txBox="1"/>
          <p:nvPr/>
        </p:nvSpPr>
        <p:spPr>
          <a:xfrm>
            <a:off x="5208230" y="1927097"/>
            <a:ext cx="427038" cy="358775"/>
          </a:xfrm>
          <a:prstGeom prst="rect">
            <a:avLst/>
          </a:prstGeom>
          <a:solidFill>
            <a:schemeClr val="tx2">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a:solidFill>
                  <a:srgbClr val="FFFFFF"/>
                </a:solidFill>
              </a:rPr>
              <a:t>UNCCD</a:t>
            </a:r>
            <a:endParaRPr lang="en-US" sz="800" b="1">
              <a:solidFill>
                <a:srgbClr val="FFFFFF"/>
              </a:solidFill>
            </a:endParaRPr>
          </a:p>
        </p:txBody>
      </p:sp>
      <p:pic>
        <p:nvPicPr>
          <p:cNvPr id="54" name="Picture 53"/>
          <p:cNvPicPr>
            <a:picLocks noChangeAspect="1"/>
          </p:cNvPicPr>
          <p:nvPr/>
        </p:nvPicPr>
        <p:blipFill rotWithShape="1">
          <a:blip r:embed="rId4" cstate="print">
            <a:extLst>
              <a:ext uri="{28A0092B-C50C-407E-A947-70E740481C1C}">
                <a14:useLocalDpi xmlns:a14="http://schemas.microsoft.com/office/drawing/2010/main"/>
              </a:ext>
            </a:extLst>
          </a:blip>
          <a:srcRect r="7983"/>
          <a:stretch/>
        </p:blipFill>
        <p:spPr>
          <a:xfrm>
            <a:off x="1952117" y="2549629"/>
            <a:ext cx="2584742" cy="579973"/>
          </a:xfrm>
          <a:prstGeom prst="rect">
            <a:avLst/>
          </a:prstGeom>
          <a:ln w="25400">
            <a:solidFill>
              <a:schemeClr val="accent1">
                <a:lumMod val="75000"/>
              </a:schemeClr>
            </a:solidFill>
          </a:ln>
          <a:effectLst>
            <a:outerShdw blurRad="50800" dist="38100" dir="2700000" algn="tl" rotWithShape="0">
              <a:prstClr val="black">
                <a:alpha val="40000"/>
              </a:prstClr>
            </a:outerShdw>
          </a:effectLst>
        </p:spPr>
      </p:pic>
      <p:cxnSp>
        <p:nvCxnSpPr>
          <p:cNvPr id="55" name="Straight Connector 54"/>
          <p:cNvCxnSpPr/>
          <p:nvPr/>
        </p:nvCxnSpPr>
        <p:spPr>
          <a:xfrm flipH="1">
            <a:off x="823828" y="1793397"/>
            <a:ext cx="0" cy="36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94587" y="1804989"/>
            <a:ext cx="0" cy="45885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87204" y="179339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444105" y="1809152"/>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907925" y="180688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52" idx="3"/>
          </p:cNvCxnSpPr>
          <p:nvPr/>
        </p:nvCxnSpPr>
        <p:spPr>
          <a:xfrm>
            <a:off x="6968629" y="1802176"/>
            <a:ext cx="0" cy="44610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65628" y="230676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FAO</a:t>
            </a:r>
            <a:endParaRPr lang="en-US" sz="800" b="1" dirty="0">
              <a:solidFill>
                <a:srgbClr val="FFFFFF"/>
              </a:solidFill>
            </a:endParaRPr>
          </a:p>
        </p:txBody>
      </p:sp>
      <p:sp>
        <p:nvSpPr>
          <p:cNvPr id="62" name="TextBox 61"/>
          <p:cNvSpPr txBox="1"/>
          <p:nvPr/>
        </p:nvSpPr>
        <p:spPr>
          <a:xfrm>
            <a:off x="520620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WHO</a:t>
            </a:r>
            <a:endParaRPr lang="en-US" sz="800" b="1" dirty="0">
              <a:solidFill>
                <a:srgbClr val="FFFFFF"/>
              </a:solidFill>
            </a:endParaRPr>
          </a:p>
        </p:txBody>
      </p:sp>
      <p:sp>
        <p:nvSpPr>
          <p:cNvPr id="63" name="TextBox 62"/>
          <p:cNvSpPr txBox="1"/>
          <p:nvPr/>
        </p:nvSpPr>
        <p:spPr>
          <a:xfrm>
            <a:off x="4749934" y="2313995"/>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ISDR</a:t>
            </a:r>
            <a:endParaRPr lang="en-US" sz="800" b="1" dirty="0">
              <a:solidFill>
                <a:srgbClr val="FFFFFF"/>
              </a:solidFill>
            </a:endParaRPr>
          </a:p>
        </p:txBody>
      </p:sp>
      <p:sp>
        <p:nvSpPr>
          <p:cNvPr id="64" name="Line Callout 1 63"/>
          <p:cNvSpPr/>
          <p:nvPr/>
        </p:nvSpPr>
        <p:spPr>
          <a:xfrm>
            <a:off x="7824400" y="2243777"/>
            <a:ext cx="1256788" cy="885825"/>
          </a:xfrm>
          <a:prstGeom prst="borderCallout1">
            <a:avLst>
              <a:gd name="adj1" fmla="val 54965"/>
              <a:gd name="adj2" fmla="val 4192"/>
              <a:gd name="adj3" fmla="val 54892"/>
              <a:gd name="adj4" fmla="val -9019"/>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SDG Stakeholders</a:t>
            </a:r>
          </a:p>
        </p:txBody>
      </p:sp>
      <p:sp>
        <p:nvSpPr>
          <p:cNvPr id="65" name="TextBox 64"/>
          <p:cNvSpPr txBox="1"/>
          <p:nvPr/>
        </p:nvSpPr>
        <p:spPr>
          <a:xfrm>
            <a:off x="7987072" y="192277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WBG</a:t>
            </a:r>
            <a:endParaRPr lang="en-US" sz="800" b="1" dirty="0">
              <a:solidFill>
                <a:srgbClr val="FFFFFF"/>
              </a:solidFill>
            </a:endParaRPr>
          </a:p>
        </p:txBody>
      </p:sp>
      <p:sp>
        <p:nvSpPr>
          <p:cNvPr id="66" name="TextBox 65"/>
          <p:cNvSpPr txBox="1"/>
          <p:nvPr/>
        </p:nvSpPr>
        <p:spPr>
          <a:xfrm>
            <a:off x="8449305" y="1921934"/>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GPSDD</a:t>
            </a:r>
            <a:endParaRPr lang="en-US" sz="800" b="1" dirty="0">
              <a:solidFill>
                <a:srgbClr val="FFFFFF"/>
              </a:solidFill>
            </a:endParaRPr>
          </a:p>
        </p:txBody>
      </p:sp>
      <p:sp>
        <p:nvSpPr>
          <p:cNvPr id="67" name="TextBox 66"/>
          <p:cNvSpPr txBox="1"/>
          <p:nvPr/>
        </p:nvSpPr>
        <p:spPr>
          <a:xfrm>
            <a:off x="7987071" y="2314991"/>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ADB</a:t>
            </a:r>
            <a:endParaRPr lang="en-US" sz="800" b="1" dirty="0">
              <a:solidFill>
                <a:srgbClr val="FFFFFF"/>
              </a:solidFill>
            </a:endParaRPr>
          </a:p>
        </p:txBody>
      </p:sp>
      <p:sp>
        <p:nvSpPr>
          <p:cNvPr id="68" name="TextBox 67"/>
          <p:cNvSpPr txBox="1"/>
          <p:nvPr/>
        </p:nvSpPr>
        <p:spPr>
          <a:xfrm>
            <a:off x="8449304" y="2313995"/>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Radiant Earth</a:t>
            </a:r>
            <a:endParaRPr lang="en-US" sz="800" b="1" dirty="0">
              <a:solidFill>
                <a:srgbClr val="FFFFFF"/>
              </a:solidFill>
            </a:endParaRPr>
          </a:p>
        </p:txBody>
      </p:sp>
      <p:cxnSp>
        <p:nvCxnSpPr>
          <p:cNvPr id="69" name="Straight Connector 68"/>
          <p:cNvCxnSpPr/>
          <p:nvPr/>
        </p:nvCxnSpPr>
        <p:spPr>
          <a:xfrm flipH="1">
            <a:off x="8204730" y="1803099"/>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686799" y="1802176"/>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5119" y="2441540"/>
            <a:ext cx="870838" cy="422562"/>
          </a:xfrm>
          <a:prstGeom prst="rect">
            <a:avLst/>
          </a:prstGeom>
        </p:spPr>
      </p:pic>
      <p:sp>
        <p:nvSpPr>
          <p:cNvPr id="72" name="Line Callout 1 71"/>
          <p:cNvSpPr/>
          <p:nvPr/>
        </p:nvSpPr>
        <p:spPr>
          <a:xfrm>
            <a:off x="6194721" y="2248284"/>
            <a:ext cx="1547815" cy="885825"/>
          </a:xfrm>
          <a:prstGeom prst="borderCallout1">
            <a:avLst>
              <a:gd name="adj1" fmla="val 53413"/>
              <a:gd name="adj2" fmla="val 3158"/>
              <a:gd name="adj3" fmla="val 53340"/>
              <a:gd name="adj4" fmla="val -4488"/>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latin typeface="Verdana"/>
              </a:rPr>
              <a:t>National Statistical Offices</a:t>
            </a:r>
          </a:p>
          <a:p>
            <a:pPr algn="ctr">
              <a:defRPr/>
            </a:pPr>
            <a:endParaRPr lang="en-US" sz="1100" dirty="0">
              <a:solidFill>
                <a:srgbClr val="FFFFFF"/>
              </a:solidFill>
              <a:latin typeface="Verdana"/>
            </a:endParaRPr>
          </a:p>
          <a:p>
            <a:pPr algn="ctr">
              <a:defRPr/>
            </a:pPr>
            <a:r>
              <a:rPr lang="en-US" sz="1100" dirty="0">
                <a:solidFill>
                  <a:srgbClr val="FFFFFF"/>
                </a:solidFill>
                <a:latin typeface="Verdana"/>
              </a:rPr>
              <a:t>Line Ministries</a:t>
            </a:r>
          </a:p>
        </p:txBody>
      </p:sp>
      <p:sp>
        <p:nvSpPr>
          <p:cNvPr id="73" name="TextBox 72"/>
          <p:cNvSpPr txBox="1"/>
          <p:nvPr/>
        </p:nvSpPr>
        <p:spPr>
          <a:xfrm>
            <a:off x="2843425" y="2187642"/>
            <a:ext cx="1661760" cy="431800"/>
          </a:xfrm>
          <a:prstGeom prst="rect">
            <a:avLst/>
          </a:prstGeom>
          <a:solidFill>
            <a:srgbClr val="C00000"/>
          </a:solidFill>
        </p:spPr>
        <p:txBody>
          <a:bodyPr wrap="square">
            <a:spAutoFit/>
          </a:bodyPr>
          <a:lstStyle/>
          <a:p>
            <a:pPr algn="ctr">
              <a:defRPr/>
            </a:pPr>
            <a:r>
              <a:rPr lang="en-US" sz="1100" dirty="0">
                <a:solidFill>
                  <a:srgbClr val="FFFFFF"/>
                </a:solidFill>
                <a:ea typeface="MS PGothic" charset="-128"/>
              </a:rPr>
              <a:t>WG on Geo-spatial Information (WGGI)</a:t>
            </a:r>
          </a:p>
        </p:txBody>
      </p:sp>
      <p:sp>
        <p:nvSpPr>
          <p:cNvPr id="74" name="Rectangle 73"/>
          <p:cNvSpPr/>
          <p:nvPr/>
        </p:nvSpPr>
        <p:spPr>
          <a:xfrm>
            <a:off x="56622" y="6156000"/>
            <a:ext cx="9036000" cy="690377"/>
          </a:xfrm>
          <a:prstGeom prst="rect">
            <a:avLst/>
          </a:prstGeom>
          <a:solidFill>
            <a:schemeClr val="accent5">
              <a:lumMod val="50000"/>
            </a:schemeClr>
          </a:solidFill>
          <a:ln w="25400" cap="flat">
            <a:noFill/>
            <a:prstDash val="solid"/>
            <a:beve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36000" rIns="45719" bIns="0" numCol="1" spcCol="38100" rtlCol="0" anchor="ctr">
            <a:spAutoFit/>
          </a:bodyPr>
          <a:lstStyle/>
          <a:p>
            <a:pPr algn="ctr"/>
            <a:r>
              <a:rPr lang="en-CA" sz="1400" dirty="0">
                <a:solidFill>
                  <a:schemeClr val="bg1"/>
                </a:solidFill>
                <a:ea typeface="Arial Bold"/>
              </a:rPr>
              <a:t>“</a:t>
            </a:r>
            <a:r>
              <a:rPr lang="en-CA" sz="1400" b="1" dirty="0">
                <a:solidFill>
                  <a:schemeClr val="bg1"/>
                </a:solidFill>
                <a:latin typeface="Calibri" charset="0"/>
                <a:ea typeface="Calibri" charset="0"/>
                <a:cs typeface="Calibri" charset="0"/>
              </a:rPr>
              <a:t>Task Stream #2 will leverage partnerships with space agencies </a:t>
            </a:r>
            <a:r>
              <a:rPr lang="mr-IN" sz="1400" b="1" dirty="0">
                <a:solidFill>
                  <a:schemeClr val="bg1"/>
                </a:solidFill>
                <a:latin typeface="Calibri" charset="0"/>
                <a:ea typeface="Calibri" charset="0"/>
                <a:cs typeface="Calibri" charset="0"/>
              </a:rPr>
              <a:t>…</a:t>
            </a:r>
            <a:r>
              <a:rPr lang="en-US" sz="1400" b="1" dirty="0">
                <a:solidFill>
                  <a:schemeClr val="bg1"/>
                </a:solidFill>
                <a:latin typeface="Calibri" charset="0"/>
                <a:ea typeface="Calibri" charset="0"/>
                <a:cs typeface="Calibri" charset="0"/>
              </a:rPr>
              <a:t> </a:t>
            </a:r>
            <a:r>
              <a:rPr lang="en-CA" sz="1400" b="1" dirty="0">
                <a:solidFill>
                  <a:schemeClr val="bg1"/>
                </a:solidFill>
                <a:latin typeface="Calibri" charset="0"/>
                <a:ea typeface="Calibri" charset="0"/>
                <a:cs typeface="Calibri" charset="0"/>
              </a:rPr>
              <a:t>to allow NSOs to uptake analysis or production ready satellite EO time series </a:t>
            </a:r>
            <a:r>
              <a:rPr lang="mr-IN" sz="1400" b="1" dirty="0">
                <a:solidFill>
                  <a:schemeClr val="bg1"/>
                </a:solidFill>
                <a:latin typeface="Calibri" charset="0"/>
                <a:ea typeface="Calibri" charset="0"/>
                <a:cs typeface="Calibri" charset="0"/>
              </a:rPr>
              <a:t>…</a:t>
            </a:r>
            <a:r>
              <a:rPr lang="en-US" sz="1400" b="1" dirty="0">
                <a:solidFill>
                  <a:schemeClr val="bg1"/>
                </a:solidFill>
                <a:latin typeface="Calibri" charset="0"/>
                <a:ea typeface="Calibri" charset="0"/>
                <a:cs typeface="Calibri" charset="0"/>
              </a:rPr>
              <a:t> with feasibility studies, pilot projects, guidance on methodology and training</a:t>
            </a:r>
            <a:r>
              <a:rPr lang="en-CA" sz="1400" dirty="0">
                <a:solidFill>
                  <a:schemeClr val="bg1"/>
                </a:solidFill>
                <a:latin typeface="Calibri" charset="0"/>
                <a:ea typeface="Calibri" charset="0"/>
                <a:cs typeface="Calibri" charset="0"/>
              </a:rPr>
              <a:t>” </a:t>
            </a:r>
            <a:endParaRPr lang="en-AU" sz="1200" i="1" dirty="0">
              <a:solidFill>
                <a:schemeClr val="bg1"/>
              </a:solidFill>
              <a:latin typeface="Calibri" charset="0"/>
              <a:ea typeface="Calibri" charset="0"/>
              <a:cs typeface="Calibri" charset="0"/>
            </a:endParaRPr>
          </a:p>
          <a:p>
            <a:pPr algn="r">
              <a:lnSpc>
                <a:spcPct val="100000"/>
              </a:lnSpc>
              <a:spcBef>
                <a:spcPts val="300"/>
              </a:spcBef>
            </a:pPr>
            <a:r>
              <a:rPr lang="en-CA" sz="1200" i="1" dirty="0">
                <a:solidFill>
                  <a:schemeClr val="bg1"/>
                </a:solidFill>
                <a:latin typeface="Calibri" charset="0"/>
                <a:ea typeface="Calibri" charset="0"/>
                <a:cs typeface="Calibri" charset="0"/>
              </a:rPr>
              <a:t>IAEG-SDG WGGI, Work Plan 2018-2019</a:t>
            </a:r>
          </a:p>
        </p:txBody>
      </p:sp>
      <p:sp>
        <p:nvSpPr>
          <p:cNvPr id="40" name="Content Placeholder 2">
            <a:extLst>
              <a:ext uri="{FF2B5EF4-FFF2-40B4-BE49-F238E27FC236}">
                <a16:creationId xmlns:a16="http://schemas.microsoft.com/office/drawing/2014/main" id="{CC7244DE-F7F1-7D48-BA57-60BFF41CCCBC}"/>
              </a:ext>
            </a:extLst>
          </p:cNvPr>
          <p:cNvSpPr>
            <a:spLocks noGrp="1"/>
          </p:cNvSpPr>
          <p:nvPr>
            <p:ph sz="quarter" idx="10"/>
          </p:nvPr>
        </p:nvSpPr>
        <p:spPr>
          <a:xfrm>
            <a:off x="73127" y="3329548"/>
            <a:ext cx="9024566" cy="2762559"/>
          </a:xfrm>
          <a:ln w="9525" cap="rnd">
            <a:solidFill>
              <a:srgbClr val="C00000"/>
            </a:solidFill>
          </a:ln>
          <a:effectLst>
            <a:innerShdw blurRad="63500" dist="101600" dir="2700000">
              <a:prstClr val="black">
                <a:alpha val="50000"/>
              </a:prstClr>
            </a:innerShdw>
          </a:effectLst>
        </p:spPr>
        <p:txBody>
          <a:bodyPr>
            <a:noAutofit/>
          </a:bodyPr>
          <a:lstStyle/>
          <a:p>
            <a:pPr>
              <a:buFont typeface="Wingdings" charset="2"/>
              <a:buChar char="§"/>
            </a:pPr>
            <a:r>
              <a:rPr lang="en-US" sz="1400" b="1" dirty="0"/>
              <a:t>Created by IAEG-SDGs </a:t>
            </a:r>
            <a:r>
              <a:rPr lang="en-US" sz="1400" b="0" dirty="0"/>
              <a:t>in April 2016. </a:t>
            </a:r>
          </a:p>
          <a:p>
            <a:pPr>
              <a:buFont typeface="Wingdings" charset="2"/>
              <a:buChar char="§"/>
            </a:pPr>
            <a:r>
              <a:rPr lang="en-US" sz="1400" b="1" dirty="0" err="1"/>
              <a:t>ToR</a:t>
            </a:r>
            <a:r>
              <a:rPr lang="en-US" sz="1400" dirty="0"/>
              <a:t>: </a:t>
            </a:r>
            <a:r>
              <a:rPr lang="en-US" sz="1400" b="0" dirty="0"/>
              <a:t>Provide expertise and advice to the IAEG-SDGs and the larger statistical community</a:t>
            </a:r>
            <a:r>
              <a:rPr lang="en-US" sz="1400" dirty="0"/>
              <a:t> as to how geospatial information and </a:t>
            </a:r>
            <a:r>
              <a:rPr lang="en-US" sz="1400" b="1" dirty="0"/>
              <a:t>EO can reliably and consistently contribute to the indicators</a:t>
            </a:r>
            <a:r>
              <a:rPr lang="en-US" sz="1400" dirty="0"/>
              <a:t>.</a:t>
            </a:r>
          </a:p>
          <a:p>
            <a:pPr>
              <a:buFont typeface="Wingdings" charset="2"/>
              <a:buChar char="§"/>
            </a:pPr>
            <a:r>
              <a:rPr lang="en-US" sz="1400" b="1" dirty="0"/>
              <a:t>Chairs</a:t>
            </a:r>
            <a:r>
              <a:rPr lang="en-US" sz="1400" dirty="0"/>
              <a:t>: </a:t>
            </a:r>
            <a:r>
              <a:rPr lang="en-US" sz="1400" b="0" dirty="0"/>
              <a:t>NSO of Sweden and Mexico.</a:t>
            </a:r>
          </a:p>
          <a:p>
            <a:pPr>
              <a:buFont typeface="Wingdings" charset="2"/>
              <a:buChar char="§"/>
            </a:pPr>
            <a:r>
              <a:rPr lang="en-US" sz="1400" b="1" dirty="0"/>
              <a:t>25 Members</a:t>
            </a:r>
            <a:r>
              <a:rPr lang="en-US" sz="1400" dirty="0"/>
              <a:t> </a:t>
            </a:r>
            <a:r>
              <a:rPr lang="en-US" sz="1400" b="0" dirty="0"/>
              <a:t>including </a:t>
            </a:r>
            <a:r>
              <a:rPr lang="en-US" sz="1400" b="0" u="sng" dirty="0"/>
              <a:t>NASA</a:t>
            </a:r>
            <a:r>
              <a:rPr lang="en-US" sz="1400" b="0" dirty="0"/>
              <a:t>, </a:t>
            </a:r>
            <a:r>
              <a:rPr lang="en-US" sz="1400" b="0" u="sng" dirty="0"/>
              <a:t>JAXA</a:t>
            </a:r>
            <a:r>
              <a:rPr lang="en-US" sz="1400" b="0" dirty="0"/>
              <a:t> and </a:t>
            </a:r>
            <a:r>
              <a:rPr lang="en-US" sz="1400" b="0" u="sng" dirty="0"/>
              <a:t>ESA</a:t>
            </a:r>
            <a:r>
              <a:rPr lang="en-US" sz="1400" b="0" dirty="0"/>
              <a:t> (representing GEO EO4SDG and CEOS SDG AHT)</a:t>
            </a:r>
          </a:p>
          <a:p>
            <a:pPr>
              <a:buFont typeface="Wingdings" charset="2"/>
              <a:buChar char="§"/>
            </a:pPr>
            <a:r>
              <a:rPr lang="en-US" sz="1400" b="1" dirty="0"/>
              <a:t>WGGI Task Stream 2 on “</a:t>
            </a:r>
            <a:r>
              <a:rPr lang="en-US" sz="1400" b="1" i="1" dirty="0"/>
              <a:t>Application of satellite Earth Observation Data for the SDG indicators</a:t>
            </a:r>
            <a:r>
              <a:rPr lang="en-US" sz="1400" b="1" dirty="0"/>
              <a:t>”</a:t>
            </a:r>
            <a:br>
              <a:rPr lang="en-US" sz="1400" b="1" dirty="0"/>
            </a:br>
            <a:r>
              <a:rPr lang="en-US" sz="1400" b="0" dirty="0"/>
              <a:t>co-chaired by Sweden and Colombia wit the support of </a:t>
            </a:r>
            <a:r>
              <a:rPr lang="en-US" sz="1400" b="0" u="sng" dirty="0"/>
              <a:t>NASA</a:t>
            </a:r>
            <a:r>
              <a:rPr lang="en-US" sz="1400" b="0" dirty="0"/>
              <a:t>, </a:t>
            </a:r>
            <a:r>
              <a:rPr lang="en-US" sz="1400" b="0" u="sng" dirty="0"/>
              <a:t>ESA</a:t>
            </a:r>
            <a:r>
              <a:rPr lang="en-US" sz="1400" b="0" dirty="0"/>
              <a:t> and </a:t>
            </a:r>
            <a:r>
              <a:rPr lang="en-US" sz="1400" b="0" u="sng" dirty="0"/>
              <a:t>JAXA</a:t>
            </a:r>
            <a:r>
              <a:rPr lang="en-US" sz="1400" b="0" dirty="0"/>
              <a:t>.</a:t>
            </a:r>
          </a:p>
          <a:p>
            <a:pPr>
              <a:buFont typeface="Wingdings" charset="2"/>
              <a:buChar char="§"/>
            </a:pPr>
            <a:r>
              <a:rPr lang="en-US" sz="1400" b="1" dirty="0"/>
              <a:t>3 tasks</a:t>
            </a:r>
            <a:r>
              <a:rPr lang="en-US" sz="1400" dirty="0"/>
              <a:t>: </a:t>
            </a:r>
            <a:r>
              <a:rPr lang="en-US" sz="1400" b="0" dirty="0"/>
              <a:t>Provide guidance to IAEG-SDGs and Statistical Community on EO; Document EO national experiences and good practices; Enable uptake of analysis-ready and production-ready satellite EO.</a:t>
            </a:r>
          </a:p>
          <a:p>
            <a:pPr>
              <a:buFont typeface="Wingdings" charset="2"/>
              <a:buChar char="§"/>
            </a:pPr>
            <a:r>
              <a:rPr lang="en-US" sz="1400" dirty="0"/>
              <a:t>More information: </a:t>
            </a:r>
            <a:r>
              <a:rPr lang="en-US" sz="1400" dirty="0">
                <a:hlinkClick r:id="rId6"/>
              </a:rPr>
              <a:t>http://ggim.un.org/UNGGIM-wg6/</a:t>
            </a:r>
            <a:r>
              <a:rPr lang="en-US" sz="1400" dirty="0"/>
              <a:t> </a:t>
            </a:r>
            <a:endParaRPr lang="en-US" sz="1100" dirty="0"/>
          </a:p>
        </p:txBody>
      </p:sp>
    </p:spTree>
    <p:extLst>
      <p:ext uri="{BB962C8B-B14F-4D97-AF65-F5344CB8AC3E}">
        <p14:creationId xmlns:p14="http://schemas.microsoft.com/office/powerpoint/2010/main" val="20232090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3" name="Content Placeholder 2"/>
          <p:cNvSpPr>
            <a:spLocks noGrp="1"/>
          </p:cNvSpPr>
          <p:nvPr>
            <p:ph sz="quarter" idx="10"/>
          </p:nvPr>
        </p:nvSpPr>
        <p:spPr>
          <a:xfrm>
            <a:off x="72000" y="3312000"/>
            <a:ext cx="8995800" cy="2808000"/>
          </a:xfrm>
          <a:ln w="9525" cap="rnd">
            <a:solidFill>
              <a:srgbClr val="C00000"/>
            </a:solidFill>
          </a:ln>
          <a:effectLst>
            <a:innerShdw blurRad="63500" dist="101600" dir="2700000">
              <a:prstClr val="black">
                <a:alpha val="50000"/>
              </a:prstClr>
            </a:innerShdw>
          </a:effectLst>
        </p:spPr>
        <p:txBody>
          <a:bodyPr/>
          <a:lstStyle/>
          <a:p>
            <a:pPr>
              <a:buFont typeface="Wingdings" charset="2"/>
              <a:buChar char="§"/>
            </a:pPr>
            <a:r>
              <a:rPr lang="en-US" sz="1400" dirty="0"/>
              <a:t>Custodian Agency: </a:t>
            </a:r>
            <a:r>
              <a:rPr lang="en-US" sz="1400" b="0" dirty="0"/>
              <a:t>UN Environment</a:t>
            </a:r>
          </a:p>
          <a:p>
            <a:pPr>
              <a:buFont typeface="Wingdings" charset="2"/>
              <a:buChar char="§"/>
            </a:pPr>
            <a:r>
              <a:rPr lang="en-US" sz="1400" dirty="0"/>
              <a:t>Indicators 6.6.1 </a:t>
            </a:r>
            <a:r>
              <a:rPr lang="en-US" sz="1400" b="0" dirty="0"/>
              <a:t>“</a:t>
            </a:r>
            <a:r>
              <a:rPr lang="en-US" sz="1400" b="0" i="1" dirty="0"/>
              <a:t>Change in the extent of water-related ecosystems over time</a:t>
            </a:r>
            <a:r>
              <a:rPr lang="en-US" sz="1400" b="0" dirty="0"/>
              <a:t>”</a:t>
            </a:r>
          </a:p>
          <a:p>
            <a:pPr>
              <a:buFont typeface="Wingdings" charset="2"/>
              <a:buChar char="§"/>
            </a:pPr>
            <a:r>
              <a:rPr lang="en-US" sz="1400" b="0" u="sng" dirty="0"/>
              <a:t>NASA</a:t>
            </a:r>
            <a:r>
              <a:rPr lang="en-US" sz="1400" b="0" dirty="0"/>
              <a:t>, </a:t>
            </a:r>
            <a:r>
              <a:rPr lang="en-US" sz="1400" b="0" u="sng" dirty="0"/>
              <a:t>EC/JRC</a:t>
            </a:r>
            <a:r>
              <a:rPr lang="en-US" sz="1400" b="0" dirty="0"/>
              <a:t> and </a:t>
            </a:r>
            <a:r>
              <a:rPr lang="en-US" sz="1400" b="0" u="sng" dirty="0"/>
              <a:t>ESA</a:t>
            </a:r>
            <a:r>
              <a:rPr lang="en-US" sz="1400" b="0" dirty="0"/>
              <a:t> contributed to the revised monitoring methodology with explicit reference to EO on spatial extent of open waters / vegetated wetlands and WQ of lakes and artificial water bodies</a:t>
            </a:r>
          </a:p>
          <a:p>
            <a:pPr>
              <a:buFont typeface="Wingdings" charset="2"/>
              <a:buChar char="§"/>
            </a:pPr>
            <a:r>
              <a:rPr lang="en-US" sz="1400" dirty="0"/>
              <a:t>UN Environment/NASA/JRC/ESA joint events </a:t>
            </a:r>
          </a:p>
          <a:p>
            <a:pPr marL="534988" lvl="1" indent="-168275">
              <a:buFont typeface="Arial" charset="0"/>
              <a:buChar char="•"/>
            </a:pPr>
            <a:r>
              <a:rPr lang="en-US" sz="1400" dirty="0"/>
              <a:t>at UN GGIM High Level Forum, Mexico city, Nov 2017 ("</a:t>
            </a:r>
            <a:r>
              <a:rPr lang="en-US" sz="1400" i="1" dirty="0"/>
              <a:t>Sharing experiences on indicator 6.6.1 on freshwater related ecosystems, and exploring opportunities for better monitoring</a:t>
            </a:r>
            <a:r>
              <a:rPr lang="en-US" sz="1400" dirty="0"/>
              <a:t>”)</a:t>
            </a:r>
          </a:p>
          <a:p>
            <a:pPr marL="534988" lvl="1" indent="-168275">
              <a:buFont typeface="Arial" charset="0"/>
              <a:buChar char="•"/>
            </a:pPr>
            <a:r>
              <a:rPr lang="en-US" sz="1400" dirty="0"/>
              <a:t>At WDF 2018, Dubai, Oct 2018 (“</a:t>
            </a:r>
            <a:r>
              <a:rPr lang="en-US" sz="1400" i="1" dirty="0"/>
              <a:t>Opportunities for EO: Connecting water, land and people</a:t>
            </a:r>
            <a:r>
              <a:rPr lang="en-US" sz="1400" dirty="0"/>
              <a:t>”)</a:t>
            </a:r>
          </a:p>
          <a:p>
            <a:pPr>
              <a:buFont typeface="Wingdings" charset="2"/>
              <a:buChar char="§"/>
            </a:pPr>
            <a:r>
              <a:rPr lang="en-US" sz="1400" dirty="0"/>
              <a:t>Country consultation workshop </a:t>
            </a:r>
            <a:r>
              <a:rPr lang="en-US" sz="1400" b="0" dirty="0"/>
              <a:t>convened by UNEP, NASA, EC/JRC and ESA on ”</a:t>
            </a:r>
            <a:r>
              <a:rPr lang="en-US" sz="1400" b="0" i="1" dirty="0"/>
              <a:t>Using EO for monitoring SDG progress in regard to SDG 6 indicator 6.6.1 on water-related ecosystems</a:t>
            </a:r>
            <a:r>
              <a:rPr lang="en-US" sz="1400" b="0" dirty="0"/>
              <a:t>”, Rockefeller Foundation Bellagio Center, Italy on 7-9 Nov 2018</a:t>
            </a:r>
          </a:p>
        </p:txBody>
      </p:sp>
      <p:sp>
        <p:nvSpPr>
          <p:cNvPr id="5" name="Line Callout 1 (Border and Accent Bar) 4"/>
          <p:cNvSpPr/>
          <p:nvPr/>
        </p:nvSpPr>
        <p:spPr>
          <a:xfrm rot="5400000">
            <a:off x="2554099" y="153468"/>
            <a:ext cx="540000" cy="25884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GEO Initiative on SDGs</a:t>
            </a:r>
            <a:br>
              <a:rPr lang="en-US" sz="1400" dirty="0">
                <a:solidFill>
                  <a:srgbClr val="FFFFFF"/>
                </a:solidFill>
                <a:latin typeface="Verdana"/>
              </a:rPr>
            </a:br>
            <a:r>
              <a:rPr lang="en-US" sz="1400" dirty="0">
                <a:solidFill>
                  <a:srgbClr val="FFFFFF"/>
                </a:solidFill>
                <a:latin typeface="Verdana"/>
              </a:rPr>
              <a:t>(EO4SDG)</a:t>
            </a:r>
          </a:p>
        </p:txBody>
      </p:sp>
      <p:sp>
        <p:nvSpPr>
          <p:cNvPr id="6" name="Line Callout 1 (Border and Accent Bar) 5"/>
          <p:cNvSpPr/>
          <p:nvPr/>
        </p:nvSpPr>
        <p:spPr>
          <a:xfrm rot="5400000">
            <a:off x="5415007" y="152080"/>
            <a:ext cx="540825" cy="25920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CEOS Ad-hoc team on SDGs (AHT SDGs)</a:t>
            </a:r>
          </a:p>
        </p:txBody>
      </p:sp>
      <p:sp>
        <p:nvSpPr>
          <p:cNvPr id="9" name="Rectangle 8"/>
          <p:cNvSpPr/>
          <p:nvPr/>
        </p:nvSpPr>
        <p:spPr>
          <a:xfrm>
            <a:off x="13410" y="1888797"/>
            <a:ext cx="9144000" cy="138780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charset="0"/>
              <a:ea typeface="MS PGothic" charset="0"/>
              <a:cs typeface="MS PGothic" charset="0"/>
            </a:endParaRPr>
          </a:p>
        </p:txBody>
      </p:sp>
      <p:cxnSp>
        <p:nvCxnSpPr>
          <p:cNvPr id="10" name="Straight Connector 9"/>
          <p:cNvCxnSpPr/>
          <p:nvPr/>
        </p:nvCxnSpPr>
        <p:spPr>
          <a:xfrm>
            <a:off x="1612372" y="2743200"/>
            <a:ext cx="579438"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3828" y="1798890"/>
            <a:ext cx="7862972" cy="102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22" y="2389189"/>
            <a:ext cx="1763713" cy="758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p:cNvSpPr txBox="1"/>
          <p:nvPr/>
        </p:nvSpPr>
        <p:spPr>
          <a:xfrm>
            <a:off x="56622" y="2162176"/>
            <a:ext cx="1763713" cy="246063"/>
          </a:xfrm>
          <a:prstGeom prst="rect">
            <a:avLst/>
          </a:prstGeom>
          <a:solidFill>
            <a:schemeClr val="accent5">
              <a:lumMod val="60000"/>
              <a:lumOff val="40000"/>
            </a:schemeClr>
          </a:solidFill>
          <a:ln>
            <a:solidFill>
              <a:schemeClr val="accent5">
                <a:lumMod val="50000"/>
              </a:schemeClr>
            </a:solidFill>
          </a:ln>
        </p:spPr>
        <p:txBody>
          <a:bodyPr>
            <a:spAutoFit/>
          </a:bodyPr>
          <a:lstStyle/>
          <a:p>
            <a:pPr algn="ctr">
              <a:defRPr/>
            </a:pPr>
            <a:r>
              <a:rPr lang="en-US" sz="1000" b="1" dirty="0">
                <a:solidFill>
                  <a:srgbClr val="0098DB">
                    <a:lumMod val="50000"/>
                  </a:srgbClr>
                </a:solidFill>
                <a:ea typeface="MS PGothic" charset="-128"/>
              </a:rPr>
              <a:t>UN Statistical Division</a:t>
            </a:r>
          </a:p>
        </p:txBody>
      </p:sp>
      <p:sp>
        <p:nvSpPr>
          <p:cNvPr id="18" name="Line Callout 1 17"/>
          <p:cNvSpPr/>
          <p:nvPr/>
        </p:nvSpPr>
        <p:spPr>
          <a:xfrm>
            <a:off x="4642538" y="2248284"/>
            <a:ext cx="1476375" cy="885825"/>
          </a:xfrm>
          <a:prstGeom prst="borderCallout1">
            <a:avLst>
              <a:gd name="adj1" fmla="val 54451"/>
              <a:gd name="adj2" fmla="val 242"/>
              <a:gd name="adj3" fmla="val 53858"/>
              <a:gd name="adj4" fmla="val -29956"/>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UN Specialized Agencies</a:t>
            </a:r>
          </a:p>
        </p:txBody>
      </p:sp>
      <p:sp>
        <p:nvSpPr>
          <p:cNvPr id="19" name="TextBox 18"/>
          <p:cNvSpPr txBox="1"/>
          <p:nvPr/>
        </p:nvSpPr>
        <p:spPr>
          <a:xfrm>
            <a:off x="5659603" y="1927097"/>
            <a:ext cx="427037" cy="358775"/>
          </a:xfrm>
          <a:prstGeom prst="rect">
            <a:avLst/>
          </a:prstGeom>
          <a:solidFill>
            <a:srgbClr val="C00000"/>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UNEP</a:t>
            </a:r>
            <a:endParaRPr lang="en-US" sz="800" b="1" dirty="0">
              <a:solidFill>
                <a:srgbClr val="FFFFFF"/>
              </a:solidFill>
            </a:endParaRPr>
          </a:p>
        </p:txBody>
      </p:sp>
      <p:sp>
        <p:nvSpPr>
          <p:cNvPr id="20" name="TextBox 19"/>
          <p:cNvSpPr txBox="1"/>
          <p:nvPr/>
        </p:nvSpPr>
        <p:spPr>
          <a:xfrm>
            <a:off x="4750508" y="1927097"/>
            <a:ext cx="427037" cy="358775"/>
          </a:xfrm>
          <a:prstGeom prst="rect">
            <a:avLst/>
          </a:prstGeom>
          <a:solidFill>
            <a:schemeClr val="accent1">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Habitat</a:t>
            </a:r>
            <a:endParaRPr lang="en-US" sz="800" b="1" dirty="0">
              <a:solidFill>
                <a:srgbClr val="FFFFFF"/>
              </a:solidFill>
            </a:endParaRPr>
          </a:p>
        </p:txBody>
      </p:sp>
      <p:sp>
        <p:nvSpPr>
          <p:cNvPr id="21" name="TextBox 20"/>
          <p:cNvSpPr txBox="1"/>
          <p:nvPr/>
        </p:nvSpPr>
        <p:spPr>
          <a:xfrm>
            <a:off x="5208230" y="1927097"/>
            <a:ext cx="427038" cy="358775"/>
          </a:xfrm>
          <a:prstGeom prst="rect">
            <a:avLst/>
          </a:prstGeom>
          <a:solidFill>
            <a:schemeClr val="tx2">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a:solidFill>
                  <a:srgbClr val="FFFFFF"/>
                </a:solidFill>
              </a:rPr>
              <a:t>UNCCD</a:t>
            </a:r>
            <a:endParaRPr lang="en-US" sz="800" b="1">
              <a:solidFill>
                <a:srgbClr val="FFFFFF"/>
              </a:solidFill>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a:ext>
            </a:extLst>
          </a:blip>
          <a:srcRect r="7983"/>
          <a:stretch/>
        </p:blipFill>
        <p:spPr>
          <a:xfrm>
            <a:off x="1952117" y="2549629"/>
            <a:ext cx="2584742" cy="579973"/>
          </a:xfrm>
          <a:prstGeom prst="rect">
            <a:avLst/>
          </a:prstGeom>
          <a:ln w="25400">
            <a:solidFill>
              <a:schemeClr val="accent1">
                <a:lumMod val="75000"/>
              </a:schemeClr>
            </a:solidFill>
          </a:ln>
          <a:effectLst>
            <a:outerShdw blurRad="50800" dist="38100" dir="2700000" algn="tl" rotWithShape="0">
              <a:prstClr val="black">
                <a:alpha val="40000"/>
              </a:prstClr>
            </a:outerShdw>
          </a:effectLst>
        </p:spPr>
      </p:pic>
      <p:cxnSp>
        <p:nvCxnSpPr>
          <p:cNvPr id="24" name="Straight Connector 23"/>
          <p:cNvCxnSpPr/>
          <p:nvPr/>
        </p:nvCxnSpPr>
        <p:spPr>
          <a:xfrm flipH="1">
            <a:off x="823828" y="1793397"/>
            <a:ext cx="0" cy="36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94587" y="1804989"/>
            <a:ext cx="0" cy="45885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987204" y="179339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444105" y="1809152"/>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907925" y="180688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9" idx="3"/>
          </p:cNvCxnSpPr>
          <p:nvPr/>
        </p:nvCxnSpPr>
        <p:spPr>
          <a:xfrm>
            <a:off x="6968629" y="1802176"/>
            <a:ext cx="0" cy="44610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65628" y="230676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FAO</a:t>
            </a:r>
            <a:endParaRPr lang="en-US" sz="800" b="1" dirty="0">
              <a:solidFill>
                <a:srgbClr val="FFFFFF"/>
              </a:solidFill>
            </a:endParaRPr>
          </a:p>
        </p:txBody>
      </p:sp>
      <p:sp>
        <p:nvSpPr>
          <p:cNvPr id="31" name="TextBox 30"/>
          <p:cNvSpPr txBox="1"/>
          <p:nvPr/>
        </p:nvSpPr>
        <p:spPr>
          <a:xfrm>
            <a:off x="520620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WHO</a:t>
            </a:r>
            <a:endParaRPr lang="en-US" sz="800" b="1" dirty="0">
              <a:solidFill>
                <a:srgbClr val="FFFFFF"/>
              </a:solidFill>
            </a:endParaRPr>
          </a:p>
        </p:txBody>
      </p:sp>
      <p:sp>
        <p:nvSpPr>
          <p:cNvPr id="32" name="TextBox 31"/>
          <p:cNvSpPr txBox="1"/>
          <p:nvPr/>
        </p:nvSpPr>
        <p:spPr>
          <a:xfrm>
            <a:off x="4749934" y="2313995"/>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ISDR</a:t>
            </a:r>
            <a:endParaRPr lang="en-US" sz="800" b="1" dirty="0">
              <a:solidFill>
                <a:srgbClr val="FFFFFF"/>
              </a:solidFill>
            </a:endParaRPr>
          </a:p>
        </p:txBody>
      </p:sp>
      <p:sp>
        <p:nvSpPr>
          <p:cNvPr id="33" name="Line Callout 1 32"/>
          <p:cNvSpPr/>
          <p:nvPr/>
        </p:nvSpPr>
        <p:spPr>
          <a:xfrm>
            <a:off x="7824400" y="2243777"/>
            <a:ext cx="1256788" cy="885825"/>
          </a:xfrm>
          <a:prstGeom prst="borderCallout1">
            <a:avLst>
              <a:gd name="adj1" fmla="val 54965"/>
              <a:gd name="adj2" fmla="val 4192"/>
              <a:gd name="adj3" fmla="val 54892"/>
              <a:gd name="adj4" fmla="val -9019"/>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SDG Stakeholders</a:t>
            </a:r>
          </a:p>
        </p:txBody>
      </p:sp>
      <p:sp>
        <p:nvSpPr>
          <p:cNvPr id="34" name="TextBox 33"/>
          <p:cNvSpPr txBox="1"/>
          <p:nvPr/>
        </p:nvSpPr>
        <p:spPr>
          <a:xfrm>
            <a:off x="7987072" y="192277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WBG</a:t>
            </a:r>
            <a:endParaRPr lang="en-US" sz="800" b="1" dirty="0">
              <a:solidFill>
                <a:srgbClr val="FFFFFF"/>
              </a:solidFill>
            </a:endParaRPr>
          </a:p>
        </p:txBody>
      </p:sp>
      <p:sp>
        <p:nvSpPr>
          <p:cNvPr id="35" name="TextBox 34"/>
          <p:cNvSpPr txBox="1"/>
          <p:nvPr/>
        </p:nvSpPr>
        <p:spPr>
          <a:xfrm>
            <a:off x="8449305" y="1921934"/>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GPSDD</a:t>
            </a:r>
            <a:endParaRPr lang="en-US" sz="800" b="1" dirty="0">
              <a:solidFill>
                <a:srgbClr val="FFFFFF"/>
              </a:solidFill>
            </a:endParaRPr>
          </a:p>
        </p:txBody>
      </p:sp>
      <p:cxnSp>
        <p:nvCxnSpPr>
          <p:cNvPr id="38" name="Straight Connector 37"/>
          <p:cNvCxnSpPr/>
          <p:nvPr/>
        </p:nvCxnSpPr>
        <p:spPr>
          <a:xfrm flipH="1">
            <a:off x="8204730" y="1803099"/>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686799" y="1802176"/>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5119" y="2441540"/>
            <a:ext cx="870838" cy="422562"/>
          </a:xfrm>
          <a:prstGeom prst="rect">
            <a:avLst/>
          </a:prstGeom>
        </p:spPr>
      </p:pic>
      <p:sp>
        <p:nvSpPr>
          <p:cNvPr id="42" name="Line Callout 1 41"/>
          <p:cNvSpPr/>
          <p:nvPr/>
        </p:nvSpPr>
        <p:spPr>
          <a:xfrm>
            <a:off x="6194721" y="2248284"/>
            <a:ext cx="1547815" cy="885825"/>
          </a:xfrm>
          <a:prstGeom prst="borderCallout1">
            <a:avLst>
              <a:gd name="adj1" fmla="val 53413"/>
              <a:gd name="adj2" fmla="val 3158"/>
              <a:gd name="adj3" fmla="val 53340"/>
              <a:gd name="adj4" fmla="val -4488"/>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latin typeface="Verdana"/>
              </a:rPr>
              <a:t>National Statistical Offices</a:t>
            </a:r>
          </a:p>
          <a:p>
            <a:pPr algn="ctr">
              <a:defRPr/>
            </a:pPr>
            <a:endParaRPr lang="en-US" sz="1100" dirty="0">
              <a:solidFill>
                <a:srgbClr val="FFFFFF"/>
              </a:solidFill>
              <a:latin typeface="Verdana"/>
            </a:endParaRPr>
          </a:p>
          <a:p>
            <a:pPr algn="ctr">
              <a:defRPr/>
            </a:pPr>
            <a:r>
              <a:rPr lang="en-US" sz="1100" dirty="0">
                <a:solidFill>
                  <a:srgbClr val="FFFFFF"/>
                </a:solidFill>
                <a:latin typeface="Verdana"/>
              </a:rPr>
              <a:t>Line Ministries</a:t>
            </a:r>
          </a:p>
        </p:txBody>
      </p:sp>
      <p:sp>
        <p:nvSpPr>
          <p:cNvPr id="43" name="Left-Right Arrow 42"/>
          <p:cNvSpPr/>
          <p:nvPr/>
        </p:nvSpPr>
        <p:spPr>
          <a:xfrm>
            <a:off x="3935574" y="1266149"/>
            <a:ext cx="632616" cy="363037"/>
          </a:xfrm>
          <a:prstGeom prst="leftRightArrow">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43425" y="2187642"/>
            <a:ext cx="1661760" cy="431800"/>
          </a:xfrm>
          <a:prstGeom prst="rect">
            <a:avLst/>
          </a:prstGeom>
          <a:solidFill>
            <a:schemeClr val="tx2">
              <a:lumMod val="50000"/>
            </a:schemeClr>
          </a:solidFill>
        </p:spPr>
        <p:txBody>
          <a:bodyPr wrap="square">
            <a:spAutoFit/>
          </a:bodyPr>
          <a:lstStyle/>
          <a:p>
            <a:pPr algn="ctr">
              <a:defRPr/>
            </a:pPr>
            <a:r>
              <a:rPr lang="en-US" sz="1100" dirty="0">
                <a:solidFill>
                  <a:srgbClr val="FFFFFF"/>
                </a:solidFill>
                <a:ea typeface="MS PGothic" charset="-128"/>
              </a:rPr>
              <a:t>WG on Geo-spatial Information (WGGI)</a:t>
            </a:r>
          </a:p>
        </p:txBody>
      </p:sp>
      <p:sp>
        <p:nvSpPr>
          <p:cNvPr id="40" name="Rectangle 39"/>
          <p:cNvSpPr/>
          <p:nvPr/>
        </p:nvSpPr>
        <p:spPr>
          <a:xfrm>
            <a:off x="56622" y="6156000"/>
            <a:ext cx="9036000" cy="690377"/>
          </a:xfrm>
          <a:prstGeom prst="rect">
            <a:avLst/>
          </a:prstGeom>
          <a:solidFill>
            <a:schemeClr val="accent5">
              <a:lumMod val="50000"/>
            </a:schemeClr>
          </a:solidFill>
          <a:ln w="25400" cap="flat">
            <a:noFill/>
            <a:prstDash val="solid"/>
            <a:beve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36000" rIns="45719" bIns="0" numCol="1" spcCol="38100" rtlCol="0" anchor="ctr">
            <a:spAutoFit/>
          </a:bodyPr>
          <a:lstStyle/>
          <a:p>
            <a:pPr algn="ctr"/>
            <a:r>
              <a:rPr lang="en-CA" sz="1400" dirty="0">
                <a:solidFill>
                  <a:schemeClr val="bg1"/>
                </a:solidFill>
                <a:ea typeface="Arial Bold"/>
              </a:rPr>
              <a:t>“</a:t>
            </a:r>
            <a:r>
              <a:rPr lang="mr-IN" sz="1400" dirty="0">
                <a:solidFill>
                  <a:schemeClr val="bg1"/>
                </a:solidFill>
                <a:ea typeface="Arial Bold"/>
              </a:rPr>
              <a:t>…</a:t>
            </a:r>
            <a:r>
              <a:rPr lang="en-US" sz="1400" dirty="0">
                <a:solidFill>
                  <a:schemeClr val="bg1"/>
                </a:solidFill>
                <a:ea typeface="Arial Bold"/>
              </a:rPr>
              <a:t> </a:t>
            </a:r>
            <a:r>
              <a:rPr lang="en-CA" sz="1400" b="1" dirty="0">
                <a:solidFill>
                  <a:schemeClr val="bg1"/>
                </a:solidFill>
                <a:latin typeface="Calibri" charset="0"/>
                <a:ea typeface="Calibri" charset="0"/>
                <a:cs typeface="Calibri" charset="0"/>
              </a:rPr>
              <a:t>a progressive methodology is proposed which promotes country-derived data collection to be complemented </a:t>
            </a:r>
            <a:br>
              <a:rPr lang="en-CA" sz="1400" b="1" dirty="0">
                <a:solidFill>
                  <a:schemeClr val="bg1"/>
                </a:solidFill>
                <a:latin typeface="Calibri" charset="0"/>
                <a:ea typeface="Calibri" charset="0"/>
                <a:cs typeface="Calibri" charset="0"/>
              </a:rPr>
            </a:br>
            <a:r>
              <a:rPr lang="en-CA" sz="1400" b="1" dirty="0">
                <a:solidFill>
                  <a:schemeClr val="bg1"/>
                </a:solidFill>
                <a:latin typeface="Calibri" charset="0"/>
                <a:ea typeface="Calibri" charset="0"/>
                <a:cs typeface="Calibri" charset="0"/>
              </a:rPr>
              <a:t>by other globally available datasets such as earth observations..</a:t>
            </a:r>
            <a:r>
              <a:rPr lang="en-CA" sz="1400" dirty="0">
                <a:solidFill>
                  <a:schemeClr val="bg1"/>
                </a:solidFill>
                <a:latin typeface="Calibri" charset="0"/>
                <a:ea typeface="Calibri" charset="0"/>
                <a:cs typeface="Calibri" charset="0"/>
              </a:rPr>
              <a:t>” </a:t>
            </a:r>
            <a:endParaRPr lang="en-AU" sz="1200" i="1" dirty="0">
              <a:solidFill>
                <a:schemeClr val="bg1"/>
              </a:solidFill>
              <a:latin typeface="Calibri" charset="0"/>
              <a:ea typeface="Calibri" charset="0"/>
              <a:cs typeface="Calibri" charset="0"/>
            </a:endParaRPr>
          </a:p>
          <a:p>
            <a:pPr algn="r">
              <a:lnSpc>
                <a:spcPct val="100000"/>
              </a:lnSpc>
              <a:spcBef>
                <a:spcPts val="300"/>
              </a:spcBef>
            </a:pPr>
            <a:r>
              <a:rPr lang="en-CA" sz="1200" i="1" dirty="0">
                <a:solidFill>
                  <a:schemeClr val="bg1"/>
                </a:solidFill>
                <a:latin typeface="Calibri" charset="0"/>
                <a:ea typeface="Calibri" charset="0"/>
                <a:cs typeface="Calibri" charset="0"/>
              </a:rPr>
              <a:t>UN Environment, SDG Indicator 6.6.1. Monitoring methodology for SDG Indicator 6.6.1</a:t>
            </a:r>
          </a:p>
        </p:txBody>
      </p:sp>
      <p:sp>
        <p:nvSpPr>
          <p:cNvPr id="45" name="Content Placeholder 3">
            <a:extLst>
              <a:ext uri="{FF2B5EF4-FFF2-40B4-BE49-F238E27FC236}">
                <a16:creationId xmlns:a16="http://schemas.microsoft.com/office/drawing/2014/main" id="{29142073-B3E4-D440-A997-A95B10C3F8D9}"/>
              </a:ext>
            </a:extLst>
          </p:cNvPr>
          <p:cNvSpPr>
            <a:spLocks noGrp="1"/>
          </p:cNvSpPr>
          <p:nvPr>
            <p:ph sz="quarter" idx="11"/>
          </p:nvPr>
        </p:nvSpPr>
        <p:spPr>
          <a:xfrm>
            <a:off x="1612372" y="313851"/>
            <a:ext cx="6309519" cy="533400"/>
          </a:xfrm>
        </p:spPr>
        <p:txBody>
          <a:bodyPr anchor="ctr"/>
          <a:lstStyle/>
          <a:p>
            <a:r>
              <a:rPr lang="en-US" sz="2200" b="1" dirty="0"/>
              <a:t>CEOS Agencies contribution to SDG 6.6.1 </a:t>
            </a:r>
            <a:br>
              <a:rPr lang="en-US" sz="2200" b="1" dirty="0"/>
            </a:br>
            <a:r>
              <a:rPr lang="en-US" sz="2200" b="1" dirty="0"/>
              <a:t>(Water related Ecosystems)</a:t>
            </a:r>
          </a:p>
        </p:txBody>
      </p:sp>
      <p:sp>
        <p:nvSpPr>
          <p:cNvPr id="46" name="TextBox 45">
            <a:extLst>
              <a:ext uri="{FF2B5EF4-FFF2-40B4-BE49-F238E27FC236}">
                <a16:creationId xmlns:a16="http://schemas.microsoft.com/office/drawing/2014/main" id="{39A075E9-4FA0-5244-BCCC-A326B407F387}"/>
              </a:ext>
            </a:extLst>
          </p:cNvPr>
          <p:cNvSpPr txBox="1"/>
          <p:nvPr/>
        </p:nvSpPr>
        <p:spPr>
          <a:xfrm>
            <a:off x="7986363" y="2314992"/>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OOSA</a:t>
            </a:r>
            <a:endParaRPr lang="en-US" sz="800" b="1" dirty="0">
              <a:solidFill>
                <a:srgbClr val="FFFFFF"/>
              </a:solidFill>
            </a:endParaRPr>
          </a:p>
        </p:txBody>
      </p:sp>
      <p:sp>
        <p:nvSpPr>
          <p:cNvPr id="47" name="TextBox 46">
            <a:extLst>
              <a:ext uri="{FF2B5EF4-FFF2-40B4-BE49-F238E27FC236}">
                <a16:creationId xmlns:a16="http://schemas.microsoft.com/office/drawing/2014/main" id="{7140EA5A-6E75-9447-A7D2-1F53BA8FB990}"/>
              </a:ext>
            </a:extLst>
          </p:cNvPr>
          <p:cNvSpPr txBox="1"/>
          <p:nvPr/>
        </p:nvSpPr>
        <p:spPr>
          <a:xfrm>
            <a:off x="844859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GEE</a:t>
            </a:r>
          </a:p>
        </p:txBody>
      </p:sp>
    </p:spTree>
    <p:extLst>
      <p:ext uri="{BB962C8B-B14F-4D97-AF65-F5344CB8AC3E}">
        <p14:creationId xmlns:p14="http://schemas.microsoft.com/office/powerpoint/2010/main" val="11080123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D7D5-FB4F-7E49-8BE1-8807C7270FB9}"/>
              </a:ext>
            </a:extLst>
          </p:cNvPr>
          <p:cNvSpPr txBox="1">
            <a:spLocks/>
          </p:cNvSpPr>
          <p:nvPr/>
        </p:nvSpPr>
        <p:spPr bwMode="auto">
          <a:xfrm>
            <a:off x="-32166" y="-1"/>
            <a:ext cx="9176166" cy="6857999"/>
          </a:xfrm>
          <a:prstGeom prst="rect">
            <a:avLst/>
          </a:prstGeom>
          <a:solidFill>
            <a:schemeClr val="accent1">
              <a:lumMod val="60000"/>
              <a:lumOff val="40000"/>
            </a:schemeClr>
          </a:solid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08000" rIns="91440" bIns="45720" numCol="1" anchor="t" anchorCtr="0" compatLnSpc="1">
            <a:prstTxWarp prst="textNoShape">
              <a:avLst/>
            </a:prstTxWarp>
            <a:noAutofit/>
          </a:bodyPr>
          <a:lstStyle>
            <a:lvl1pPr algn="l" rtl="0" eaLnBrk="0" fontAlgn="base" hangingPunct="0">
              <a:spcBef>
                <a:spcPct val="0"/>
              </a:spcBef>
              <a:spcAft>
                <a:spcPct val="0"/>
              </a:spcAft>
              <a:defRPr sz="2200">
                <a:solidFill>
                  <a:srgbClr val="0070C0"/>
                </a:solidFill>
                <a:latin typeface="Verdana"/>
                <a:ea typeface="MS PGothic" pitchFamily="34" charset="-128"/>
                <a:cs typeface="Verdana"/>
              </a:defRPr>
            </a:lvl1pPr>
            <a:lvl2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2pPr>
            <a:lvl3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3pPr>
            <a:lvl4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4pPr>
            <a:lvl5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tabLst>
                <a:tab pos="7018163" algn="l"/>
              </a:tabLst>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SDG 6.6.1: Water Related Ecosystems</a:t>
            </a:r>
          </a:p>
        </p:txBody>
      </p:sp>
      <p:graphicFrame>
        <p:nvGraphicFramePr>
          <p:cNvPr id="3" name="Table 2">
            <a:extLst>
              <a:ext uri="{FF2B5EF4-FFF2-40B4-BE49-F238E27FC236}">
                <a16:creationId xmlns:a16="http://schemas.microsoft.com/office/drawing/2014/main" id="{ED867AAF-A946-1748-8AA4-B86A1C27C0E4}"/>
              </a:ext>
            </a:extLst>
          </p:cNvPr>
          <p:cNvGraphicFramePr>
            <a:graphicFrameLocks noGrp="1"/>
          </p:cNvGraphicFramePr>
          <p:nvPr>
            <p:extLst/>
          </p:nvPr>
        </p:nvGraphicFramePr>
        <p:xfrm>
          <a:off x="23813" y="540000"/>
          <a:ext cx="4471987" cy="6317999"/>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257299">
                  <a:extLst>
                    <a:ext uri="{9D8B030D-6E8A-4147-A177-3AD203B41FA5}">
                      <a16:colId xmlns:a16="http://schemas.microsoft.com/office/drawing/2014/main" val="2050532514"/>
                    </a:ext>
                  </a:extLst>
                </a:gridCol>
                <a:gridCol w="3214688">
                  <a:extLst>
                    <a:ext uri="{9D8B030D-6E8A-4147-A177-3AD203B41FA5}">
                      <a16:colId xmlns:a16="http://schemas.microsoft.com/office/drawing/2014/main" val="3096524001"/>
                    </a:ext>
                  </a:extLst>
                </a:gridCol>
              </a:tblGrid>
              <a:tr h="346019">
                <a:tc>
                  <a:txBody>
                    <a:bodyPr/>
                    <a:lstStyle/>
                    <a:p>
                      <a:pPr algn="l"/>
                      <a:r>
                        <a:rPr lang="en-US" sz="1200" kern="1200" dirty="0">
                          <a:solidFill>
                            <a:schemeClr val="accent1">
                              <a:lumMod val="20000"/>
                              <a:lumOff val="80000"/>
                            </a:schemeClr>
                          </a:solidFill>
                          <a:latin typeface="+mj-ea"/>
                          <a:ea typeface="+mj-ea"/>
                          <a:cs typeface="+mn-cs"/>
                        </a:rPr>
                        <a:t>Custodian</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kern="1200" dirty="0">
                          <a:solidFill>
                            <a:schemeClr val="bg1"/>
                          </a:solidFill>
                          <a:latin typeface="+mj-ea"/>
                          <a:ea typeface="+mj-ea"/>
                          <a:cs typeface="+mn-cs"/>
                        </a:rPr>
                        <a:t>UN Environment, </a:t>
                      </a:r>
                      <a:r>
                        <a:rPr lang="en-US" sz="1200" kern="1200" dirty="0" err="1">
                          <a:solidFill>
                            <a:schemeClr val="bg1"/>
                          </a:solidFill>
                          <a:latin typeface="+mj-ea"/>
                          <a:ea typeface="+mj-ea"/>
                          <a:cs typeface="+mn-cs"/>
                        </a:rPr>
                        <a:t>Ramsar</a:t>
                      </a:r>
                      <a:endParaRPr lang="en-US" sz="1200" kern="1200" dirty="0">
                        <a:solidFill>
                          <a:schemeClr val="bg1"/>
                        </a:solidFill>
                        <a:latin typeface="+mj-ea"/>
                        <a:ea typeface="+mj-ea"/>
                        <a:cs typeface="+mn-cs"/>
                      </a:endParaRPr>
                    </a:p>
                  </a:txBody>
                  <a:tcP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83940929"/>
                  </a:ext>
                </a:extLst>
              </a:tr>
              <a:tr h="567680">
                <a:tc>
                  <a:txBody>
                    <a:bodyPr/>
                    <a:lstStyle/>
                    <a:p>
                      <a:pPr algn="l"/>
                      <a:r>
                        <a:rPr lang="en-US" sz="1200" kern="1200" dirty="0">
                          <a:solidFill>
                            <a:schemeClr val="accent1">
                              <a:lumMod val="20000"/>
                              <a:lumOff val="80000"/>
                            </a:schemeClr>
                          </a:solidFill>
                          <a:latin typeface="+mj-ea"/>
                          <a:ea typeface="+mj-ea"/>
                          <a:cs typeface="+mn-cs"/>
                        </a:rPr>
                        <a:t>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kern="1200" dirty="0">
                          <a:solidFill>
                            <a:schemeClr val="bg1"/>
                          </a:solidFill>
                          <a:latin typeface="+mj-ea"/>
                          <a:ea typeface="+mj-ea"/>
                          <a:cs typeface="+mn-cs"/>
                        </a:rPr>
                        <a:t>Change in extent of water-related ecosystems over time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35320539"/>
                  </a:ext>
                </a:extLst>
              </a:tr>
              <a:tr h="1269968">
                <a:tc>
                  <a:txBody>
                    <a:bodyPr/>
                    <a:lstStyle/>
                    <a:p>
                      <a:pPr algn="l"/>
                      <a:r>
                        <a:rPr lang="en-US" sz="1200" dirty="0">
                          <a:solidFill>
                            <a:schemeClr val="accent1">
                              <a:lumMod val="20000"/>
                              <a:lumOff val="80000"/>
                            </a:schemeClr>
                          </a:solidFill>
                          <a:latin typeface="+mj-ea"/>
                          <a:ea typeface="+mj-ea"/>
                        </a:rPr>
                        <a:t>Sub-Indicators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rPr>
                        <a:t>Spatial extent of open water bodies</a:t>
                      </a:r>
                    </a:p>
                    <a:p>
                      <a:pPr marL="171450" indent="-171450" algn="l">
                        <a:buFont typeface="Arial" panose="020B0604020202020204" pitchFamily="34" charset="0"/>
                        <a:buChar char="•"/>
                      </a:pPr>
                      <a:r>
                        <a:rPr lang="en-US" sz="1200" dirty="0">
                          <a:solidFill>
                            <a:schemeClr val="bg1"/>
                          </a:solidFill>
                          <a:latin typeface="+mj-ea"/>
                          <a:ea typeface="+mj-ea"/>
                        </a:rPr>
                        <a:t>Spatial extent of vegetated wetlands</a:t>
                      </a:r>
                    </a:p>
                    <a:p>
                      <a:pPr marL="171450" indent="-171450" algn="l">
                        <a:buFont typeface="Arial" panose="020B0604020202020204" pitchFamily="34" charset="0"/>
                        <a:buChar char="•"/>
                      </a:pPr>
                      <a:r>
                        <a:rPr lang="en-US" sz="1200" dirty="0">
                          <a:solidFill>
                            <a:schemeClr val="bg1"/>
                          </a:solidFill>
                          <a:latin typeface="+mj-ea"/>
                          <a:ea typeface="+mj-ea"/>
                        </a:rPr>
                        <a:t>Lake Water Quality</a:t>
                      </a:r>
                    </a:p>
                    <a:p>
                      <a:pPr marL="171450" indent="-171450" algn="l">
                        <a:buFont typeface="Arial" panose="020B0604020202020204" pitchFamily="34" charset="0"/>
                        <a:buChar char="•"/>
                      </a:pPr>
                      <a:r>
                        <a:rPr lang="en-US" sz="1200" i="1" dirty="0">
                          <a:solidFill>
                            <a:schemeClr val="bg1"/>
                          </a:solidFill>
                          <a:latin typeface="+mj-ea"/>
                          <a:ea typeface="+mj-ea"/>
                        </a:rPr>
                        <a:t>Others not relevant for EO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62787140"/>
                  </a:ext>
                </a:extLst>
              </a:tr>
              <a:tr h="567680">
                <a:tc>
                  <a:txBody>
                    <a:bodyPr/>
                    <a:lstStyle/>
                    <a:p>
                      <a:pPr algn="l"/>
                      <a:r>
                        <a:rPr lang="en-US" sz="1200" dirty="0">
                          <a:solidFill>
                            <a:schemeClr val="accent1">
                              <a:lumMod val="20000"/>
                              <a:lumOff val="80000"/>
                            </a:schemeClr>
                          </a:solidFill>
                          <a:latin typeface="+mj-ea"/>
                          <a:ea typeface="+mj-ea"/>
                        </a:rPr>
                        <a:t>Custodian’s expert group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dirty="0">
                          <a:solidFill>
                            <a:schemeClr val="bg1"/>
                          </a:solidFill>
                          <a:latin typeface="+mj-ea"/>
                          <a:ea typeface="+mj-ea"/>
                        </a:rPr>
                        <a:t>ESA, NASA, EC/JRC, JAXA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8356945"/>
                  </a:ext>
                </a:extLst>
              </a:tr>
              <a:tr h="1007177">
                <a:tc>
                  <a:txBody>
                    <a:bodyPr/>
                    <a:lstStyle/>
                    <a:p>
                      <a:pPr algn="l"/>
                      <a:r>
                        <a:rPr lang="en-US" sz="1200" dirty="0">
                          <a:solidFill>
                            <a:schemeClr val="accent1">
                              <a:lumMod val="20000"/>
                              <a:lumOff val="80000"/>
                            </a:schemeClr>
                          </a:solidFill>
                          <a:latin typeface="+mj-ea"/>
                          <a:ea typeface="+mj-ea"/>
                        </a:rPr>
                        <a:t>EO in Custodian guidelines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indent="0" algn="l">
                        <a:buFont typeface="Arial" panose="020B0604020202020204" pitchFamily="34" charset="0"/>
                        <a:buNone/>
                      </a:pPr>
                      <a:r>
                        <a:rPr lang="en-US" sz="1200" dirty="0">
                          <a:solidFill>
                            <a:schemeClr val="bg1"/>
                          </a:solidFill>
                          <a:latin typeface="+mj-ea"/>
                          <a:ea typeface="+mj-ea"/>
                        </a:rPr>
                        <a:t>Level 1 includes 2 Sub-Indicators based on EO global data from which will be validated by countries against their own methodologies and datasets.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22119904"/>
                  </a:ext>
                </a:extLst>
              </a:tr>
              <a:tr h="1387196">
                <a:tc>
                  <a:txBody>
                    <a:bodyPr/>
                    <a:lstStyle/>
                    <a:p>
                      <a:pPr algn="l"/>
                      <a:r>
                        <a:rPr lang="en-US" sz="1200" dirty="0">
                          <a:solidFill>
                            <a:schemeClr val="accent1">
                              <a:lumMod val="20000"/>
                              <a:lumOff val="80000"/>
                            </a:schemeClr>
                          </a:solidFill>
                          <a:latin typeface="+mj-ea"/>
                          <a:ea typeface="+mj-ea"/>
                        </a:rPr>
                        <a:t>EO products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rPr>
                        <a:t>Dynamics of surface waters</a:t>
                      </a:r>
                    </a:p>
                    <a:p>
                      <a:pPr marL="171450" indent="-171450" algn="l">
                        <a:buFont typeface="Arial" panose="020B0604020202020204" pitchFamily="34" charset="0"/>
                        <a:buChar char="•"/>
                      </a:pPr>
                      <a:r>
                        <a:rPr lang="en-US" sz="1200" dirty="0">
                          <a:solidFill>
                            <a:schemeClr val="bg1"/>
                          </a:solidFill>
                          <a:latin typeface="+mj-ea"/>
                          <a:ea typeface="+mj-ea"/>
                        </a:rPr>
                        <a:t>Vegetated Wetland inventory </a:t>
                      </a:r>
                      <a:br>
                        <a:rPr lang="en-US" sz="1200" dirty="0">
                          <a:solidFill>
                            <a:schemeClr val="bg1"/>
                          </a:solidFill>
                          <a:latin typeface="+mj-ea"/>
                          <a:ea typeface="+mj-ea"/>
                        </a:rPr>
                      </a:br>
                      <a:r>
                        <a:rPr lang="en-US" sz="1200" dirty="0">
                          <a:solidFill>
                            <a:schemeClr val="bg1"/>
                          </a:solidFill>
                          <a:latin typeface="+mj-ea"/>
                          <a:ea typeface="+mj-ea"/>
                        </a:rPr>
                        <a:t>(with high level classification)</a:t>
                      </a:r>
                    </a:p>
                    <a:p>
                      <a:pPr marL="171450" indent="-171450" algn="l">
                        <a:buFont typeface="Arial" panose="020B0604020202020204" pitchFamily="34" charset="0"/>
                        <a:buChar char="•"/>
                      </a:pPr>
                      <a:r>
                        <a:rPr lang="en-US" sz="1200" dirty="0">
                          <a:solidFill>
                            <a:schemeClr val="bg1"/>
                          </a:solidFill>
                          <a:latin typeface="+mj-ea"/>
                          <a:ea typeface="+mj-ea"/>
                        </a:rPr>
                        <a:t>Surface Water Quality (</a:t>
                      </a:r>
                      <a:r>
                        <a:rPr lang="en-US" sz="1200" dirty="0" err="1">
                          <a:solidFill>
                            <a:schemeClr val="bg1"/>
                          </a:solidFill>
                          <a:latin typeface="+mj-ea"/>
                          <a:ea typeface="+mj-ea"/>
                        </a:rPr>
                        <a:t>Chl</a:t>
                      </a:r>
                      <a:r>
                        <a:rPr lang="en-US" sz="1200" dirty="0">
                          <a:solidFill>
                            <a:schemeClr val="bg1"/>
                          </a:solidFill>
                          <a:latin typeface="+mj-ea"/>
                          <a:ea typeface="+mj-ea"/>
                        </a:rPr>
                        <a:t>-a /Trophic State Index, TSM / Turbidity)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1904106"/>
                  </a:ext>
                </a:extLst>
              </a:tr>
              <a:tr h="1172279">
                <a:tc>
                  <a:txBody>
                    <a:bodyPr/>
                    <a:lstStyle/>
                    <a:p>
                      <a:pPr algn="l"/>
                      <a:r>
                        <a:rPr lang="en-US" sz="1200" dirty="0">
                          <a:solidFill>
                            <a:schemeClr val="accent1">
                              <a:lumMod val="20000"/>
                              <a:lumOff val="80000"/>
                            </a:schemeClr>
                          </a:solidFill>
                          <a:latin typeface="+mj-ea"/>
                          <a:ea typeface="+mj-ea"/>
                        </a:rPr>
                        <a:t>Source of EO</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rPr>
                        <a:t>Landsat, Sentinel 1, Sentinel 2, </a:t>
                      </a:r>
                      <a:br>
                        <a:rPr lang="en-US" sz="1200" dirty="0">
                          <a:solidFill>
                            <a:schemeClr val="bg1"/>
                          </a:solidFill>
                          <a:latin typeface="+mj-ea"/>
                          <a:ea typeface="+mj-ea"/>
                        </a:rPr>
                      </a:br>
                      <a:r>
                        <a:rPr lang="en-US" sz="1200" dirty="0">
                          <a:solidFill>
                            <a:schemeClr val="bg1"/>
                          </a:solidFill>
                          <a:latin typeface="+mj-ea"/>
                          <a:ea typeface="+mj-ea"/>
                        </a:rPr>
                        <a:t>ALOS-2 Palsar-2 (</a:t>
                      </a:r>
                      <a:r>
                        <a:rPr lang="en-US" sz="1200" dirty="0" err="1">
                          <a:solidFill>
                            <a:schemeClr val="bg1"/>
                          </a:solidFill>
                          <a:latin typeface="+mj-ea"/>
                          <a:ea typeface="+mj-ea"/>
                        </a:rPr>
                        <a:t>ScanSAR</a:t>
                      </a:r>
                      <a:r>
                        <a:rPr lang="en-US" sz="1200" dirty="0">
                          <a:solidFill>
                            <a:schemeClr val="bg1"/>
                          </a:solidFill>
                          <a:latin typeface="+mj-ea"/>
                          <a:ea typeface="+mj-ea"/>
                        </a:rPr>
                        <a:t>)</a:t>
                      </a:r>
                    </a:p>
                    <a:p>
                      <a:pPr marL="171450" indent="-171450" algn="l">
                        <a:buFont typeface="Arial" panose="020B0604020202020204" pitchFamily="34" charset="0"/>
                        <a:buChar char="•"/>
                      </a:pPr>
                      <a:r>
                        <a:rPr lang="en-US" sz="1200" dirty="0">
                          <a:solidFill>
                            <a:schemeClr val="bg1"/>
                          </a:solidFill>
                          <a:latin typeface="+mj-ea"/>
                          <a:ea typeface="+mj-ea"/>
                        </a:rPr>
                        <a:t>Palsar-2, Landsat-8, S1, S2</a:t>
                      </a:r>
                    </a:p>
                    <a:p>
                      <a:pPr marL="171450" indent="-171450" algn="l">
                        <a:buFont typeface="Arial" panose="020B0604020202020204" pitchFamily="34" charset="0"/>
                        <a:buChar char="•"/>
                      </a:pPr>
                      <a:r>
                        <a:rPr lang="en-US" sz="1200" dirty="0">
                          <a:solidFill>
                            <a:schemeClr val="bg1"/>
                          </a:solidFill>
                          <a:latin typeface="+mj-ea"/>
                          <a:ea typeface="+mj-ea"/>
                        </a:rPr>
                        <a:t>MODIS, VIIRS, S3 OLCI  &amp; S2 + L8</a:t>
                      </a:r>
                    </a:p>
                  </a:txBody>
                  <a:tcP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997591424"/>
                  </a:ext>
                </a:extLst>
              </a:tr>
            </a:tbl>
          </a:graphicData>
        </a:graphic>
      </p:graphicFrame>
      <p:pic>
        <p:nvPicPr>
          <p:cNvPr id="4" name="Picture 3">
            <a:extLst>
              <a:ext uri="{FF2B5EF4-FFF2-40B4-BE49-F238E27FC236}">
                <a16:creationId xmlns:a16="http://schemas.microsoft.com/office/drawing/2014/main" id="{429AD663-4C67-4746-91F4-9665C52FB5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04000" y="0"/>
            <a:ext cx="540000" cy="540000"/>
          </a:xfrm>
          <a:prstGeom prst="rect">
            <a:avLst/>
          </a:prstGeom>
        </p:spPr>
      </p:pic>
      <p:graphicFrame>
        <p:nvGraphicFramePr>
          <p:cNvPr id="5" name="Table 4">
            <a:extLst>
              <a:ext uri="{FF2B5EF4-FFF2-40B4-BE49-F238E27FC236}">
                <a16:creationId xmlns:a16="http://schemas.microsoft.com/office/drawing/2014/main" id="{6587D4AB-A822-A547-9148-A1D1F0B9A733}"/>
              </a:ext>
            </a:extLst>
          </p:cNvPr>
          <p:cNvGraphicFramePr>
            <a:graphicFrameLocks noGrp="1"/>
          </p:cNvGraphicFramePr>
          <p:nvPr>
            <p:extLst/>
          </p:nvPr>
        </p:nvGraphicFramePr>
        <p:xfrm>
          <a:off x="4572002" y="539999"/>
          <a:ext cx="4514848" cy="6325638"/>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128712">
                  <a:extLst>
                    <a:ext uri="{9D8B030D-6E8A-4147-A177-3AD203B41FA5}">
                      <a16:colId xmlns:a16="http://schemas.microsoft.com/office/drawing/2014/main" val="2234039682"/>
                    </a:ext>
                  </a:extLst>
                </a:gridCol>
                <a:gridCol w="3386136">
                  <a:extLst>
                    <a:ext uri="{9D8B030D-6E8A-4147-A177-3AD203B41FA5}">
                      <a16:colId xmlns:a16="http://schemas.microsoft.com/office/drawing/2014/main" val="1112148745"/>
                    </a:ext>
                  </a:extLst>
                </a:gridCol>
              </a:tblGrid>
              <a:tr h="1150600">
                <a:tc>
                  <a:txBody>
                    <a:bodyPr/>
                    <a:lstStyle/>
                    <a:p>
                      <a:pPr algn="l"/>
                      <a:r>
                        <a:rPr lang="en-US" sz="1200" dirty="0">
                          <a:solidFill>
                            <a:schemeClr val="accent1">
                              <a:lumMod val="20000"/>
                              <a:lumOff val="80000"/>
                            </a:schemeClr>
                          </a:solidFill>
                          <a:latin typeface="+mj-lt"/>
                        </a:rPr>
                        <a:t>Global Datasets</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Global Surface Water Explorer (GSWE), EC/JRC</a:t>
                      </a:r>
                    </a:p>
                    <a:p>
                      <a:pPr marL="171450" indent="-171450" algn="l">
                        <a:buFont typeface="Arial" panose="020B0604020202020204" pitchFamily="34" charset="0"/>
                        <a:buChar char="•"/>
                      </a:pPr>
                      <a:r>
                        <a:rPr lang="en-US" sz="1200" dirty="0">
                          <a:solidFill>
                            <a:schemeClr val="bg1"/>
                          </a:solidFill>
                          <a:latin typeface="+mj-lt"/>
                        </a:rPr>
                        <a:t>Global Mangrove Watch (GMW), JAXA</a:t>
                      </a:r>
                    </a:p>
                    <a:p>
                      <a:pPr marL="171450" indent="-171450" algn="l">
                        <a:buFont typeface="Arial" panose="020B0604020202020204" pitchFamily="34" charset="0"/>
                        <a:buChar char="•"/>
                      </a:pPr>
                      <a:r>
                        <a:rPr lang="en-US" sz="1200" dirty="0">
                          <a:solidFill>
                            <a:schemeClr val="bg1"/>
                          </a:solidFill>
                          <a:latin typeface="+mj-lt"/>
                        </a:rPr>
                        <a:t>Copernicus Global Land Service, Lake WQ, EC</a:t>
                      </a:r>
                    </a:p>
                  </a:txBody>
                  <a:tcP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9995671"/>
                  </a:ext>
                </a:extLst>
              </a:tr>
              <a:tr h="1079534">
                <a:tc>
                  <a:txBody>
                    <a:bodyPr/>
                    <a:lstStyle/>
                    <a:p>
                      <a:pPr algn="l"/>
                      <a:r>
                        <a:rPr lang="en-US" sz="1200" dirty="0">
                          <a:solidFill>
                            <a:schemeClr val="accent1">
                              <a:lumMod val="20000"/>
                              <a:lumOff val="80000"/>
                            </a:schemeClr>
                          </a:solidFill>
                          <a:latin typeface="+mj-lt"/>
                        </a:rPr>
                        <a:t>EO good practice examples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Examples from SWOS (EC), GW Africa (ESA), EO4SD Water (ESA), other projects</a:t>
                      </a:r>
                    </a:p>
                    <a:p>
                      <a:pPr marL="171450" indent="-171450" algn="l">
                        <a:buFont typeface="Arial" panose="020B0604020202020204" pitchFamily="34" charset="0"/>
                        <a:buChar char="•"/>
                      </a:pPr>
                      <a:r>
                        <a:rPr lang="en-US" sz="1200" dirty="0">
                          <a:solidFill>
                            <a:schemeClr val="bg1"/>
                          </a:solidFill>
                          <a:latin typeface="+mj-lt"/>
                        </a:rPr>
                        <a:t>GPSSD project in Uganda (wetlands)</a:t>
                      </a:r>
                    </a:p>
                    <a:p>
                      <a:pPr marL="171450" indent="-171450" algn="l">
                        <a:buFont typeface="Arial" panose="020B0604020202020204" pitchFamily="34" charset="0"/>
                        <a:buChar char="•"/>
                      </a:pPr>
                      <a:r>
                        <a:rPr lang="en-US" sz="1200" dirty="0">
                          <a:solidFill>
                            <a:schemeClr val="bg1"/>
                          </a:solidFill>
                          <a:latin typeface="+mj-lt"/>
                        </a:rPr>
                        <a:t>NASA pilot projects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10788436"/>
                  </a:ext>
                </a:extLst>
              </a:tr>
              <a:tr h="740882">
                <a:tc>
                  <a:txBody>
                    <a:bodyPr/>
                    <a:lstStyle/>
                    <a:p>
                      <a:pPr algn="l"/>
                      <a:r>
                        <a:rPr lang="en-US" sz="1200" dirty="0">
                          <a:solidFill>
                            <a:schemeClr val="accent1">
                              <a:lumMod val="20000"/>
                              <a:lumOff val="80000"/>
                            </a:schemeClr>
                          </a:solidFill>
                          <a:latin typeface="+mj-lt"/>
                        </a:rPr>
                        <a:t>Platforms</a:t>
                      </a:r>
                      <a:br>
                        <a:rPr lang="en-US" sz="1200" dirty="0">
                          <a:solidFill>
                            <a:schemeClr val="accent1">
                              <a:lumMod val="20000"/>
                              <a:lumOff val="80000"/>
                            </a:schemeClr>
                          </a:solidFill>
                          <a:latin typeface="+mj-lt"/>
                        </a:rPr>
                      </a:br>
                      <a:r>
                        <a:rPr lang="en-US" sz="1200" dirty="0">
                          <a:solidFill>
                            <a:schemeClr val="accent1">
                              <a:lumMod val="20000"/>
                              <a:lumOff val="80000"/>
                            </a:schemeClr>
                          </a:solidFill>
                          <a:latin typeface="+mj-lt"/>
                        </a:rPr>
                        <a:t>(with data analytics)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GSWE (global-surface-</a:t>
                      </a:r>
                      <a:r>
                        <a:rPr lang="en-US" sz="1200" dirty="0" err="1">
                          <a:solidFill>
                            <a:schemeClr val="bg1"/>
                          </a:solidFill>
                          <a:latin typeface="+mj-lt"/>
                        </a:rPr>
                        <a:t>water.appspot.com</a:t>
                      </a:r>
                      <a:r>
                        <a:rPr lang="en-US" sz="1200" dirty="0">
                          <a:solidFill>
                            <a:schemeClr val="bg1"/>
                          </a:solidFill>
                          <a:latin typeface="+mj-lt"/>
                        </a:rPr>
                        <a:t>)</a:t>
                      </a:r>
                    </a:p>
                    <a:p>
                      <a:pPr marL="171450" indent="-171450" algn="l">
                        <a:buFont typeface="Arial" panose="020B0604020202020204" pitchFamily="34" charset="0"/>
                        <a:buChar char="•"/>
                      </a:pPr>
                      <a:r>
                        <a:rPr lang="en-US" sz="1200" dirty="0">
                          <a:solidFill>
                            <a:schemeClr val="bg1"/>
                          </a:solidFill>
                          <a:latin typeface="+mj-lt"/>
                        </a:rPr>
                        <a:t>ESA TEP Hydro (hydrology-</a:t>
                      </a:r>
                      <a:r>
                        <a:rPr lang="en-US" sz="1200" dirty="0" err="1">
                          <a:solidFill>
                            <a:schemeClr val="bg1"/>
                          </a:solidFill>
                          <a:latin typeface="+mj-lt"/>
                        </a:rPr>
                        <a:t>tep.eo.esa.int</a:t>
                      </a:r>
                      <a:r>
                        <a:rPr lang="en-US" sz="1200" dirty="0">
                          <a:solidFill>
                            <a:schemeClr val="bg1"/>
                          </a:solidFill>
                          <a:latin typeface="+mj-lt"/>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09050966"/>
                  </a:ext>
                </a:extLst>
              </a:tr>
              <a:tr h="1052546">
                <a:tc>
                  <a:txBody>
                    <a:bodyPr/>
                    <a:lstStyle/>
                    <a:p>
                      <a:pPr algn="l"/>
                      <a:r>
                        <a:rPr lang="en-US" sz="1200" dirty="0">
                          <a:solidFill>
                            <a:schemeClr val="accent1">
                              <a:lumMod val="20000"/>
                              <a:lumOff val="80000"/>
                            </a:schemeClr>
                          </a:solidFill>
                          <a:latin typeface="+mj-lt"/>
                        </a:rPr>
                        <a:t>S/W Toolbox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mj-lt"/>
                        </a:rPr>
                        <a:t>Open Data Cube (free, open source)</a:t>
                      </a:r>
                    </a:p>
                    <a:p>
                      <a:pPr marL="171450" indent="-171450" algn="l">
                        <a:buFont typeface="Arial" panose="020B0604020202020204" pitchFamily="34" charset="0"/>
                        <a:buChar char="•"/>
                      </a:pPr>
                      <a:r>
                        <a:rPr lang="en-US" sz="1200" dirty="0">
                          <a:solidFill>
                            <a:schemeClr val="bg1"/>
                          </a:solidFill>
                          <a:latin typeface="+mj-lt"/>
                        </a:rPr>
                        <a:t>SWOS Toolbox (free)</a:t>
                      </a:r>
                    </a:p>
                    <a:p>
                      <a:pPr marL="171450" indent="-171450" algn="l">
                        <a:buFont typeface="Arial" panose="020B0604020202020204" pitchFamily="34" charset="0"/>
                        <a:buChar char="•"/>
                      </a:pPr>
                      <a:r>
                        <a:rPr lang="en-US" sz="1200" dirty="0" err="1">
                          <a:solidFill>
                            <a:schemeClr val="bg1"/>
                          </a:solidFill>
                          <a:latin typeface="+mj-lt"/>
                        </a:rPr>
                        <a:t>GlobWetland</a:t>
                      </a:r>
                      <a:r>
                        <a:rPr lang="en-US" sz="1200" dirty="0">
                          <a:solidFill>
                            <a:schemeClr val="bg1"/>
                          </a:solidFill>
                          <a:latin typeface="+mj-lt"/>
                        </a:rPr>
                        <a:t> Africa Toolbox (free, open source)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4218052"/>
                  </a:ext>
                </a:extLst>
              </a:tr>
              <a:tr h="881619">
                <a:tc>
                  <a:txBody>
                    <a:bodyPr/>
                    <a:lstStyle/>
                    <a:p>
                      <a:pPr algn="l"/>
                      <a:r>
                        <a:rPr lang="en-US" sz="1200" dirty="0">
                          <a:solidFill>
                            <a:schemeClr val="accent1">
                              <a:lumMod val="20000"/>
                              <a:lumOff val="80000"/>
                            </a:schemeClr>
                          </a:solidFill>
                          <a:latin typeface="+mj-lt"/>
                        </a:rPr>
                        <a:t>GEO Initiative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GEO Wetlands</a:t>
                      </a:r>
                    </a:p>
                    <a:p>
                      <a:pPr marL="171450" indent="-171450" algn="l">
                        <a:buFont typeface="Arial" panose="020B0604020202020204" pitchFamily="34" charset="0"/>
                        <a:buChar char="•"/>
                      </a:pPr>
                      <a:r>
                        <a:rPr lang="en-US" sz="1200" dirty="0">
                          <a:solidFill>
                            <a:schemeClr val="bg1"/>
                          </a:solidFill>
                          <a:latin typeface="+mj-lt"/>
                        </a:rPr>
                        <a:t>GEO </a:t>
                      </a:r>
                      <a:r>
                        <a:rPr lang="en-US" sz="1200" dirty="0" err="1">
                          <a:solidFill>
                            <a:schemeClr val="bg1"/>
                          </a:solidFill>
                          <a:latin typeface="+mj-lt"/>
                        </a:rPr>
                        <a:t>Aquawatch</a:t>
                      </a:r>
                      <a:endParaRPr lang="en-US" sz="1200" dirty="0">
                        <a:solidFill>
                          <a:schemeClr val="bg1"/>
                        </a:solidFill>
                        <a:latin typeface="+mj-lt"/>
                      </a:endParaRPr>
                    </a:p>
                    <a:p>
                      <a:pPr marL="171450" indent="-171450" algn="l">
                        <a:buFont typeface="Arial" panose="020B0604020202020204" pitchFamily="34" charset="0"/>
                        <a:buChar char="•"/>
                      </a:pPr>
                      <a:r>
                        <a:rPr lang="en-US" sz="1200" dirty="0">
                          <a:solidFill>
                            <a:schemeClr val="bg1"/>
                          </a:solidFill>
                          <a:latin typeface="+mj-lt"/>
                        </a:rPr>
                        <a:t>GEO GLOWS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79140807"/>
                  </a:ext>
                </a:extLst>
              </a:tr>
              <a:tr h="531198">
                <a:tc>
                  <a:txBody>
                    <a:bodyPr/>
                    <a:lstStyle/>
                    <a:p>
                      <a:pPr algn="l"/>
                      <a:r>
                        <a:rPr lang="en-US" sz="1200" dirty="0">
                          <a:solidFill>
                            <a:schemeClr val="accent1">
                              <a:lumMod val="20000"/>
                              <a:lumOff val="80000"/>
                            </a:schemeClr>
                          </a:solidFill>
                          <a:latin typeface="+mj-lt"/>
                        </a:rPr>
                        <a:t>Knowledge Hub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GEO Wetlands Portal </a:t>
                      </a:r>
                      <a:br>
                        <a:rPr lang="en-US" sz="1200" dirty="0">
                          <a:solidFill>
                            <a:schemeClr val="bg1"/>
                          </a:solidFill>
                          <a:latin typeface="+mj-lt"/>
                        </a:rPr>
                      </a:br>
                      <a:r>
                        <a:rPr lang="en-US" sz="1200" dirty="0">
                          <a:solidFill>
                            <a:schemeClr val="bg1"/>
                          </a:solidFill>
                          <a:latin typeface="+mj-lt"/>
                          <a:hlinkClick r:id="rId4">
                            <a:extLst>
                              <a:ext uri="{A12FA001-AC4F-418D-AE19-62706E023703}">
                                <ahyp:hlinkClr xmlns:ahyp="http://schemas.microsoft.com/office/drawing/2018/hyperlinkcolor" val="tx"/>
                              </a:ext>
                            </a:extLst>
                          </a:hlinkClick>
                        </a:rPr>
                        <a:t>www.geowetlands.org</a:t>
                      </a:r>
                      <a:r>
                        <a:rPr lang="en-US" sz="1200" dirty="0">
                          <a:solidFill>
                            <a:schemeClr val="bg1"/>
                          </a:solidFill>
                          <a:latin typeface="+mj-lt"/>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8694112"/>
                  </a:ext>
                </a:extLst>
              </a:tr>
              <a:tr h="881619">
                <a:tc>
                  <a:txBody>
                    <a:bodyPr/>
                    <a:lstStyle/>
                    <a:p>
                      <a:pPr algn="l"/>
                      <a:r>
                        <a:rPr lang="en-US" sz="1200" dirty="0">
                          <a:solidFill>
                            <a:schemeClr val="accent1">
                              <a:lumMod val="20000"/>
                              <a:lumOff val="80000"/>
                            </a:schemeClr>
                          </a:solidFill>
                          <a:latin typeface="+mj-lt"/>
                        </a:rPr>
                        <a:t>National Experience</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Colombia (with NASA)</a:t>
                      </a:r>
                    </a:p>
                    <a:p>
                      <a:pPr marL="171450" indent="-171450" algn="l">
                        <a:buFont typeface="Arial" panose="020B0604020202020204" pitchFamily="34" charset="0"/>
                        <a:buChar char="•"/>
                      </a:pPr>
                      <a:r>
                        <a:rPr lang="en-US" sz="1200" dirty="0">
                          <a:solidFill>
                            <a:schemeClr val="bg1"/>
                          </a:solidFill>
                          <a:latin typeface="+mj-lt"/>
                        </a:rPr>
                        <a:t>Australia (with GA/CSIRO)</a:t>
                      </a:r>
                    </a:p>
                  </a:txBody>
                  <a:tcP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853049044"/>
                  </a:ext>
                </a:extLst>
              </a:tr>
            </a:tbl>
          </a:graphicData>
        </a:graphic>
      </p:graphicFrame>
    </p:spTree>
    <p:extLst>
      <p:ext uri="{BB962C8B-B14F-4D97-AF65-F5344CB8AC3E}">
        <p14:creationId xmlns:p14="http://schemas.microsoft.com/office/powerpoint/2010/main" val="64918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0A89B294-EC55-514C-BAD8-769B081FBE02}"/>
              </a:ext>
            </a:extLst>
          </p:cNvPr>
          <p:cNvSpPr>
            <a:spLocks noGrp="1"/>
          </p:cNvSpPr>
          <p:nvPr>
            <p:ph sz="quarter" idx="10"/>
          </p:nvPr>
        </p:nvSpPr>
        <p:spPr>
          <a:xfrm>
            <a:off x="72000" y="3312000"/>
            <a:ext cx="9024566" cy="3036733"/>
          </a:xfrm>
          <a:ln w="9525" cap="rnd">
            <a:solidFill>
              <a:srgbClr val="C00000"/>
            </a:solidFill>
          </a:ln>
          <a:effectLst>
            <a:innerShdw blurRad="63500" dist="101600" dir="2700000">
              <a:prstClr val="black">
                <a:alpha val="50000"/>
              </a:prstClr>
            </a:innerShdw>
          </a:effectLst>
        </p:spPr>
        <p:txBody>
          <a:bodyPr lIns="67500">
            <a:noAutofit/>
          </a:bodyPr>
          <a:lstStyle/>
          <a:p>
            <a:pPr>
              <a:buFont typeface="Wingdings" charset="2"/>
              <a:buChar char="§"/>
            </a:pPr>
            <a:r>
              <a:rPr lang="en-US" sz="1400" b="1" dirty="0"/>
              <a:t>Custodian Agency: </a:t>
            </a:r>
            <a:r>
              <a:rPr lang="en-US" sz="1400" dirty="0"/>
              <a:t>UN Habitat</a:t>
            </a:r>
          </a:p>
          <a:p>
            <a:pPr>
              <a:buFont typeface="Wingdings" charset="2"/>
              <a:buChar char="§"/>
            </a:pPr>
            <a:r>
              <a:rPr lang="en-US" sz="1400" b="1" dirty="0"/>
              <a:t>Indicators 11.3.1 </a:t>
            </a:r>
            <a:r>
              <a:rPr lang="en-US" sz="1400" dirty="0"/>
              <a:t>“</a:t>
            </a:r>
            <a:r>
              <a:rPr lang="en-US" sz="1400" i="1" dirty="0"/>
              <a:t>Ratio of land consumption rate to population growth rate</a:t>
            </a:r>
            <a:r>
              <a:rPr lang="en-US" sz="1400" dirty="0"/>
              <a:t>”</a:t>
            </a:r>
          </a:p>
          <a:p>
            <a:pPr>
              <a:buFont typeface="Wingdings" charset="2"/>
              <a:buChar char="§"/>
            </a:pPr>
            <a:r>
              <a:rPr lang="en-US" sz="1400" u="sng" dirty="0"/>
              <a:t>EC/JRC</a:t>
            </a:r>
            <a:r>
              <a:rPr lang="en-US" sz="1400" dirty="0"/>
              <a:t> and </a:t>
            </a:r>
            <a:r>
              <a:rPr lang="en-US" sz="1400" u="sng" dirty="0"/>
              <a:t>NASA/CIESIN </a:t>
            </a:r>
            <a:r>
              <a:rPr lang="en-US" sz="1400" dirty="0"/>
              <a:t>have contributed to the development of monitoring guidelines for SDG 11.3.1</a:t>
            </a:r>
          </a:p>
          <a:p>
            <a:pPr>
              <a:buFont typeface="Wingdings" charset="2"/>
              <a:buChar char="§"/>
            </a:pPr>
            <a:r>
              <a:rPr lang="en-US" sz="1400" u="sng" dirty="0"/>
              <a:t>NASA</a:t>
            </a:r>
            <a:r>
              <a:rPr lang="en-US" sz="1400" dirty="0"/>
              <a:t> and Conservation International (CI) are developing the </a:t>
            </a:r>
            <a:r>
              <a:rPr lang="en-US" sz="1400" dirty="0" err="1"/>
              <a:t>Trends.Earth</a:t>
            </a:r>
            <a:r>
              <a:rPr lang="en-US" sz="1400" dirty="0"/>
              <a:t> Urban Mapper (based on Q-GIS and GEE) for computing urban extent and population for 2000, 2005, 2010, 2015 epochs.</a:t>
            </a:r>
          </a:p>
          <a:p>
            <a:pPr>
              <a:buFont typeface="Wingdings" charset="2"/>
              <a:buChar char="§"/>
            </a:pPr>
            <a:r>
              <a:rPr lang="en-US" sz="1400" u="sng" dirty="0"/>
              <a:t>EC/JRC</a:t>
            </a:r>
            <a:r>
              <a:rPr lang="en-US" sz="1400" dirty="0"/>
              <a:t>, </a:t>
            </a:r>
            <a:r>
              <a:rPr lang="en-US" sz="1400" u="sng" dirty="0"/>
              <a:t>DLR</a:t>
            </a:r>
            <a:r>
              <a:rPr lang="en-US" sz="1400" dirty="0"/>
              <a:t> and </a:t>
            </a:r>
            <a:r>
              <a:rPr lang="en-US" sz="1400" u="sng" dirty="0"/>
              <a:t>ESA</a:t>
            </a:r>
            <a:r>
              <a:rPr lang="en-US" sz="1400" dirty="0"/>
              <a:t> are producing global datasets on human settlements: Global Human Settlement Layer (GHSL 1975, 1990, 2000, 2014), Global Urban Footprint (GUF 2012) and World Settlement </a:t>
            </a:r>
            <a:r>
              <a:rPr lang="en-US" sz="1400" dirty="0" err="1"/>
              <a:t>Footrprint</a:t>
            </a:r>
            <a:r>
              <a:rPr lang="en-US" sz="1400" dirty="0"/>
              <a:t> (WSF 2015, WSF Evolution,  WSF 2018).</a:t>
            </a:r>
          </a:p>
          <a:p>
            <a:pPr>
              <a:buFont typeface="Wingdings" charset="2"/>
              <a:buChar char="§"/>
            </a:pPr>
            <a:r>
              <a:rPr lang="en-US" sz="1400" u="sng" dirty="0"/>
              <a:t>ESA</a:t>
            </a:r>
            <a:r>
              <a:rPr lang="en-US" sz="1400" dirty="0"/>
              <a:t> and </a:t>
            </a:r>
            <a:r>
              <a:rPr lang="en-US" sz="1400" u="sng" dirty="0"/>
              <a:t>DLR</a:t>
            </a:r>
            <a:r>
              <a:rPr lang="en-US" sz="1400" dirty="0"/>
              <a:t> are customizing the Urban Thematic Exploitation Platform (Urban TEP) for SDG reporting on 11.3.1.</a:t>
            </a:r>
          </a:p>
          <a:p>
            <a:pPr>
              <a:buFont typeface="Wingdings" charset="2"/>
              <a:buChar char="§"/>
            </a:pPr>
            <a:r>
              <a:rPr lang="en-US" sz="1400" dirty="0"/>
              <a:t>National Data Cubes (e.g. Colombia and Mexico) are currently being developed with the support of </a:t>
            </a:r>
            <a:r>
              <a:rPr lang="en-US" sz="1400" u="sng" dirty="0"/>
              <a:t>CEOS SEO (NASA) </a:t>
            </a:r>
            <a:r>
              <a:rPr lang="en-US" sz="1400" dirty="0"/>
              <a:t>and </a:t>
            </a:r>
            <a:r>
              <a:rPr lang="en-US" sz="1400" u="sng" dirty="0" err="1"/>
              <a:t>GeoScience</a:t>
            </a:r>
            <a:r>
              <a:rPr lang="en-US" sz="1400" u="sng" dirty="0"/>
              <a:t> Australia, </a:t>
            </a:r>
            <a:r>
              <a:rPr lang="en-US" sz="1400" dirty="0"/>
              <a:t>with functionalities to report on SDG 11.3.1.</a:t>
            </a:r>
          </a:p>
          <a:p>
            <a:pPr>
              <a:buFont typeface="Wingdings" charset="2"/>
              <a:buChar char="§"/>
            </a:pPr>
            <a:endParaRPr lang="en-US" sz="1200" dirty="0">
              <a:latin typeface="+mn-lt"/>
            </a:endParaRPr>
          </a:p>
        </p:txBody>
      </p:sp>
      <p:sp>
        <p:nvSpPr>
          <p:cNvPr id="42" name="Rectangle 41">
            <a:extLst>
              <a:ext uri="{FF2B5EF4-FFF2-40B4-BE49-F238E27FC236}">
                <a16:creationId xmlns:a16="http://schemas.microsoft.com/office/drawing/2014/main" id="{8C875D81-969D-7445-A7D2-3FCEEAF298C0}"/>
              </a:ext>
            </a:extLst>
          </p:cNvPr>
          <p:cNvSpPr/>
          <p:nvPr/>
        </p:nvSpPr>
        <p:spPr>
          <a:xfrm>
            <a:off x="-15357" y="6477319"/>
            <a:ext cx="9156701" cy="376077"/>
          </a:xfrm>
          <a:prstGeom prst="rect">
            <a:avLst/>
          </a:prstGeom>
          <a:solidFill>
            <a:schemeClr val="accent5">
              <a:lumMod val="50000"/>
            </a:schemeClr>
          </a:solidFill>
          <a:ln w="25400" cap="flat">
            <a:noFill/>
            <a:prstDash val="solid"/>
            <a:beve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27000" rIns="34289" bIns="0" numCol="1" spcCol="38100" rtlCol="0" anchor="ctr">
            <a:spAutoFit/>
          </a:bodyPr>
          <a:lstStyle/>
          <a:p>
            <a:pPr algn="ctr"/>
            <a:r>
              <a:rPr lang="en-CA" sz="1200" dirty="0">
                <a:solidFill>
                  <a:schemeClr val="bg1"/>
                </a:solidFill>
                <a:ea typeface="Arial Bold"/>
              </a:rPr>
              <a:t>“</a:t>
            </a:r>
            <a:r>
              <a:rPr lang="mr-IN" sz="1200" dirty="0">
                <a:solidFill>
                  <a:schemeClr val="bg1"/>
                </a:solidFill>
                <a:ea typeface="Arial Bold"/>
              </a:rPr>
              <a:t>…</a:t>
            </a:r>
            <a:r>
              <a:rPr lang="en-US" sz="1200" dirty="0">
                <a:solidFill>
                  <a:schemeClr val="bg1"/>
                </a:solidFill>
                <a:ea typeface="Arial Bold"/>
              </a:rPr>
              <a:t> </a:t>
            </a:r>
            <a:r>
              <a:rPr lang="en-CA" sz="1200" b="1" dirty="0">
                <a:solidFill>
                  <a:schemeClr val="bg1"/>
                </a:solidFill>
                <a:latin typeface="Calibri" charset="0"/>
                <a:ea typeface="Calibri" charset="0"/>
                <a:cs typeface="Calibri" charset="0"/>
              </a:rPr>
              <a:t>Data for this indicator is available for all cities and countries (UN DESA population data) and satellite images from open sources..</a:t>
            </a:r>
            <a:r>
              <a:rPr lang="en-CA" sz="1200" dirty="0">
                <a:solidFill>
                  <a:schemeClr val="bg1"/>
                </a:solidFill>
                <a:latin typeface="Calibri" charset="0"/>
                <a:ea typeface="Calibri" charset="0"/>
                <a:cs typeface="Calibri" charset="0"/>
              </a:rPr>
              <a:t>” </a:t>
            </a:r>
            <a:endParaRPr lang="en-AU" sz="1050" i="1" dirty="0">
              <a:solidFill>
                <a:schemeClr val="bg1"/>
              </a:solidFill>
              <a:latin typeface="Calibri" charset="0"/>
              <a:ea typeface="Calibri" charset="0"/>
              <a:cs typeface="Calibri" charset="0"/>
            </a:endParaRPr>
          </a:p>
          <a:p>
            <a:pPr algn="r">
              <a:spcBef>
                <a:spcPts val="225"/>
              </a:spcBef>
            </a:pPr>
            <a:r>
              <a:rPr lang="en-CA" sz="900" i="1" dirty="0">
                <a:solidFill>
                  <a:schemeClr val="bg1"/>
                </a:solidFill>
                <a:latin typeface="Calibri" charset="0"/>
                <a:ea typeface="Calibri" charset="0"/>
                <a:cs typeface="Calibri" charset="0"/>
              </a:rPr>
              <a:t>UN Habitat, SDG indicator 11.3.1 Metadata repository</a:t>
            </a:r>
          </a:p>
        </p:txBody>
      </p:sp>
      <p:sp>
        <p:nvSpPr>
          <p:cNvPr id="36" name="Content Placeholder 3">
            <a:extLst>
              <a:ext uri="{FF2B5EF4-FFF2-40B4-BE49-F238E27FC236}">
                <a16:creationId xmlns:a16="http://schemas.microsoft.com/office/drawing/2014/main" id="{A4893F52-10EA-D34A-B9B5-845F7EA317ED}"/>
              </a:ext>
            </a:extLst>
          </p:cNvPr>
          <p:cNvSpPr>
            <a:spLocks noGrp="1"/>
          </p:cNvSpPr>
          <p:nvPr>
            <p:ph sz="quarter" idx="11"/>
          </p:nvPr>
        </p:nvSpPr>
        <p:spPr>
          <a:xfrm>
            <a:off x="1636572" y="313851"/>
            <a:ext cx="6212028" cy="533400"/>
          </a:xfrm>
        </p:spPr>
        <p:txBody>
          <a:bodyPr anchor="ctr"/>
          <a:lstStyle/>
          <a:p>
            <a:pPr algn="ctr"/>
            <a:r>
              <a:rPr lang="en-US" sz="2200" b="1" dirty="0"/>
              <a:t>CEOS Agencies contribution to SDG 11.3.1</a:t>
            </a:r>
            <a:br>
              <a:rPr lang="en-US" sz="2200" b="1" dirty="0"/>
            </a:br>
            <a:r>
              <a:rPr lang="en-US" sz="2200" b="1" dirty="0"/>
              <a:t>(Sustainable Urbanization)</a:t>
            </a:r>
          </a:p>
        </p:txBody>
      </p:sp>
      <p:sp>
        <p:nvSpPr>
          <p:cNvPr id="37" name="Line Callout 1 (Border and Accent Bar) 36">
            <a:extLst>
              <a:ext uri="{FF2B5EF4-FFF2-40B4-BE49-F238E27FC236}">
                <a16:creationId xmlns:a16="http://schemas.microsoft.com/office/drawing/2014/main" id="{2DB671FD-DC8E-794E-B2AA-97022A881D95}"/>
              </a:ext>
            </a:extLst>
          </p:cNvPr>
          <p:cNvSpPr/>
          <p:nvPr/>
        </p:nvSpPr>
        <p:spPr>
          <a:xfrm rot="5400000">
            <a:off x="2554099" y="153468"/>
            <a:ext cx="540000" cy="25884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GEO Initiative on SDGs</a:t>
            </a:r>
            <a:br>
              <a:rPr lang="en-US" sz="1400" dirty="0">
                <a:solidFill>
                  <a:srgbClr val="FFFFFF"/>
                </a:solidFill>
                <a:latin typeface="Verdana"/>
              </a:rPr>
            </a:br>
            <a:r>
              <a:rPr lang="en-US" sz="1400" dirty="0">
                <a:solidFill>
                  <a:srgbClr val="FFFFFF"/>
                </a:solidFill>
                <a:latin typeface="Verdana"/>
              </a:rPr>
              <a:t>(EO4SDG)</a:t>
            </a:r>
          </a:p>
        </p:txBody>
      </p:sp>
      <p:sp>
        <p:nvSpPr>
          <p:cNvPr id="38" name="Line Callout 1 (Border and Accent Bar) 37">
            <a:extLst>
              <a:ext uri="{FF2B5EF4-FFF2-40B4-BE49-F238E27FC236}">
                <a16:creationId xmlns:a16="http://schemas.microsoft.com/office/drawing/2014/main" id="{637B08B5-7B6A-8945-BC86-F7D4B14A4B20}"/>
              </a:ext>
            </a:extLst>
          </p:cNvPr>
          <p:cNvSpPr/>
          <p:nvPr/>
        </p:nvSpPr>
        <p:spPr>
          <a:xfrm rot="5400000">
            <a:off x="5415007" y="152080"/>
            <a:ext cx="540825" cy="25920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CEOS Ad-hoc team on SDGs (AHT SDGs)</a:t>
            </a:r>
          </a:p>
        </p:txBody>
      </p:sp>
      <p:sp>
        <p:nvSpPr>
          <p:cNvPr id="39" name="Left-Right Arrow 38">
            <a:extLst>
              <a:ext uri="{FF2B5EF4-FFF2-40B4-BE49-F238E27FC236}">
                <a16:creationId xmlns:a16="http://schemas.microsoft.com/office/drawing/2014/main" id="{1063C788-FEEB-DB45-B791-EDA9D02D08CE}"/>
              </a:ext>
            </a:extLst>
          </p:cNvPr>
          <p:cNvSpPr/>
          <p:nvPr/>
        </p:nvSpPr>
        <p:spPr>
          <a:xfrm>
            <a:off x="3935574" y="1266149"/>
            <a:ext cx="632616" cy="363037"/>
          </a:xfrm>
          <a:prstGeom prst="leftRightArrow">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14E5962-44B6-3F4F-A117-8BB6E7FA7A36}"/>
              </a:ext>
            </a:extLst>
          </p:cNvPr>
          <p:cNvSpPr/>
          <p:nvPr/>
        </p:nvSpPr>
        <p:spPr>
          <a:xfrm>
            <a:off x="13410" y="1888797"/>
            <a:ext cx="9144000" cy="138780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charset="0"/>
              <a:ea typeface="MS PGothic" charset="0"/>
              <a:cs typeface="MS PGothic" charset="0"/>
            </a:endParaRPr>
          </a:p>
        </p:txBody>
      </p:sp>
      <p:cxnSp>
        <p:nvCxnSpPr>
          <p:cNvPr id="43" name="Straight Connector 42">
            <a:extLst>
              <a:ext uri="{FF2B5EF4-FFF2-40B4-BE49-F238E27FC236}">
                <a16:creationId xmlns:a16="http://schemas.microsoft.com/office/drawing/2014/main" id="{FF9F5FFF-7BFE-4C43-B505-1F84FC804A3C}"/>
              </a:ext>
            </a:extLst>
          </p:cNvPr>
          <p:cNvCxnSpPr/>
          <p:nvPr/>
        </p:nvCxnSpPr>
        <p:spPr>
          <a:xfrm>
            <a:off x="1612372" y="2743200"/>
            <a:ext cx="579438"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7ECF96-9ECB-3842-9522-AD44C3D02ED1}"/>
              </a:ext>
            </a:extLst>
          </p:cNvPr>
          <p:cNvCxnSpPr/>
          <p:nvPr/>
        </p:nvCxnSpPr>
        <p:spPr>
          <a:xfrm>
            <a:off x="823828" y="1798890"/>
            <a:ext cx="7862972" cy="102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5" name="Picture 3">
            <a:extLst>
              <a:ext uri="{FF2B5EF4-FFF2-40B4-BE49-F238E27FC236}">
                <a16:creationId xmlns:a16="http://schemas.microsoft.com/office/drawing/2014/main" id="{D396F5BE-DA30-1B45-BB1B-14C525A37D2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22" y="2389189"/>
            <a:ext cx="1763713" cy="758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271E3AB0-8655-A54C-85DC-996600929A70}"/>
              </a:ext>
            </a:extLst>
          </p:cNvPr>
          <p:cNvSpPr txBox="1"/>
          <p:nvPr/>
        </p:nvSpPr>
        <p:spPr>
          <a:xfrm>
            <a:off x="56622" y="2162176"/>
            <a:ext cx="1763713" cy="246063"/>
          </a:xfrm>
          <a:prstGeom prst="rect">
            <a:avLst/>
          </a:prstGeom>
          <a:solidFill>
            <a:schemeClr val="accent5">
              <a:lumMod val="60000"/>
              <a:lumOff val="40000"/>
            </a:schemeClr>
          </a:solidFill>
          <a:ln>
            <a:solidFill>
              <a:schemeClr val="accent5">
                <a:lumMod val="50000"/>
              </a:schemeClr>
            </a:solidFill>
          </a:ln>
        </p:spPr>
        <p:txBody>
          <a:bodyPr>
            <a:spAutoFit/>
          </a:bodyPr>
          <a:lstStyle/>
          <a:p>
            <a:pPr algn="ctr">
              <a:defRPr/>
            </a:pPr>
            <a:r>
              <a:rPr lang="en-US" sz="1000" b="1" dirty="0">
                <a:solidFill>
                  <a:srgbClr val="0098DB">
                    <a:lumMod val="50000"/>
                  </a:srgbClr>
                </a:solidFill>
                <a:ea typeface="MS PGothic" charset="-128"/>
              </a:rPr>
              <a:t>UN Statistical Division</a:t>
            </a:r>
          </a:p>
        </p:txBody>
      </p:sp>
      <p:sp>
        <p:nvSpPr>
          <p:cNvPr id="47" name="Line Callout 1 46">
            <a:extLst>
              <a:ext uri="{FF2B5EF4-FFF2-40B4-BE49-F238E27FC236}">
                <a16:creationId xmlns:a16="http://schemas.microsoft.com/office/drawing/2014/main" id="{770401CD-B8DE-F846-B1C1-C0B816F35D14}"/>
              </a:ext>
            </a:extLst>
          </p:cNvPr>
          <p:cNvSpPr/>
          <p:nvPr/>
        </p:nvSpPr>
        <p:spPr>
          <a:xfrm>
            <a:off x="4642538" y="2248284"/>
            <a:ext cx="1476375" cy="885825"/>
          </a:xfrm>
          <a:prstGeom prst="borderCallout1">
            <a:avLst>
              <a:gd name="adj1" fmla="val 54451"/>
              <a:gd name="adj2" fmla="val 242"/>
              <a:gd name="adj3" fmla="val 53858"/>
              <a:gd name="adj4" fmla="val -29956"/>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UN Specialized Agencies</a:t>
            </a:r>
          </a:p>
        </p:txBody>
      </p:sp>
      <p:sp>
        <p:nvSpPr>
          <p:cNvPr id="48" name="TextBox 47">
            <a:extLst>
              <a:ext uri="{FF2B5EF4-FFF2-40B4-BE49-F238E27FC236}">
                <a16:creationId xmlns:a16="http://schemas.microsoft.com/office/drawing/2014/main" id="{C300998A-AA7F-1B4A-BBC7-693E26711194}"/>
              </a:ext>
            </a:extLst>
          </p:cNvPr>
          <p:cNvSpPr txBox="1"/>
          <p:nvPr/>
        </p:nvSpPr>
        <p:spPr>
          <a:xfrm>
            <a:off x="5659603" y="1927097"/>
            <a:ext cx="427037" cy="358775"/>
          </a:xfrm>
          <a:prstGeom prst="rect">
            <a:avLst/>
          </a:prstGeom>
          <a:solidFill>
            <a:schemeClr val="tx2">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UNEP</a:t>
            </a:r>
            <a:endParaRPr lang="en-US" sz="800" b="1" dirty="0">
              <a:solidFill>
                <a:srgbClr val="FFFFFF"/>
              </a:solidFill>
            </a:endParaRPr>
          </a:p>
        </p:txBody>
      </p:sp>
      <p:sp>
        <p:nvSpPr>
          <p:cNvPr id="49" name="TextBox 48">
            <a:extLst>
              <a:ext uri="{FF2B5EF4-FFF2-40B4-BE49-F238E27FC236}">
                <a16:creationId xmlns:a16="http://schemas.microsoft.com/office/drawing/2014/main" id="{CC0008F8-732D-6645-A60A-9AF9CA7926DA}"/>
              </a:ext>
            </a:extLst>
          </p:cNvPr>
          <p:cNvSpPr txBox="1"/>
          <p:nvPr/>
        </p:nvSpPr>
        <p:spPr>
          <a:xfrm>
            <a:off x="4750508" y="1927097"/>
            <a:ext cx="427037" cy="358775"/>
          </a:xfrm>
          <a:prstGeom prst="rect">
            <a:avLst/>
          </a:prstGeom>
          <a:solidFill>
            <a:srgbClr val="C00000"/>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Habitat</a:t>
            </a:r>
            <a:endParaRPr lang="en-US" sz="800" b="1" dirty="0">
              <a:solidFill>
                <a:srgbClr val="FFFFFF"/>
              </a:solidFill>
            </a:endParaRPr>
          </a:p>
        </p:txBody>
      </p:sp>
      <p:sp>
        <p:nvSpPr>
          <p:cNvPr id="50" name="TextBox 49">
            <a:extLst>
              <a:ext uri="{FF2B5EF4-FFF2-40B4-BE49-F238E27FC236}">
                <a16:creationId xmlns:a16="http://schemas.microsoft.com/office/drawing/2014/main" id="{92E442B1-DF62-AD4F-9A91-FD0F0FED1819}"/>
              </a:ext>
            </a:extLst>
          </p:cNvPr>
          <p:cNvSpPr txBox="1"/>
          <p:nvPr/>
        </p:nvSpPr>
        <p:spPr>
          <a:xfrm>
            <a:off x="5208230" y="1927097"/>
            <a:ext cx="427038" cy="358775"/>
          </a:xfrm>
          <a:prstGeom prst="rect">
            <a:avLst/>
          </a:prstGeom>
          <a:solidFill>
            <a:srgbClr val="002060"/>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a:solidFill>
                  <a:srgbClr val="FFFFFF"/>
                </a:solidFill>
              </a:rPr>
              <a:t>UNCCD</a:t>
            </a:r>
            <a:endParaRPr lang="en-US" sz="800" b="1">
              <a:solidFill>
                <a:srgbClr val="FFFFFF"/>
              </a:solidFill>
            </a:endParaRPr>
          </a:p>
        </p:txBody>
      </p:sp>
      <p:pic>
        <p:nvPicPr>
          <p:cNvPr id="51" name="Picture 50">
            <a:extLst>
              <a:ext uri="{FF2B5EF4-FFF2-40B4-BE49-F238E27FC236}">
                <a16:creationId xmlns:a16="http://schemas.microsoft.com/office/drawing/2014/main" id="{68C70DC8-50A4-2840-AF1A-DC7F535978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7983"/>
          <a:stretch/>
        </p:blipFill>
        <p:spPr>
          <a:xfrm>
            <a:off x="1952117" y="2549629"/>
            <a:ext cx="2584742" cy="579973"/>
          </a:xfrm>
          <a:prstGeom prst="rect">
            <a:avLst/>
          </a:prstGeom>
          <a:ln w="25400">
            <a:solidFill>
              <a:schemeClr val="accent1">
                <a:lumMod val="75000"/>
              </a:schemeClr>
            </a:solidFill>
          </a:ln>
          <a:effectLst>
            <a:outerShdw blurRad="50800" dist="38100" dir="2700000" algn="tl" rotWithShape="0">
              <a:prstClr val="black">
                <a:alpha val="40000"/>
              </a:prstClr>
            </a:outerShdw>
          </a:effectLst>
        </p:spPr>
      </p:pic>
      <p:cxnSp>
        <p:nvCxnSpPr>
          <p:cNvPr id="52" name="Straight Connector 51">
            <a:extLst>
              <a:ext uri="{FF2B5EF4-FFF2-40B4-BE49-F238E27FC236}">
                <a16:creationId xmlns:a16="http://schemas.microsoft.com/office/drawing/2014/main" id="{6F306954-D4DA-2849-B642-1B3731BAB08B}"/>
              </a:ext>
            </a:extLst>
          </p:cNvPr>
          <p:cNvCxnSpPr/>
          <p:nvPr/>
        </p:nvCxnSpPr>
        <p:spPr>
          <a:xfrm flipH="1">
            <a:off x="823828" y="1793397"/>
            <a:ext cx="0" cy="36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5E4B826-02D1-404D-BAEB-5F194F5C73EC}"/>
              </a:ext>
            </a:extLst>
          </p:cNvPr>
          <p:cNvCxnSpPr/>
          <p:nvPr/>
        </p:nvCxnSpPr>
        <p:spPr>
          <a:xfrm flipH="1">
            <a:off x="3794587" y="1804989"/>
            <a:ext cx="0" cy="45885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0F60F88-3286-7A44-B533-E6EF2A3F029F}"/>
              </a:ext>
            </a:extLst>
          </p:cNvPr>
          <p:cNvCxnSpPr/>
          <p:nvPr/>
        </p:nvCxnSpPr>
        <p:spPr>
          <a:xfrm flipH="1">
            <a:off x="4987204" y="179339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2FE258-19D2-B745-AF75-8745300BD775}"/>
              </a:ext>
            </a:extLst>
          </p:cNvPr>
          <p:cNvCxnSpPr/>
          <p:nvPr/>
        </p:nvCxnSpPr>
        <p:spPr>
          <a:xfrm flipH="1">
            <a:off x="5444105" y="1809152"/>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93C5B4F-4FC4-F048-B34D-FC190BF10457}"/>
              </a:ext>
            </a:extLst>
          </p:cNvPr>
          <p:cNvCxnSpPr/>
          <p:nvPr/>
        </p:nvCxnSpPr>
        <p:spPr>
          <a:xfrm flipH="1">
            <a:off x="5907925" y="180688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324506-1A0B-DD49-A79A-4473C7038A63}"/>
              </a:ext>
            </a:extLst>
          </p:cNvPr>
          <p:cNvCxnSpPr>
            <a:endCxn id="49" idx="3"/>
          </p:cNvCxnSpPr>
          <p:nvPr/>
        </p:nvCxnSpPr>
        <p:spPr>
          <a:xfrm>
            <a:off x="6968629" y="1802176"/>
            <a:ext cx="0" cy="44610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531CAB-8F2C-BF44-9E90-12B746A5CA13}"/>
              </a:ext>
            </a:extLst>
          </p:cNvPr>
          <p:cNvSpPr txBox="1"/>
          <p:nvPr/>
        </p:nvSpPr>
        <p:spPr>
          <a:xfrm>
            <a:off x="5665628" y="230676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FAO</a:t>
            </a:r>
            <a:endParaRPr lang="en-US" sz="800" b="1" dirty="0">
              <a:solidFill>
                <a:srgbClr val="FFFFFF"/>
              </a:solidFill>
            </a:endParaRPr>
          </a:p>
        </p:txBody>
      </p:sp>
      <p:sp>
        <p:nvSpPr>
          <p:cNvPr id="59" name="TextBox 58">
            <a:extLst>
              <a:ext uri="{FF2B5EF4-FFF2-40B4-BE49-F238E27FC236}">
                <a16:creationId xmlns:a16="http://schemas.microsoft.com/office/drawing/2014/main" id="{89D03256-2DEC-1048-BD75-001CA3A7B264}"/>
              </a:ext>
            </a:extLst>
          </p:cNvPr>
          <p:cNvSpPr txBox="1"/>
          <p:nvPr/>
        </p:nvSpPr>
        <p:spPr>
          <a:xfrm>
            <a:off x="520620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WHO</a:t>
            </a:r>
            <a:endParaRPr lang="en-US" sz="800" b="1" dirty="0">
              <a:solidFill>
                <a:srgbClr val="FFFFFF"/>
              </a:solidFill>
            </a:endParaRPr>
          </a:p>
        </p:txBody>
      </p:sp>
      <p:sp>
        <p:nvSpPr>
          <p:cNvPr id="60" name="TextBox 59">
            <a:extLst>
              <a:ext uri="{FF2B5EF4-FFF2-40B4-BE49-F238E27FC236}">
                <a16:creationId xmlns:a16="http://schemas.microsoft.com/office/drawing/2014/main" id="{3CE1B144-C3D3-EE4F-A443-56DDB62AED2E}"/>
              </a:ext>
            </a:extLst>
          </p:cNvPr>
          <p:cNvSpPr txBox="1"/>
          <p:nvPr/>
        </p:nvSpPr>
        <p:spPr>
          <a:xfrm>
            <a:off x="4749934" y="2313995"/>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ISDR</a:t>
            </a:r>
            <a:endParaRPr lang="en-US" sz="800" b="1" dirty="0">
              <a:solidFill>
                <a:srgbClr val="FFFFFF"/>
              </a:solidFill>
            </a:endParaRPr>
          </a:p>
        </p:txBody>
      </p:sp>
      <p:sp>
        <p:nvSpPr>
          <p:cNvPr id="61" name="Line Callout 1 60">
            <a:extLst>
              <a:ext uri="{FF2B5EF4-FFF2-40B4-BE49-F238E27FC236}">
                <a16:creationId xmlns:a16="http://schemas.microsoft.com/office/drawing/2014/main" id="{55F60E97-7FD9-2242-9882-80D75A0332E9}"/>
              </a:ext>
            </a:extLst>
          </p:cNvPr>
          <p:cNvSpPr/>
          <p:nvPr/>
        </p:nvSpPr>
        <p:spPr>
          <a:xfrm>
            <a:off x="7824400" y="2243777"/>
            <a:ext cx="1256788" cy="885825"/>
          </a:xfrm>
          <a:prstGeom prst="borderCallout1">
            <a:avLst>
              <a:gd name="adj1" fmla="val 54965"/>
              <a:gd name="adj2" fmla="val 4192"/>
              <a:gd name="adj3" fmla="val 54892"/>
              <a:gd name="adj4" fmla="val -9019"/>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SDG Stakeholders</a:t>
            </a:r>
          </a:p>
        </p:txBody>
      </p:sp>
      <p:sp>
        <p:nvSpPr>
          <p:cNvPr id="62" name="TextBox 61">
            <a:extLst>
              <a:ext uri="{FF2B5EF4-FFF2-40B4-BE49-F238E27FC236}">
                <a16:creationId xmlns:a16="http://schemas.microsoft.com/office/drawing/2014/main" id="{1A3FEDA4-8140-F041-90D3-A3B3C3FC69E8}"/>
              </a:ext>
            </a:extLst>
          </p:cNvPr>
          <p:cNvSpPr txBox="1"/>
          <p:nvPr/>
        </p:nvSpPr>
        <p:spPr>
          <a:xfrm>
            <a:off x="7987072" y="192277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WBG</a:t>
            </a:r>
            <a:endParaRPr lang="en-US" sz="800" b="1" dirty="0">
              <a:solidFill>
                <a:srgbClr val="FFFFFF"/>
              </a:solidFill>
            </a:endParaRPr>
          </a:p>
        </p:txBody>
      </p:sp>
      <p:sp>
        <p:nvSpPr>
          <p:cNvPr id="63" name="TextBox 62">
            <a:extLst>
              <a:ext uri="{FF2B5EF4-FFF2-40B4-BE49-F238E27FC236}">
                <a16:creationId xmlns:a16="http://schemas.microsoft.com/office/drawing/2014/main" id="{35C1956C-F50E-CE41-8B2D-37D5EA66950A}"/>
              </a:ext>
            </a:extLst>
          </p:cNvPr>
          <p:cNvSpPr txBox="1"/>
          <p:nvPr/>
        </p:nvSpPr>
        <p:spPr>
          <a:xfrm>
            <a:off x="8449305" y="1921934"/>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GPSDD</a:t>
            </a:r>
            <a:endParaRPr lang="en-US" sz="800" b="1" dirty="0">
              <a:solidFill>
                <a:srgbClr val="FFFFFF"/>
              </a:solidFill>
            </a:endParaRPr>
          </a:p>
        </p:txBody>
      </p:sp>
      <p:cxnSp>
        <p:nvCxnSpPr>
          <p:cNvPr id="64" name="Straight Connector 63">
            <a:extLst>
              <a:ext uri="{FF2B5EF4-FFF2-40B4-BE49-F238E27FC236}">
                <a16:creationId xmlns:a16="http://schemas.microsoft.com/office/drawing/2014/main" id="{D079951F-3433-B740-9BD6-9D1DE40D895F}"/>
              </a:ext>
            </a:extLst>
          </p:cNvPr>
          <p:cNvCxnSpPr/>
          <p:nvPr/>
        </p:nvCxnSpPr>
        <p:spPr>
          <a:xfrm flipH="1">
            <a:off x="8204730" y="1803099"/>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E073FD6-949D-1041-BE47-ECFF7E6E59C0}"/>
              </a:ext>
            </a:extLst>
          </p:cNvPr>
          <p:cNvCxnSpPr/>
          <p:nvPr/>
        </p:nvCxnSpPr>
        <p:spPr>
          <a:xfrm flipH="1">
            <a:off x="8686799" y="1802176"/>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Line Callout 1 65">
            <a:extLst>
              <a:ext uri="{FF2B5EF4-FFF2-40B4-BE49-F238E27FC236}">
                <a16:creationId xmlns:a16="http://schemas.microsoft.com/office/drawing/2014/main" id="{9D038A5F-4C2D-7646-9F42-A941573513CD}"/>
              </a:ext>
            </a:extLst>
          </p:cNvPr>
          <p:cNvSpPr/>
          <p:nvPr/>
        </p:nvSpPr>
        <p:spPr>
          <a:xfrm>
            <a:off x="6194721" y="2248284"/>
            <a:ext cx="1547815" cy="885825"/>
          </a:xfrm>
          <a:prstGeom prst="borderCallout1">
            <a:avLst>
              <a:gd name="adj1" fmla="val 53413"/>
              <a:gd name="adj2" fmla="val 3158"/>
              <a:gd name="adj3" fmla="val 53340"/>
              <a:gd name="adj4" fmla="val -4488"/>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latin typeface="Verdana"/>
              </a:rPr>
              <a:t>National Statistical Offices</a:t>
            </a:r>
          </a:p>
          <a:p>
            <a:pPr algn="ctr">
              <a:defRPr/>
            </a:pPr>
            <a:endParaRPr lang="en-US" sz="1100" dirty="0">
              <a:solidFill>
                <a:srgbClr val="FFFFFF"/>
              </a:solidFill>
              <a:latin typeface="Verdana"/>
            </a:endParaRPr>
          </a:p>
          <a:p>
            <a:pPr algn="ctr">
              <a:defRPr/>
            </a:pPr>
            <a:r>
              <a:rPr lang="en-US" sz="1100" dirty="0">
                <a:solidFill>
                  <a:srgbClr val="FFFFFF"/>
                </a:solidFill>
                <a:latin typeface="Verdana"/>
              </a:rPr>
              <a:t>Line Ministries</a:t>
            </a:r>
          </a:p>
        </p:txBody>
      </p:sp>
      <p:sp>
        <p:nvSpPr>
          <p:cNvPr id="67" name="TextBox 66">
            <a:extLst>
              <a:ext uri="{FF2B5EF4-FFF2-40B4-BE49-F238E27FC236}">
                <a16:creationId xmlns:a16="http://schemas.microsoft.com/office/drawing/2014/main" id="{FA98FCCE-0A14-4E4F-A6BA-DE72DBD5FB79}"/>
              </a:ext>
            </a:extLst>
          </p:cNvPr>
          <p:cNvSpPr txBox="1"/>
          <p:nvPr/>
        </p:nvSpPr>
        <p:spPr>
          <a:xfrm>
            <a:off x="2843425" y="2187642"/>
            <a:ext cx="1661760" cy="431800"/>
          </a:xfrm>
          <a:prstGeom prst="rect">
            <a:avLst/>
          </a:prstGeom>
          <a:solidFill>
            <a:schemeClr val="tx2">
              <a:lumMod val="50000"/>
            </a:schemeClr>
          </a:solidFill>
        </p:spPr>
        <p:txBody>
          <a:bodyPr wrap="square">
            <a:spAutoFit/>
          </a:bodyPr>
          <a:lstStyle/>
          <a:p>
            <a:pPr algn="ctr">
              <a:defRPr/>
            </a:pPr>
            <a:r>
              <a:rPr lang="en-US" sz="1100" dirty="0">
                <a:solidFill>
                  <a:srgbClr val="FFFFFF"/>
                </a:solidFill>
                <a:ea typeface="MS PGothic" charset="-128"/>
              </a:rPr>
              <a:t>WG on Geo-spatial Information (WGGI)</a:t>
            </a:r>
          </a:p>
        </p:txBody>
      </p:sp>
      <p:pic>
        <p:nvPicPr>
          <p:cNvPr id="68" name="Picture 67">
            <a:extLst>
              <a:ext uri="{FF2B5EF4-FFF2-40B4-BE49-F238E27FC236}">
                <a16:creationId xmlns:a16="http://schemas.microsoft.com/office/drawing/2014/main" id="{084AE520-5DD0-4642-8B27-F2D2766E311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6295" y="2502867"/>
            <a:ext cx="980987" cy="476067"/>
          </a:xfrm>
          <a:prstGeom prst="rect">
            <a:avLst/>
          </a:prstGeom>
        </p:spPr>
      </p:pic>
      <p:sp>
        <p:nvSpPr>
          <p:cNvPr id="69" name="TextBox 68">
            <a:extLst>
              <a:ext uri="{FF2B5EF4-FFF2-40B4-BE49-F238E27FC236}">
                <a16:creationId xmlns:a16="http://schemas.microsoft.com/office/drawing/2014/main" id="{87745EDA-FDC2-9148-9182-EEED287EA5F2}"/>
              </a:ext>
            </a:extLst>
          </p:cNvPr>
          <p:cNvSpPr txBox="1"/>
          <p:nvPr/>
        </p:nvSpPr>
        <p:spPr>
          <a:xfrm>
            <a:off x="7986363" y="2314992"/>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OOSA</a:t>
            </a:r>
            <a:endParaRPr lang="en-US" sz="800" b="1" dirty="0">
              <a:solidFill>
                <a:srgbClr val="FFFFFF"/>
              </a:solidFill>
            </a:endParaRPr>
          </a:p>
        </p:txBody>
      </p:sp>
      <p:sp>
        <p:nvSpPr>
          <p:cNvPr id="70" name="TextBox 69">
            <a:extLst>
              <a:ext uri="{FF2B5EF4-FFF2-40B4-BE49-F238E27FC236}">
                <a16:creationId xmlns:a16="http://schemas.microsoft.com/office/drawing/2014/main" id="{23D79061-940D-3942-A9D9-BE7B238C92EE}"/>
              </a:ext>
            </a:extLst>
          </p:cNvPr>
          <p:cNvSpPr txBox="1"/>
          <p:nvPr/>
        </p:nvSpPr>
        <p:spPr>
          <a:xfrm>
            <a:off x="844859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GEE</a:t>
            </a:r>
          </a:p>
        </p:txBody>
      </p:sp>
    </p:spTree>
    <p:extLst>
      <p:ext uri="{BB962C8B-B14F-4D97-AF65-F5344CB8AC3E}">
        <p14:creationId xmlns:p14="http://schemas.microsoft.com/office/powerpoint/2010/main" val="20010300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D7D5-FB4F-7E49-8BE1-8807C7270FB9}"/>
              </a:ext>
            </a:extLst>
          </p:cNvPr>
          <p:cNvSpPr txBox="1">
            <a:spLocks/>
          </p:cNvSpPr>
          <p:nvPr/>
        </p:nvSpPr>
        <p:spPr bwMode="auto">
          <a:xfrm>
            <a:off x="-32166" y="-1"/>
            <a:ext cx="9176166" cy="6857999"/>
          </a:xfrm>
          <a:prstGeom prst="rect">
            <a:avLst/>
          </a:prstGeom>
          <a:solidFill>
            <a:schemeClr val="accent1">
              <a:lumMod val="60000"/>
              <a:lumOff val="40000"/>
            </a:schemeClr>
          </a:solid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08000" rIns="91440" bIns="45720" numCol="1" anchor="t" anchorCtr="0" compatLnSpc="1">
            <a:prstTxWarp prst="textNoShape">
              <a:avLst/>
            </a:prstTxWarp>
            <a:noAutofit/>
          </a:bodyPr>
          <a:lstStyle>
            <a:lvl1pPr algn="l" rtl="0" eaLnBrk="0" fontAlgn="base" hangingPunct="0">
              <a:spcBef>
                <a:spcPct val="0"/>
              </a:spcBef>
              <a:spcAft>
                <a:spcPct val="0"/>
              </a:spcAft>
              <a:defRPr sz="2200">
                <a:solidFill>
                  <a:srgbClr val="0070C0"/>
                </a:solidFill>
                <a:latin typeface="Verdana"/>
                <a:ea typeface="MS PGothic" pitchFamily="34" charset="-128"/>
                <a:cs typeface="Verdana"/>
              </a:defRPr>
            </a:lvl1pPr>
            <a:lvl2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2pPr>
            <a:lvl3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3pPr>
            <a:lvl4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4pPr>
            <a:lvl5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tabLst>
                <a:tab pos="7018163" algn="l"/>
              </a:tabLst>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SDG 11.3.1: Sustainable Urbanization</a:t>
            </a:r>
          </a:p>
        </p:txBody>
      </p:sp>
      <p:graphicFrame>
        <p:nvGraphicFramePr>
          <p:cNvPr id="3" name="Table 2">
            <a:extLst>
              <a:ext uri="{FF2B5EF4-FFF2-40B4-BE49-F238E27FC236}">
                <a16:creationId xmlns:a16="http://schemas.microsoft.com/office/drawing/2014/main" id="{ED867AAF-A946-1748-8AA4-B86A1C27C0E4}"/>
              </a:ext>
            </a:extLst>
          </p:cNvPr>
          <p:cNvGraphicFramePr>
            <a:graphicFrameLocks noGrp="1"/>
          </p:cNvGraphicFramePr>
          <p:nvPr>
            <p:extLst/>
          </p:nvPr>
        </p:nvGraphicFramePr>
        <p:xfrm>
          <a:off x="23813" y="540000"/>
          <a:ext cx="4471987" cy="6317998"/>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257299">
                  <a:extLst>
                    <a:ext uri="{9D8B030D-6E8A-4147-A177-3AD203B41FA5}">
                      <a16:colId xmlns:a16="http://schemas.microsoft.com/office/drawing/2014/main" val="2050532514"/>
                    </a:ext>
                  </a:extLst>
                </a:gridCol>
                <a:gridCol w="3214688">
                  <a:extLst>
                    <a:ext uri="{9D8B030D-6E8A-4147-A177-3AD203B41FA5}">
                      <a16:colId xmlns:a16="http://schemas.microsoft.com/office/drawing/2014/main" val="3096524001"/>
                    </a:ext>
                  </a:extLst>
                </a:gridCol>
              </a:tblGrid>
              <a:tr h="372081">
                <a:tc>
                  <a:txBody>
                    <a:bodyPr/>
                    <a:lstStyle/>
                    <a:p>
                      <a:pPr algn="l"/>
                      <a:r>
                        <a:rPr lang="en-US" sz="1200" kern="1200" dirty="0">
                          <a:solidFill>
                            <a:schemeClr val="accent1">
                              <a:lumMod val="20000"/>
                              <a:lumOff val="80000"/>
                            </a:schemeClr>
                          </a:solidFill>
                          <a:latin typeface="+mj-ea"/>
                          <a:ea typeface="+mj-ea"/>
                          <a:cs typeface="+mn-cs"/>
                        </a:rPr>
                        <a:t>Custodian</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dirty="0">
                          <a:solidFill>
                            <a:schemeClr val="bg1"/>
                          </a:solidFill>
                          <a:latin typeface="+mj-ea"/>
                          <a:ea typeface="+mj-ea"/>
                          <a:cs typeface="+mn-cs"/>
                          <a:sym typeface="Calibri"/>
                        </a:rPr>
                        <a:t>UN Habitat</a:t>
                      </a:r>
                    </a:p>
                  </a:txBody>
                  <a:tcPr marL="121920" marR="121920" marT="60960" marB="60960">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83940929"/>
                  </a:ext>
                </a:extLst>
              </a:tr>
              <a:tr h="610437">
                <a:tc>
                  <a:txBody>
                    <a:bodyPr/>
                    <a:lstStyle/>
                    <a:p>
                      <a:pPr algn="l"/>
                      <a:r>
                        <a:rPr lang="en-US" sz="1200" kern="1200" dirty="0">
                          <a:solidFill>
                            <a:schemeClr val="accent1">
                              <a:lumMod val="20000"/>
                              <a:lumOff val="80000"/>
                            </a:schemeClr>
                          </a:solidFill>
                          <a:latin typeface="+mj-ea"/>
                          <a:ea typeface="+mj-ea"/>
                          <a:cs typeface="+mn-cs"/>
                        </a:rPr>
                        <a:t>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dirty="0">
                          <a:solidFill>
                            <a:schemeClr val="bg1"/>
                          </a:solidFill>
                          <a:latin typeface="+mj-ea"/>
                          <a:ea typeface="+mj-ea"/>
                          <a:cs typeface="+mn-cs"/>
                          <a:sym typeface="Calibri"/>
                        </a:rPr>
                        <a:t>Ratio of land consumption rate to population growth rate</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35320539"/>
                  </a:ext>
                </a:extLst>
              </a:tr>
              <a:tr h="841432">
                <a:tc>
                  <a:txBody>
                    <a:bodyPr/>
                    <a:lstStyle/>
                    <a:p>
                      <a:pPr algn="l"/>
                      <a:r>
                        <a:rPr lang="en-US" sz="1200" dirty="0">
                          <a:solidFill>
                            <a:schemeClr val="accent1">
                              <a:lumMod val="20000"/>
                              <a:lumOff val="80000"/>
                            </a:schemeClr>
                          </a:solidFill>
                          <a:latin typeface="+mj-ea"/>
                          <a:ea typeface="+mj-ea"/>
                        </a:rPr>
                        <a:t>Sub-Indicators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Land consumption rate</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Population growth</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Urban vs rural</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62787140"/>
                  </a:ext>
                </a:extLst>
              </a:tr>
              <a:tr h="610437">
                <a:tc>
                  <a:txBody>
                    <a:bodyPr/>
                    <a:lstStyle/>
                    <a:p>
                      <a:pPr algn="l"/>
                      <a:r>
                        <a:rPr lang="en-US" sz="1200" dirty="0">
                          <a:solidFill>
                            <a:schemeClr val="accent1">
                              <a:lumMod val="20000"/>
                              <a:lumOff val="80000"/>
                            </a:schemeClr>
                          </a:solidFill>
                          <a:latin typeface="+mj-ea"/>
                          <a:ea typeface="+mj-ea"/>
                        </a:rPr>
                        <a:t>Custodian’s expert group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dirty="0">
                          <a:solidFill>
                            <a:schemeClr val="bg1"/>
                          </a:solidFill>
                          <a:latin typeface="+mj-ea"/>
                          <a:ea typeface="+mj-ea"/>
                          <a:cs typeface="+mn-cs"/>
                          <a:sym typeface="Calibri"/>
                        </a:rPr>
                        <a:t>EC/JRC (GHSL), NASA/CIESIN </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8356945"/>
                  </a:ext>
                </a:extLst>
              </a:tr>
              <a:tr h="1601008">
                <a:tc>
                  <a:txBody>
                    <a:bodyPr/>
                    <a:lstStyle/>
                    <a:p>
                      <a:pPr algn="l"/>
                      <a:r>
                        <a:rPr lang="en-US" sz="1200" dirty="0">
                          <a:solidFill>
                            <a:schemeClr val="accent1">
                              <a:lumMod val="20000"/>
                              <a:lumOff val="80000"/>
                            </a:schemeClr>
                          </a:solidFill>
                          <a:latin typeface="+mj-ea"/>
                          <a:ea typeface="+mj-ea"/>
                        </a:rPr>
                        <a:t>EO in Custodian guidelines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indent="0" algn="l">
                        <a:buFont typeface="Arial" panose="020B0604020202020204" pitchFamily="34" charset="0"/>
                        <a:buNone/>
                      </a:pPr>
                      <a:r>
                        <a:rPr lang="en-US" sz="1200" dirty="0">
                          <a:solidFill>
                            <a:schemeClr val="bg1"/>
                          </a:solidFill>
                          <a:latin typeface="+mj-ea"/>
                          <a:ea typeface="+mj-ea"/>
                          <a:cs typeface="+mn-cs"/>
                          <a:sym typeface="Calibri"/>
                        </a:rPr>
                        <a:t>Extensive consideration of EO in methodology. The Global Human Settlement Layer (GHSL) open framework is proposed for global open spatial baseline data production (built-up and population grids).</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22119904"/>
                  </a:ext>
                </a:extLst>
              </a:tr>
              <a:tr h="1022030">
                <a:tc>
                  <a:txBody>
                    <a:bodyPr/>
                    <a:lstStyle/>
                    <a:p>
                      <a:pPr algn="l"/>
                      <a:r>
                        <a:rPr lang="en-US" sz="1200" dirty="0">
                          <a:solidFill>
                            <a:schemeClr val="accent1">
                              <a:lumMod val="20000"/>
                              <a:lumOff val="80000"/>
                            </a:schemeClr>
                          </a:solidFill>
                          <a:latin typeface="+mj-ea"/>
                          <a:ea typeface="+mj-ea"/>
                        </a:rPr>
                        <a:t>EO products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Human settlements (built up)</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Population density (census population data disaggregated with EO)</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1904106"/>
                  </a:ext>
                </a:extLst>
              </a:tr>
              <a:tr h="1260573">
                <a:tc>
                  <a:txBody>
                    <a:bodyPr/>
                    <a:lstStyle/>
                    <a:p>
                      <a:pPr algn="l"/>
                      <a:r>
                        <a:rPr lang="en-US" sz="1200" dirty="0">
                          <a:solidFill>
                            <a:schemeClr val="accent1">
                              <a:lumMod val="20000"/>
                              <a:lumOff val="80000"/>
                            </a:schemeClr>
                          </a:solidFill>
                          <a:latin typeface="+mj-ea"/>
                          <a:ea typeface="+mj-ea"/>
                        </a:rPr>
                        <a:t>Source of EO</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Free: Landsat, Sentinel 1, Sentinel 2, </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Commercial: </a:t>
                      </a:r>
                      <a:r>
                        <a:rPr lang="en-US" sz="1200" dirty="0" err="1">
                          <a:solidFill>
                            <a:schemeClr val="bg1"/>
                          </a:solidFill>
                          <a:latin typeface="+mj-ea"/>
                          <a:ea typeface="+mj-ea"/>
                          <a:cs typeface="+mn-cs"/>
                          <a:sym typeface="Calibri"/>
                        </a:rPr>
                        <a:t>WorldView</a:t>
                      </a:r>
                      <a:r>
                        <a:rPr lang="en-US" sz="1200" dirty="0">
                          <a:solidFill>
                            <a:schemeClr val="bg1"/>
                          </a:solidFill>
                          <a:latin typeface="+mj-ea"/>
                          <a:ea typeface="+mj-ea"/>
                          <a:cs typeface="+mn-cs"/>
                          <a:sym typeface="Calibri"/>
                        </a:rPr>
                        <a:t>, Pleiades, </a:t>
                      </a:r>
                      <a:r>
                        <a:rPr lang="en-US" sz="1200" dirty="0" err="1">
                          <a:solidFill>
                            <a:schemeClr val="bg1"/>
                          </a:solidFill>
                          <a:latin typeface="+mj-ea"/>
                          <a:ea typeface="+mj-ea"/>
                          <a:cs typeface="+mn-cs"/>
                          <a:sym typeface="Calibri"/>
                        </a:rPr>
                        <a:t>GeoEye</a:t>
                      </a:r>
                      <a:r>
                        <a:rPr lang="en-US" sz="1200" dirty="0">
                          <a:solidFill>
                            <a:schemeClr val="bg1"/>
                          </a:solidFill>
                          <a:latin typeface="+mj-ea"/>
                          <a:ea typeface="+mj-ea"/>
                          <a:cs typeface="+mn-cs"/>
                          <a:sym typeface="Calibri"/>
                        </a:rPr>
                        <a:t>, SPOT 6/7, Planet, </a:t>
                      </a:r>
                      <a:r>
                        <a:rPr lang="en-US" sz="1200" dirty="0" err="1">
                          <a:solidFill>
                            <a:schemeClr val="bg1"/>
                          </a:solidFill>
                          <a:latin typeface="+mj-ea"/>
                          <a:ea typeface="+mj-ea"/>
                          <a:cs typeface="+mn-cs"/>
                          <a:sym typeface="Calibri"/>
                        </a:rPr>
                        <a:t>TerraSAR</a:t>
                      </a:r>
                      <a:r>
                        <a:rPr lang="en-US" sz="1200" dirty="0">
                          <a:solidFill>
                            <a:schemeClr val="bg1"/>
                          </a:solidFill>
                          <a:latin typeface="+mj-ea"/>
                          <a:ea typeface="+mj-ea"/>
                          <a:cs typeface="+mn-cs"/>
                          <a:sym typeface="Calibri"/>
                        </a:rPr>
                        <a:t>-X, Cosmo-</a:t>
                      </a:r>
                      <a:r>
                        <a:rPr lang="en-US" sz="1200" dirty="0" err="1">
                          <a:solidFill>
                            <a:schemeClr val="bg1"/>
                          </a:solidFill>
                          <a:latin typeface="+mj-ea"/>
                          <a:ea typeface="+mj-ea"/>
                          <a:cs typeface="+mn-cs"/>
                          <a:sym typeface="Calibri"/>
                        </a:rPr>
                        <a:t>Skymed</a:t>
                      </a:r>
                      <a:endParaRPr lang="en-US" sz="1200" dirty="0">
                        <a:solidFill>
                          <a:schemeClr val="bg1"/>
                        </a:solidFill>
                        <a:latin typeface="+mj-ea"/>
                        <a:ea typeface="+mj-ea"/>
                        <a:cs typeface="+mn-cs"/>
                        <a:sym typeface="Calibri"/>
                      </a:endParaRPr>
                    </a:p>
                  </a:txBody>
                  <a:tcPr marL="121920" marR="121920" marT="60960" marB="60960">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997591424"/>
                  </a:ext>
                </a:extLst>
              </a:tr>
            </a:tbl>
          </a:graphicData>
        </a:graphic>
      </p:graphicFrame>
      <p:graphicFrame>
        <p:nvGraphicFramePr>
          <p:cNvPr id="5" name="Table 4">
            <a:extLst>
              <a:ext uri="{FF2B5EF4-FFF2-40B4-BE49-F238E27FC236}">
                <a16:creationId xmlns:a16="http://schemas.microsoft.com/office/drawing/2014/main" id="{6587D4AB-A822-A547-9148-A1D1F0B9A733}"/>
              </a:ext>
            </a:extLst>
          </p:cNvPr>
          <p:cNvGraphicFramePr>
            <a:graphicFrameLocks noGrp="1"/>
          </p:cNvGraphicFramePr>
          <p:nvPr>
            <p:extLst/>
          </p:nvPr>
        </p:nvGraphicFramePr>
        <p:xfrm>
          <a:off x="4572002" y="539999"/>
          <a:ext cx="4514848" cy="6317999"/>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128712">
                  <a:extLst>
                    <a:ext uri="{9D8B030D-6E8A-4147-A177-3AD203B41FA5}">
                      <a16:colId xmlns:a16="http://schemas.microsoft.com/office/drawing/2014/main" val="2234039682"/>
                    </a:ext>
                  </a:extLst>
                </a:gridCol>
                <a:gridCol w="3386136">
                  <a:extLst>
                    <a:ext uri="{9D8B030D-6E8A-4147-A177-3AD203B41FA5}">
                      <a16:colId xmlns:a16="http://schemas.microsoft.com/office/drawing/2014/main" val="1112148745"/>
                    </a:ext>
                  </a:extLst>
                </a:gridCol>
              </a:tblGrid>
              <a:tr h="1185787">
                <a:tc>
                  <a:txBody>
                    <a:bodyPr/>
                    <a:lstStyle/>
                    <a:p>
                      <a:pPr algn="l"/>
                      <a:r>
                        <a:rPr lang="en-US" sz="1200" dirty="0">
                          <a:solidFill>
                            <a:schemeClr val="accent1">
                              <a:lumMod val="20000"/>
                              <a:lumOff val="80000"/>
                            </a:schemeClr>
                          </a:solidFill>
                          <a:latin typeface="+mj-lt"/>
                        </a:rPr>
                        <a:t>Global Datasets</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Global Human Settlement Layer (GHSL 2015, 2000, 1990, 1975), EC/JRC</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World Settlement Footprint (WSF 2015, soon WSF Evolution), DLR &amp; ESA</a:t>
                      </a:r>
                    </a:p>
                  </a:txBody>
                  <a:tcPr marL="121920" marR="121920" marT="60960" marB="60960">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9995671"/>
                  </a:ext>
                </a:extLst>
              </a:tr>
              <a:tr h="1112548">
                <a:tc>
                  <a:txBody>
                    <a:bodyPr/>
                    <a:lstStyle/>
                    <a:p>
                      <a:pPr algn="l"/>
                      <a:r>
                        <a:rPr lang="en-US" sz="1200" dirty="0">
                          <a:solidFill>
                            <a:schemeClr val="accent1">
                              <a:lumMod val="20000"/>
                              <a:lumOff val="80000"/>
                            </a:schemeClr>
                          </a:solidFill>
                          <a:latin typeface="+mj-lt"/>
                        </a:rPr>
                        <a:t>EO good practice examples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Examples from EO4SD Urban project (ESA), GEO Human Planet initiative (EC/JRC), </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NASA CIESIN</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10788436"/>
                  </a:ext>
                </a:extLst>
              </a:tr>
              <a:tr h="1036600">
                <a:tc>
                  <a:txBody>
                    <a:bodyPr/>
                    <a:lstStyle/>
                    <a:p>
                      <a:pPr algn="l"/>
                      <a:r>
                        <a:rPr lang="en-US" sz="1200" dirty="0">
                          <a:solidFill>
                            <a:schemeClr val="accent1">
                              <a:lumMod val="20000"/>
                              <a:lumOff val="80000"/>
                            </a:schemeClr>
                          </a:solidFill>
                          <a:latin typeface="+mj-lt"/>
                        </a:rPr>
                        <a:t>Platforms</a:t>
                      </a:r>
                      <a:br>
                        <a:rPr lang="en-US" sz="1200" dirty="0">
                          <a:solidFill>
                            <a:schemeClr val="accent1">
                              <a:lumMod val="20000"/>
                              <a:lumOff val="80000"/>
                            </a:schemeClr>
                          </a:solidFill>
                          <a:latin typeface="+mj-lt"/>
                        </a:rPr>
                      </a:br>
                      <a:r>
                        <a:rPr lang="en-US" sz="1200" dirty="0">
                          <a:solidFill>
                            <a:schemeClr val="accent1">
                              <a:lumMod val="20000"/>
                              <a:lumOff val="80000"/>
                            </a:schemeClr>
                          </a:solidFill>
                          <a:latin typeface="+mj-lt"/>
                        </a:rPr>
                        <a:t>(with data analytics)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EC/JRC GHSL Portal (</a:t>
                      </a:r>
                      <a:r>
                        <a:rPr lang="en-US" sz="1200" dirty="0" err="1">
                          <a:solidFill>
                            <a:schemeClr val="bg1"/>
                          </a:solidFill>
                          <a:latin typeface="+mj-ea"/>
                          <a:ea typeface="+mj-ea"/>
                          <a:cs typeface="+mn-cs"/>
                          <a:sym typeface="Calibri"/>
                        </a:rPr>
                        <a:t>GHSL.jrc.ec.europa.eu</a:t>
                      </a:r>
                      <a:r>
                        <a:rPr lang="en-US" sz="1200" dirty="0">
                          <a:solidFill>
                            <a:schemeClr val="bg1"/>
                          </a:solidFill>
                          <a:latin typeface="+mj-ea"/>
                          <a:ea typeface="+mj-ea"/>
                          <a:cs typeface="+mn-cs"/>
                          <a:sym typeface="Calibri"/>
                        </a:rPr>
                        <a:t>)</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ESA/DLR Urban-TEP (</a:t>
                      </a:r>
                      <a:r>
                        <a:rPr lang="en-US" sz="1200" dirty="0">
                          <a:solidFill>
                            <a:schemeClr val="bg1"/>
                          </a:solidFill>
                          <a:latin typeface="+mj-ea"/>
                          <a:ea typeface="+mj-ea"/>
                          <a:cs typeface="+mn-cs"/>
                          <a:sym typeface="Calibri"/>
                          <a:hlinkClick r:id="rId3">
                            <a:extLst>
                              <a:ext uri="{A12FA001-AC4F-418D-AE19-62706E023703}">
                                <ahyp:hlinkClr xmlns:ahyp="http://schemas.microsoft.com/office/drawing/2018/hyperlinkcolor" val="tx"/>
                              </a:ext>
                            </a:extLst>
                          </a:hlinkClick>
                        </a:rPr>
                        <a:t>https://urban-tep.eu/</a:t>
                      </a:r>
                      <a:r>
                        <a:rPr lang="en-US" sz="1200" dirty="0">
                          <a:solidFill>
                            <a:schemeClr val="bg1"/>
                          </a:solidFill>
                          <a:latin typeface="+mj-ea"/>
                          <a:ea typeface="+mj-ea"/>
                          <a:cs typeface="+mn-cs"/>
                          <a:sym typeface="Calibri"/>
                        </a:rPr>
                        <a:t>)</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CI/NASA </a:t>
                      </a:r>
                      <a:r>
                        <a:rPr lang="en-US" sz="1200" dirty="0" err="1">
                          <a:solidFill>
                            <a:schemeClr val="bg1"/>
                          </a:solidFill>
                          <a:latin typeface="+mj-ea"/>
                          <a:ea typeface="+mj-ea"/>
                          <a:cs typeface="+mn-cs"/>
                          <a:sym typeface="Calibri"/>
                        </a:rPr>
                        <a:t>Trends.earth</a:t>
                      </a:r>
                      <a:r>
                        <a:rPr lang="en-US" sz="1200" dirty="0">
                          <a:solidFill>
                            <a:schemeClr val="bg1"/>
                          </a:solidFill>
                          <a:latin typeface="+mj-ea"/>
                          <a:ea typeface="+mj-ea"/>
                          <a:cs typeface="+mn-cs"/>
                          <a:sym typeface="Calibri"/>
                        </a:rPr>
                        <a:t> Urban Mapper</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09050966"/>
                  </a:ext>
                </a:extLst>
              </a:tr>
              <a:tr h="584780">
                <a:tc>
                  <a:txBody>
                    <a:bodyPr/>
                    <a:lstStyle/>
                    <a:p>
                      <a:pPr algn="l"/>
                      <a:r>
                        <a:rPr lang="en-US" sz="1200" dirty="0">
                          <a:solidFill>
                            <a:schemeClr val="accent1">
                              <a:lumMod val="20000"/>
                              <a:lumOff val="80000"/>
                            </a:schemeClr>
                          </a:solidFill>
                          <a:latin typeface="+mj-lt"/>
                        </a:rPr>
                        <a:t>S/W Toolbox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mn-lt"/>
                          <a:ea typeface="+mn-ea"/>
                          <a:cs typeface="+mn-cs"/>
                          <a:sym typeface="Calibri"/>
                        </a:rPr>
                        <a:t>Open Data Cube (free, open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latin typeface="+mj-ea"/>
                        <a:ea typeface="+mj-ea"/>
                        <a:cs typeface="+mn-cs"/>
                        <a:sym typeface="Calibri"/>
                      </a:endParaRP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4218052"/>
                  </a:ext>
                </a:extLst>
              </a:tr>
              <a:tr h="908580">
                <a:tc>
                  <a:txBody>
                    <a:bodyPr/>
                    <a:lstStyle/>
                    <a:p>
                      <a:pPr algn="l"/>
                      <a:r>
                        <a:rPr lang="en-US" sz="1200" dirty="0">
                          <a:solidFill>
                            <a:schemeClr val="accent1">
                              <a:lumMod val="20000"/>
                              <a:lumOff val="80000"/>
                            </a:schemeClr>
                          </a:solidFill>
                          <a:latin typeface="+mj-lt"/>
                        </a:rPr>
                        <a:t>GEO Initiative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GEO Human Planet</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79140807"/>
                  </a:ext>
                </a:extLst>
              </a:tr>
              <a:tr h="581124">
                <a:tc>
                  <a:txBody>
                    <a:bodyPr/>
                    <a:lstStyle/>
                    <a:p>
                      <a:pPr algn="l"/>
                      <a:r>
                        <a:rPr lang="en-US" sz="1200" dirty="0">
                          <a:solidFill>
                            <a:schemeClr val="accent1">
                              <a:lumMod val="20000"/>
                              <a:lumOff val="80000"/>
                            </a:schemeClr>
                          </a:solidFill>
                          <a:latin typeface="+mj-lt"/>
                        </a:rPr>
                        <a:t>Knowledge Hub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GHSL Portal (EC/JRC)</a:t>
                      </a:r>
                    </a:p>
                    <a:p>
                      <a:pPr marL="171450" indent="-171450" algn="l">
                        <a:buFont typeface="Arial" panose="020B0604020202020204" pitchFamily="34" charset="0"/>
                        <a:buChar char="•"/>
                      </a:pPr>
                      <a:r>
                        <a:rPr lang="en-US" sz="1200" dirty="0" err="1">
                          <a:solidFill>
                            <a:schemeClr val="bg1"/>
                          </a:solidFill>
                          <a:latin typeface="+mj-ea"/>
                          <a:ea typeface="+mj-ea"/>
                          <a:cs typeface="+mn-cs"/>
                          <a:sym typeface="Calibri"/>
                        </a:rPr>
                        <a:t>PoPGrid</a:t>
                      </a:r>
                      <a:r>
                        <a:rPr lang="en-US" sz="1200" dirty="0">
                          <a:solidFill>
                            <a:schemeClr val="bg1"/>
                          </a:solidFill>
                          <a:latin typeface="+mj-ea"/>
                          <a:ea typeface="+mj-ea"/>
                          <a:cs typeface="+mn-cs"/>
                          <a:sym typeface="Calibri"/>
                        </a:rPr>
                        <a:t> (NASA/CIESIN)</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8694112"/>
                  </a:ext>
                </a:extLst>
              </a:tr>
              <a:tr h="908580">
                <a:tc>
                  <a:txBody>
                    <a:bodyPr/>
                    <a:lstStyle/>
                    <a:p>
                      <a:pPr algn="l"/>
                      <a:r>
                        <a:rPr lang="en-US" sz="1200" dirty="0">
                          <a:solidFill>
                            <a:schemeClr val="accent1">
                              <a:lumMod val="20000"/>
                              <a:lumOff val="80000"/>
                            </a:schemeClr>
                          </a:solidFill>
                          <a:latin typeface="+mj-lt"/>
                        </a:rPr>
                        <a:t>National Experience</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Colombia (wit NASA)</a:t>
                      </a:r>
                    </a:p>
                    <a:p>
                      <a:pPr marL="171450" indent="-171450" algn="l">
                        <a:buFont typeface="Arial" panose="020B0604020202020204" pitchFamily="34" charset="0"/>
                        <a:buChar char="•"/>
                      </a:pPr>
                      <a:r>
                        <a:rPr lang="en-US" sz="1200" dirty="0">
                          <a:solidFill>
                            <a:schemeClr val="bg1"/>
                          </a:solidFill>
                          <a:latin typeface="+mj-ea"/>
                          <a:ea typeface="+mj-ea"/>
                          <a:cs typeface="+mn-cs"/>
                          <a:sym typeface="Calibri"/>
                        </a:rPr>
                        <a:t>Mexico (with GA and NASA)</a:t>
                      </a:r>
                    </a:p>
                    <a:p>
                      <a:pPr algn="l"/>
                      <a:endParaRPr lang="en-US" sz="1200" dirty="0">
                        <a:solidFill>
                          <a:schemeClr val="bg1"/>
                        </a:solidFill>
                        <a:latin typeface="+mj-ea"/>
                        <a:ea typeface="+mj-ea"/>
                        <a:cs typeface="+mn-cs"/>
                        <a:sym typeface="Calibri"/>
                      </a:endParaRPr>
                    </a:p>
                  </a:txBody>
                  <a:tcPr marL="121920" marR="121920" marT="60960" marB="60960">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853049044"/>
                  </a:ext>
                </a:extLst>
              </a:tr>
            </a:tbl>
          </a:graphicData>
        </a:graphic>
      </p:graphicFrame>
      <p:pic>
        <p:nvPicPr>
          <p:cNvPr id="6" name="Picture 5">
            <a:extLst>
              <a:ext uri="{FF2B5EF4-FFF2-40B4-BE49-F238E27FC236}">
                <a16:creationId xmlns:a16="http://schemas.microsoft.com/office/drawing/2014/main" id="{265F2884-47A8-CF4C-9515-4D517AF444FF}"/>
              </a:ext>
            </a:extLst>
          </p:cNvPr>
          <p:cNvPicPr>
            <a:picLocks noChangeAspect="1"/>
          </p:cNvPicPr>
          <p:nvPr/>
        </p:nvPicPr>
        <p:blipFill>
          <a:blip r:embed="rId4"/>
          <a:stretch>
            <a:fillRect/>
          </a:stretch>
        </p:blipFill>
        <p:spPr>
          <a:xfrm>
            <a:off x="8604000" y="-6600"/>
            <a:ext cx="540000" cy="540000"/>
          </a:xfrm>
          <a:prstGeom prst="rect">
            <a:avLst/>
          </a:prstGeom>
        </p:spPr>
      </p:pic>
    </p:spTree>
    <p:extLst>
      <p:ext uri="{BB962C8B-B14F-4D97-AF65-F5344CB8AC3E}">
        <p14:creationId xmlns:p14="http://schemas.microsoft.com/office/powerpoint/2010/main" val="315625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a:xfrm>
            <a:off x="72000" y="3312000"/>
            <a:ext cx="8995800" cy="2808000"/>
          </a:xfrm>
          <a:ln>
            <a:solidFill>
              <a:srgbClr val="C00000"/>
            </a:solidFill>
          </a:ln>
        </p:spPr>
        <p:txBody>
          <a:bodyPr/>
          <a:lstStyle/>
          <a:p>
            <a:pPr>
              <a:buFont typeface="Wingdings" charset="2"/>
              <a:buChar char="§"/>
            </a:pPr>
            <a:r>
              <a:rPr lang="en-US" sz="1400" dirty="0"/>
              <a:t>Custodian Agency: </a:t>
            </a:r>
            <a:r>
              <a:rPr lang="en-US" sz="1400" b="0" dirty="0"/>
              <a:t>UNCCD</a:t>
            </a:r>
          </a:p>
          <a:p>
            <a:pPr>
              <a:buFont typeface="Wingdings" charset="2"/>
              <a:buChar char="§"/>
            </a:pPr>
            <a:r>
              <a:rPr lang="en-US" sz="1400" dirty="0"/>
              <a:t>Indicators 15.3.1 </a:t>
            </a:r>
            <a:r>
              <a:rPr lang="en-US" sz="1400" b="0" dirty="0"/>
              <a:t>“</a:t>
            </a:r>
            <a:r>
              <a:rPr lang="en-US" sz="1400" b="0" i="1" dirty="0"/>
              <a:t>Proportion of land that is degraded over total land area</a:t>
            </a:r>
            <a:r>
              <a:rPr lang="en-US" sz="1400" b="0" dirty="0"/>
              <a:t>”</a:t>
            </a:r>
          </a:p>
          <a:p>
            <a:pPr>
              <a:buFont typeface="Wingdings" charset="2"/>
              <a:buChar char="§"/>
            </a:pPr>
            <a:r>
              <a:rPr lang="en-US" sz="1400" b="0" u="sng" dirty="0"/>
              <a:t>CSIRO </a:t>
            </a:r>
            <a:r>
              <a:rPr lang="en-US" sz="1400" b="0" dirty="0"/>
              <a:t>contracted by UNCCD to produce the </a:t>
            </a:r>
            <a:r>
              <a:rPr lang="en-US" sz="1400" dirty="0"/>
              <a:t>Good Practice Guidance </a:t>
            </a:r>
            <a:r>
              <a:rPr lang="en-US" sz="1400" b="0" dirty="0"/>
              <a:t>on SDG Indicator 15.3.1</a:t>
            </a:r>
            <a:endParaRPr lang="en-US" sz="1400" b="0" u="sng" dirty="0"/>
          </a:p>
          <a:p>
            <a:pPr>
              <a:buFont typeface="Wingdings" charset="2"/>
              <a:buChar char="§"/>
            </a:pPr>
            <a:r>
              <a:rPr lang="en-US" sz="1400" b="0" u="sng" dirty="0"/>
              <a:t>ESA</a:t>
            </a:r>
            <a:r>
              <a:rPr lang="en-US" sz="1400" b="0" dirty="0"/>
              <a:t> and </a:t>
            </a:r>
            <a:r>
              <a:rPr lang="en-US" sz="1400" b="0" u="sng" dirty="0"/>
              <a:t>EC/JRC</a:t>
            </a:r>
            <a:r>
              <a:rPr lang="en-US" sz="1400" b="0" dirty="0"/>
              <a:t> supported </a:t>
            </a:r>
            <a:r>
              <a:rPr lang="en-US" sz="1400" dirty="0"/>
              <a:t>UNCCD LDN Target Setting Program (LDN-TSP) </a:t>
            </a:r>
            <a:r>
              <a:rPr lang="en-US" sz="1400" b="0" dirty="0"/>
              <a:t>with global datasets on land cover/land cover changes and land productivity dynamics (120+ countries)</a:t>
            </a:r>
          </a:p>
          <a:p>
            <a:pPr>
              <a:buFont typeface="Wingdings" charset="2"/>
              <a:buChar char="§"/>
            </a:pPr>
            <a:r>
              <a:rPr lang="en-US" sz="1400" dirty="0"/>
              <a:t>GEF funded project </a:t>
            </a:r>
            <a:r>
              <a:rPr lang="en-US" sz="1400" b="0" dirty="0"/>
              <a:t>with </a:t>
            </a:r>
            <a:r>
              <a:rPr lang="en-US" sz="1400" b="0" u="sng" dirty="0"/>
              <a:t>CI/NASA</a:t>
            </a:r>
            <a:r>
              <a:rPr lang="en-US" sz="1400" b="0" dirty="0"/>
              <a:t> on “</a:t>
            </a:r>
            <a:r>
              <a:rPr lang="en-US" sz="1400" b="0" i="1" dirty="0"/>
              <a:t>Enabling the use of global data sources to assess and monitor land degradation at multiple scales</a:t>
            </a:r>
            <a:r>
              <a:rPr lang="en-US" sz="1400" b="0" dirty="0"/>
              <a:t>”</a:t>
            </a:r>
          </a:p>
          <a:p>
            <a:pPr>
              <a:buFont typeface="Wingdings" charset="2"/>
              <a:buChar char="§"/>
            </a:pPr>
            <a:r>
              <a:rPr lang="en-US" sz="1400" dirty="0"/>
              <a:t>New GEO Initiative on LDN </a:t>
            </a:r>
            <a:r>
              <a:rPr lang="en-US" sz="1400" b="0" dirty="0"/>
              <a:t>(with </a:t>
            </a:r>
            <a:r>
              <a:rPr lang="en-US" sz="1400" b="0" u="sng" dirty="0"/>
              <a:t>CSIRO</a:t>
            </a:r>
            <a:r>
              <a:rPr lang="en-US" sz="1400" b="0" dirty="0"/>
              <a:t>, </a:t>
            </a:r>
            <a:r>
              <a:rPr lang="en-US" sz="1400" b="0" u="sng" dirty="0"/>
              <a:t>ESA</a:t>
            </a:r>
            <a:r>
              <a:rPr lang="en-US" sz="1400" b="0" dirty="0"/>
              <a:t>, </a:t>
            </a:r>
            <a:r>
              <a:rPr lang="en-US" sz="1400" b="0" u="sng" dirty="0"/>
              <a:t>NASA</a:t>
            </a:r>
            <a:r>
              <a:rPr lang="en-US" sz="1400" b="0" dirty="0"/>
              <a:t>, </a:t>
            </a:r>
            <a:r>
              <a:rPr lang="en-US" sz="1400" b="0" u="sng" dirty="0"/>
              <a:t>EC/JRC</a:t>
            </a:r>
            <a:r>
              <a:rPr lang="en-US" sz="1400" b="0" dirty="0"/>
              <a:t> and </a:t>
            </a:r>
            <a:r>
              <a:rPr lang="en-US" sz="1400" b="0" u="sng" dirty="0"/>
              <a:t>SANSA</a:t>
            </a:r>
            <a:r>
              <a:rPr lang="en-US" sz="1400" b="0" dirty="0"/>
              <a:t>) to assist countries and regions to build national capacities for monitoring and reporting on land degradation.</a:t>
            </a:r>
          </a:p>
          <a:p>
            <a:pPr>
              <a:buFont typeface="Wingdings" charset="2"/>
              <a:buChar char="§"/>
            </a:pPr>
            <a:r>
              <a:rPr lang="en-US" sz="1400" dirty="0"/>
              <a:t>LDN sub-team created under AHT SDG </a:t>
            </a:r>
            <a:r>
              <a:rPr lang="en-US" sz="1400" b="0" dirty="0"/>
              <a:t>to lead the EO science of the GEO LDN Initiative.</a:t>
            </a:r>
            <a:br>
              <a:rPr lang="en-US" sz="1400" b="0" dirty="0"/>
            </a:br>
            <a:r>
              <a:rPr lang="en-US" sz="1400" b="0" dirty="0"/>
              <a:t>Lead by </a:t>
            </a:r>
            <a:r>
              <a:rPr lang="en-US" sz="1400" b="0" u="sng" dirty="0"/>
              <a:t>CSIRO</a:t>
            </a:r>
            <a:r>
              <a:rPr lang="en-US" sz="1400" b="0" dirty="0"/>
              <a:t> and </a:t>
            </a:r>
            <a:r>
              <a:rPr lang="en-US" sz="1400" b="0" u="sng" dirty="0"/>
              <a:t>ESA</a:t>
            </a:r>
            <a:r>
              <a:rPr lang="en-US" sz="1400" b="0" dirty="0"/>
              <a:t> with support from </a:t>
            </a:r>
            <a:r>
              <a:rPr lang="en-US" sz="1400" b="0" u="sng" dirty="0"/>
              <a:t>SANSA</a:t>
            </a:r>
            <a:r>
              <a:rPr lang="en-US" sz="1400" b="0" dirty="0"/>
              <a:t>, </a:t>
            </a:r>
            <a:r>
              <a:rPr lang="en-US" sz="1400" b="0" u="sng" dirty="0"/>
              <a:t>INPE</a:t>
            </a:r>
            <a:r>
              <a:rPr lang="en-US" sz="1400" b="0" dirty="0"/>
              <a:t> and </a:t>
            </a:r>
            <a:r>
              <a:rPr lang="en-US" sz="1400" b="0" u="sng" dirty="0"/>
              <a:t>NASA</a:t>
            </a:r>
            <a:r>
              <a:rPr lang="en-US" sz="1400" b="0" dirty="0"/>
              <a:t>.</a:t>
            </a:r>
          </a:p>
        </p:txBody>
      </p:sp>
      <p:sp>
        <p:nvSpPr>
          <p:cNvPr id="5" name="Line Callout 1 (Border and Accent Bar) 4"/>
          <p:cNvSpPr/>
          <p:nvPr/>
        </p:nvSpPr>
        <p:spPr>
          <a:xfrm rot="5400000">
            <a:off x="2554099" y="153468"/>
            <a:ext cx="540000" cy="25884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GEO Initiative on SDGs</a:t>
            </a:r>
            <a:br>
              <a:rPr lang="en-US" sz="1400" dirty="0">
                <a:solidFill>
                  <a:srgbClr val="FFFFFF"/>
                </a:solidFill>
                <a:latin typeface="Verdana"/>
              </a:rPr>
            </a:br>
            <a:r>
              <a:rPr lang="en-US" sz="1400" dirty="0">
                <a:solidFill>
                  <a:srgbClr val="FFFFFF"/>
                </a:solidFill>
                <a:latin typeface="Verdana"/>
              </a:rPr>
              <a:t>(EO4SDG)</a:t>
            </a:r>
          </a:p>
        </p:txBody>
      </p:sp>
      <p:sp>
        <p:nvSpPr>
          <p:cNvPr id="6" name="Line Callout 1 (Border and Accent Bar) 5"/>
          <p:cNvSpPr/>
          <p:nvPr/>
        </p:nvSpPr>
        <p:spPr>
          <a:xfrm rot="5400000">
            <a:off x="5415007" y="152080"/>
            <a:ext cx="540825" cy="2592000"/>
          </a:xfrm>
          <a:prstGeom prst="accentBorderCallout1">
            <a:avLst>
              <a:gd name="adj1" fmla="val 49338"/>
              <a:gd name="adj2" fmla="val -7190"/>
              <a:gd name="adj3" fmla="val 49173"/>
              <a:gd name="adj4" fmla="val -6059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solidFill>
                  <a:srgbClr val="FFFFFF"/>
                </a:solidFill>
                <a:latin typeface="Verdana"/>
              </a:rPr>
              <a:t>CEOS Ad-hoc team on SDGs (AHT SDGs)</a:t>
            </a:r>
          </a:p>
        </p:txBody>
      </p:sp>
      <p:sp>
        <p:nvSpPr>
          <p:cNvPr id="43" name="Left-Right Arrow 42"/>
          <p:cNvSpPr/>
          <p:nvPr/>
        </p:nvSpPr>
        <p:spPr>
          <a:xfrm>
            <a:off x="3935574" y="1266149"/>
            <a:ext cx="632616" cy="363037"/>
          </a:xfrm>
          <a:prstGeom prst="leftRightArrow">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622" y="6156000"/>
            <a:ext cx="9036000" cy="690377"/>
          </a:xfrm>
          <a:prstGeom prst="rect">
            <a:avLst/>
          </a:prstGeom>
          <a:solidFill>
            <a:schemeClr val="accent5">
              <a:lumMod val="50000"/>
            </a:schemeClr>
          </a:solidFill>
          <a:ln w="25400" cap="flat">
            <a:noFill/>
            <a:prstDash val="solid"/>
            <a:beve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36000" rIns="45719" bIns="0" numCol="1" spcCol="38100" rtlCol="0" anchor="ctr">
            <a:spAutoFit/>
          </a:bodyPr>
          <a:lstStyle/>
          <a:p>
            <a:pPr algn="ctr"/>
            <a:r>
              <a:rPr lang="en-CA" sz="1400" dirty="0">
                <a:solidFill>
                  <a:schemeClr val="bg1"/>
                </a:solidFill>
                <a:ea typeface="Arial Bold"/>
              </a:rPr>
              <a:t>“</a:t>
            </a:r>
            <a:r>
              <a:rPr lang="en-CA" sz="1400" b="1" dirty="0">
                <a:solidFill>
                  <a:schemeClr val="bg1"/>
                </a:solidFill>
                <a:latin typeface="Calibri" charset="0"/>
                <a:ea typeface="Calibri" charset="0"/>
                <a:cs typeface="Calibri" charset="0"/>
              </a:rPr>
              <a:t>For each of the sub-indicators, countries can access a wide range of data sources, including Earth observation and geospatial information, while at the same time ensuring national ownership</a:t>
            </a:r>
            <a:r>
              <a:rPr lang="en-CA" sz="1400" dirty="0">
                <a:solidFill>
                  <a:schemeClr val="bg1"/>
                </a:solidFill>
                <a:latin typeface="Calibri" charset="0"/>
                <a:ea typeface="Calibri" charset="0"/>
                <a:cs typeface="Calibri" charset="0"/>
              </a:rPr>
              <a:t>” </a:t>
            </a:r>
            <a:endParaRPr lang="en-AU" sz="1400" i="1" dirty="0">
              <a:solidFill>
                <a:schemeClr val="bg1"/>
              </a:solidFill>
              <a:latin typeface="Calibri" charset="0"/>
              <a:ea typeface="Calibri" charset="0"/>
              <a:cs typeface="Calibri" charset="0"/>
            </a:endParaRPr>
          </a:p>
          <a:p>
            <a:pPr algn="r">
              <a:lnSpc>
                <a:spcPct val="100000"/>
              </a:lnSpc>
              <a:spcBef>
                <a:spcPts val="300"/>
              </a:spcBef>
            </a:pPr>
            <a:r>
              <a:rPr lang="en-CA" sz="1200" i="1" dirty="0">
                <a:solidFill>
                  <a:schemeClr val="bg1"/>
                </a:solidFill>
                <a:latin typeface="Calibri" charset="0"/>
                <a:ea typeface="Calibri" charset="0"/>
                <a:cs typeface="Calibri" charset="0"/>
              </a:rPr>
              <a:t>UNCCD, SDG Indicator 15.3.1. Metadata</a:t>
            </a:r>
          </a:p>
        </p:txBody>
      </p:sp>
      <p:sp>
        <p:nvSpPr>
          <p:cNvPr id="44" name="Rectangle 43"/>
          <p:cNvSpPr/>
          <p:nvPr/>
        </p:nvSpPr>
        <p:spPr>
          <a:xfrm>
            <a:off x="13410" y="1888797"/>
            <a:ext cx="9144000" cy="138780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Verdana" charset="0"/>
              <a:ea typeface="MS PGothic" charset="0"/>
              <a:cs typeface="MS PGothic" charset="0"/>
            </a:endParaRPr>
          </a:p>
        </p:txBody>
      </p:sp>
      <p:cxnSp>
        <p:nvCxnSpPr>
          <p:cNvPr id="45" name="Straight Connector 44"/>
          <p:cNvCxnSpPr/>
          <p:nvPr/>
        </p:nvCxnSpPr>
        <p:spPr>
          <a:xfrm>
            <a:off x="1612372" y="2743200"/>
            <a:ext cx="579438"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23828" y="1798890"/>
            <a:ext cx="7862972" cy="102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7"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22" y="2389189"/>
            <a:ext cx="1763713" cy="758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Box 47"/>
          <p:cNvSpPr txBox="1"/>
          <p:nvPr/>
        </p:nvSpPr>
        <p:spPr>
          <a:xfrm>
            <a:off x="56622" y="2162176"/>
            <a:ext cx="1763713" cy="246063"/>
          </a:xfrm>
          <a:prstGeom prst="rect">
            <a:avLst/>
          </a:prstGeom>
          <a:solidFill>
            <a:schemeClr val="accent5">
              <a:lumMod val="60000"/>
              <a:lumOff val="40000"/>
            </a:schemeClr>
          </a:solidFill>
          <a:ln>
            <a:solidFill>
              <a:schemeClr val="accent5">
                <a:lumMod val="50000"/>
              </a:schemeClr>
            </a:solidFill>
          </a:ln>
        </p:spPr>
        <p:txBody>
          <a:bodyPr>
            <a:spAutoFit/>
          </a:bodyPr>
          <a:lstStyle/>
          <a:p>
            <a:pPr algn="ctr">
              <a:defRPr/>
            </a:pPr>
            <a:r>
              <a:rPr lang="en-US" sz="1000" b="1" dirty="0">
                <a:solidFill>
                  <a:srgbClr val="0098DB">
                    <a:lumMod val="50000"/>
                  </a:srgbClr>
                </a:solidFill>
                <a:ea typeface="MS PGothic" charset="-128"/>
              </a:rPr>
              <a:t>UN Statistical Division</a:t>
            </a:r>
          </a:p>
        </p:txBody>
      </p:sp>
      <p:sp>
        <p:nvSpPr>
          <p:cNvPr id="49" name="Line Callout 1 48"/>
          <p:cNvSpPr/>
          <p:nvPr/>
        </p:nvSpPr>
        <p:spPr>
          <a:xfrm>
            <a:off x="4642538" y="2248284"/>
            <a:ext cx="1476375" cy="885825"/>
          </a:xfrm>
          <a:prstGeom prst="borderCallout1">
            <a:avLst>
              <a:gd name="adj1" fmla="val 54451"/>
              <a:gd name="adj2" fmla="val 242"/>
              <a:gd name="adj3" fmla="val 53858"/>
              <a:gd name="adj4" fmla="val -29956"/>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UN Specialized Agencies</a:t>
            </a:r>
          </a:p>
        </p:txBody>
      </p:sp>
      <p:sp>
        <p:nvSpPr>
          <p:cNvPr id="50" name="TextBox 49"/>
          <p:cNvSpPr txBox="1"/>
          <p:nvPr/>
        </p:nvSpPr>
        <p:spPr>
          <a:xfrm>
            <a:off x="5659603" y="1927097"/>
            <a:ext cx="427037" cy="358775"/>
          </a:xfrm>
          <a:prstGeom prst="rect">
            <a:avLst/>
          </a:prstGeom>
          <a:solidFill>
            <a:schemeClr val="tx2">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UNEP</a:t>
            </a:r>
            <a:endParaRPr lang="en-US" sz="800" b="1" dirty="0">
              <a:solidFill>
                <a:srgbClr val="FFFFFF"/>
              </a:solidFill>
            </a:endParaRPr>
          </a:p>
        </p:txBody>
      </p:sp>
      <p:sp>
        <p:nvSpPr>
          <p:cNvPr id="51" name="TextBox 50"/>
          <p:cNvSpPr txBox="1"/>
          <p:nvPr/>
        </p:nvSpPr>
        <p:spPr>
          <a:xfrm>
            <a:off x="4750508" y="1927097"/>
            <a:ext cx="427037" cy="358775"/>
          </a:xfrm>
          <a:prstGeom prst="rect">
            <a:avLst/>
          </a:prstGeom>
          <a:solidFill>
            <a:schemeClr val="accent1">
              <a:lumMod val="50000"/>
            </a:schemeClr>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Habitat</a:t>
            </a:r>
            <a:endParaRPr lang="en-US" sz="800" b="1" dirty="0">
              <a:solidFill>
                <a:srgbClr val="FFFFFF"/>
              </a:solidFill>
            </a:endParaRPr>
          </a:p>
        </p:txBody>
      </p:sp>
      <p:sp>
        <p:nvSpPr>
          <p:cNvPr id="52" name="TextBox 51"/>
          <p:cNvSpPr txBox="1"/>
          <p:nvPr/>
        </p:nvSpPr>
        <p:spPr>
          <a:xfrm>
            <a:off x="5208230" y="1927097"/>
            <a:ext cx="427038" cy="358775"/>
          </a:xfrm>
          <a:prstGeom prst="rect">
            <a:avLst/>
          </a:prstGeom>
          <a:solidFill>
            <a:srgbClr val="C00000"/>
          </a:solidFill>
          <a:ln>
            <a:solidFill>
              <a:schemeClr val="bg1"/>
            </a:solidFill>
            <a:prstDash val="solid"/>
          </a:ln>
        </p:spPr>
        <p:txBody>
          <a:bodyPr lIns="0" rIns="0" anchor="ct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a:solidFill>
                  <a:srgbClr val="FFFFFF"/>
                </a:solidFill>
              </a:rPr>
              <a:t>UNCCD</a:t>
            </a:r>
            <a:endParaRPr lang="en-US" sz="800" b="1">
              <a:solidFill>
                <a:srgbClr val="FFFFFF"/>
              </a:solidFill>
            </a:endParaRPr>
          </a:p>
        </p:txBody>
      </p:sp>
      <p:pic>
        <p:nvPicPr>
          <p:cNvPr id="53" name="Picture 52"/>
          <p:cNvPicPr>
            <a:picLocks noChangeAspect="1"/>
          </p:cNvPicPr>
          <p:nvPr/>
        </p:nvPicPr>
        <p:blipFill rotWithShape="1">
          <a:blip r:embed="rId4" cstate="print">
            <a:extLst>
              <a:ext uri="{28A0092B-C50C-407E-A947-70E740481C1C}">
                <a14:useLocalDpi xmlns:a14="http://schemas.microsoft.com/office/drawing/2010/main"/>
              </a:ext>
            </a:extLst>
          </a:blip>
          <a:srcRect r="7983"/>
          <a:stretch/>
        </p:blipFill>
        <p:spPr>
          <a:xfrm>
            <a:off x="1952117" y="2549629"/>
            <a:ext cx="2584742" cy="579973"/>
          </a:xfrm>
          <a:prstGeom prst="rect">
            <a:avLst/>
          </a:prstGeom>
          <a:ln w="25400">
            <a:solidFill>
              <a:schemeClr val="accent1">
                <a:lumMod val="75000"/>
              </a:schemeClr>
            </a:solidFill>
          </a:ln>
          <a:effectLst>
            <a:outerShdw blurRad="50800" dist="38100" dir="2700000" algn="tl" rotWithShape="0">
              <a:prstClr val="black">
                <a:alpha val="40000"/>
              </a:prstClr>
            </a:outerShdw>
          </a:effectLst>
        </p:spPr>
      </p:pic>
      <p:cxnSp>
        <p:nvCxnSpPr>
          <p:cNvPr id="54" name="Straight Connector 53"/>
          <p:cNvCxnSpPr/>
          <p:nvPr/>
        </p:nvCxnSpPr>
        <p:spPr>
          <a:xfrm flipH="1">
            <a:off x="823828" y="1793397"/>
            <a:ext cx="0" cy="36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94587" y="1804989"/>
            <a:ext cx="0" cy="45885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987204" y="179339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444105" y="1809152"/>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907925" y="1806887"/>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1" idx="3"/>
          </p:cNvCxnSpPr>
          <p:nvPr/>
        </p:nvCxnSpPr>
        <p:spPr>
          <a:xfrm>
            <a:off x="6968629" y="1802176"/>
            <a:ext cx="0" cy="44610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65628" y="230676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FAO</a:t>
            </a:r>
            <a:endParaRPr lang="en-US" sz="800" b="1" dirty="0">
              <a:solidFill>
                <a:srgbClr val="FFFFFF"/>
              </a:solidFill>
            </a:endParaRPr>
          </a:p>
        </p:txBody>
      </p:sp>
      <p:sp>
        <p:nvSpPr>
          <p:cNvPr id="61" name="TextBox 60"/>
          <p:cNvSpPr txBox="1"/>
          <p:nvPr/>
        </p:nvSpPr>
        <p:spPr>
          <a:xfrm>
            <a:off x="520620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WHO</a:t>
            </a:r>
            <a:endParaRPr lang="en-US" sz="800" b="1" dirty="0">
              <a:solidFill>
                <a:srgbClr val="FFFFFF"/>
              </a:solidFill>
            </a:endParaRPr>
          </a:p>
        </p:txBody>
      </p:sp>
      <p:sp>
        <p:nvSpPr>
          <p:cNvPr id="62" name="TextBox 61"/>
          <p:cNvSpPr txBox="1"/>
          <p:nvPr/>
        </p:nvSpPr>
        <p:spPr>
          <a:xfrm>
            <a:off x="4749934" y="2313995"/>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ISDR</a:t>
            </a:r>
            <a:endParaRPr lang="en-US" sz="800" b="1" dirty="0">
              <a:solidFill>
                <a:srgbClr val="FFFFFF"/>
              </a:solidFill>
            </a:endParaRPr>
          </a:p>
        </p:txBody>
      </p:sp>
      <p:sp>
        <p:nvSpPr>
          <p:cNvPr id="63" name="Line Callout 1 62"/>
          <p:cNvSpPr/>
          <p:nvPr/>
        </p:nvSpPr>
        <p:spPr>
          <a:xfrm>
            <a:off x="7824400" y="2243777"/>
            <a:ext cx="1256788" cy="885825"/>
          </a:xfrm>
          <a:prstGeom prst="borderCallout1">
            <a:avLst>
              <a:gd name="adj1" fmla="val 54965"/>
              <a:gd name="adj2" fmla="val 4192"/>
              <a:gd name="adj3" fmla="val 54892"/>
              <a:gd name="adj4" fmla="val -9019"/>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r>
              <a:rPr lang="en-US" sz="1100" dirty="0">
                <a:solidFill>
                  <a:srgbClr val="FFFFFF"/>
                </a:solidFill>
                <a:latin typeface="Verdana"/>
              </a:rPr>
              <a:t>SDG Stakeholders</a:t>
            </a:r>
          </a:p>
        </p:txBody>
      </p:sp>
      <p:sp>
        <p:nvSpPr>
          <p:cNvPr id="64" name="TextBox 63"/>
          <p:cNvSpPr txBox="1"/>
          <p:nvPr/>
        </p:nvSpPr>
        <p:spPr>
          <a:xfrm>
            <a:off x="7987072" y="192277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WBG</a:t>
            </a:r>
            <a:endParaRPr lang="en-US" sz="800" b="1" dirty="0">
              <a:solidFill>
                <a:srgbClr val="FFFFFF"/>
              </a:solidFill>
            </a:endParaRPr>
          </a:p>
        </p:txBody>
      </p:sp>
      <p:sp>
        <p:nvSpPr>
          <p:cNvPr id="65" name="TextBox 64"/>
          <p:cNvSpPr txBox="1"/>
          <p:nvPr/>
        </p:nvSpPr>
        <p:spPr>
          <a:xfrm>
            <a:off x="8449305" y="1921934"/>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GPSDD</a:t>
            </a:r>
            <a:endParaRPr lang="en-US" sz="800" b="1" dirty="0">
              <a:solidFill>
                <a:srgbClr val="FFFFFF"/>
              </a:solidFill>
            </a:endParaRPr>
          </a:p>
        </p:txBody>
      </p:sp>
      <p:cxnSp>
        <p:nvCxnSpPr>
          <p:cNvPr id="68" name="Straight Connector 67"/>
          <p:cNvCxnSpPr/>
          <p:nvPr/>
        </p:nvCxnSpPr>
        <p:spPr>
          <a:xfrm flipH="1">
            <a:off x="8204730" y="1803099"/>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686799" y="1802176"/>
            <a:ext cx="1" cy="144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Line Callout 1 70"/>
          <p:cNvSpPr/>
          <p:nvPr/>
        </p:nvSpPr>
        <p:spPr>
          <a:xfrm>
            <a:off x="6194721" y="2248284"/>
            <a:ext cx="1547815" cy="885825"/>
          </a:xfrm>
          <a:prstGeom prst="borderCallout1">
            <a:avLst>
              <a:gd name="adj1" fmla="val 53413"/>
              <a:gd name="adj2" fmla="val 3158"/>
              <a:gd name="adj3" fmla="val 53340"/>
              <a:gd name="adj4" fmla="val -4488"/>
            </a:avLst>
          </a:prstGeom>
          <a:solidFill>
            <a:schemeClr val="accent1">
              <a:lumMod val="75000"/>
            </a:schemeClr>
          </a:soli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latin typeface="Verdana"/>
              </a:rPr>
              <a:t>National Statistical Offices</a:t>
            </a:r>
          </a:p>
          <a:p>
            <a:pPr algn="ctr">
              <a:defRPr/>
            </a:pPr>
            <a:endParaRPr lang="en-US" sz="1100" dirty="0">
              <a:solidFill>
                <a:srgbClr val="FFFFFF"/>
              </a:solidFill>
              <a:latin typeface="Verdana"/>
            </a:endParaRPr>
          </a:p>
          <a:p>
            <a:pPr algn="ctr">
              <a:defRPr/>
            </a:pPr>
            <a:r>
              <a:rPr lang="en-US" sz="1100" dirty="0">
                <a:solidFill>
                  <a:srgbClr val="FFFFFF"/>
                </a:solidFill>
                <a:latin typeface="Verdana"/>
              </a:rPr>
              <a:t>Line Ministries</a:t>
            </a:r>
          </a:p>
        </p:txBody>
      </p:sp>
      <p:sp>
        <p:nvSpPr>
          <p:cNvPr id="72" name="TextBox 71"/>
          <p:cNvSpPr txBox="1"/>
          <p:nvPr/>
        </p:nvSpPr>
        <p:spPr>
          <a:xfrm>
            <a:off x="2843425" y="2187642"/>
            <a:ext cx="1661760" cy="431800"/>
          </a:xfrm>
          <a:prstGeom prst="rect">
            <a:avLst/>
          </a:prstGeom>
          <a:solidFill>
            <a:schemeClr val="tx2">
              <a:lumMod val="50000"/>
            </a:schemeClr>
          </a:solidFill>
        </p:spPr>
        <p:txBody>
          <a:bodyPr wrap="square">
            <a:spAutoFit/>
          </a:bodyPr>
          <a:lstStyle/>
          <a:p>
            <a:pPr algn="ctr">
              <a:defRPr/>
            </a:pPr>
            <a:r>
              <a:rPr lang="en-US" sz="1100" dirty="0">
                <a:solidFill>
                  <a:srgbClr val="FFFFFF"/>
                </a:solidFill>
                <a:ea typeface="MS PGothic" charset="-128"/>
              </a:rPr>
              <a:t>WG on Geo-spatial Information (WGGI)</a:t>
            </a:r>
          </a:p>
        </p:txBody>
      </p:sp>
      <p:pic>
        <p:nvPicPr>
          <p:cNvPr id="38" name="Picture 37">
            <a:extLst>
              <a:ext uri="{FF2B5EF4-FFF2-40B4-BE49-F238E27FC236}">
                <a16:creationId xmlns:a16="http://schemas.microsoft.com/office/drawing/2014/main" id="{9834D5D8-F9A2-154C-A90D-3343C4230B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6295" y="2502867"/>
            <a:ext cx="980987" cy="476067"/>
          </a:xfrm>
          <a:prstGeom prst="rect">
            <a:avLst/>
          </a:prstGeom>
        </p:spPr>
      </p:pic>
      <p:sp>
        <p:nvSpPr>
          <p:cNvPr id="41" name="Content Placeholder 3">
            <a:extLst>
              <a:ext uri="{FF2B5EF4-FFF2-40B4-BE49-F238E27FC236}">
                <a16:creationId xmlns:a16="http://schemas.microsoft.com/office/drawing/2014/main" id="{55B1AB30-8371-774C-AA01-CB35A97415F4}"/>
              </a:ext>
            </a:extLst>
          </p:cNvPr>
          <p:cNvSpPr>
            <a:spLocks noGrp="1"/>
          </p:cNvSpPr>
          <p:nvPr>
            <p:ph sz="quarter" idx="11"/>
          </p:nvPr>
        </p:nvSpPr>
        <p:spPr>
          <a:xfrm>
            <a:off x="1612372" y="313851"/>
            <a:ext cx="6309519" cy="533400"/>
          </a:xfrm>
        </p:spPr>
        <p:txBody>
          <a:bodyPr anchor="ctr"/>
          <a:lstStyle/>
          <a:p>
            <a:r>
              <a:rPr lang="en-US" sz="2200" b="1" dirty="0"/>
              <a:t>CEOS Agencies contribution to SDG 15.3.1</a:t>
            </a:r>
            <a:br>
              <a:rPr lang="en-US" sz="2200" b="1" dirty="0"/>
            </a:br>
            <a:r>
              <a:rPr lang="en-US" sz="2200" b="1" dirty="0"/>
              <a:t>(Land Degradation Neutrality)</a:t>
            </a:r>
          </a:p>
        </p:txBody>
      </p:sp>
      <p:sp>
        <p:nvSpPr>
          <p:cNvPr id="42" name="TextBox 41">
            <a:extLst>
              <a:ext uri="{FF2B5EF4-FFF2-40B4-BE49-F238E27FC236}">
                <a16:creationId xmlns:a16="http://schemas.microsoft.com/office/drawing/2014/main" id="{12BDDF28-E7DE-524F-A4CA-F412DF238ED8}"/>
              </a:ext>
            </a:extLst>
          </p:cNvPr>
          <p:cNvSpPr txBox="1"/>
          <p:nvPr/>
        </p:nvSpPr>
        <p:spPr>
          <a:xfrm>
            <a:off x="7986363" y="2314992"/>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UN OOSA</a:t>
            </a:r>
            <a:endParaRPr lang="en-US" sz="800" b="1" dirty="0">
              <a:solidFill>
                <a:srgbClr val="FFFFFF"/>
              </a:solidFill>
            </a:endParaRPr>
          </a:p>
        </p:txBody>
      </p:sp>
      <p:sp>
        <p:nvSpPr>
          <p:cNvPr id="74" name="TextBox 73">
            <a:extLst>
              <a:ext uri="{FF2B5EF4-FFF2-40B4-BE49-F238E27FC236}">
                <a16:creationId xmlns:a16="http://schemas.microsoft.com/office/drawing/2014/main" id="{89C046DD-203E-1F4C-8856-C09D018E5570}"/>
              </a:ext>
            </a:extLst>
          </p:cNvPr>
          <p:cNvSpPr txBox="1"/>
          <p:nvPr/>
        </p:nvSpPr>
        <p:spPr>
          <a:xfrm>
            <a:off x="8448596" y="2313996"/>
            <a:ext cx="427037" cy="358775"/>
          </a:xfrm>
          <a:prstGeom prst="rect">
            <a:avLst/>
          </a:prstGeom>
          <a:solidFill>
            <a:schemeClr val="accent1">
              <a:lumMod val="50000"/>
            </a:schemeClr>
          </a:solidFill>
          <a:ln>
            <a:solidFill>
              <a:schemeClr val="bg1"/>
            </a:solidFill>
            <a:prstDash val="solid"/>
          </a:ln>
        </p:spPr>
        <p:txBody>
          <a:bodyPr lIns="0" rIns="0" anchor="ctr">
            <a:no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defRPr/>
            </a:pPr>
            <a:r>
              <a:rPr lang="en-US" sz="800" dirty="0">
                <a:solidFill>
                  <a:srgbClr val="FFFFFF"/>
                </a:solidFill>
              </a:rPr>
              <a:t>GEE</a:t>
            </a:r>
          </a:p>
        </p:txBody>
      </p:sp>
    </p:spTree>
    <p:extLst>
      <p:ext uri="{BB962C8B-B14F-4D97-AF65-F5344CB8AC3E}">
        <p14:creationId xmlns:p14="http://schemas.microsoft.com/office/powerpoint/2010/main" val="16348665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D7D5-FB4F-7E49-8BE1-8807C7270FB9}"/>
              </a:ext>
            </a:extLst>
          </p:cNvPr>
          <p:cNvSpPr txBox="1">
            <a:spLocks/>
          </p:cNvSpPr>
          <p:nvPr/>
        </p:nvSpPr>
        <p:spPr bwMode="auto">
          <a:xfrm>
            <a:off x="-32166" y="-1"/>
            <a:ext cx="9176166" cy="6857999"/>
          </a:xfrm>
          <a:prstGeom prst="rect">
            <a:avLst/>
          </a:prstGeom>
          <a:solidFill>
            <a:schemeClr val="accent1">
              <a:lumMod val="60000"/>
              <a:lumOff val="40000"/>
            </a:schemeClr>
          </a:solid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108000" rIns="91440" bIns="45720" numCol="1" anchor="t" anchorCtr="0" compatLnSpc="1">
            <a:prstTxWarp prst="textNoShape">
              <a:avLst/>
            </a:prstTxWarp>
            <a:noAutofit/>
          </a:bodyPr>
          <a:lstStyle>
            <a:lvl1pPr algn="l" rtl="0" eaLnBrk="0" fontAlgn="base" hangingPunct="0">
              <a:spcBef>
                <a:spcPct val="0"/>
              </a:spcBef>
              <a:spcAft>
                <a:spcPct val="0"/>
              </a:spcAft>
              <a:defRPr sz="2200">
                <a:solidFill>
                  <a:srgbClr val="0070C0"/>
                </a:solidFill>
                <a:latin typeface="Verdana"/>
                <a:ea typeface="MS PGothic" pitchFamily="34" charset="-128"/>
                <a:cs typeface="Verdana"/>
              </a:defRPr>
            </a:lvl1pPr>
            <a:lvl2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2pPr>
            <a:lvl3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3pPr>
            <a:lvl4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4pPr>
            <a:lvl5pPr algn="l" rtl="0" eaLnBrk="0" fontAlgn="base" hangingPunct="0">
              <a:spcBef>
                <a:spcPct val="0"/>
              </a:spcBef>
              <a:spcAft>
                <a:spcPct val="0"/>
              </a:spcAft>
              <a:defRPr sz="2200">
                <a:solidFill>
                  <a:srgbClr val="0070C0"/>
                </a:solidFill>
                <a:latin typeface="Verdana" pitchFamily="34" charset="0"/>
                <a:ea typeface="MS PGothic" pitchFamily="34" charset="-128"/>
                <a:cs typeface="Verdana"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tabLst>
                <a:tab pos="7018163" algn="l"/>
              </a:tabLst>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SDG 15.3.1: Land Degradation Neutrality</a:t>
            </a:r>
          </a:p>
        </p:txBody>
      </p:sp>
      <p:graphicFrame>
        <p:nvGraphicFramePr>
          <p:cNvPr id="3" name="Table 2">
            <a:extLst>
              <a:ext uri="{FF2B5EF4-FFF2-40B4-BE49-F238E27FC236}">
                <a16:creationId xmlns:a16="http://schemas.microsoft.com/office/drawing/2014/main" id="{ED867AAF-A946-1748-8AA4-B86A1C27C0E4}"/>
              </a:ext>
            </a:extLst>
          </p:cNvPr>
          <p:cNvGraphicFramePr>
            <a:graphicFrameLocks noGrp="1"/>
          </p:cNvGraphicFramePr>
          <p:nvPr>
            <p:extLst/>
          </p:nvPr>
        </p:nvGraphicFramePr>
        <p:xfrm>
          <a:off x="23813" y="540000"/>
          <a:ext cx="4471987" cy="6318000"/>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257299">
                  <a:extLst>
                    <a:ext uri="{9D8B030D-6E8A-4147-A177-3AD203B41FA5}">
                      <a16:colId xmlns:a16="http://schemas.microsoft.com/office/drawing/2014/main" val="2050532514"/>
                    </a:ext>
                  </a:extLst>
                </a:gridCol>
                <a:gridCol w="3214688">
                  <a:extLst>
                    <a:ext uri="{9D8B030D-6E8A-4147-A177-3AD203B41FA5}">
                      <a16:colId xmlns:a16="http://schemas.microsoft.com/office/drawing/2014/main" val="3096524001"/>
                    </a:ext>
                  </a:extLst>
                </a:gridCol>
              </a:tblGrid>
              <a:tr h="375309">
                <a:tc>
                  <a:txBody>
                    <a:bodyPr/>
                    <a:lstStyle/>
                    <a:p>
                      <a:pPr algn="l"/>
                      <a:r>
                        <a:rPr lang="en-US" sz="1200" kern="1200" dirty="0">
                          <a:solidFill>
                            <a:schemeClr val="accent1">
                              <a:lumMod val="20000"/>
                              <a:lumOff val="80000"/>
                            </a:schemeClr>
                          </a:solidFill>
                          <a:latin typeface="+mj-ea"/>
                          <a:ea typeface="+mj-ea"/>
                          <a:cs typeface="+mn-cs"/>
                        </a:rPr>
                        <a:t>Custodian</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kern="1200" dirty="0">
                          <a:solidFill>
                            <a:schemeClr val="bg1"/>
                          </a:solidFill>
                          <a:latin typeface="+mj-lt"/>
                          <a:ea typeface="+mn-ea"/>
                          <a:cs typeface="+mn-cs"/>
                        </a:rPr>
                        <a:t>UNCCD</a:t>
                      </a:r>
                    </a:p>
                  </a:txBody>
                  <a:tcPr marL="121920" marR="121920" marT="60960" marB="60960">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83940929"/>
                  </a:ext>
                </a:extLst>
              </a:tr>
              <a:tr h="615733">
                <a:tc>
                  <a:txBody>
                    <a:bodyPr/>
                    <a:lstStyle/>
                    <a:p>
                      <a:pPr algn="l"/>
                      <a:r>
                        <a:rPr lang="en-US" sz="1200" kern="1200" dirty="0">
                          <a:solidFill>
                            <a:schemeClr val="accent1">
                              <a:lumMod val="20000"/>
                              <a:lumOff val="80000"/>
                            </a:schemeClr>
                          </a:solidFill>
                          <a:latin typeface="+mj-ea"/>
                          <a:ea typeface="+mj-ea"/>
                          <a:cs typeface="+mn-cs"/>
                        </a:rPr>
                        <a:t>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kern="1200" dirty="0">
                          <a:solidFill>
                            <a:schemeClr val="bg1"/>
                          </a:solidFill>
                          <a:latin typeface="+mj-lt"/>
                          <a:ea typeface="+mn-ea"/>
                          <a:cs typeface="+mn-cs"/>
                        </a:rPr>
                        <a:t>Proportion of land that is degraded over total land area</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35320539"/>
                  </a:ext>
                </a:extLst>
              </a:tr>
              <a:tr h="1037339">
                <a:tc>
                  <a:txBody>
                    <a:bodyPr/>
                    <a:lstStyle/>
                    <a:p>
                      <a:pPr algn="l"/>
                      <a:r>
                        <a:rPr lang="en-US" sz="1200" dirty="0">
                          <a:solidFill>
                            <a:schemeClr val="accent1">
                              <a:lumMod val="20000"/>
                              <a:lumOff val="80000"/>
                            </a:schemeClr>
                          </a:solidFill>
                          <a:latin typeface="+mj-ea"/>
                          <a:ea typeface="+mj-ea"/>
                        </a:rPr>
                        <a:t>Sub-Indicators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Land Cover Change</a:t>
                      </a:r>
                    </a:p>
                    <a:p>
                      <a:pPr marL="171450" indent="-171450" algn="l">
                        <a:buFont typeface="Arial" panose="020B0604020202020204" pitchFamily="34" charset="0"/>
                        <a:buChar char="•"/>
                      </a:pPr>
                      <a:r>
                        <a:rPr lang="en-US" sz="1200" dirty="0">
                          <a:solidFill>
                            <a:schemeClr val="bg1"/>
                          </a:solidFill>
                          <a:latin typeface="+mj-lt"/>
                        </a:rPr>
                        <a:t>Land Productivity</a:t>
                      </a:r>
                    </a:p>
                    <a:p>
                      <a:pPr marL="171450" indent="-171450" algn="l">
                        <a:buFont typeface="Arial" panose="020B0604020202020204" pitchFamily="34" charset="0"/>
                        <a:buChar char="•"/>
                      </a:pPr>
                      <a:r>
                        <a:rPr lang="en-US" sz="1200" dirty="0">
                          <a:solidFill>
                            <a:schemeClr val="bg1"/>
                          </a:solidFill>
                          <a:latin typeface="+mj-lt"/>
                        </a:rPr>
                        <a:t>Carbon Stock Change (above and below ground)</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62787140"/>
                  </a:ext>
                </a:extLst>
              </a:tr>
              <a:tr h="615733">
                <a:tc>
                  <a:txBody>
                    <a:bodyPr/>
                    <a:lstStyle/>
                    <a:p>
                      <a:pPr algn="l"/>
                      <a:r>
                        <a:rPr lang="en-US" sz="1200" dirty="0">
                          <a:solidFill>
                            <a:schemeClr val="accent1">
                              <a:lumMod val="20000"/>
                              <a:lumOff val="80000"/>
                            </a:schemeClr>
                          </a:solidFill>
                          <a:latin typeface="+mj-ea"/>
                          <a:ea typeface="+mj-ea"/>
                        </a:rPr>
                        <a:t>Custodian’s expert group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200" dirty="0">
                          <a:solidFill>
                            <a:schemeClr val="bg1"/>
                          </a:solidFill>
                          <a:latin typeface="+mj-lt"/>
                        </a:rPr>
                        <a:t>CSIRO, ESA, NASA, EC/JRC</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8356945"/>
                  </a:ext>
                </a:extLst>
              </a:tr>
              <a:tr h="1199807">
                <a:tc>
                  <a:txBody>
                    <a:bodyPr/>
                    <a:lstStyle/>
                    <a:p>
                      <a:pPr algn="l"/>
                      <a:r>
                        <a:rPr lang="en-US" sz="1200" dirty="0">
                          <a:solidFill>
                            <a:schemeClr val="accent1">
                              <a:lumMod val="20000"/>
                              <a:lumOff val="80000"/>
                            </a:schemeClr>
                          </a:solidFill>
                          <a:latin typeface="+mj-ea"/>
                          <a:ea typeface="+mj-ea"/>
                        </a:rPr>
                        <a:t>EO in Custodian guidelines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indent="0" algn="l">
                        <a:buFont typeface="Arial" panose="020B0604020202020204" pitchFamily="34" charset="0"/>
                        <a:buNone/>
                      </a:pPr>
                      <a:r>
                        <a:rPr lang="en-US" sz="1200" dirty="0">
                          <a:solidFill>
                            <a:schemeClr val="bg1"/>
                          </a:solidFill>
                          <a:latin typeface="+mj-lt"/>
                        </a:rPr>
                        <a:t>Good Practice Guidance (GPG) has been developed by the UNCCD and its partner CSIRO which deeply integrates EO into the methodology (for Land Cover Change and for Land Productivity).</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22119904"/>
                  </a:ext>
                </a:extLst>
              </a:tr>
              <a:tr h="1202570">
                <a:tc>
                  <a:txBody>
                    <a:bodyPr/>
                    <a:lstStyle/>
                    <a:p>
                      <a:pPr algn="l"/>
                      <a:r>
                        <a:rPr lang="en-US" sz="1200" dirty="0">
                          <a:solidFill>
                            <a:schemeClr val="accent1">
                              <a:lumMod val="20000"/>
                              <a:lumOff val="80000"/>
                            </a:schemeClr>
                          </a:solidFill>
                          <a:latin typeface="+mj-ea"/>
                          <a:ea typeface="+mj-ea"/>
                        </a:rPr>
                        <a:t>EO products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Land Cover / Land Cover change</a:t>
                      </a:r>
                    </a:p>
                    <a:p>
                      <a:pPr marL="171450" indent="-171450" algn="l">
                        <a:buFont typeface="Arial" panose="020B0604020202020204" pitchFamily="34" charset="0"/>
                        <a:buChar char="•"/>
                      </a:pPr>
                      <a:r>
                        <a:rPr lang="en-US" sz="1200" dirty="0">
                          <a:solidFill>
                            <a:schemeClr val="bg1"/>
                          </a:solidFill>
                          <a:latin typeface="+mj-lt"/>
                        </a:rPr>
                        <a:t>Land Productivity (based on NDVI phenology)</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1904106"/>
                  </a:ext>
                </a:extLst>
              </a:tr>
              <a:tr h="1271509">
                <a:tc>
                  <a:txBody>
                    <a:bodyPr/>
                    <a:lstStyle/>
                    <a:p>
                      <a:pPr algn="l"/>
                      <a:r>
                        <a:rPr lang="en-US" sz="1200" dirty="0">
                          <a:solidFill>
                            <a:schemeClr val="accent1">
                              <a:lumMod val="20000"/>
                              <a:lumOff val="80000"/>
                            </a:schemeClr>
                          </a:solidFill>
                          <a:latin typeface="+mj-ea"/>
                          <a:ea typeface="+mj-ea"/>
                        </a:rPr>
                        <a:t>Source of EO</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indent="-171450" algn="l">
                        <a:buFont typeface="Arial" panose="020B0604020202020204" pitchFamily="34" charset="0"/>
                        <a:buChar char="•"/>
                      </a:pPr>
                      <a:r>
                        <a:rPr lang="en-US" sz="1200" i="1" dirty="0">
                          <a:solidFill>
                            <a:schemeClr val="bg1"/>
                          </a:solidFill>
                          <a:latin typeface="+mj-lt"/>
                        </a:rPr>
                        <a:t>Land Cover: </a:t>
                      </a:r>
                      <a:r>
                        <a:rPr lang="en-US" sz="1200" i="0" dirty="0">
                          <a:solidFill>
                            <a:schemeClr val="bg1"/>
                          </a:solidFill>
                          <a:latin typeface="+mj-lt"/>
                        </a:rPr>
                        <a:t>(300m) MODIS, PROBA-V, S3, soon (20m) Sentinel 2 + Sentinel 1 </a:t>
                      </a:r>
                      <a:endParaRPr lang="en-US" sz="1200" i="1" dirty="0">
                        <a:solidFill>
                          <a:schemeClr val="bg1"/>
                        </a:solidFill>
                        <a:latin typeface="+mj-lt"/>
                      </a:endParaRPr>
                    </a:p>
                    <a:p>
                      <a:pPr marL="171450" indent="-171450" algn="l">
                        <a:buFont typeface="Arial" panose="020B0604020202020204" pitchFamily="34" charset="0"/>
                        <a:buChar char="•"/>
                      </a:pPr>
                      <a:r>
                        <a:rPr lang="en-US" sz="1200" i="1" dirty="0">
                          <a:solidFill>
                            <a:schemeClr val="bg1"/>
                          </a:solidFill>
                          <a:latin typeface="+mj-lt"/>
                        </a:rPr>
                        <a:t>Land Productivity: </a:t>
                      </a:r>
                      <a:r>
                        <a:rPr lang="en-US" sz="1200" i="0" dirty="0">
                          <a:solidFill>
                            <a:schemeClr val="bg1"/>
                          </a:solidFill>
                          <a:latin typeface="+mj-lt"/>
                        </a:rPr>
                        <a:t>(300m) MODIS, PROBA-V, S3, Soon (30m) L8+S2</a:t>
                      </a:r>
                    </a:p>
                  </a:txBody>
                  <a:tcPr marL="121920" marR="121920" marT="60960" marB="60960">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997591424"/>
                  </a:ext>
                </a:extLst>
              </a:tr>
            </a:tbl>
          </a:graphicData>
        </a:graphic>
      </p:graphicFrame>
      <p:graphicFrame>
        <p:nvGraphicFramePr>
          <p:cNvPr id="5" name="Table 4">
            <a:extLst>
              <a:ext uri="{FF2B5EF4-FFF2-40B4-BE49-F238E27FC236}">
                <a16:creationId xmlns:a16="http://schemas.microsoft.com/office/drawing/2014/main" id="{6587D4AB-A822-A547-9148-A1D1F0B9A733}"/>
              </a:ext>
            </a:extLst>
          </p:cNvPr>
          <p:cNvGraphicFramePr>
            <a:graphicFrameLocks noGrp="1"/>
          </p:cNvGraphicFramePr>
          <p:nvPr>
            <p:extLst/>
          </p:nvPr>
        </p:nvGraphicFramePr>
        <p:xfrm>
          <a:off x="4572002" y="539999"/>
          <a:ext cx="4514848" cy="6318000"/>
        </p:xfrm>
        <a:graphic>
          <a:graphicData uri="http://schemas.openxmlformats.org/drawingml/2006/table">
            <a:tbl>
              <a:tblPr firstCol="1" bandRow="1">
                <a:effectLst>
                  <a:outerShdw blurRad="50800" dist="38100" dir="2700000" algn="tl" rotWithShape="0">
                    <a:prstClr val="black">
                      <a:alpha val="40000"/>
                    </a:prstClr>
                  </a:outerShdw>
                </a:effectLst>
                <a:tableStyleId>{D03447BB-5D67-496B-8E87-E561075AD55C}</a:tableStyleId>
              </a:tblPr>
              <a:tblGrid>
                <a:gridCol w="1128712">
                  <a:extLst>
                    <a:ext uri="{9D8B030D-6E8A-4147-A177-3AD203B41FA5}">
                      <a16:colId xmlns:a16="http://schemas.microsoft.com/office/drawing/2014/main" val="2234039682"/>
                    </a:ext>
                  </a:extLst>
                </a:gridCol>
                <a:gridCol w="3386136">
                  <a:extLst>
                    <a:ext uri="{9D8B030D-6E8A-4147-A177-3AD203B41FA5}">
                      <a16:colId xmlns:a16="http://schemas.microsoft.com/office/drawing/2014/main" val="1112148745"/>
                    </a:ext>
                  </a:extLst>
                </a:gridCol>
              </a:tblGrid>
              <a:tr h="1947302">
                <a:tc>
                  <a:txBody>
                    <a:bodyPr/>
                    <a:lstStyle/>
                    <a:p>
                      <a:pPr algn="l"/>
                      <a:r>
                        <a:rPr lang="en-US" sz="1200" dirty="0">
                          <a:solidFill>
                            <a:schemeClr val="accent1">
                              <a:lumMod val="20000"/>
                              <a:lumOff val="80000"/>
                            </a:schemeClr>
                          </a:solidFill>
                          <a:latin typeface="+mj-lt"/>
                        </a:rPr>
                        <a:t>Global Datasets</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mj-lt"/>
                        </a:rPr>
                        <a:t>CCI Land Cover, ESA, 300m, 1992-2015, annual</a:t>
                      </a:r>
                    </a:p>
                    <a:p>
                      <a:pPr marL="171450" indent="-171450" algn="l">
                        <a:buFont typeface="Arial" panose="020B0604020202020204" pitchFamily="34" charset="0"/>
                        <a:buChar char="•"/>
                      </a:pPr>
                      <a:r>
                        <a:rPr lang="en-US" sz="1200" dirty="0">
                          <a:solidFill>
                            <a:schemeClr val="bg1"/>
                          </a:solidFill>
                          <a:latin typeface="+mj-lt"/>
                        </a:rPr>
                        <a:t>WAD / Land Productivity Dynamics, JRC, 1km, 1999-2013</a:t>
                      </a:r>
                    </a:p>
                    <a:p>
                      <a:pPr marL="171450" indent="-171450" algn="l">
                        <a:buFont typeface="Arial" panose="020B0604020202020204" pitchFamily="34" charset="0"/>
                        <a:buChar char="•"/>
                      </a:pPr>
                      <a:r>
                        <a:rPr lang="en-US" sz="1200" dirty="0">
                          <a:solidFill>
                            <a:schemeClr val="bg1"/>
                          </a:solidFill>
                          <a:latin typeface="+mj-lt"/>
                        </a:rPr>
                        <a:t>AVHRR/GIMMS NDVI, NASA, 8km, 1992-2015</a:t>
                      </a:r>
                    </a:p>
                    <a:p>
                      <a:pPr marL="171450" indent="-171450" algn="l">
                        <a:buFont typeface="Arial" panose="020B0604020202020204" pitchFamily="34" charset="0"/>
                        <a:buChar char="•"/>
                      </a:pPr>
                      <a:r>
                        <a:rPr lang="en-US" sz="1200" dirty="0">
                          <a:solidFill>
                            <a:schemeClr val="bg1"/>
                          </a:solidFill>
                          <a:latin typeface="+mj-lt"/>
                        </a:rPr>
                        <a:t>MOD13Q1-coll16 NDVI, 250m, 2001-2016</a:t>
                      </a:r>
                    </a:p>
                    <a:p>
                      <a:pPr marL="171450" indent="-171450" algn="l">
                        <a:buFont typeface="Arial" panose="020B0604020202020204" pitchFamily="34" charset="0"/>
                        <a:buChar char="•"/>
                      </a:pPr>
                      <a:r>
                        <a:rPr lang="en-US" sz="1200" dirty="0" err="1">
                          <a:solidFill>
                            <a:schemeClr val="bg1"/>
                          </a:solidFill>
                          <a:latin typeface="+mj-lt"/>
                        </a:rPr>
                        <a:t>SoilGrids</a:t>
                      </a:r>
                      <a:r>
                        <a:rPr lang="en-US" sz="1200" dirty="0">
                          <a:solidFill>
                            <a:schemeClr val="bg1"/>
                          </a:solidFill>
                          <a:latin typeface="+mj-lt"/>
                        </a:rPr>
                        <a:t> 250m</a:t>
                      </a:r>
                    </a:p>
                  </a:txBody>
                  <a:tcPr marL="121920" marR="121920" marT="60960" marB="60960">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9995671"/>
                  </a:ext>
                </a:extLst>
              </a:tr>
              <a:tr h="872627">
                <a:tc>
                  <a:txBody>
                    <a:bodyPr/>
                    <a:lstStyle/>
                    <a:p>
                      <a:pPr algn="l"/>
                      <a:r>
                        <a:rPr lang="en-US" sz="1200" dirty="0">
                          <a:solidFill>
                            <a:schemeClr val="accent1">
                              <a:lumMod val="20000"/>
                              <a:lumOff val="80000"/>
                            </a:schemeClr>
                          </a:solidFill>
                          <a:latin typeface="+mj-lt"/>
                        </a:rPr>
                        <a:t>EO good practice examples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Examples from LDN-Target Setting Program (based on CCI LC &amp; JRC LPD)</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10788436"/>
                  </a:ext>
                </a:extLst>
              </a:tr>
              <a:tr h="659570">
                <a:tc>
                  <a:txBody>
                    <a:bodyPr/>
                    <a:lstStyle/>
                    <a:p>
                      <a:pPr algn="l"/>
                      <a:r>
                        <a:rPr lang="en-US" sz="1200" dirty="0">
                          <a:solidFill>
                            <a:schemeClr val="accent1">
                              <a:lumMod val="20000"/>
                              <a:lumOff val="80000"/>
                            </a:schemeClr>
                          </a:solidFill>
                          <a:latin typeface="+mj-lt"/>
                        </a:rPr>
                        <a:t>Platforms</a:t>
                      </a:r>
                      <a:br>
                        <a:rPr lang="en-US" sz="1200" dirty="0">
                          <a:solidFill>
                            <a:schemeClr val="accent1">
                              <a:lumMod val="20000"/>
                              <a:lumOff val="80000"/>
                            </a:schemeClr>
                          </a:solidFill>
                          <a:latin typeface="+mj-lt"/>
                        </a:rPr>
                      </a:br>
                      <a:r>
                        <a:rPr lang="en-US" sz="1200" dirty="0">
                          <a:solidFill>
                            <a:schemeClr val="accent1">
                              <a:lumMod val="20000"/>
                              <a:lumOff val="80000"/>
                            </a:schemeClr>
                          </a:solidFill>
                          <a:latin typeface="+mj-lt"/>
                        </a:rPr>
                        <a:t>(with data analytics)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CI/NASA </a:t>
                      </a:r>
                      <a:r>
                        <a:rPr lang="en-US" sz="1200" dirty="0" err="1">
                          <a:solidFill>
                            <a:schemeClr val="bg1"/>
                          </a:solidFill>
                          <a:latin typeface="+mj-lt"/>
                        </a:rPr>
                        <a:t>Trends.earth</a:t>
                      </a:r>
                      <a:br>
                        <a:rPr lang="en-US" sz="1200" dirty="0">
                          <a:solidFill>
                            <a:schemeClr val="bg1"/>
                          </a:solidFill>
                          <a:latin typeface="+mj-lt"/>
                        </a:rPr>
                      </a:br>
                      <a:endParaRPr lang="en-US" sz="1200" dirty="0">
                        <a:solidFill>
                          <a:schemeClr val="bg1"/>
                        </a:solidFill>
                        <a:latin typeface="+mj-lt"/>
                      </a:endParaRP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09050966"/>
                  </a:ext>
                </a:extLst>
              </a:tr>
              <a:tr h="602586">
                <a:tc>
                  <a:txBody>
                    <a:bodyPr/>
                    <a:lstStyle/>
                    <a:p>
                      <a:pPr algn="l"/>
                      <a:r>
                        <a:rPr lang="en-US" sz="1200" dirty="0">
                          <a:solidFill>
                            <a:schemeClr val="accent1">
                              <a:lumMod val="20000"/>
                              <a:lumOff val="80000"/>
                            </a:schemeClr>
                          </a:solidFill>
                          <a:latin typeface="+mj-lt"/>
                        </a:rPr>
                        <a:t>S/W Toolbox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bg1"/>
                          </a:solidFill>
                          <a:latin typeface="+mj-lt"/>
                        </a:rPr>
                        <a:t>Trends.earth</a:t>
                      </a:r>
                      <a:r>
                        <a:rPr lang="en-US" sz="1200" dirty="0">
                          <a:solidFill>
                            <a:schemeClr val="bg1"/>
                          </a:solidFill>
                          <a:latin typeface="+mj-lt"/>
                        </a:rPr>
                        <a:t> (NASA algorithm for Land Productivity)</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24218052"/>
                  </a:ext>
                </a:extLst>
              </a:tr>
              <a:tr h="700850">
                <a:tc>
                  <a:txBody>
                    <a:bodyPr/>
                    <a:lstStyle/>
                    <a:p>
                      <a:pPr algn="l"/>
                      <a:r>
                        <a:rPr lang="en-US" sz="1200" dirty="0">
                          <a:solidFill>
                            <a:schemeClr val="accent1">
                              <a:lumMod val="20000"/>
                              <a:lumOff val="80000"/>
                            </a:schemeClr>
                          </a:solidFill>
                          <a:latin typeface="+mj-lt"/>
                        </a:rPr>
                        <a:t>GEO Initiative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GEO Land Degradation Neutrality</a:t>
                      </a:r>
                      <a:br>
                        <a:rPr lang="en-US" sz="1200" dirty="0">
                          <a:solidFill>
                            <a:schemeClr val="bg1"/>
                          </a:solidFill>
                          <a:latin typeface="+mj-lt"/>
                        </a:rPr>
                      </a:br>
                      <a:r>
                        <a:rPr lang="en-US" sz="1200" dirty="0">
                          <a:solidFill>
                            <a:schemeClr val="bg1"/>
                          </a:solidFill>
                          <a:latin typeface="+mj-lt"/>
                        </a:rPr>
                        <a:t>(with CSIRO, ESA, NASA, JRC, SANSA)</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79140807"/>
                  </a:ext>
                </a:extLst>
              </a:tr>
              <a:tr h="598819">
                <a:tc>
                  <a:txBody>
                    <a:bodyPr/>
                    <a:lstStyle/>
                    <a:p>
                      <a:pPr algn="l"/>
                      <a:r>
                        <a:rPr lang="en-US" sz="1200" dirty="0">
                          <a:solidFill>
                            <a:schemeClr val="accent1">
                              <a:lumMod val="20000"/>
                              <a:lumOff val="80000"/>
                            </a:schemeClr>
                          </a:solidFill>
                          <a:latin typeface="+mj-lt"/>
                        </a:rPr>
                        <a:t>Knowledge Hub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71450" indent="-171450" algn="l">
                        <a:buFont typeface="Arial" panose="020B0604020202020204" pitchFamily="34" charset="0"/>
                        <a:buChar char="•"/>
                      </a:pPr>
                      <a:r>
                        <a:rPr lang="en-US" sz="1200" dirty="0">
                          <a:solidFill>
                            <a:schemeClr val="bg1"/>
                          </a:solidFill>
                          <a:latin typeface="+mj-lt"/>
                        </a:rPr>
                        <a:t>N/A</a:t>
                      </a:r>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8694112"/>
                  </a:ext>
                </a:extLst>
              </a:tr>
              <a:tr h="936246">
                <a:tc>
                  <a:txBody>
                    <a:bodyPr/>
                    <a:lstStyle/>
                    <a:p>
                      <a:pPr algn="l"/>
                      <a:r>
                        <a:rPr lang="en-US" sz="1200" dirty="0">
                          <a:solidFill>
                            <a:schemeClr val="accent1">
                              <a:lumMod val="20000"/>
                              <a:lumOff val="80000"/>
                            </a:schemeClr>
                          </a:solidFill>
                          <a:latin typeface="+mj-lt"/>
                        </a:rPr>
                        <a:t>National Experience</a:t>
                      </a:r>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latin typeface="+mj-lt"/>
                        </a:rPr>
                        <a:t>Country experience from LDN-Target Setting Program (based on CCI LC &amp; JRC LPD)</a:t>
                      </a:r>
                    </a:p>
                  </a:txBody>
                  <a:tcPr marL="121920" marR="121920" marT="60960" marB="60960">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853049044"/>
                  </a:ext>
                </a:extLst>
              </a:tr>
            </a:tbl>
          </a:graphicData>
        </a:graphic>
      </p:graphicFrame>
      <p:pic>
        <p:nvPicPr>
          <p:cNvPr id="7" name="Picture 6">
            <a:extLst>
              <a:ext uri="{FF2B5EF4-FFF2-40B4-BE49-F238E27FC236}">
                <a16:creationId xmlns:a16="http://schemas.microsoft.com/office/drawing/2014/main" id="{E83E465C-F0A0-2042-8EF5-EDE1682922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04000" y="0"/>
            <a:ext cx="540000" cy="540000"/>
          </a:xfrm>
          <a:prstGeom prst="rect">
            <a:avLst/>
          </a:prstGeom>
        </p:spPr>
      </p:pic>
    </p:spTree>
    <p:extLst>
      <p:ext uri="{BB962C8B-B14F-4D97-AF65-F5344CB8AC3E}">
        <p14:creationId xmlns:p14="http://schemas.microsoft.com/office/powerpoint/2010/main" val="277773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24F19C-56F3-2B49-9AE8-FBBA7C6CDB1D}"/>
              </a:ext>
            </a:extLst>
          </p:cNvPr>
          <p:cNvGraphicFramePr>
            <a:graphicFrameLocks noGrp="1"/>
          </p:cNvGraphicFramePr>
          <p:nvPr/>
        </p:nvGraphicFramePr>
        <p:xfrm>
          <a:off x="152400" y="1219200"/>
          <a:ext cx="8763000" cy="5638800"/>
        </p:xfrm>
        <a:graphic>
          <a:graphicData uri="http://schemas.openxmlformats.org/drawingml/2006/table">
            <a:tbl>
              <a:tblPr firstRow="1" firstCol="1" bandRow="1">
                <a:tableStyleId>{B301B821-A1FF-4177-AEE7-76D212191A09}</a:tableStyleId>
              </a:tblPr>
              <a:tblGrid>
                <a:gridCol w="1524000">
                  <a:extLst>
                    <a:ext uri="{9D8B030D-6E8A-4147-A177-3AD203B41FA5}">
                      <a16:colId xmlns:a16="http://schemas.microsoft.com/office/drawing/2014/main" val="3620170829"/>
                    </a:ext>
                  </a:extLst>
                </a:gridCol>
                <a:gridCol w="3124200">
                  <a:extLst>
                    <a:ext uri="{9D8B030D-6E8A-4147-A177-3AD203B41FA5}">
                      <a16:colId xmlns:a16="http://schemas.microsoft.com/office/drawing/2014/main" val="1867757139"/>
                    </a:ext>
                  </a:extLst>
                </a:gridCol>
                <a:gridCol w="4114800">
                  <a:extLst>
                    <a:ext uri="{9D8B030D-6E8A-4147-A177-3AD203B41FA5}">
                      <a16:colId xmlns:a16="http://schemas.microsoft.com/office/drawing/2014/main" val="3897054357"/>
                    </a:ext>
                  </a:extLst>
                </a:gridCol>
              </a:tblGrid>
              <a:tr h="471545">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SDG AHT </a:t>
                      </a:r>
                    </a:p>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Future Options</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Pros </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en-US" sz="1200" b="1" dirty="0">
                          <a:effectLst/>
                          <a:latin typeface="+mj-lt"/>
                          <a:ea typeface="Times New Roman" panose="02020603050405020304" pitchFamily="18" charset="0"/>
                          <a:cs typeface="Times New Roman" panose="02020603050405020304" pitchFamily="18" charset="0"/>
                        </a:rPr>
                        <a:t>Cons</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399528"/>
                  </a:ext>
                </a:extLst>
              </a:tr>
              <a:tr h="937320">
                <a:tc>
                  <a:txBody>
                    <a:bodyPr/>
                    <a:lstStyle/>
                    <a:p>
                      <a:pPr marL="91440" algn="ctr">
                        <a:spcBef>
                          <a:spcPts val="200"/>
                        </a:spcBef>
                        <a:spcAft>
                          <a:spcPts val="200"/>
                        </a:spcAft>
                      </a:pPr>
                      <a:r>
                        <a:rPr lang="en-AU" sz="1050" b="1" dirty="0">
                          <a:solidFill>
                            <a:srgbClr val="000000"/>
                          </a:solidFill>
                          <a:effectLst/>
                          <a:latin typeface="+mj-lt"/>
                          <a:ea typeface="Avenir Roman" panose="02000503020000020003" pitchFamily="2" charset="0"/>
                          <a:cs typeface="Times New Roman" panose="02020603050405020304" pitchFamily="18" charset="0"/>
                        </a:rPr>
                        <a:t>Option 1</a:t>
                      </a:r>
                      <a:endParaRPr lang="en-US" sz="105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AU" sz="1050" b="0" dirty="0">
                          <a:solidFill>
                            <a:srgbClr val="000000"/>
                          </a:solidFill>
                          <a:effectLst/>
                          <a:latin typeface="+mj-lt"/>
                          <a:ea typeface="Avenir Roman" panose="02000503020000020003" pitchFamily="2" charset="0"/>
                          <a:cs typeface="Times New Roman" panose="02020603050405020304" pitchFamily="18" charset="0"/>
                        </a:rPr>
                        <a:t>Continue as an AHT </a:t>
                      </a:r>
                      <a:br>
                        <a:rPr lang="en-AU" sz="1050" b="0" dirty="0">
                          <a:solidFill>
                            <a:srgbClr val="000000"/>
                          </a:solidFill>
                          <a:effectLst/>
                          <a:latin typeface="+mj-lt"/>
                          <a:ea typeface="Avenir Roman" panose="02000503020000020003" pitchFamily="2" charset="0"/>
                          <a:cs typeface="Times New Roman" panose="02020603050405020304" pitchFamily="18" charset="0"/>
                        </a:rPr>
                      </a:br>
                      <a:r>
                        <a:rPr lang="en-AU" sz="1050" b="0" dirty="0">
                          <a:solidFill>
                            <a:srgbClr val="000000"/>
                          </a:solidFill>
                          <a:effectLst/>
                          <a:latin typeface="+mj-lt"/>
                          <a:ea typeface="Avenir Roman" panose="02000503020000020003" pitchFamily="2" charset="0"/>
                          <a:cs typeface="Times New Roman" panose="02020603050405020304" pitchFamily="18" charset="0"/>
                        </a:rPr>
                        <a:t>(best effort basis)</a:t>
                      </a:r>
                      <a:endParaRPr lang="en-US" sz="105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CEOS still </a:t>
                      </a:r>
                      <a:r>
                        <a:rPr lang="en-US" sz="1050" dirty="0" err="1">
                          <a:effectLst/>
                          <a:latin typeface="+mj-lt"/>
                          <a:ea typeface="Calibri" panose="020F0502020204030204" pitchFamily="34" charset="0"/>
                          <a:cs typeface="Times New Roman" panose="02020603050405020304" pitchFamily="18" charset="0"/>
                        </a:rPr>
                        <a:t>recognised</a:t>
                      </a:r>
                      <a:r>
                        <a:rPr lang="en-US" sz="1050" dirty="0">
                          <a:effectLst/>
                          <a:latin typeface="+mj-lt"/>
                          <a:ea typeface="Calibri" panose="020F0502020204030204" pitchFamily="34" charset="0"/>
                          <a:cs typeface="Times New Roman" panose="02020603050405020304" pitchFamily="18" charset="0"/>
                        </a:rPr>
                        <a:t> as key partner by the SDG community to mainstream the use of satellite data in the 2030 agenda.</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AHT would work with a light structure.</a:t>
                      </a: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solidFill>
                            <a:srgbClr val="FF0000"/>
                          </a:solidFill>
                          <a:effectLst/>
                          <a:latin typeface="+mj-lt"/>
                          <a:ea typeface="Calibri" panose="020F0502020204030204" pitchFamily="34" charset="0"/>
                          <a:cs typeface="Times New Roman" panose="02020603050405020304" pitchFamily="18" charset="0"/>
                        </a:rPr>
                        <a:t>AHTs meant to have short term objectives. What next?</a:t>
                      </a:r>
                      <a:endParaRPr lang="en-US" sz="1050" dirty="0">
                        <a:effectLst/>
                        <a:latin typeface="+mj-lt"/>
                        <a:ea typeface="Calibri" panose="020F0502020204030204" pitchFamily="34" charset="0"/>
                        <a:cs typeface="Times New Roman" panose="02020603050405020304" pitchFamily="18" charset="0"/>
                      </a:endParaRP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Need to restrict the AHT activities to a number of prioritized deliverables achievable with the limited resources available.</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CEOS impact on the SDG processes cannot be maximized due to limited resources.</a:t>
                      </a:r>
                    </a:p>
                  </a:txBody>
                  <a:tcPr marL="68580" marR="68580" marT="0" marB="0" anchor="ctr"/>
                </a:tc>
                <a:extLst>
                  <a:ext uri="{0D108BD9-81ED-4DB2-BD59-A6C34878D82A}">
                    <a16:rowId xmlns:a16="http://schemas.microsoft.com/office/drawing/2014/main" val="3049730477"/>
                  </a:ext>
                </a:extLst>
              </a:tr>
              <a:tr h="1138099">
                <a:tc>
                  <a:txBody>
                    <a:bodyPr/>
                    <a:lstStyle/>
                    <a:p>
                      <a:pPr marL="91440" algn="ctr">
                        <a:spcBef>
                          <a:spcPts val="200"/>
                        </a:spcBef>
                        <a:spcAft>
                          <a:spcPts val="200"/>
                        </a:spcAft>
                      </a:pPr>
                      <a:r>
                        <a:rPr lang="en-AU" sz="1050" b="1" dirty="0">
                          <a:solidFill>
                            <a:srgbClr val="000000"/>
                          </a:solidFill>
                          <a:effectLst/>
                          <a:latin typeface="+mj-lt"/>
                          <a:ea typeface="Avenir Roman" panose="02000503020000020003" pitchFamily="2" charset="0"/>
                          <a:cs typeface="Times New Roman" panose="02020603050405020304" pitchFamily="18" charset="0"/>
                        </a:rPr>
                        <a:t>Option 2</a:t>
                      </a:r>
                      <a:endParaRPr lang="en-US" sz="105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AU" sz="1050" b="0" dirty="0">
                          <a:solidFill>
                            <a:srgbClr val="000000"/>
                          </a:solidFill>
                          <a:effectLst/>
                          <a:latin typeface="+mj-lt"/>
                          <a:ea typeface="Avenir Roman" panose="02000503020000020003" pitchFamily="2" charset="0"/>
                          <a:cs typeface="Times New Roman" panose="02020603050405020304" pitchFamily="18" charset="0"/>
                        </a:rPr>
                        <a:t>Continue as an AHT </a:t>
                      </a:r>
                      <a:br>
                        <a:rPr lang="en-AU" sz="1050" b="0" dirty="0">
                          <a:solidFill>
                            <a:srgbClr val="000000"/>
                          </a:solidFill>
                          <a:effectLst/>
                          <a:latin typeface="+mj-lt"/>
                          <a:ea typeface="Avenir Roman" panose="02000503020000020003" pitchFamily="2" charset="0"/>
                          <a:cs typeface="Times New Roman" panose="02020603050405020304" pitchFamily="18" charset="0"/>
                        </a:rPr>
                      </a:br>
                      <a:r>
                        <a:rPr lang="en-AU" sz="1050" b="0" dirty="0">
                          <a:solidFill>
                            <a:srgbClr val="000000"/>
                          </a:solidFill>
                          <a:effectLst/>
                          <a:latin typeface="+mj-lt"/>
                          <a:ea typeface="Avenir Roman" panose="02000503020000020003" pitchFamily="2" charset="0"/>
                          <a:cs typeface="Times New Roman" panose="02020603050405020304" pitchFamily="18" charset="0"/>
                        </a:rPr>
                        <a:t>(minimum effort) </a:t>
                      </a:r>
                      <a:endParaRPr lang="en-US" sz="1050" b="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AU" sz="1050" b="0" dirty="0">
                          <a:solidFill>
                            <a:srgbClr val="000000"/>
                          </a:solidFill>
                          <a:effectLst/>
                          <a:latin typeface="+mj-lt"/>
                          <a:ea typeface="Avenir Roman" panose="02000503020000020003" pitchFamily="2" charset="0"/>
                          <a:cs typeface="Times New Roman" panose="02020603050405020304" pitchFamily="18" charset="0"/>
                        </a:rPr>
                        <a:t>and act as a CEOS point of contact</a:t>
                      </a:r>
                      <a:r>
                        <a:rPr lang="en-AU" sz="1050" b="0" u="sng" dirty="0">
                          <a:solidFill>
                            <a:srgbClr val="000000"/>
                          </a:solidFill>
                          <a:effectLst/>
                          <a:latin typeface="+mj-lt"/>
                          <a:ea typeface="Avenir Roman" panose="02000503020000020003" pitchFamily="2" charset="0"/>
                          <a:cs typeface="Times New Roman" panose="02020603050405020304" pitchFamily="18" charset="0"/>
                        </a:rPr>
                        <a:t> </a:t>
                      </a:r>
                      <a:endParaRPr lang="en-US" sz="105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Minimum efforts requested to CEOS agencies</a:t>
                      </a: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CEOS role will be minimized.</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Impact will be minimal (if not marginal) and would not respond to the objectives of an AHT according to CEOS Governance and Processes.</a:t>
                      </a:r>
                    </a:p>
                    <a:p>
                      <a:pPr marL="179388" lvl="0" indent="-179388" algn="l">
                        <a:spcBef>
                          <a:spcPts val="200"/>
                        </a:spcBef>
                        <a:spcAft>
                          <a:spcPts val="200"/>
                        </a:spcAft>
                        <a:buFont typeface="Calibri" panose="020F0502020204030204" pitchFamily="34" charset="0"/>
                        <a:buChar char="-"/>
                        <a:tabLst/>
                      </a:pPr>
                      <a:r>
                        <a:rPr lang="en-US" sz="1050" dirty="0">
                          <a:solidFill>
                            <a:srgbClr val="FF0000"/>
                          </a:solidFill>
                          <a:effectLst/>
                          <a:latin typeface="+mj-lt"/>
                          <a:ea typeface="Calibri" panose="020F0502020204030204" pitchFamily="34" charset="0"/>
                          <a:cs typeface="Times New Roman" panose="02020603050405020304" pitchFamily="18" charset="0"/>
                        </a:rPr>
                        <a:t>Maintaining a “quasi permanent” AHT as a CEOS point of contact do not justify the AHT continuation.</a:t>
                      </a:r>
                      <a:endParaRPr lang="en-US" sz="105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1790433"/>
                  </a:ext>
                </a:extLst>
              </a:tr>
              <a:tr h="937320">
                <a:tc>
                  <a:txBody>
                    <a:bodyPr/>
                    <a:lstStyle/>
                    <a:p>
                      <a:pPr marL="91440" algn="ctr">
                        <a:spcBef>
                          <a:spcPts val="200"/>
                        </a:spcBef>
                        <a:spcAft>
                          <a:spcPts val="200"/>
                        </a:spcAft>
                      </a:pPr>
                      <a:r>
                        <a:rPr lang="en-AU" sz="1050" b="1" dirty="0">
                          <a:solidFill>
                            <a:srgbClr val="000000"/>
                          </a:solidFill>
                          <a:effectLst/>
                          <a:latin typeface="+mj-lt"/>
                          <a:ea typeface="Avenir Roman" panose="02000503020000020003" pitchFamily="2" charset="0"/>
                          <a:cs typeface="Times New Roman" panose="02020603050405020304" pitchFamily="18" charset="0"/>
                        </a:rPr>
                        <a:t>Option 3</a:t>
                      </a:r>
                      <a:endParaRPr lang="en-US" sz="105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AU" sz="1050" b="0" spc="-25" dirty="0">
                          <a:solidFill>
                            <a:srgbClr val="000000"/>
                          </a:solidFill>
                          <a:effectLst/>
                          <a:latin typeface="+mj-lt"/>
                          <a:ea typeface="Calibri" panose="020F0502020204030204" pitchFamily="34" charset="0"/>
                          <a:cs typeface="Times New Roman" panose="02020603050405020304" pitchFamily="18" charset="0"/>
                        </a:rPr>
                        <a:t>Become a CEOS Working Group with a permanent structure </a:t>
                      </a:r>
                      <a:endParaRPr lang="en-US" sz="105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High Visibility for CEOS and their agencies</a:t>
                      </a:r>
                    </a:p>
                    <a:p>
                      <a:pPr marL="179388" lvl="0" indent="-179388" algn="l">
                        <a:spcBef>
                          <a:spcPts val="200"/>
                        </a:spcBef>
                        <a:spcAft>
                          <a:spcPts val="200"/>
                        </a:spcAft>
                        <a:buFont typeface="Calibri" panose="020F0502020204030204" pitchFamily="34" charset="0"/>
                        <a:buChar char="-"/>
                        <a:tabLst/>
                      </a:pPr>
                      <a:r>
                        <a:rPr lang="en-US" sz="1050" dirty="0" err="1">
                          <a:effectLst/>
                          <a:latin typeface="+mj-lt"/>
                          <a:ea typeface="Calibri" panose="020F0502020204030204" pitchFamily="34" charset="0"/>
                          <a:cs typeface="Times New Roman" panose="02020603050405020304" pitchFamily="18" charset="0"/>
                        </a:rPr>
                        <a:t>Maximise</a:t>
                      </a:r>
                      <a:r>
                        <a:rPr lang="en-US" sz="1050" dirty="0">
                          <a:effectLst/>
                          <a:latin typeface="+mj-lt"/>
                          <a:ea typeface="Calibri" panose="020F0502020204030204" pitchFamily="34" charset="0"/>
                          <a:cs typeface="Times New Roman" panose="02020603050405020304" pitchFamily="18" charset="0"/>
                        </a:rPr>
                        <a:t> impact for CEOS Agencies</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Would be the 3rd thematic WG (with Climate and Disaster) responding to the 3 top priorities of GEO and main Global Societal Agendas.</a:t>
                      </a: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Needs a stronger engagement from the CEOS agencies.</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Will require formal work plan, governance system and reporting mechanisms. </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Imply more sustained efforts and support (= commitment from the CEOS agencies.</a:t>
                      </a:r>
                    </a:p>
                  </a:txBody>
                  <a:tcPr marL="68580" marR="68580" marT="0" marB="0" anchor="ctr"/>
                </a:tc>
                <a:extLst>
                  <a:ext uri="{0D108BD9-81ED-4DB2-BD59-A6C34878D82A}">
                    <a16:rowId xmlns:a16="http://schemas.microsoft.com/office/drawing/2014/main" val="3961440884"/>
                  </a:ext>
                </a:extLst>
              </a:tr>
              <a:tr h="718172">
                <a:tc>
                  <a:txBody>
                    <a:bodyPr/>
                    <a:lstStyle/>
                    <a:p>
                      <a:pPr marL="91440" algn="ctr">
                        <a:spcBef>
                          <a:spcPts val="200"/>
                        </a:spcBef>
                        <a:spcAft>
                          <a:spcPts val="200"/>
                        </a:spcAft>
                      </a:pPr>
                      <a:r>
                        <a:rPr lang="en-AU" sz="1050" b="1" dirty="0">
                          <a:solidFill>
                            <a:srgbClr val="000000"/>
                          </a:solidFill>
                          <a:effectLst/>
                          <a:latin typeface="+mj-lt"/>
                          <a:ea typeface="Avenir Roman" panose="02000503020000020003" pitchFamily="2" charset="0"/>
                          <a:cs typeface="Times New Roman" panose="02020603050405020304" pitchFamily="18" charset="0"/>
                        </a:rPr>
                        <a:t>Option 4</a:t>
                      </a:r>
                      <a:endParaRPr lang="en-US" sz="105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US" sz="1050" b="0" spc="-25" dirty="0">
                          <a:solidFill>
                            <a:srgbClr val="000000"/>
                          </a:solidFill>
                          <a:effectLst/>
                          <a:latin typeface="+mj-lt"/>
                          <a:ea typeface="Calibri" panose="020F0502020204030204" pitchFamily="34" charset="0"/>
                          <a:cs typeface="Times New Roman" panose="02020603050405020304" pitchFamily="18" charset="0"/>
                        </a:rPr>
                        <a:t>Phase out the AHT with transfer of activities to GEO EO4SDG</a:t>
                      </a:r>
                      <a:endParaRPr lang="en-US" sz="105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No efforts required by CEOS.</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CEOS Agencies will still participate but individually under the GEO coordination</a:t>
                      </a: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GEO EO4SDG does not have the resources to address all issues related to the adoption of EO solutions for the SDGs.</a:t>
                      </a:r>
                    </a:p>
                    <a:p>
                      <a:pPr marL="179388" lvl="0" indent="-179388" algn="l">
                        <a:spcBef>
                          <a:spcPts val="200"/>
                        </a:spcBef>
                        <a:spcAft>
                          <a:spcPts val="200"/>
                        </a:spcAft>
                        <a:buFont typeface="Calibri" panose="020F0502020204030204" pitchFamily="34" charset="0"/>
                        <a:buChar char="-"/>
                        <a:tabLst/>
                      </a:pPr>
                      <a:r>
                        <a:rPr lang="en-US" sz="1050" dirty="0">
                          <a:solidFill>
                            <a:srgbClr val="FF0000"/>
                          </a:solidFill>
                          <a:effectLst/>
                          <a:latin typeface="+mj-lt"/>
                          <a:ea typeface="Calibri" panose="020F0502020204030204" pitchFamily="34" charset="0"/>
                          <a:cs typeface="Times New Roman" panose="02020603050405020304" pitchFamily="18" charset="0"/>
                        </a:rPr>
                        <a:t>CEOS role will totally disappear.</a:t>
                      </a:r>
                      <a:endParaRPr lang="en-US" sz="105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2432488"/>
                  </a:ext>
                </a:extLst>
              </a:tr>
              <a:tr h="1436344">
                <a:tc>
                  <a:txBody>
                    <a:bodyPr/>
                    <a:lstStyle/>
                    <a:p>
                      <a:pPr marL="91440" algn="ctr">
                        <a:spcBef>
                          <a:spcPts val="200"/>
                        </a:spcBef>
                        <a:spcAft>
                          <a:spcPts val="200"/>
                        </a:spcAft>
                      </a:pPr>
                      <a:r>
                        <a:rPr lang="en-AU" sz="1050" b="1" dirty="0">
                          <a:solidFill>
                            <a:srgbClr val="000000"/>
                          </a:solidFill>
                          <a:effectLst/>
                          <a:latin typeface="+mj-lt"/>
                          <a:ea typeface="Avenir Roman" panose="02000503020000020003" pitchFamily="2" charset="0"/>
                          <a:cs typeface="Times New Roman" panose="02020603050405020304" pitchFamily="18" charset="0"/>
                        </a:rPr>
                        <a:t>Option 5</a:t>
                      </a:r>
                      <a:endParaRPr lang="en-US" sz="1050" dirty="0">
                        <a:effectLst/>
                        <a:latin typeface="+mj-lt"/>
                        <a:ea typeface="Times New Roman" panose="02020603050405020304" pitchFamily="18" charset="0"/>
                        <a:cs typeface="Times New Roman" panose="02020603050405020304" pitchFamily="18" charset="0"/>
                      </a:endParaRPr>
                    </a:p>
                    <a:p>
                      <a:pPr algn="ctr">
                        <a:spcBef>
                          <a:spcPts val="200"/>
                        </a:spcBef>
                        <a:spcAft>
                          <a:spcPts val="200"/>
                        </a:spcAft>
                      </a:pPr>
                      <a:r>
                        <a:rPr lang="en-AU" sz="1050" b="0" spc="-25" dirty="0">
                          <a:solidFill>
                            <a:srgbClr val="000000"/>
                          </a:solidFill>
                          <a:effectLst/>
                          <a:latin typeface="+mj-lt"/>
                          <a:ea typeface="Calibri" panose="020F0502020204030204" pitchFamily="34" charset="0"/>
                          <a:cs typeface="Times New Roman" panose="02020603050405020304" pitchFamily="18" charset="0"/>
                        </a:rPr>
                        <a:t>Transform the AHT into an “SDG Strategy” </a:t>
                      </a:r>
                      <a:br>
                        <a:rPr lang="en-AU" sz="1050" b="0" spc="-25" dirty="0">
                          <a:solidFill>
                            <a:srgbClr val="000000"/>
                          </a:solidFill>
                          <a:effectLst/>
                          <a:latin typeface="+mj-lt"/>
                          <a:ea typeface="Calibri" panose="020F0502020204030204" pitchFamily="34" charset="0"/>
                          <a:cs typeface="Times New Roman" panose="02020603050405020304" pitchFamily="18" charset="0"/>
                        </a:rPr>
                      </a:br>
                      <a:r>
                        <a:rPr lang="en-AU" sz="1050" b="0" spc="-25" dirty="0">
                          <a:solidFill>
                            <a:srgbClr val="000000"/>
                          </a:solidFill>
                          <a:effectLst/>
                          <a:latin typeface="+mj-lt"/>
                          <a:ea typeface="Calibri" panose="020F0502020204030204" pitchFamily="34" charset="0"/>
                          <a:cs typeface="Times New Roman" panose="02020603050405020304" pitchFamily="18" charset="0"/>
                        </a:rPr>
                        <a:t>(given its cross-cutting essence)</a:t>
                      </a:r>
                      <a:endParaRPr lang="en-US" sz="1050" b="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No need for a new working group and hence for new resources from CEOS agencies.</a:t>
                      </a:r>
                    </a:p>
                  </a:txBody>
                  <a:tcPr marL="68580" marR="68580" marT="0" marB="0" anchor="ctr"/>
                </a:tc>
                <a:tc>
                  <a:txBody>
                    <a:bodyPr/>
                    <a:lstStyle/>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Would be an exception in the CEOS governance and processes. No similar approach in CEOS (except for the Carbon strategy).</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The essential part of the work will be done in the CEOS permanent bodies (VCs, WGs, SEO) and hence fragmented.</a:t>
                      </a:r>
                    </a:p>
                    <a:p>
                      <a:pPr marL="179388" lvl="0" indent="-179388" algn="l">
                        <a:spcBef>
                          <a:spcPts val="200"/>
                        </a:spcBef>
                        <a:spcAft>
                          <a:spcPts val="200"/>
                        </a:spcAft>
                        <a:buFont typeface="Calibri" panose="020F0502020204030204" pitchFamily="34" charset="0"/>
                        <a:buChar char="-"/>
                        <a:tabLst/>
                      </a:pPr>
                      <a:r>
                        <a:rPr lang="en-US" sz="1050" dirty="0">
                          <a:effectLst/>
                          <a:latin typeface="+mj-lt"/>
                          <a:ea typeface="Calibri" panose="020F0502020204030204" pitchFamily="34" charset="0"/>
                          <a:cs typeface="Times New Roman" panose="02020603050405020304" pitchFamily="18" charset="0"/>
                        </a:rPr>
                        <a:t>Quality of the work will strongly depend on the capacity of the coordination body to coordinate the work done by the CEOS bodies.</a:t>
                      </a:r>
                    </a:p>
                  </a:txBody>
                  <a:tcPr marL="68580" marR="68580" marT="0" marB="0" anchor="ctr"/>
                </a:tc>
                <a:extLst>
                  <a:ext uri="{0D108BD9-81ED-4DB2-BD59-A6C34878D82A}">
                    <a16:rowId xmlns:a16="http://schemas.microsoft.com/office/drawing/2014/main" val="639536279"/>
                  </a:ext>
                </a:extLst>
              </a:tr>
            </a:tbl>
          </a:graphicData>
        </a:graphic>
      </p:graphicFrame>
      <p:sp>
        <p:nvSpPr>
          <p:cNvPr id="6" name="Content Placeholder 3">
            <a:extLst>
              <a:ext uri="{FF2B5EF4-FFF2-40B4-BE49-F238E27FC236}">
                <a16:creationId xmlns:a16="http://schemas.microsoft.com/office/drawing/2014/main" id="{14DCCFCA-6502-A246-9BBB-659AB8F1F1BF}"/>
              </a:ext>
            </a:extLst>
          </p:cNvPr>
          <p:cNvSpPr txBox="1">
            <a:spLocks/>
          </p:cNvSpPr>
          <p:nvPr/>
        </p:nvSpPr>
        <p:spPr>
          <a:xfrm>
            <a:off x="1981200" y="104775"/>
            <a:ext cx="5486400" cy="9906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AU" sz="2400" b="1" dirty="0">
                <a:solidFill>
                  <a:schemeClr val="bg1"/>
                </a:solidFill>
                <a:latin typeface="+mj-lt"/>
                <a:sym typeface="Arial Bold"/>
              </a:rPr>
              <a:t>Streamlining of </a:t>
            </a:r>
          </a:p>
          <a:p>
            <a:pPr algn="ctr"/>
            <a:r>
              <a:rPr lang="en-AU" sz="2400" b="1" dirty="0">
                <a:solidFill>
                  <a:schemeClr val="bg1"/>
                </a:solidFill>
                <a:latin typeface="+mj-lt"/>
                <a:sym typeface="Arial Bold"/>
              </a:rPr>
              <a:t>CEOS activities on SDGs</a:t>
            </a:r>
            <a:endParaRPr lang="en-AU" sz="2400" b="1" dirty="0">
              <a:solidFill>
                <a:schemeClr val="bg1"/>
              </a:solidFill>
              <a:latin typeface="+mj-lt"/>
            </a:endParaRPr>
          </a:p>
        </p:txBody>
      </p:sp>
    </p:spTree>
    <p:extLst>
      <p:ext uri="{BB962C8B-B14F-4D97-AF65-F5344CB8AC3E}">
        <p14:creationId xmlns:p14="http://schemas.microsoft.com/office/powerpoint/2010/main" val="378325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p:txBody>
          <a:bodyPr anchor="ctr"/>
          <a:lstStyle/>
          <a:p>
            <a:r>
              <a:rPr lang="en-US" b="1" dirty="0"/>
              <a:t>CEOS Plenary 32 Decision</a:t>
            </a:r>
            <a:br>
              <a:rPr lang="en-US" dirty="0"/>
            </a:br>
            <a:r>
              <a:rPr lang="en-US" sz="2000" dirty="0"/>
              <a:t>(October 2018)</a:t>
            </a:r>
            <a:endParaRPr lang="en-US" dirty="0"/>
          </a:p>
        </p:txBody>
      </p:sp>
      <p:sp>
        <p:nvSpPr>
          <p:cNvPr id="5" name="Slide Number Placeholder 1"/>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a:effec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uk-UA" smtClean="0"/>
              <a:pPr defTabSz="914400"/>
              <a:t>3</a:t>
            </a:fld>
            <a:endParaRPr lang="uk-UA" dirty="0"/>
          </a:p>
        </p:txBody>
      </p:sp>
      <p:sp>
        <p:nvSpPr>
          <p:cNvPr id="6" name="Content Placeholder 2"/>
          <p:cNvSpPr>
            <a:spLocks noGrp="1"/>
          </p:cNvSpPr>
          <p:nvPr>
            <p:ph sz="quarter" idx="10"/>
          </p:nvPr>
        </p:nvSpPr>
        <p:spPr>
          <a:xfrm>
            <a:off x="207388" y="1295400"/>
            <a:ext cx="8784212" cy="3886199"/>
          </a:xfrm>
        </p:spPr>
        <p:txBody>
          <a:bodyPr/>
          <a:lstStyle/>
          <a:p>
            <a:pPr marL="0" indent="0" algn="l">
              <a:spcBef>
                <a:spcPts val="600"/>
              </a:spcBef>
              <a:buNone/>
            </a:pPr>
            <a:r>
              <a:rPr lang="en-CA" sz="1600" b="0" dirty="0"/>
              <a:t>The SDG AHT co-leads invited CEOS Principals to:</a:t>
            </a:r>
          </a:p>
          <a:p>
            <a:pPr marL="266700" indent="-266700">
              <a:spcBef>
                <a:spcPts val="1200"/>
              </a:spcBef>
              <a:buFont typeface="Wingdings" charset="2"/>
              <a:buChar char="§"/>
            </a:pPr>
            <a:r>
              <a:rPr lang="en-CA" sz="1600" b="0" kern="1200" dirty="0">
                <a:solidFill>
                  <a:schemeClr val="accent6">
                    <a:lumMod val="75000"/>
                  </a:schemeClr>
                </a:solidFill>
              </a:rPr>
              <a:t>Acknowledge the achievements of the SDG AHT </a:t>
            </a:r>
            <a:r>
              <a:rPr lang="en-CA" sz="1600" b="0" dirty="0"/>
              <a:t>in 2018 and the </a:t>
            </a:r>
            <a:r>
              <a:rPr lang="en-CA" sz="1600" b="0" kern="1200" dirty="0">
                <a:solidFill>
                  <a:schemeClr val="accent6">
                    <a:lumMod val="75000"/>
                  </a:schemeClr>
                </a:solidFill>
              </a:rPr>
              <a:t>recognition of CEOS and its Agencies </a:t>
            </a:r>
            <a:r>
              <a:rPr lang="en-CA" sz="1600" b="0" dirty="0"/>
              <a:t>as key partners on SDGs by the UN system.</a:t>
            </a:r>
          </a:p>
          <a:p>
            <a:pPr marL="266700" indent="-266700">
              <a:spcBef>
                <a:spcPts val="1200"/>
              </a:spcBef>
              <a:buFont typeface="Wingdings" charset="2"/>
              <a:buChar char="§"/>
            </a:pPr>
            <a:r>
              <a:rPr lang="en-CA" sz="1600" b="0" kern="1200" dirty="0">
                <a:solidFill>
                  <a:schemeClr val="accent6">
                    <a:lumMod val="75000"/>
                  </a:schemeClr>
                </a:solidFill>
              </a:rPr>
              <a:t>Welcome the GEO/CEOS alignment of activities </a:t>
            </a:r>
            <a:r>
              <a:rPr lang="en-CA" sz="1600" b="0" dirty="0"/>
              <a:t>with</a:t>
            </a:r>
            <a:r>
              <a:rPr lang="en-CA" sz="1600" b="0" kern="1200" dirty="0">
                <a:solidFill>
                  <a:schemeClr val="accent6">
                    <a:lumMod val="75000"/>
                  </a:schemeClr>
                </a:solidFill>
              </a:rPr>
              <a:t> </a:t>
            </a:r>
            <a:r>
              <a:rPr lang="en-CA" sz="1600" b="0" dirty="0"/>
              <a:t>respective roles and responsibilities and the </a:t>
            </a:r>
            <a:r>
              <a:rPr lang="en-CA" sz="1600" b="0" kern="1200" dirty="0">
                <a:solidFill>
                  <a:schemeClr val="accent6">
                    <a:lumMod val="75000"/>
                  </a:schemeClr>
                </a:solidFill>
              </a:rPr>
              <a:t>efforts of the AHT to involve CEOS bodies </a:t>
            </a:r>
            <a:r>
              <a:rPr lang="en-CA" sz="1600" b="0" dirty="0"/>
              <a:t>when appropriate.</a:t>
            </a:r>
            <a:endParaRPr lang="en-CA" sz="1600" b="0" kern="1200" dirty="0">
              <a:solidFill>
                <a:schemeClr val="accent6">
                  <a:lumMod val="75000"/>
                </a:schemeClr>
              </a:solidFill>
            </a:endParaRPr>
          </a:p>
          <a:p>
            <a:pPr marL="266700" indent="-266700">
              <a:spcBef>
                <a:spcPts val="1200"/>
              </a:spcBef>
              <a:buFont typeface="Wingdings" charset="2"/>
              <a:buChar char="§"/>
            </a:pPr>
            <a:r>
              <a:rPr lang="en-CA" sz="1600" b="0" kern="1200" dirty="0">
                <a:solidFill>
                  <a:schemeClr val="accent6">
                    <a:lumMod val="75000"/>
                  </a:schemeClr>
                </a:solidFill>
              </a:rPr>
              <a:t>Embrace </a:t>
            </a:r>
            <a:r>
              <a:rPr lang="en-CA" sz="1600" b="0" dirty="0"/>
              <a:t>the decision taken by the AHT </a:t>
            </a:r>
            <a:r>
              <a:rPr lang="en-CA" sz="1600" b="0" kern="1200" dirty="0">
                <a:solidFill>
                  <a:schemeClr val="accent6">
                    <a:lumMod val="75000"/>
                  </a:schemeClr>
                </a:solidFill>
              </a:rPr>
              <a:t>to prioritize its activities along the unique role that CEOS should play </a:t>
            </a:r>
            <a:r>
              <a:rPr lang="en-CA" sz="1600" b="0" dirty="0"/>
              <a:t>as a coordination body of the Space community efforts.</a:t>
            </a:r>
            <a:endParaRPr lang="en-CA" sz="1600" b="0" kern="1200" dirty="0">
              <a:solidFill>
                <a:schemeClr val="accent6">
                  <a:lumMod val="75000"/>
                </a:schemeClr>
              </a:solidFill>
            </a:endParaRPr>
          </a:p>
          <a:p>
            <a:pPr marL="266700" indent="-266700">
              <a:spcBef>
                <a:spcPts val="1200"/>
              </a:spcBef>
              <a:buFont typeface="Wingdings" charset="2"/>
              <a:buChar char="§"/>
            </a:pPr>
            <a:r>
              <a:rPr lang="en-CA" sz="1600" b="0" kern="1200" dirty="0">
                <a:solidFill>
                  <a:schemeClr val="accent6">
                    <a:lumMod val="75000"/>
                  </a:schemeClr>
                </a:solidFill>
              </a:rPr>
              <a:t>Ensure a favorable framework </a:t>
            </a:r>
            <a:r>
              <a:rPr lang="en-CA" sz="1600" b="0" dirty="0"/>
              <a:t>by encouraging </a:t>
            </a:r>
            <a:r>
              <a:rPr lang="en-CA" sz="1600" b="0" kern="1200" dirty="0">
                <a:solidFill>
                  <a:schemeClr val="accent6">
                    <a:lumMod val="75000"/>
                  </a:schemeClr>
                </a:solidFill>
              </a:rPr>
              <a:t>CEOS Agencies to actively contribute to the work of the AHT</a:t>
            </a:r>
            <a:r>
              <a:rPr lang="en-CA" sz="1600" b="0" dirty="0"/>
              <a:t>, improving its workforces and achieving the necessary critical mass.</a:t>
            </a:r>
          </a:p>
          <a:p>
            <a:pPr marL="266700" indent="-266700">
              <a:spcBef>
                <a:spcPts val="1200"/>
              </a:spcBef>
              <a:buFont typeface="Wingdings" charset="2"/>
              <a:buChar char="§"/>
            </a:pPr>
            <a:r>
              <a:rPr lang="en-CA" sz="1600" b="0" kern="1200" dirty="0">
                <a:solidFill>
                  <a:schemeClr val="accent6">
                    <a:lumMod val="75000"/>
                  </a:schemeClr>
                </a:solidFill>
              </a:rPr>
              <a:t>Encourage the implementation of a Roadmap from Plenary to Plenary</a:t>
            </a:r>
            <a:r>
              <a:rPr lang="en-CA" sz="1600" b="0" dirty="0"/>
              <a:t>, to develop the necessary structure, membership and implementation plan to justify a permanent structure within CEOS.</a:t>
            </a:r>
          </a:p>
        </p:txBody>
      </p:sp>
      <p:graphicFrame>
        <p:nvGraphicFramePr>
          <p:cNvPr id="3" name="Table 2">
            <a:extLst>
              <a:ext uri="{FF2B5EF4-FFF2-40B4-BE49-F238E27FC236}">
                <a16:creationId xmlns:a16="http://schemas.microsoft.com/office/drawing/2014/main" id="{7C9F778F-50F1-D643-BB55-357E5FB40FEF}"/>
              </a:ext>
            </a:extLst>
          </p:cNvPr>
          <p:cNvGraphicFramePr>
            <a:graphicFrameLocks noGrp="1"/>
          </p:cNvGraphicFramePr>
          <p:nvPr>
            <p:extLst>
              <p:ext uri="{D42A27DB-BD31-4B8C-83A1-F6EECF244321}">
                <p14:modId xmlns:p14="http://schemas.microsoft.com/office/powerpoint/2010/main" val="1789541399"/>
              </p:ext>
            </p:extLst>
          </p:nvPr>
        </p:nvGraphicFramePr>
        <p:xfrm>
          <a:off x="172410" y="5410200"/>
          <a:ext cx="8590590" cy="812800"/>
        </p:xfrm>
        <a:graphic>
          <a:graphicData uri="http://schemas.openxmlformats.org/drawingml/2006/table">
            <a:tbl>
              <a:tblPr firstRow="1" firstCol="1" bandRow="1">
                <a:tableStyleId>{69C7853C-536D-4A76-A0AE-DD22124D55A5}</a:tableStyleId>
              </a:tblPr>
              <a:tblGrid>
                <a:gridCol w="1275390">
                  <a:extLst>
                    <a:ext uri="{9D8B030D-6E8A-4147-A177-3AD203B41FA5}">
                      <a16:colId xmlns:a16="http://schemas.microsoft.com/office/drawing/2014/main" val="1233482586"/>
                    </a:ext>
                  </a:extLst>
                </a:gridCol>
                <a:gridCol w="6248400">
                  <a:extLst>
                    <a:ext uri="{9D8B030D-6E8A-4147-A177-3AD203B41FA5}">
                      <a16:colId xmlns:a16="http://schemas.microsoft.com/office/drawing/2014/main" val="1668401581"/>
                    </a:ext>
                  </a:extLst>
                </a:gridCol>
                <a:gridCol w="1066800">
                  <a:extLst>
                    <a:ext uri="{9D8B030D-6E8A-4147-A177-3AD203B41FA5}">
                      <a16:colId xmlns:a16="http://schemas.microsoft.com/office/drawing/2014/main" val="570367583"/>
                    </a:ext>
                  </a:extLst>
                </a:gridCol>
              </a:tblGrid>
              <a:tr h="812800">
                <a:tc>
                  <a:txBody>
                    <a:bodyPr/>
                    <a:lstStyle/>
                    <a:p>
                      <a:pPr algn="l"/>
                      <a:r>
                        <a:rPr lang="en-US" sz="1400" dirty="0"/>
                        <a:t>CEOS-32-11</a:t>
                      </a: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solidFill>
                            <a:schemeClr val="bg2">
                              <a:lumMod val="10000"/>
                            </a:schemeClr>
                          </a:solidFill>
                        </a:rPr>
                        <a:t>SDG-AHT Co-leads are tasked to bring a proposal on the way forward organizationally for the SDG activities within the CEOS Structure</a:t>
                      </a:r>
                      <a:endParaRPr lang="en-US" sz="1400" dirty="0">
                        <a:solidFill>
                          <a:schemeClr val="bg2">
                            <a:lumMod val="10000"/>
                          </a:schemeClr>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2">
                              <a:lumMod val="10000"/>
                            </a:schemeClr>
                          </a:solidFill>
                        </a:rPr>
                        <a:t>SIT-34</a:t>
                      </a:r>
                      <a:endParaRPr lang="en-US" sz="1400" dirty="0">
                        <a:solidFill>
                          <a:schemeClr val="bg2">
                            <a:lumMod val="10000"/>
                          </a:schemeClr>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5793167"/>
                  </a:ext>
                </a:extLst>
              </a:tr>
            </a:tbl>
          </a:graphicData>
        </a:graphic>
      </p:graphicFrame>
    </p:spTree>
    <p:extLst>
      <p:ext uri="{BB962C8B-B14F-4D97-AF65-F5344CB8AC3E}">
        <p14:creationId xmlns:p14="http://schemas.microsoft.com/office/powerpoint/2010/main" val="33185714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304800"/>
            <a:ext cx="5486400" cy="533400"/>
          </a:xfrm>
        </p:spPr>
        <p:txBody>
          <a:bodyPr/>
          <a:lstStyle/>
          <a:p>
            <a:r>
              <a:rPr lang="en-US" dirty="0"/>
              <a:t>CEOS Work Plan (2019-2021)</a:t>
            </a:r>
          </a:p>
          <a:p>
            <a:endParaRPr lang="en-US" dirty="0"/>
          </a:p>
        </p:txBody>
      </p:sp>
      <p:graphicFrame>
        <p:nvGraphicFramePr>
          <p:cNvPr id="5" name="Table 4">
            <a:extLst>
              <a:ext uri="{FF2B5EF4-FFF2-40B4-BE49-F238E27FC236}">
                <a16:creationId xmlns:a16="http://schemas.microsoft.com/office/drawing/2014/main" id="{4227626B-A033-9C44-8802-986B8E8AFF20}"/>
              </a:ext>
            </a:extLst>
          </p:cNvPr>
          <p:cNvGraphicFramePr>
            <a:graphicFrameLocks noGrp="1"/>
          </p:cNvGraphicFramePr>
          <p:nvPr>
            <p:extLst>
              <p:ext uri="{D42A27DB-BD31-4B8C-83A1-F6EECF244321}">
                <p14:modId xmlns:p14="http://schemas.microsoft.com/office/powerpoint/2010/main" val="1149665602"/>
              </p:ext>
            </p:extLst>
          </p:nvPr>
        </p:nvGraphicFramePr>
        <p:xfrm>
          <a:off x="13741" y="1295400"/>
          <a:ext cx="9130259" cy="5042543"/>
        </p:xfrm>
        <a:graphic>
          <a:graphicData uri="http://schemas.openxmlformats.org/drawingml/2006/table">
            <a:tbl>
              <a:tblPr firstRow="1" firstCol="1" bandRow="1">
                <a:tableStyleId>{B301B821-A1FF-4177-AEE7-76D212191A09}</a:tableStyleId>
              </a:tblPr>
              <a:tblGrid>
                <a:gridCol w="754208">
                  <a:extLst>
                    <a:ext uri="{9D8B030D-6E8A-4147-A177-3AD203B41FA5}">
                      <a16:colId xmlns:a16="http://schemas.microsoft.com/office/drawing/2014/main" val="4077567394"/>
                    </a:ext>
                  </a:extLst>
                </a:gridCol>
                <a:gridCol w="3042051">
                  <a:extLst>
                    <a:ext uri="{9D8B030D-6E8A-4147-A177-3AD203B41FA5}">
                      <a16:colId xmlns:a16="http://schemas.microsoft.com/office/drawing/2014/main" val="2755959676"/>
                    </a:ext>
                  </a:extLst>
                </a:gridCol>
                <a:gridCol w="1066800">
                  <a:extLst>
                    <a:ext uri="{9D8B030D-6E8A-4147-A177-3AD203B41FA5}">
                      <a16:colId xmlns:a16="http://schemas.microsoft.com/office/drawing/2014/main" val="3756664609"/>
                    </a:ext>
                  </a:extLst>
                </a:gridCol>
                <a:gridCol w="1066800">
                  <a:extLst>
                    <a:ext uri="{9D8B030D-6E8A-4147-A177-3AD203B41FA5}">
                      <a16:colId xmlns:a16="http://schemas.microsoft.com/office/drawing/2014/main" val="1024708935"/>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858442548"/>
                    </a:ext>
                  </a:extLst>
                </a:gridCol>
              </a:tblGrid>
              <a:tr h="563870">
                <a:tc>
                  <a:txBody>
                    <a:bodyPr/>
                    <a:lstStyle/>
                    <a:p>
                      <a:pPr algn="ctr"/>
                      <a:r>
                        <a:rPr lang="en-US" sz="1400" dirty="0"/>
                        <a:t>#</a:t>
                      </a:r>
                      <a:endParaRPr lang="en-US" sz="1400" b="1" dirty="0">
                        <a:latin typeface="+mj-ea"/>
                        <a:ea typeface="+mj-ea"/>
                      </a:endParaRPr>
                    </a:p>
                  </a:txBody>
                  <a:tcPr anchor="ctr"/>
                </a:tc>
                <a:tc>
                  <a:txBody>
                    <a:bodyPr/>
                    <a:lstStyle/>
                    <a:p>
                      <a:pPr algn="ctr"/>
                      <a:r>
                        <a:rPr lang="en-US" sz="1400" dirty="0"/>
                        <a:t>Objective/Deliverable Description</a:t>
                      </a:r>
                      <a:endParaRPr lang="en-US" sz="1400" b="1" dirty="0">
                        <a:latin typeface="+mj-ea"/>
                        <a:ea typeface="+mj-ea"/>
                      </a:endParaRPr>
                    </a:p>
                  </a:txBody>
                  <a:tcPr anchor="ctr"/>
                </a:tc>
                <a:tc>
                  <a:txBody>
                    <a:bodyPr/>
                    <a:lstStyle/>
                    <a:p>
                      <a:pPr algn="ctr"/>
                      <a:r>
                        <a:rPr lang="en-US" sz="1400" b="1" dirty="0">
                          <a:latin typeface="+mj-ea"/>
                          <a:ea typeface="+mj-ea"/>
                        </a:rPr>
                        <a:t>Due date</a:t>
                      </a:r>
                    </a:p>
                  </a:txBody>
                  <a:tcPr anchor="ctr"/>
                </a:tc>
                <a:tc>
                  <a:txBody>
                    <a:bodyPr/>
                    <a:lstStyle/>
                    <a:p>
                      <a:pPr algn="ctr"/>
                      <a:r>
                        <a:rPr lang="en-US" sz="1400" b="1" dirty="0">
                          <a:latin typeface="+mj-ea"/>
                          <a:ea typeface="+mj-ea"/>
                        </a:rPr>
                        <a:t>Leading agency</a:t>
                      </a:r>
                    </a:p>
                  </a:txBody>
                  <a:tcPr anchor="ctr"/>
                </a:tc>
                <a:tc>
                  <a:txBody>
                    <a:bodyPr/>
                    <a:lstStyle/>
                    <a:p>
                      <a:pPr algn="ctr"/>
                      <a:r>
                        <a:rPr lang="en-US" sz="1400" b="1" dirty="0">
                          <a:solidFill>
                            <a:schemeClr val="bg1"/>
                          </a:solidFill>
                          <a:latin typeface="+mj-ea"/>
                          <a:ea typeface="+mj-ea"/>
                        </a:rPr>
                        <a:t>Main</a:t>
                      </a:r>
                      <a:br>
                        <a:rPr lang="en-US" sz="1400" b="1" dirty="0">
                          <a:solidFill>
                            <a:schemeClr val="bg1"/>
                          </a:solidFill>
                          <a:latin typeface="+mj-ea"/>
                          <a:ea typeface="+mj-ea"/>
                        </a:rPr>
                      </a:br>
                      <a:r>
                        <a:rPr lang="en-US" sz="1400" b="1" dirty="0">
                          <a:solidFill>
                            <a:schemeClr val="bg1"/>
                          </a:solidFill>
                          <a:latin typeface="+mj-ea"/>
                          <a:ea typeface="+mj-ea"/>
                        </a:rPr>
                        <a:t>Contributors</a:t>
                      </a:r>
                    </a:p>
                  </a:txBody>
                  <a:tcPr anchor="ctr"/>
                </a:tc>
                <a:tc>
                  <a:txBody>
                    <a:bodyPr/>
                    <a:lstStyle/>
                    <a:p>
                      <a:pPr algn="ctr"/>
                      <a:r>
                        <a:rPr lang="en-US" sz="1400" b="1" dirty="0">
                          <a:solidFill>
                            <a:schemeClr val="bg1"/>
                          </a:solidFill>
                          <a:latin typeface="+mj-ea"/>
                          <a:ea typeface="+mj-ea"/>
                        </a:rPr>
                        <a:t>Status</a:t>
                      </a:r>
                    </a:p>
                  </a:txBody>
                  <a:tcPr anchor="ctr"/>
                </a:tc>
                <a:extLst>
                  <a:ext uri="{0D108BD9-81ED-4DB2-BD59-A6C34878D82A}">
                    <a16:rowId xmlns:a16="http://schemas.microsoft.com/office/drawing/2014/main" val="1493381279"/>
                  </a:ext>
                </a:extLst>
              </a:tr>
              <a:tr h="650619">
                <a:tc>
                  <a:txBody>
                    <a:bodyPr/>
                    <a:lstStyle/>
                    <a:p>
                      <a:pPr algn="ctr"/>
                      <a:r>
                        <a:rPr lang="en-US" sz="1400" dirty="0"/>
                        <a:t>SDG-2</a:t>
                      </a:r>
                      <a:endParaRPr lang="en-US" sz="1400" b="1" dirty="0">
                        <a:latin typeface="+mj-ea"/>
                        <a:ea typeface="+mj-ea"/>
                      </a:endParaRPr>
                    </a:p>
                  </a:txBody>
                  <a:tcPr/>
                </a:tc>
                <a:tc>
                  <a:txBody>
                    <a:bodyPr/>
                    <a:lstStyle/>
                    <a:p>
                      <a:pPr algn="l"/>
                      <a:r>
                        <a:rPr lang="en-US" sz="1300" b="0" dirty="0">
                          <a:latin typeface="+mj-ea"/>
                          <a:ea typeface="+mj-ea"/>
                        </a:rPr>
                        <a:t>Compile and maintain a </a:t>
                      </a:r>
                      <a:r>
                        <a:rPr lang="en-US" sz="1300" b="1" dirty="0">
                          <a:latin typeface="+mj-ea"/>
                          <a:ea typeface="+mj-ea"/>
                        </a:rPr>
                        <a:t>compendium of CEOS Agencies engagement</a:t>
                      </a:r>
                      <a:r>
                        <a:rPr lang="en-US" sz="1300" b="0" dirty="0">
                          <a:latin typeface="+mj-ea"/>
                          <a:ea typeface="+mj-ea"/>
                        </a:rPr>
                        <a:t> on SDGs</a:t>
                      </a:r>
                    </a:p>
                  </a:txBody>
                  <a:tcPr/>
                </a:tc>
                <a:tc>
                  <a:txBody>
                    <a:bodyPr/>
                    <a:lstStyle/>
                    <a:p>
                      <a:pPr algn="ctr"/>
                      <a:r>
                        <a:rPr lang="en-US" sz="1300" b="0" dirty="0">
                          <a:latin typeface="+mj-ea"/>
                          <a:ea typeface="+mj-ea"/>
                        </a:rPr>
                        <a:t>Q2 2019</a:t>
                      </a:r>
                    </a:p>
                  </a:txBody>
                  <a:tcPr/>
                </a:tc>
                <a:tc>
                  <a:txBody>
                    <a:bodyPr/>
                    <a:lstStyle/>
                    <a:p>
                      <a:pPr algn="ctr"/>
                      <a:r>
                        <a:rPr lang="en-US" sz="1300" b="0" dirty="0">
                          <a:solidFill>
                            <a:schemeClr val="tx1"/>
                          </a:solidFill>
                          <a:latin typeface="+mj-ea"/>
                          <a:ea typeface="+mn-ea"/>
                          <a:cs typeface="+mn-cs"/>
                          <a:sym typeface="Calibri"/>
                        </a:rPr>
                        <a:t>CSIRO</a:t>
                      </a:r>
                      <a:endParaRPr lang="en-US" sz="1300" b="0" dirty="0">
                        <a:solidFill>
                          <a:schemeClr val="tx1"/>
                        </a:solidFill>
                        <a:latin typeface="+mj-ea"/>
                        <a:ea typeface="+mj-ea"/>
                      </a:endParaRPr>
                    </a:p>
                  </a:txBody>
                  <a:tcPr/>
                </a:tc>
                <a:tc>
                  <a:txBody>
                    <a:bodyPr/>
                    <a:lstStyle/>
                    <a:p>
                      <a:pPr algn="ctr"/>
                      <a:r>
                        <a:rPr lang="en-US" sz="1300" b="0" dirty="0">
                          <a:solidFill>
                            <a:schemeClr val="tx1"/>
                          </a:solidFill>
                          <a:latin typeface="+mj-ea"/>
                          <a:ea typeface="+mj-ea"/>
                        </a:rPr>
                        <a:t>All CEOS Agencies</a:t>
                      </a:r>
                      <a:br>
                        <a:rPr lang="en-US" sz="1300" b="0" dirty="0">
                          <a:solidFill>
                            <a:schemeClr val="tx1"/>
                          </a:solidFill>
                          <a:latin typeface="+mj-ea"/>
                          <a:ea typeface="+mj-ea"/>
                        </a:rPr>
                      </a:br>
                      <a:r>
                        <a:rPr lang="en-US" sz="1300" b="0" dirty="0">
                          <a:solidFill>
                            <a:schemeClr val="tx1"/>
                          </a:solidFill>
                          <a:latin typeface="+mj-ea"/>
                          <a:ea typeface="+mj-ea"/>
                        </a:rPr>
                        <a:t>(11 so far)</a:t>
                      </a:r>
                    </a:p>
                  </a:txBody>
                  <a:tcPr/>
                </a:tc>
                <a:tc>
                  <a:txBody>
                    <a:bodyPr/>
                    <a:lstStyle/>
                    <a:p>
                      <a:pPr algn="ctr"/>
                      <a:r>
                        <a:rPr lang="en-US" sz="1300" b="0" dirty="0">
                          <a:solidFill>
                            <a:srgbClr val="FF0000"/>
                          </a:solidFill>
                          <a:latin typeface="+mj-ea"/>
                          <a:ea typeface="+mj-ea"/>
                        </a:rPr>
                        <a:t>Completed</a:t>
                      </a:r>
                      <a:br>
                        <a:rPr lang="en-US" sz="1300" b="0" dirty="0">
                          <a:solidFill>
                            <a:srgbClr val="FF0000"/>
                          </a:solidFill>
                          <a:latin typeface="+mj-ea"/>
                          <a:ea typeface="+mj-ea"/>
                        </a:rPr>
                      </a:br>
                      <a:r>
                        <a:rPr lang="en-US" sz="1300" b="0" dirty="0">
                          <a:solidFill>
                            <a:srgbClr val="FF0000"/>
                          </a:solidFill>
                          <a:latin typeface="+mj-ea"/>
                          <a:ea typeface="+mj-ea"/>
                        </a:rPr>
                        <a:t>(to be regularly updated)</a:t>
                      </a:r>
                    </a:p>
                  </a:txBody>
                  <a:tcPr/>
                </a:tc>
                <a:extLst>
                  <a:ext uri="{0D108BD9-81ED-4DB2-BD59-A6C34878D82A}">
                    <a16:rowId xmlns:a16="http://schemas.microsoft.com/office/drawing/2014/main" val="2309119370"/>
                  </a:ext>
                </a:extLst>
              </a:tr>
              <a:tr h="838575">
                <a:tc>
                  <a:txBody>
                    <a:bodyPr/>
                    <a:lstStyle/>
                    <a:p>
                      <a:pPr algn="ctr"/>
                      <a:r>
                        <a:rPr lang="en-US" sz="1400" b="1" dirty="0">
                          <a:latin typeface="+mj-ea"/>
                          <a:ea typeface="+mj-ea"/>
                        </a:rPr>
                        <a:t>SDG-3</a:t>
                      </a:r>
                    </a:p>
                  </a:txBody>
                  <a:tcPr/>
                </a:tc>
                <a:tc>
                  <a:txBody>
                    <a:bodyPr/>
                    <a:lstStyle/>
                    <a:p>
                      <a:pPr algn="l"/>
                      <a:r>
                        <a:rPr lang="en-US" sz="1300" b="0" dirty="0">
                          <a:latin typeface="+mj-ea"/>
                          <a:ea typeface="+mj-ea"/>
                        </a:rPr>
                        <a:t>Review </a:t>
                      </a:r>
                      <a:r>
                        <a:rPr lang="en-US" sz="1300" b="0">
                          <a:latin typeface="+mj-ea"/>
                          <a:ea typeface="+mj-ea"/>
                        </a:rPr>
                        <a:t>and assess </a:t>
                      </a:r>
                      <a:r>
                        <a:rPr lang="en-US" sz="1300" b="0" dirty="0">
                          <a:latin typeface="+mj-ea"/>
                          <a:ea typeface="+mj-ea"/>
                        </a:rPr>
                        <a:t>the </a:t>
                      </a:r>
                      <a:r>
                        <a:rPr lang="en-US" sz="1300" b="1" dirty="0">
                          <a:latin typeface="+mj-ea"/>
                          <a:ea typeface="+mj-ea"/>
                        </a:rPr>
                        <a:t>contribution of EO to the SDG Targets and Indicators</a:t>
                      </a:r>
                      <a:r>
                        <a:rPr lang="en-US" sz="1300" b="0" dirty="0">
                          <a:latin typeface="+mj-ea"/>
                          <a:ea typeface="+mj-ea"/>
                        </a:rPr>
                        <a:t>. Produce an</a:t>
                      </a:r>
                      <a:r>
                        <a:rPr lang="en-US" sz="1300" b="0" baseline="0" dirty="0">
                          <a:latin typeface="+mj-ea"/>
                          <a:ea typeface="+mj-ea"/>
                        </a:rPr>
                        <a:t> assessment </a:t>
                      </a:r>
                      <a:r>
                        <a:rPr lang="en-US" sz="1300" b="0" dirty="0">
                          <a:latin typeface="+mj-ea"/>
                          <a:ea typeface="+mj-ea"/>
                        </a:rPr>
                        <a:t>and policy brief</a:t>
                      </a:r>
                    </a:p>
                  </a:txBody>
                  <a:tcPr/>
                </a:tc>
                <a:tc>
                  <a:txBody>
                    <a:bodyPr/>
                    <a:lstStyle/>
                    <a:p>
                      <a:pPr algn="ctr"/>
                      <a:r>
                        <a:rPr lang="en-US" sz="1300" b="0" dirty="0">
                          <a:latin typeface="+mj-ea"/>
                          <a:ea typeface="+mj-ea"/>
                        </a:rPr>
                        <a:t>Q3 2019</a:t>
                      </a:r>
                    </a:p>
                  </a:txBody>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300" b="0" dirty="0">
                          <a:solidFill>
                            <a:schemeClr val="tx1"/>
                          </a:solidFill>
                          <a:latin typeface="+mj-ea"/>
                          <a:ea typeface="+mn-ea"/>
                          <a:cs typeface="+mn-cs"/>
                          <a:sym typeface="Calibri"/>
                        </a:rPr>
                        <a:t>ESA</a:t>
                      </a:r>
                    </a:p>
                  </a:txBody>
                  <a:tcPr/>
                </a:tc>
                <a:tc>
                  <a:txBody>
                    <a:bodyPr/>
                    <a:lstStyle/>
                    <a:p>
                      <a:pPr algn="ctr"/>
                      <a:r>
                        <a:rPr lang="en-US" sz="1300" b="0" dirty="0">
                          <a:solidFill>
                            <a:schemeClr val="tx1"/>
                          </a:solidFill>
                          <a:latin typeface="+mj-ea"/>
                          <a:ea typeface="+mn-ea"/>
                          <a:cs typeface="+mn-cs"/>
                          <a:sym typeface="Calibri"/>
                        </a:rPr>
                        <a:t>NASA, CSIRO</a:t>
                      </a:r>
                      <a:endParaRPr lang="en-US" sz="1300" b="0" dirty="0">
                        <a:solidFill>
                          <a:schemeClr val="tx1"/>
                        </a:solidFill>
                        <a:latin typeface="+mj-ea"/>
                        <a:ea typeface="+mj-ea"/>
                      </a:endParaRPr>
                    </a:p>
                  </a:txBody>
                  <a:tcPr/>
                </a:tc>
                <a:tc>
                  <a:txBody>
                    <a:bodyPr/>
                    <a:lstStyle/>
                    <a:p>
                      <a:pPr algn="ctr"/>
                      <a:r>
                        <a:rPr lang="en-US" sz="1300" b="0" dirty="0">
                          <a:solidFill>
                            <a:srgbClr val="FF0000"/>
                          </a:solidFill>
                          <a:latin typeface="+mj-ea"/>
                          <a:ea typeface="+mj-ea"/>
                        </a:rPr>
                        <a:t>Draft completed</a:t>
                      </a:r>
                      <a:br>
                        <a:rPr lang="en-US" sz="1300" b="0" dirty="0">
                          <a:solidFill>
                            <a:srgbClr val="FF0000"/>
                          </a:solidFill>
                          <a:latin typeface="+mj-ea"/>
                          <a:ea typeface="+mj-ea"/>
                        </a:rPr>
                      </a:br>
                      <a:r>
                        <a:rPr lang="en-US" sz="1300" b="0" dirty="0">
                          <a:solidFill>
                            <a:srgbClr val="FF0000"/>
                          </a:solidFill>
                          <a:latin typeface="+mj-ea"/>
                          <a:ea typeface="+mj-ea"/>
                        </a:rPr>
                        <a:t>(under review)</a:t>
                      </a:r>
                    </a:p>
                  </a:txBody>
                  <a:tcPr/>
                </a:tc>
                <a:extLst>
                  <a:ext uri="{0D108BD9-81ED-4DB2-BD59-A6C34878D82A}">
                    <a16:rowId xmlns:a16="http://schemas.microsoft.com/office/drawing/2014/main" val="2185460627"/>
                  </a:ext>
                </a:extLst>
              </a:tr>
              <a:tr h="650619">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400" b="1" dirty="0">
                          <a:solidFill>
                            <a:schemeClr val="dk1"/>
                          </a:solidFill>
                          <a:latin typeface="+mj-ea"/>
                          <a:ea typeface="+mn-ea"/>
                          <a:cs typeface="+mn-cs"/>
                          <a:sym typeface="Calibri"/>
                        </a:rPr>
                        <a:t>SDG-4</a:t>
                      </a:r>
                    </a:p>
                  </a:txBody>
                  <a:tcPr/>
                </a:tc>
                <a:tc>
                  <a:txBody>
                    <a:bodyPr/>
                    <a:lstStyle/>
                    <a:p>
                      <a:pPr algn="l"/>
                      <a:r>
                        <a:rPr lang="en-US" sz="1300" b="0" dirty="0">
                          <a:latin typeface="+mj-ea"/>
                          <a:ea typeface="+mj-ea"/>
                        </a:rPr>
                        <a:t>CEOS </a:t>
                      </a:r>
                      <a:r>
                        <a:rPr lang="en-US" sz="1300" b="1" dirty="0">
                          <a:latin typeface="+mj-ea"/>
                          <a:ea typeface="+mj-ea"/>
                        </a:rPr>
                        <a:t>engagement plan on SDGs</a:t>
                      </a:r>
                    </a:p>
                  </a:txBody>
                  <a:tcPr/>
                </a:tc>
                <a:tc>
                  <a:txBody>
                    <a:bodyPr/>
                    <a:lstStyle/>
                    <a:p>
                      <a:pPr algn="ctr"/>
                      <a:r>
                        <a:rPr lang="en-US" sz="1300" b="0" dirty="0">
                          <a:latin typeface="+mj-ea"/>
                          <a:ea typeface="+mj-ea"/>
                        </a:rPr>
                        <a:t>Q2 2019</a:t>
                      </a:r>
                    </a:p>
                  </a:txBody>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300" b="0" dirty="0">
                          <a:solidFill>
                            <a:schemeClr val="tx1"/>
                          </a:solidFill>
                          <a:latin typeface="+mj-ea"/>
                          <a:ea typeface="+mn-ea"/>
                          <a:cs typeface="+mn-cs"/>
                          <a:sym typeface="Calibri"/>
                        </a:rPr>
                        <a:t>ESA</a:t>
                      </a:r>
                    </a:p>
                  </a:txBody>
                  <a:tcPr/>
                </a:tc>
                <a:tc>
                  <a:txBody>
                    <a:bodyPr/>
                    <a:lstStyle/>
                    <a:p>
                      <a:pPr algn="ctr"/>
                      <a:r>
                        <a:rPr lang="en-US" sz="1300" b="0" dirty="0">
                          <a:solidFill>
                            <a:schemeClr val="tx1"/>
                          </a:solidFill>
                          <a:latin typeface="+mj-ea"/>
                          <a:ea typeface="+mn-ea"/>
                          <a:cs typeface="+mn-cs"/>
                          <a:sym typeface="Calibri"/>
                        </a:rPr>
                        <a:t>CSIRO, NASA</a:t>
                      </a:r>
                      <a:endParaRPr lang="en-US" sz="1300" b="0" dirty="0">
                        <a:solidFill>
                          <a:schemeClr val="tx1"/>
                        </a:solidFill>
                        <a:latin typeface="+mj-ea"/>
                        <a:ea typeface="+mj-ea"/>
                      </a:endParaRPr>
                    </a:p>
                  </a:txBody>
                  <a:tcPr/>
                </a:tc>
                <a:tc>
                  <a:txBody>
                    <a:bodyPr/>
                    <a:lstStyle/>
                    <a:p>
                      <a:pPr algn="ctr"/>
                      <a:r>
                        <a:rPr lang="en-US" sz="1300" b="0" dirty="0">
                          <a:solidFill>
                            <a:srgbClr val="FF0000"/>
                          </a:solidFill>
                          <a:latin typeface="+mj-ea"/>
                          <a:ea typeface="+mj-ea"/>
                        </a:rPr>
                        <a:t>Draft circulated</a:t>
                      </a:r>
                      <a:br>
                        <a:rPr lang="en-US" sz="1300" b="0" dirty="0">
                          <a:solidFill>
                            <a:srgbClr val="FF0000"/>
                          </a:solidFill>
                          <a:latin typeface="+mj-ea"/>
                          <a:ea typeface="+mj-ea"/>
                        </a:rPr>
                      </a:br>
                      <a:r>
                        <a:rPr lang="en-US" sz="1300" b="0" dirty="0">
                          <a:solidFill>
                            <a:srgbClr val="FF0000"/>
                          </a:solidFill>
                          <a:latin typeface="+mj-ea"/>
                          <a:ea typeface="+mj-ea"/>
                        </a:rPr>
                        <a:t>(to be finalized for SIT TW)</a:t>
                      </a:r>
                    </a:p>
                  </a:txBody>
                  <a:tcPr/>
                </a:tc>
                <a:extLst>
                  <a:ext uri="{0D108BD9-81ED-4DB2-BD59-A6C34878D82A}">
                    <a16:rowId xmlns:a16="http://schemas.microsoft.com/office/drawing/2014/main" val="3742484676"/>
                  </a:ext>
                </a:extLst>
              </a:tr>
              <a:tr h="462662">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400" b="1" dirty="0">
                          <a:solidFill>
                            <a:schemeClr val="dk1"/>
                          </a:solidFill>
                          <a:latin typeface="+mj-ea"/>
                          <a:ea typeface="+mn-ea"/>
                          <a:cs typeface="+mn-cs"/>
                          <a:sym typeface="Calibri"/>
                        </a:rPr>
                        <a:t>SDG-5</a:t>
                      </a:r>
                    </a:p>
                  </a:txBody>
                  <a:tcPr/>
                </a:tc>
                <a:tc>
                  <a:txBody>
                    <a:bodyPr/>
                    <a:lstStyle/>
                    <a:p>
                      <a:pPr algn="l"/>
                      <a:r>
                        <a:rPr lang="en-US" sz="1300" b="0" dirty="0" err="1">
                          <a:latin typeface="+mj-ea"/>
                          <a:ea typeface="+mj-ea"/>
                        </a:rPr>
                        <a:t>Analyse</a:t>
                      </a:r>
                      <a:r>
                        <a:rPr lang="en-US" sz="1300" b="0" dirty="0">
                          <a:latin typeface="+mj-ea"/>
                          <a:ea typeface="+mj-ea"/>
                        </a:rPr>
                        <a:t> the </a:t>
                      </a:r>
                      <a:r>
                        <a:rPr lang="en-US" sz="1300" b="1" dirty="0">
                          <a:latin typeface="+mj-ea"/>
                          <a:ea typeface="+mj-ea"/>
                        </a:rPr>
                        <a:t>SDG satellite data requirements</a:t>
                      </a:r>
                    </a:p>
                  </a:txBody>
                  <a:tcPr/>
                </a:tc>
                <a:tc>
                  <a:txBody>
                    <a:bodyPr/>
                    <a:lstStyle/>
                    <a:p>
                      <a:pPr algn="ctr"/>
                      <a:r>
                        <a:rPr lang="en-US" sz="1300" b="0" dirty="0">
                          <a:latin typeface="+mj-ea"/>
                          <a:ea typeface="+mj-ea"/>
                        </a:rPr>
                        <a:t>Q4 2019</a:t>
                      </a:r>
                    </a:p>
                  </a:txBody>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300" b="0" baseline="0" dirty="0">
                          <a:solidFill>
                            <a:schemeClr val="tx1"/>
                          </a:solidFill>
                          <a:latin typeface="+mj-ea"/>
                          <a:ea typeface="+mn-ea"/>
                          <a:cs typeface="+mn-cs"/>
                          <a:sym typeface="Calibri"/>
                        </a:rPr>
                        <a:t>NASA </a:t>
                      </a:r>
                      <a:endParaRPr lang="en-US" sz="1300" b="0" dirty="0">
                        <a:solidFill>
                          <a:schemeClr val="tx1"/>
                        </a:solidFill>
                        <a:latin typeface="+mj-ea"/>
                        <a:ea typeface="+mn-ea"/>
                        <a:cs typeface="+mn-cs"/>
                        <a:sym typeface="Calibri"/>
                      </a:endParaRPr>
                    </a:p>
                  </a:txBody>
                  <a:tcPr/>
                </a:tc>
                <a:tc>
                  <a:txBody>
                    <a:bodyPr/>
                    <a:lstStyle/>
                    <a:p>
                      <a:pPr algn="ctr"/>
                      <a:r>
                        <a:rPr lang="en-US" sz="1300" b="0" baseline="0" dirty="0">
                          <a:solidFill>
                            <a:schemeClr val="tx1"/>
                          </a:solidFill>
                          <a:latin typeface="+mj-ea"/>
                          <a:ea typeface="+mn-ea"/>
                          <a:cs typeface="+mn-cs"/>
                          <a:sym typeface="Calibri"/>
                        </a:rPr>
                        <a:t>SANSA, ESA, CSIRO, JAXA</a:t>
                      </a:r>
                      <a:endParaRPr lang="en-US" sz="1300" b="0" dirty="0">
                        <a:solidFill>
                          <a:schemeClr val="tx1"/>
                        </a:solidFill>
                        <a:latin typeface="+mj-ea"/>
                        <a:ea typeface="+mj-ea"/>
                      </a:endParaRPr>
                    </a:p>
                  </a:txBody>
                  <a:tcPr/>
                </a:tc>
                <a:tc>
                  <a:txBody>
                    <a:bodyPr/>
                    <a:lstStyle/>
                    <a:p>
                      <a:pPr algn="ctr"/>
                      <a:r>
                        <a:rPr lang="en-US" sz="1300" b="0" dirty="0">
                          <a:solidFill>
                            <a:srgbClr val="FF0000"/>
                          </a:solidFill>
                          <a:latin typeface="+mj-ea"/>
                          <a:ea typeface="+mj-ea"/>
                        </a:rPr>
                        <a:t>Template circulated</a:t>
                      </a:r>
                    </a:p>
                  </a:txBody>
                  <a:tcPr/>
                </a:tc>
                <a:extLst>
                  <a:ext uri="{0D108BD9-81ED-4DB2-BD59-A6C34878D82A}">
                    <a16:rowId xmlns:a16="http://schemas.microsoft.com/office/drawing/2014/main" val="2183868282"/>
                  </a:ext>
                </a:extLst>
              </a:tr>
              <a:tr h="462662">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400" b="1" dirty="0">
                          <a:solidFill>
                            <a:schemeClr val="dk1"/>
                          </a:solidFill>
                          <a:latin typeface="+mj-ea"/>
                          <a:ea typeface="+mn-ea"/>
                          <a:cs typeface="+mn-cs"/>
                          <a:sym typeface="Calibri"/>
                        </a:rPr>
                        <a:t>SDG-6</a:t>
                      </a:r>
                    </a:p>
                  </a:txBody>
                  <a:tcPr/>
                </a:tc>
                <a:tc>
                  <a:txBody>
                    <a:bodyPr/>
                    <a:lstStyle/>
                    <a:p>
                      <a:pPr algn="l"/>
                      <a:r>
                        <a:rPr lang="en-US" sz="1300" b="1" dirty="0">
                          <a:latin typeface="+mj-ea"/>
                          <a:ea typeface="+mj-ea"/>
                        </a:rPr>
                        <a:t>Open Data Cube algorithms for the SDGs </a:t>
                      </a:r>
                    </a:p>
                  </a:txBody>
                  <a:tcPr/>
                </a:tc>
                <a:tc>
                  <a:txBody>
                    <a:bodyPr/>
                    <a:lstStyle/>
                    <a:p>
                      <a:pPr algn="ctr"/>
                      <a:r>
                        <a:rPr lang="en-US" sz="1300" b="0" dirty="0">
                          <a:latin typeface="+mj-ea"/>
                          <a:ea typeface="+mj-ea"/>
                        </a:rPr>
                        <a:t>Q4 2019</a:t>
                      </a:r>
                    </a:p>
                  </a:txBody>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300" b="0" dirty="0">
                          <a:solidFill>
                            <a:schemeClr val="dk1"/>
                          </a:solidFill>
                          <a:latin typeface="+mj-ea"/>
                          <a:ea typeface="+mj-ea"/>
                          <a:cs typeface="+mn-cs"/>
                          <a:sym typeface="Calibri"/>
                        </a:rPr>
                        <a:t>NASA</a:t>
                      </a:r>
                      <a:br>
                        <a:rPr lang="en-US" sz="1300" b="0" dirty="0">
                          <a:solidFill>
                            <a:schemeClr val="dk1"/>
                          </a:solidFill>
                          <a:latin typeface="+mj-ea"/>
                          <a:ea typeface="+mj-ea"/>
                          <a:cs typeface="+mn-cs"/>
                          <a:sym typeface="Calibri"/>
                        </a:rPr>
                      </a:br>
                      <a:r>
                        <a:rPr lang="en-US" sz="1300" b="0" dirty="0">
                          <a:solidFill>
                            <a:schemeClr val="dk1"/>
                          </a:solidFill>
                          <a:latin typeface="+mj-ea"/>
                          <a:ea typeface="+mj-ea"/>
                          <a:cs typeface="+mn-cs"/>
                          <a:sym typeface="Calibri"/>
                        </a:rPr>
                        <a:t>(SEO)</a:t>
                      </a:r>
                      <a:r>
                        <a:rPr lang="en-US" sz="1300" b="0" dirty="0">
                          <a:solidFill>
                            <a:srgbClr val="FF0000"/>
                          </a:solidFill>
                          <a:latin typeface="+mj-ea"/>
                          <a:ea typeface="+mn-ea"/>
                          <a:cs typeface="+mn-cs"/>
                          <a:sym typeface="Calibri"/>
                        </a:rPr>
                        <a:t> </a:t>
                      </a:r>
                    </a:p>
                  </a:txBody>
                  <a:tcPr/>
                </a:tc>
                <a:tc>
                  <a:txBody>
                    <a:bodyPr/>
                    <a:lstStyle/>
                    <a:p>
                      <a:pPr algn="ctr"/>
                      <a:r>
                        <a:rPr lang="en-US" sz="1300" b="0" dirty="0">
                          <a:solidFill>
                            <a:schemeClr val="tx1"/>
                          </a:solidFill>
                          <a:latin typeface="+mj-ea"/>
                          <a:ea typeface="+mn-ea"/>
                          <a:cs typeface="+mn-cs"/>
                          <a:sym typeface="Calibri"/>
                        </a:rPr>
                        <a:t>NASA,</a:t>
                      </a:r>
                      <a:r>
                        <a:rPr lang="en-US" sz="1300" b="0" baseline="0" dirty="0">
                          <a:solidFill>
                            <a:schemeClr val="tx1"/>
                          </a:solidFill>
                          <a:latin typeface="+mj-ea"/>
                          <a:ea typeface="+mn-ea"/>
                          <a:cs typeface="+mn-cs"/>
                          <a:sym typeface="Calibri"/>
                        </a:rPr>
                        <a:t> CSIRO, GA, UKSA</a:t>
                      </a:r>
                      <a:endParaRPr lang="en-US" sz="1300" b="0" dirty="0">
                        <a:solidFill>
                          <a:schemeClr val="tx1"/>
                        </a:solidFill>
                        <a:latin typeface="+mj-ea"/>
                        <a:ea typeface="+mj-ea"/>
                      </a:endParaRPr>
                    </a:p>
                  </a:txBody>
                  <a:tcPr/>
                </a:tc>
                <a:tc>
                  <a:txBody>
                    <a:bodyPr/>
                    <a:lstStyle/>
                    <a:p>
                      <a:pPr algn="ctr"/>
                      <a:r>
                        <a:rPr lang="en-US" sz="1300" b="0" dirty="0">
                          <a:solidFill>
                            <a:srgbClr val="FF0000"/>
                          </a:solidFill>
                          <a:latin typeface="+mj-ea"/>
                          <a:ea typeface="+mj-ea"/>
                        </a:rPr>
                        <a:t>on-going</a:t>
                      </a:r>
                    </a:p>
                  </a:txBody>
                  <a:tcPr/>
                </a:tc>
                <a:extLst>
                  <a:ext uri="{0D108BD9-81ED-4DB2-BD59-A6C34878D82A}">
                    <a16:rowId xmlns:a16="http://schemas.microsoft.com/office/drawing/2014/main" val="2176600922"/>
                  </a:ext>
                </a:extLst>
              </a:tr>
              <a:tr h="1247793">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400" b="1" dirty="0">
                          <a:solidFill>
                            <a:schemeClr val="dk1"/>
                          </a:solidFill>
                          <a:latin typeface="+mj-ea"/>
                          <a:ea typeface="+mn-ea"/>
                          <a:cs typeface="+mn-cs"/>
                          <a:sym typeface="Calibri"/>
                        </a:rPr>
                        <a:t>CB-41</a:t>
                      </a:r>
                    </a:p>
                  </a:txBody>
                  <a:tcPr/>
                </a:tc>
                <a:tc>
                  <a:txBody>
                    <a:bodyPr/>
                    <a:lstStyle/>
                    <a:p>
                      <a:pPr algn="l"/>
                      <a:r>
                        <a:rPr lang="en-US" sz="1300" b="1" dirty="0">
                          <a:latin typeface="+mj-ea"/>
                          <a:ea typeface="+mj-ea"/>
                        </a:rPr>
                        <a:t>SDG-related training and capacity building </a:t>
                      </a:r>
                      <a:r>
                        <a:rPr lang="en-US" sz="1300" b="0" dirty="0">
                          <a:latin typeface="+mj-ea"/>
                          <a:ea typeface="+mj-ea"/>
                        </a:rPr>
                        <a:t>related to the use of space-based EO to meet the data challenges of the 2030 Agenda for Sustainable Development</a:t>
                      </a:r>
                    </a:p>
                  </a:txBody>
                  <a:tcPr/>
                </a:tc>
                <a:tc>
                  <a:txBody>
                    <a:bodyPr/>
                    <a:lstStyle/>
                    <a:p>
                      <a:pPr algn="ctr"/>
                      <a:r>
                        <a:rPr lang="en-US" sz="1300" b="0" dirty="0">
                          <a:latin typeface="+mj-ea"/>
                          <a:ea typeface="+mj-ea"/>
                        </a:rPr>
                        <a:t>Q3 2019</a:t>
                      </a:r>
                    </a:p>
                  </a:txBody>
                  <a:tcPr/>
                </a:tc>
                <a:tc>
                  <a:txBody>
                    <a:bodyPr/>
                    <a:lstStyle/>
                    <a:p>
                      <a:pPr algn="ctr"/>
                      <a:r>
                        <a:rPr lang="en-US" sz="1300" b="0" dirty="0">
                          <a:latin typeface="+mj-ea"/>
                          <a:ea typeface="+mj-ea"/>
                        </a:rPr>
                        <a:t>NASA</a:t>
                      </a:r>
                      <a:br>
                        <a:rPr lang="en-US" sz="1300" b="0" dirty="0">
                          <a:latin typeface="+mj-ea"/>
                          <a:ea typeface="+mj-ea"/>
                        </a:rPr>
                      </a:br>
                      <a:r>
                        <a:rPr lang="en-US" sz="1300" b="0" dirty="0">
                          <a:latin typeface="+mj-ea"/>
                          <a:ea typeface="+mj-ea"/>
                        </a:rPr>
                        <a:t>(</a:t>
                      </a:r>
                      <a:r>
                        <a:rPr lang="en-US" sz="1300" b="0" dirty="0" err="1">
                          <a:latin typeface="+mj-ea"/>
                          <a:ea typeface="+mj-ea"/>
                        </a:rPr>
                        <a:t>WGCapD</a:t>
                      </a:r>
                      <a:r>
                        <a:rPr lang="en-US" sz="1300" b="0" dirty="0">
                          <a:latin typeface="+mj-ea"/>
                          <a:ea typeface="+mj-ea"/>
                        </a:rPr>
                        <a:t>)</a:t>
                      </a:r>
                      <a:br>
                        <a:rPr lang="en-US" sz="1300" b="0" dirty="0">
                          <a:latin typeface="+mj-ea"/>
                          <a:ea typeface="+mj-ea"/>
                        </a:rPr>
                      </a:br>
                      <a:endParaRPr lang="en-US" sz="1300" b="0" dirty="0">
                        <a:latin typeface="+mj-ea"/>
                        <a:ea typeface="+mj-ea"/>
                      </a:endParaRPr>
                    </a:p>
                  </a:txBody>
                  <a:tcPr/>
                </a:tc>
                <a:tc>
                  <a:txBody>
                    <a:bodyPr/>
                    <a:lstStyle/>
                    <a:p>
                      <a:pPr algn="ctr"/>
                      <a:r>
                        <a:rPr lang="en-US" sz="1300" b="0" dirty="0">
                          <a:solidFill>
                            <a:schemeClr val="tx1"/>
                          </a:solidFill>
                          <a:latin typeface="+mj-ea"/>
                          <a:ea typeface="+mn-ea"/>
                          <a:cs typeface="+mn-cs"/>
                          <a:sym typeface="Calibri"/>
                        </a:rPr>
                        <a:t>SDG AHT Members</a:t>
                      </a:r>
                      <a:endParaRPr lang="en-US" sz="1300" b="0" dirty="0">
                        <a:solidFill>
                          <a:schemeClr val="tx1"/>
                        </a:solidFill>
                        <a:latin typeface="+mj-ea"/>
                        <a:ea typeface="+mj-ea"/>
                      </a:endParaRPr>
                    </a:p>
                  </a:txBody>
                  <a:tcPr/>
                </a:tc>
                <a:tc>
                  <a:txBody>
                    <a:bodyPr/>
                    <a:lstStyle/>
                    <a:p>
                      <a:pPr algn="ctr"/>
                      <a:r>
                        <a:rPr lang="en-US" sz="1300" b="0" dirty="0">
                          <a:solidFill>
                            <a:srgbClr val="FF0000"/>
                          </a:solidFill>
                          <a:latin typeface="+mj-ea"/>
                          <a:ea typeface="+mj-ea"/>
                        </a:rPr>
                        <a:t>Awareness webinars done</a:t>
                      </a:r>
                    </a:p>
                    <a:p>
                      <a:pPr algn="ctr"/>
                      <a:r>
                        <a:rPr lang="en-US" sz="1300" b="0" dirty="0">
                          <a:solidFill>
                            <a:srgbClr val="FF0000"/>
                          </a:solidFill>
                          <a:latin typeface="+mj-ea"/>
                          <a:ea typeface="+mj-ea"/>
                        </a:rPr>
                        <a:t>Indicator-specific webinars under preparation</a:t>
                      </a:r>
                    </a:p>
                  </a:txBody>
                  <a:tcPr/>
                </a:tc>
                <a:extLst>
                  <a:ext uri="{0D108BD9-81ED-4DB2-BD59-A6C34878D82A}">
                    <a16:rowId xmlns:a16="http://schemas.microsoft.com/office/drawing/2014/main" val="393186930"/>
                  </a:ext>
                </a:extLst>
              </a:tr>
            </a:tbl>
          </a:graphicData>
        </a:graphic>
      </p:graphicFrame>
    </p:spTree>
    <p:extLst>
      <p:ext uri="{BB962C8B-B14F-4D97-AF65-F5344CB8AC3E}">
        <p14:creationId xmlns:p14="http://schemas.microsoft.com/office/powerpoint/2010/main" val="3660218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graphicFrame>
        <p:nvGraphicFramePr>
          <p:cNvPr id="5" name="Content Placeholder 4"/>
          <p:cNvGraphicFramePr>
            <a:graphicFrameLocks noGrp="1"/>
          </p:cNvGraphicFramePr>
          <p:nvPr>
            <p:ph sz="quarter" idx="10"/>
            <p:extLst/>
          </p:nvPr>
        </p:nvGraphicFramePr>
        <p:xfrm>
          <a:off x="228600" y="1295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9B51D962-BDEC-DE4C-A0B8-6CA85F7B7523}"/>
              </a:ext>
            </a:extLst>
          </p:cNvPr>
          <p:cNvSpPr>
            <a:spLocks noGrp="1"/>
          </p:cNvSpPr>
          <p:nvPr>
            <p:ph sz="quarter" idx="11"/>
          </p:nvPr>
        </p:nvSpPr>
        <p:spPr>
          <a:xfrm>
            <a:off x="1981200" y="104775"/>
            <a:ext cx="5486400" cy="990600"/>
          </a:xfrm>
        </p:spPr>
        <p:txBody>
          <a:bodyPr/>
          <a:lstStyle/>
          <a:p>
            <a:r>
              <a:rPr lang="en-AU" sz="2400" dirty="0"/>
              <a:t>Solutions to explore against existing challenges</a:t>
            </a:r>
          </a:p>
        </p:txBody>
      </p:sp>
    </p:spTree>
    <p:extLst>
      <p:ext uri="{BB962C8B-B14F-4D97-AF65-F5344CB8AC3E}">
        <p14:creationId xmlns:p14="http://schemas.microsoft.com/office/powerpoint/2010/main" val="12436953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45B8C81-C55C-EB4B-BA9C-469174492F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464" y="1802509"/>
            <a:ext cx="1823229" cy="1215000"/>
          </a:xfrm>
          <a:prstGeom prst="rect">
            <a:avLst/>
          </a:prstGeom>
        </p:spPr>
      </p:pic>
      <p:sp>
        <p:nvSpPr>
          <p:cNvPr id="39" name="Rectangle 38">
            <a:extLst>
              <a:ext uri="{FF2B5EF4-FFF2-40B4-BE49-F238E27FC236}">
                <a16:creationId xmlns:a16="http://schemas.microsoft.com/office/drawing/2014/main" id="{AF96B7A5-F450-8C46-A92F-F38280990774}"/>
              </a:ext>
            </a:extLst>
          </p:cNvPr>
          <p:cNvSpPr/>
          <p:nvPr/>
        </p:nvSpPr>
        <p:spPr>
          <a:xfrm>
            <a:off x="1236921" y="3633492"/>
            <a:ext cx="353291" cy="28435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a:extLst>
              <a:ext uri="{FF2B5EF4-FFF2-40B4-BE49-F238E27FC236}">
                <a16:creationId xmlns:a16="http://schemas.microsoft.com/office/drawing/2014/main" id="{D9EDBE7C-008A-1C46-A4FA-5523EF7A6F0A}"/>
              </a:ext>
            </a:extLst>
          </p:cNvPr>
          <p:cNvSpPr/>
          <p:nvPr/>
        </p:nvSpPr>
        <p:spPr>
          <a:xfrm>
            <a:off x="7862373" y="3148096"/>
            <a:ext cx="824427" cy="3412166"/>
          </a:xfrm>
          <a:prstGeom prst="rect">
            <a:avLst/>
          </a:prstGeom>
          <a:solidFill>
            <a:schemeClr val="bg2">
              <a:lumMod val="50000"/>
              <a:alpha val="3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ectangle 4">
            <a:extLst>
              <a:ext uri="{FF2B5EF4-FFF2-40B4-BE49-F238E27FC236}">
                <a16:creationId xmlns:a16="http://schemas.microsoft.com/office/drawing/2014/main" id="{19BD64CB-E50C-AB42-AAF3-BC126C619B5E}"/>
              </a:ext>
            </a:extLst>
          </p:cNvPr>
          <p:cNvSpPr/>
          <p:nvPr/>
        </p:nvSpPr>
        <p:spPr>
          <a:xfrm>
            <a:off x="2553506" y="2680591"/>
            <a:ext cx="1620000" cy="3879671"/>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Surface Water Extent, Vegetated Wetlands, </a:t>
            </a:r>
            <a:br>
              <a:rPr lang="en-US" sz="900" i="1" dirty="0">
                <a:solidFill>
                  <a:schemeClr val="tx1"/>
                </a:solidFill>
                <a:latin typeface="+mj-lt"/>
              </a:rPr>
            </a:br>
            <a:r>
              <a:rPr lang="en-US" sz="900" i="1" dirty="0">
                <a:solidFill>
                  <a:schemeClr val="tx1"/>
                </a:solidFill>
                <a:latin typeface="+mj-lt"/>
              </a:rPr>
              <a:t>Water Quality</a:t>
            </a:r>
          </a:p>
        </p:txBody>
      </p:sp>
      <p:sp>
        <p:nvSpPr>
          <p:cNvPr id="6" name="Rectangle 5">
            <a:extLst>
              <a:ext uri="{FF2B5EF4-FFF2-40B4-BE49-F238E27FC236}">
                <a16:creationId xmlns:a16="http://schemas.microsoft.com/office/drawing/2014/main" id="{8D8E3250-2B4B-D34B-9287-367B9383B313}"/>
              </a:ext>
            </a:extLst>
          </p:cNvPr>
          <p:cNvSpPr/>
          <p:nvPr/>
        </p:nvSpPr>
        <p:spPr>
          <a:xfrm>
            <a:off x="4313181" y="2680591"/>
            <a:ext cx="1620000" cy="387967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US" sz="900" i="1" dirty="0">
                <a:solidFill>
                  <a:schemeClr val="tx1"/>
                </a:solidFill>
                <a:latin typeface="+mj-lt"/>
              </a:rPr>
              <a:t>Human Settlements, </a:t>
            </a:r>
          </a:p>
          <a:p>
            <a:pPr algn="ctr">
              <a:spcAft>
                <a:spcPts val="600"/>
              </a:spcAft>
            </a:pPr>
            <a:r>
              <a:rPr lang="en-US" sz="900" i="1" dirty="0">
                <a:solidFill>
                  <a:schemeClr val="tx1"/>
                </a:solidFill>
                <a:latin typeface="+mj-lt"/>
              </a:rPr>
              <a:t>Population Density, urban/rural</a:t>
            </a:r>
          </a:p>
          <a:p>
            <a:pPr algn="ctr"/>
            <a:endParaRPr lang="en-US" sz="1200" dirty="0">
              <a:solidFill>
                <a:schemeClr val="tx1"/>
              </a:solidFill>
              <a:latin typeface="+mj-lt"/>
            </a:endParaRPr>
          </a:p>
        </p:txBody>
      </p:sp>
      <p:sp>
        <p:nvSpPr>
          <p:cNvPr id="7" name="Rectangle 6">
            <a:extLst>
              <a:ext uri="{FF2B5EF4-FFF2-40B4-BE49-F238E27FC236}">
                <a16:creationId xmlns:a16="http://schemas.microsoft.com/office/drawing/2014/main" id="{DB00DAA8-FBD2-3B42-A310-4F02D15F2A0C}"/>
              </a:ext>
            </a:extLst>
          </p:cNvPr>
          <p:cNvSpPr/>
          <p:nvPr/>
        </p:nvSpPr>
        <p:spPr>
          <a:xfrm>
            <a:off x="6072856" y="2680591"/>
            <a:ext cx="1620000" cy="387967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Land Cover, </a:t>
            </a:r>
            <a:br>
              <a:rPr lang="en-US" sz="900" i="1" dirty="0">
                <a:solidFill>
                  <a:schemeClr val="tx1"/>
                </a:solidFill>
                <a:latin typeface="+mj-lt"/>
              </a:rPr>
            </a:br>
            <a:r>
              <a:rPr lang="en-US" sz="900" i="1" dirty="0">
                <a:solidFill>
                  <a:schemeClr val="tx1"/>
                </a:solidFill>
                <a:latin typeface="+mj-lt"/>
              </a:rPr>
              <a:t>Land Productivity, </a:t>
            </a:r>
            <a:br>
              <a:rPr lang="en-US" sz="900" i="1" dirty="0">
                <a:solidFill>
                  <a:schemeClr val="tx1"/>
                </a:solidFill>
                <a:latin typeface="+mj-lt"/>
              </a:rPr>
            </a:br>
            <a:r>
              <a:rPr lang="en-US" sz="900" i="1" dirty="0">
                <a:solidFill>
                  <a:schemeClr val="tx1"/>
                </a:solidFill>
                <a:latin typeface="+mj-lt"/>
              </a:rPr>
              <a:t>Carbon Stock</a:t>
            </a:r>
          </a:p>
        </p:txBody>
      </p:sp>
      <p:sp>
        <p:nvSpPr>
          <p:cNvPr id="8" name="Rectangle 7">
            <a:extLst>
              <a:ext uri="{FF2B5EF4-FFF2-40B4-BE49-F238E27FC236}">
                <a16:creationId xmlns:a16="http://schemas.microsoft.com/office/drawing/2014/main" id="{D93499C3-1C93-B24E-8CBC-91F743DBEA75}"/>
              </a:ext>
            </a:extLst>
          </p:cNvPr>
          <p:cNvSpPr/>
          <p:nvPr/>
        </p:nvSpPr>
        <p:spPr>
          <a:xfrm>
            <a:off x="2553506" y="2006111"/>
            <a:ext cx="1620000" cy="6059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00063"/>
            <a:r>
              <a:rPr lang="en-US" sz="1200" dirty="0">
                <a:latin typeface="+mj-lt"/>
              </a:rPr>
              <a:t>6.6.1 	Water</a:t>
            </a:r>
            <a:br>
              <a:rPr lang="en-US" sz="1200" dirty="0">
                <a:latin typeface="+mj-lt"/>
              </a:rPr>
            </a:br>
            <a:r>
              <a:rPr lang="en-US" sz="1200" dirty="0">
                <a:latin typeface="+mj-lt"/>
              </a:rPr>
              <a:t>related ecosystems</a:t>
            </a:r>
          </a:p>
        </p:txBody>
      </p:sp>
      <p:sp>
        <p:nvSpPr>
          <p:cNvPr id="9" name="Rectangle 8">
            <a:extLst>
              <a:ext uri="{FF2B5EF4-FFF2-40B4-BE49-F238E27FC236}">
                <a16:creationId xmlns:a16="http://schemas.microsoft.com/office/drawing/2014/main" id="{3FE8C9E0-D812-7749-8FEA-CA0BE3817C2A}"/>
              </a:ext>
            </a:extLst>
          </p:cNvPr>
          <p:cNvSpPr/>
          <p:nvPr/>
        </p:nvSpPr>
        <p:spPr>
          <a:xfrm>
            <a:off x="4313181" y="2006111"/>
            <a:ext cx="1620000" cy="60592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70310"/>
            <a:r>
              <a:rPr lang="en-US" sz="1200" dirty="0">
                <a:latin typeface="+mj-lt"/>
              </a:rPr>
              <a:t>11.3.1  	Sustainable Urbanization </a:t>
            </a:r>
          </a:p>
        </p:txBody>
      </p:sp>
      <p:sp>
        <p:nvSpPr>
          <p:cNvPr id="10" name="Rectangle 9">
            <a:extLst>
              <a:ext uri="{FF2B5EF4-FFF2-40B4-BE49-F238E27FC236}">
                <a16:creationId xmlns:a16="http://schemas.microsoft.com/office/drawing/2014/main" id="{33AB0D45-6554-4949-AEAC-860A1D633C6F}"/>
              </a:ext>
            </a:extLst>
          </p:cNvPr>
          <p:cNvSpPr/>
          <p:nvPr/>
        </p:nvSpPr>
        <p:spPr>
          <a:xfrm>
            <a:off x="6072856" y="2007080"/>
            <a:ext cx="1620000" cy="60495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35781"/>
            <a:r>
              <a:rPr lang="en-US" sz="1200" dirty="0">
                <a:latin typeface="+mj-lt"/>
              </a:rPr>
              <a:t>15.3.1 	Land Degradation Neutrality</a:t>
            </a:r>
          </a:p>
        </p:txBody>
      </p:sp>
      <p:sp>
        <p:nvSpPr>
          <p:cNvPr id="11" name="Rounded Rectangle 10">
            <a:extLst>
              <a:ext uri="{FF2B5EF4-FFF2-40B4-BE49-F238E27FC236}">
                <a16:creationId xmlns:a16="http://schemas.microsoft.com/office/drawing/2014/main" id="{C83BFC43-0984-684F-B42D-85DA6CED352E}"/>
              </a:ext>
            </a:extLst>
          </p:cNvPr>
          <p:cNvSpPr/>
          <p:nvPr/>
        </p:nvSpPr>
        <p:spPr>
          <a:xfrm>
            <a:off x="388714" y="3733800"/>
            <a:ext cx="8450486" cy="432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2" name="Rectangle 11">
            <a:extLst>
              <a:ext uri="{FF2B5EF4-FFF2-40B4-BE49-F238E27FC236}">
                <a16:creationId xmlns:a16="http://schemas.microsoft.com/office/drawing/2014/main" id="{277B11BE-DDA0-EB48-9B79-32787A056A07}"/>
              </a:ext>
            </a:extLst>
          </p:cNvPr>
          <p:cNvSpPr/>
          <p:nvPr/>
        </p:nvSpPr>
        <p:spPr>
          <a:xfrm>
            <a:off x="466465" y="3735092"/>
            <a:ext cx="2000262" cy="43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latin typeface="+mj-lt"/>
              </a:rPr>
              <a:t>Satellite Data Continuity</a:t>
            </a:r>
            <a:br>
              <a:rPr lang="en-US" sz="1100" dirty="0">
                <a:latin typeface="+mj-lt"/>
              </a:rPr>
            </a:br>
            <a:r>
              <a:rPr lang="en-US" sz="1100" dirty="0">
                <a:latin typeface="+mj-lt"/>
              </a:rPr>
              <a:t>(</a:t>
            </a:r>
            <a:r>
              <a:rPr lang="en-US" sz="1100" dirty="0" err="1">
                <a:latin typeface="+mj-lt"/>
              </a:rPr>
              <a:t>inc.</a:t>
            </a:r>
            <a:r>
              <a:rPr lang="en-US" sz="1100" dirty="0">
                <a:latin typeface="+mj-lt"/>
              </a:rPr>
              <a:t> data requirements, ARD</a:t>
            </a:r>
            <a:r>
              <a:rPr lang="en-US" sz="1200" dirty="0">
                <a:latin typeface="+mj-lt"/>
              </a:rPr>
              <a:t>) </a:t>
            </a:r>
          </a:p>
        </p:txBody>
      </p:sp>
      <p:sp>
        <p:nvSpPr>
          <p:cNvPr id="14" name="Rectangle 13">
            <a:extLst>
              <a:ext uri="{FF2B5EF4-FFF2-40B4-BE49-F238E27FC236}">
                <a16:creationId xmlns:a16="http://schemas.microsoft.com/office/drawing/2014/main" id="{82C996D7-B333-9E42-ACC0-13AA8EC5671F}"/>
              </a:ext>
            </a:extLst>
          </p:cNvPr>
          <p:cNvSpPr/>
          <p:nvPr/>
        </p:nvSpPr>
        <p:spPr>
          <a:xfrm>
            <a:off x="7867154" y="3739612"/>
            <a:ext cx="819646"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15" name="Rounded Rectangle 14">
            <a:extLst>
              <a:ext uri="{FF2B5EF4-FFF2-40B4-BE49-F238E27FC236}">
                <a16:creationId xmlns:a16="http://schemas.microsoft.com/office/drawing/2014/main" id="{85C6FF2F-5514-2B40-B5B6-C1875DDEDFF7}"/>
              </a:ext>
            </a:extLst>
          </p:cNvPr>
          <p:cNvSpPr/>
          <p:nvPr/>
        </p:nvSpPr>
        <p:spPr>
          <a:xfrm>
            <a:off x="388714" y="4248638"/>
            <a:ext cx="8450485" cy="4392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15">
            <a:extLst>
              <a:ext uri="{FF2B5EF4-FFF2-40B4-BE49-F238E27FC236}">
                <a16:creationId xmlns:a16="http://schemas.microsoft.com/office/drawing/2014/main" id="{B7994E14-AA65-D54D-B30A-2311F1C8E597}"/>
              </a:ext>
            </a:extLst>
          </p:cNvPr>
          <p:cNvSpPr/>
          <p:nvPr/>
        </p:nvSpPr>
        <p:spPr>
          <a:xfrm>
            <a:off x="466465" y="4255419"/>
            <a:ext cx="2000263" cy="43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a:t>
            </a:r>
            <a:r>
              <a:rPr lang="en-US" sz="1050" dirty="0">
                <a:latin typeface="+mj-lt"/>
              </a:rPr>
              <a:t>Enabling</a:t>
            </a:r>
            <a:r>
              <a:rPr lang="en-US" sz="1100" dirty="0">
                <a:latin typeface="+mj-lt"/>
              </a:rPr>
              <a:t> Infrastructures</a:t>
            </a:r>
            <a:br>
              <a:rPr lang="en-US" sz="1100" dirty="0">
                <a:latin typeface="+mj-lt"/>
              </a:rPr>
            </a:br>
            <a:r>
              <a:rPr lang="en-US" sz="1100" dirty="0">
                <a:latin typeface="+mj-lt"/>
              </a:rPr>
              <a:t>(Platforms, Data Cubes)</a:t>
            </a:r>
          </a:p>
        </p:txBody>
      </p:sp>
      <p:sp>
        <p:nvSpPr>
          <p:cNvPr id="17" name="Rectangle 16">
            <a:extLst>
              <a:ext uri="{FF2B5EF4-FFF2-40B4-BE49-F238E27FC236}">
                <a16:creationId xmlns:a16="http://schemas.microsoft.com/office/drawing/2014/main" id="{C76F3EEE-9D01-2B4D-91AC-73C69C9D8ECF}"/>
              </a:ext>
            </a:extLst>
          </p:cNvPr>
          <p:cNvSpPr/>
          <p:nvPr/>
        </p:nvSpPr>
        <p:spPr>
          <a:xfrm>
            <a:off x="7867154" y="4258809"/>
            <a:ext cx="819646"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WGISS</a:t>
            </a:r>
          </a:p>
          <a:p>
            <a:pPr algn="ctr"/>
            <a:r>
              <a:rPr lang="en-US" sz="1100" dirty="0">
                <a:latin typeface="+mj-lt"/>
              </a:rPr>
              <a:t>SEO</a:t>
            </a:r>
          </a:p>
        </p:txBody>
      </p:sp>
      <p:sp>
        <p:nvSpPr>
          <p:cNvPr id="18" name="Rounded Rectangle 17">
            <a:extLst>
              <a:ext uri="{FF2B5EF4-FFF2-40B4-BE49-F238E27FC236}">
                <a16:creationId xmlns:a16="http://schemas.microsoft.com/office/drawing/2014/main" id="{9D511C55-F7B0-DB41-B79A-BAB635003D72}"/>
              </a:ext>
            </a:extLst>
          </p:cNvPr>
          <p:cNvSpPr/>
          <p:nvPr/>
        </p:nvSpPr>
        <p:spPr>
          <a:xfrm>
            <a:off x="388715" y="4769288"/>
            <a:ext cx="8450483" cy="4392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9" name="Rectangle 18">
            <a:extLst>
              <a:ext uri="{FF2B5EF4-FFF2-40B4-BE49-F238E27FC236}">
                <a16:creationId xmlns:a16="http://schemas.microsoft.com/office/drawing/2014/main" id="{AB6C3BB5-E870-DA45-ACA8-54771CDA720B}"/>
              </a:ext>
            </a:extLst>
          </p:cNvPr>
          <p:cNvSpPr/>
          <p:nvPr/>
        </p:nvSpPr>
        <p:spPr>
          <a:xfrm>
            <a:off x="466465" y="4775746"/>
            <a:ext cx="2000262" cy="43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Awareness &amp; </a:t>
            </a:r>
          </a:p>
          <a:p>
            <a:pPr algn="ctr"/>
            <a:r>
              <a:rPr lang="en-US" sz="1100" dirty="0">
                <a:latin typeface="+mj-lt"/>
              </a:rPr>
              <a:t>Capacity Building</a:t>
            </a:r>
          </a:p>
        </p:txBody>
      </p:sp>
      <p:sp>
        <p:nvSpPr>
          <p:cNvPr id="20" name="Rectangle 19">
            <a:extLst>
              <a:ext uri="{FF2B5EF4-FFF2-40B4-BE49-F238E27FC236}">
                <a16:creationId xmlns:a16="http://schemas.microsoft.com/office/drawing/2014/main" id="{F994BFE7-851E-3048-8199-CF20B9DCB642}"/>
              </a:ext>
            </a:extLst>
          </p:cNvPr>
          <p:cNvSpPr/>
          <p:nvPr/>
        </p:nvSpPr>
        <p:spPr>
          <a:xfrm>
            <a:off x="7867154" y="4778006"/>
            <a:ext cx="819646"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mj-lt"/>
              </a:rPr>
              <a:t>WGCapD</a:t>
            </a:r>
            <a:endParaRPr lang="en-US" sz="1100" dirty="0">
              <a:latin typeface="+mj-lt"/>
            </a:endParaRPr>
          </a:p>
        </p:txBody>
      </p:sp>
      <p:sp>
        <p:nvSpPr>
          <p:cNvPr id="21" name="Rounded Rectangle 20">
            <a:extLst>
              <a:ext uri="{FF2B5EF4-FFF2-40B4-BE49-F238E27FC236}">
                <a16:creationId xmlns:a16="http://schemas.microsoft.com/office/drawing/2014/main" id="{20D8B616-7211-2C4C-B0D2-6AA33D4A8A57}"/>
              </a:ext>
            </a:extLst>
          </p:cNvPr>
          <p:cNvSpPr/>
          <p:nvPr/>
        </p:nvSpPr>
        <p:spPr>
          <a:xfrm>
            <a:off x="388714" y="5810588"/>
            <a:ext cx="8450483" cy="4392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2" name="Rectangle 21">
            <a:extLst>
              <a:ext uri="{FF2B5EF4-FFF2-40B4-BE49-F238E27FC236}">
                <a16:creationId xmlns:a16="http://schemas.microsoft.com/office/drawing/2014/main" id="{4E5E20C5-FF47-0B4C-A8BB-C58BC880092B}"/>
              </a:ext>
            </a:extLst>
          </p:cNvPr>
          <p:cNvSpPr/>
          <p:nvPr/>
        </p:nvSpPr>
        <p:spPr>
          <a:xfrm>
            <a:off x="466465" y="5816400"/>
            <a:ext cx="2000262" cy="43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latin typeface="+mj-lt"/>
              </a:rPr>
              <a:t>Level of Confidence on</a:t>
            </a:r>
            <a:br>
              <a:rPr lang="en-US" sz="1200" i="1" dirty="0">
                <a:latin typeface="+mj-lt"/>
              </a:rPr>
            </a:br>
            <a:r>
              <a:rPr lang="en-US" sz="1200" i="1" dirty="0">
                <a:latin typeface="+mj-lt"/>
              </a:rPr>
              <a:t> EO for national statistics</a:t>
            </a:r>
          </a:p>
        </p:txBody>
      </p:sp>
      <p:sp>
        <p:nvSpPr>
          <p:cNvPr id="23" name="Rectangle 22">
            <a:extLst>
              <a:ext uri="{FF2B5EF4-FFF2-40B4-BE49-F238E27FC236}">
                <a16:creationId xmlns:a16="http://schemas.microsoft.com/office/drawing/2014/main" id="{D0ACDC01-270C-E541-9745-E5BC8AFACBB9}"/>
              </a:ext>
            </a:extLst>
          </p:cNvPr>
          <p:cNvSpPr/>
          <p:nvPr/>
        </p:nvSpPr>
        <p:spPr>
          <a:xfrm>
            <a:off x="7867154" y="5816400"/>
            <a:ext cx="819646"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WGCV</a:t>
            </a:r>
          </a:p>
        </p:txBody>
      </p:sp>
      <p:pic>
        <p:nvPicPr>
          <p:cNvPr id="24" name="Picture 23">
            <a:extLst>
              <a:ext uri="{FF2B5EF4-FFF2-40B4-BE49-F238E27FC236}">
                <a16:creationId xmlns:a16="http://schemas.microsoft.com/office/drawing/2014/main" id="{7012570B-1E8F-8944-B282-1D2D8DE2F2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88794" y="2231036"/>
            <a:ext cx="324000" cy="324000"/>
          </a:xfrm>
          <a:prstGeom prst="rect">
            <a:avLst/>
          </a:prstGeom>
        </p:spPr>
      </p:pic>
      <p:pic>
        <p:nvPicPr>
          <p:cNvPr id="25" name="Picture 24">
            <a:extLst>
              <a:ext uri="{FF2B5EF4-FFF2-40B4-BE49-F238E27FC236}">
                <a16:creationId xmlns:a16="http://schemas.microsoft.com/office/drawing/2014/main" id="{002E9DAD-B6A7-B943-BC91-FA1EA7EED5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624" y="2231036"/>
            <a:ext cx="324000" cy="324000"/>
          </a:xfrm>
          <a:prstGeom prst="rect">
            <a:avLst/>
          </a:prstGeom>
        </p:spPr>
      </p:pic>
      <p:pic>
        <p:nvPicPr>
          <p:cNvPr id="26" name="Picture 25">
            <a:extLst>
              <a:ext uri="{FF2B5EF4-FFF2-40B4-BE49-F238E27FC236}">
                <a16:creationId xmlns:a16="http://schemas.microsoft.com/office/drawing/2014/main" id="{23692217-4995-2245-AE04-3DDEEF800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34436" y="2234617"/>
            <a:ext cx="324000" cy="324000"/>
          </a:xfrm>
          <a:prstGeom prst="rect">
            <a:avLst/>
          </a:prstGeom>
        </p:spPr>
      </p:pic>
      <p:sp>
        <p:nvSpPr>
          <p:cNvPr id="29" name="Rectangle 28">
            <a:extLst>
              <a:ext uri="{FF2B5EF4-FFF2-40B4-BE49-F238E27FC236}">
                <a16:creationId xmlns:a16="http://schemas.microsoft.com/office/drawing/2014/main" id="{974170A1-D43A-9645-BFB1-4A5BE1999DB6}"/>
              </a:ext>
            </a:extLst>
          </p:cNvPr>
          <p:cNvSpPr/>
          <p:nvPr/>
        </p:nvSpPr>
        <p:spPr>
          <a:xfrm>
            <a:off x="2550331" y="1727588"/>
            <a:ext cx="1620000" cy="24620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Environment</a:t>
            </a:r>
          </a:p>
        </p:txBody>
      </p:sp>
      <p:sp>
        <p:nvSpPr>
          <p:cNvPr id="30" name="Rectangle 29">
            <a:extLst>
              <a:ext uri="{FF2B5EF4-FFF2-40B4-BE49-F238E27FC236}">
                <a16:creationId xmlns:a16="http://schemas.microsoft.com/office/drawing/2014/main" id="{4EEF4A1B-31CC-574C-8259-E61AAF7EF7BD}"/>
              </a:ext>
            </a:extLst>
          </p:cNvPr>
          <p:cNvSpPr/>
          <p:nvPr/>
        </p:nvSpPr>
        <p:spPr>
          <a:xfrm>
            <a:off x="4315002" y="1727588"/>
            <a:ext cx="1620000" cy="24620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Habitat</a:t>
            </a:r>
          </a:p>
        </p:txBody>
      </p:sp>
      <p:sp>
        <p:nvSpPr>
          <p:cNvPr id="31" name="Rectangle 30">
            <a:extLst>
              <a:ext uri="{FF2B5EF4-FFF2-40B4-BE49-F238E27FC236}">
                <a16:creationId xmlns:a16="http://schemas.microsoft.com/office/drawing/2014/main" id="{A05B3142-BB6E-5340-A793-6B446418F484}"/>
              </a:ext>
            </a:extLst>
          </p:cNvPr>
          <p:cNvSpPr/>
          <p:nvPr/>
        </p:nvSpPr>
        <p:spPr>
          <a:xfrm>
            <a:off x="6074677" y="1727588"/>
            <a:ext cx="1620000" cy="2462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UNCCD</a:t>
            </a:r>
          </a:p>
        </p:txBody>
      </p:sp>
      <p:sp>
        <p:nvSpPr>
          <p:cNvPr id="27" name="Rectangle 26">
            <a:extLst>
              <a:ext uri="{FF2B5EF4-FFF2-40B4-BE49-F238E27FC236}">
                <a16:creationId xmlns:a16="http://schemas.microsoft.com/office/drawing/2014/main" id="{3526FA32-F3F4-8B49-BEFE-D35EDB7F531A}"/>
              </a:ext>
            </a:extLst>
          </p:cNvPr>
          <p:cNvSpPr/>
          <p:nvPr/>
        </p:nvSpPr>
        <p:spPr>
          <a:xfrm>
            <a:off x="76200" y="6329850"/>
            <a:ext cx="8974852" cy="5281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marL="134541">
              <a:spcBef>
                <a:spcPts val="450"/>
              </a:spcBef>
            </a:pPr>
            <a:r>
              <a:rPr lang="en-US" sz="1400" b="1" dirty="0">
                <a:latin typeface="+mj-lt"/>
              </a:rPr>
              <a:t>GEO EO4SDG  </a:t>
            </a:r>
          </a:p>
        </p:txBody>
      </p:sp>
      <p:sp>
        <p:nvSpPr>
          <p:cNvPr id="33" name="Rectangle 32">
            <a:extLst>
              <a:ext uri="{FF2B5EF4-FFF2-40B4-BE49-F238E27FC236}">
                <a16:creationId xmlns:a16="http://schemas.microsoft.com/office/drawing/2014/main" id="{39F442A8-6DA5-8A40-93E1-0953A0968A08}"/>
              </a:ext>
            </a:extLst>
          </p:cNvPr>
          <p:cNvSpPr/>
          <p:nvPr/>
        </p:nvSpPr>
        <p:spPr>
          <a:xfrm>
            <a:off x="4313181"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Human Planet</a:t>
            </a:r>
            <a:endParaRPr lang="en-US" dirty="0">
              <a:latin typeface="+mj-lt"/>
            </a:endParaRPr>
          </a:p>
        </p:txBody>
      </p:sp>
      <p:sp>
        <p:nvSpPr>
          <p:cNvPr id="34" name="Rectangle 33">
            <a:extLst>
              <a:ext uri="{FF2B5EF4-FFF2-40B4-BE49-F238E27FC236}">
                <a16:creationId xmlns:a16="http://schemas.microsoft.com/office/drawing/2014/main" id="{31604E5D-A06E-B346-8000-913CB07CB597}"/>
              </a:ext>
            </a:extLst>
          </p:cNvPr>
          <p:cNvSpPr/>
          <p:nvPr/>
        </p:nvSpPr>
        <p:spPr>
          <a:xfrm>
            <a:off x="6071702"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Land Degradation Neutrality</a:t>
            </a:r>
            <a:endParaRPr lang="en-US" dirty="0">
              <a:latin typeface="+mj-lt"/>
            </a:endParaRPr>
          </a:p>
        </p:txBody>
      </p:sp>
      <p:sp>
        <p:nvSpPr>
          <p:cNvPr id="32" name="Rectangle 31">
            <a:extLst>
              <a:ext uri="{FF2B5EF4-FFF2-40B4-BE49-F238E27FC236}">
                <a16:creationId xmlns:a16="http://schemas.microsoft.com/office/drawing/2014/main" id="{0D5B1992-5C67-194E-B59F-67B337F59FEB}"/>
              </a:ext>
            </a:extLst>
          </p:cNvPr>
          <p:cNvSpPr/>
          <p:nvPr/>
        </p:nvSpPr>
        <p:spPr>
          <a:xfrm>
            <a:off x="2553506"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dirty="0">
                <a:latin typeface="+mj-lt"/>
              </a:rPr>
              <a:t>GEO Wetlands, </a:t>
            </a:r>
            <a:r>
              <a:rPr lang="en-US" sz="1000" dirty="0" err="1">
                <a:latin typeface="+mj-lt"/>
              </a:rPr>
              <a:t>Aquawatch</a:t>
            </a:r>
            <a:r>
              <a:rPr lang="en-US" sz="1000" dirty="0">
                <a:latin typeface="+mj-lt"/>
              </a:rPr>
              <a:t> GEO GLOWS</a:t>
            </a:r>
            <a:r>
              <a:rPr lang="en-US" sz="1600" dirty="0">
                <a:latin typeface="+mj-lt"/>
              </a:rPr>
              <a:t> </a:t>
            </a:r>
          </a:p>
        </p:txBody>
      </p:sp>
      <p:sp>
        <p:nvSpPr>
          <p:cNvPr id="28" name="Rectangle 27">
            <a:extLst>
              <a:ext uri="{FF2B5EF4-FFF2-40B4-BE49-F238E27FC236}">
                <a16:creationId xmlns:a16="http://schemas.microsoft.com/office/drawing/2014/main" id="{E846CE87-9768-6C4C-9595-CACE4CB7E5DC}"/>
              </a:ext>
            </a:extLst>
          </p:cNvPr>
          <p:cNvSpPr/>
          <p:nvPr/>
        </p:nvSpPr>
        <p:spPr>
          <a:xfrm>
            <a:off x="76200" y="3148096"/>
            <a:ext cx="8974852" cy="485396"/>
          </a:xfrm>
          <a:prstGeom prst="rect">
            <a:avLst/>
          </a:prstGeom>
          <a:solidFill>
            <a:schemeClr val="tx2">
              <a:alpha val="30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541"/>
            <a:r>
              <a:rPr lang="en-US" sz="1400" b="1" dirty="0">
                <a:solidFill>
                  <a:schemeClr val="tx1"/>
                </a:solidFill>
                <a:latin typeface="+mj-lt"/>
              </a:rPr>
              <a:t>CEOS SDG AHT</a:t>
            </a:r>
          </a:p>
        </p:txBody>
      </p:sp>
      <p:sp>
        <p:nvSpPr>
          <p:cNvPr id="36" name="Rectangle 35">
            <a:extLst>
              <a:ext uri="{FF2B5EF4-FFF2-40B4-BE49-F238E27FC236}">
                <a16:creationId xmlns:a16="http://schemas.microsoft.com/office/drawing/2014/main" id="{03B2B6AC-94B2-9244-A21F-594C39FF2358}"/>
              </a:ext>
            </a:extLst>
          </p:cNvPr>
          <p:cNvSpPr/>
          <p:nvPr/>
        </p:nvSpPr>
        <p:spPr>
          <a:xfrm>
            <a:off x="76200" y="1200716"/>
            <a:ext cx="8974852" cy="4824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mj-lt"/>
              </a:rPr>
              <a:t>UN Inter-Agency and Expert Group on SDG Indicators (</a:t>
            </a:r>
            <a:r>
              <a:rPr lang="en-US" sz="1400" b="1" dirty="0">
                <a:latin typeface="+mj-lt"/>
              </a:rPr>
              <a:t>IAEG-SDGs</a:t>
            </a:r>
            <a:r>
              <a:rPr lang="en-US" sz="1400" dirty="0">
                <a:latin typeface="+mj-lt"/>
              </a:rPr>
              <a:t>)</a:t>
            </a:r>
          </a:p>
          <a:p>
            <a:pPr algn="ctr"/>
            <a:r>
              <a:rPr lang="en-US" sz="1200" dirty="0">
                <a:latin typeface="+mj-lt"/>
              </a:rPr>
              <a:t>Working Group on Geo-Spatial Information (</a:t>
            </a:r>
            <a:r>
              <a:rPr lang="en-US" sz="1200" b="1" dirty="0">
                <a:latin typeface="+mj-lt"/>
              </a:rPr>
              <a:t>WGGI</a:t>
            </a:r>
            <a:r>
              <a:rPr lang="en-US" sz="1200" dirty="0">
                <a:latin typeface="+mj-lt"/>
              </a:rPr>
              <a:t>) </a:t>
            </a:r>
            <a:r>
              <a:rPr lang="en-US" sz="1200" dirty="0">
                <a:solidFill>
                  <a:schemeClr val="accent4">
                    <a:lumMod val="40000"/>
                    <a:lumOff val="60000"/>
                  </a:schemeClr>
                </a:solidFill>
                <a:latin typeface="+mj-lt"/>
              </a:rPr>
              <a:t>Task Stream II Application of satellite data for the SDG indicators</a:t>
            </a:r>
            <a:endParaRPr lang="en-US" sz="1000" dirty="0">
              <a:solidFill>
                <a:schemeClr val="accent4">
                  <a:lumMod val="40000"/>
                  <a:lumOff val="60000"/>
                </a:schemeClr>
              </a:solidFill>
              <a:latin typeface="+mj-lt"/>
            </a:endParaRPr>
          </a:p>
        </p:txBody>
      </p:sp>
      <p:pic>
        <p:nvPicPr>
          <p:cNvPr id="38" name="ceos_logo.png">
            <a:extLst>
              <a:ext uri="{FF2B5EF4-FFF2-40B4-BE49-F238E27FC236}">
                <a16:creationId xmlns:a16="http://schemas.microsoft.com/office/drawing/2014/main" id="{E761BEBF-E113-7247-923B-812A274709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17086" y="3268344"/>
            <a:ext cx="692122" cy="274081"/>
          </a:xfrm>
          <a:prstGeom prst="rect">
            <a:avLst/>
          </a:prstGeom>
          <a:ln w="12700">
            <a:miter lim="400000"/>
          </a:ln>
        </p:spPr>
      </p:pic>
      <p:sp>
        <p:nvSpPr>
          <p:cNvPr id="37" name="Rounded Rectangle 36">
            <a:extLst>
              <a:ext uri="{FF2B5EF4-FFF2-40B4-BE49-F238E27FC236}">
                <a16:creationId xmlns:a16="http://schemas.microsoft.com/office/drawing/2014/main" id="{62A112F6-CF93-B84D-9AFF-7932C10DF55B}"/>
              </a:ext>
            </a:extLst>
          </p:cNvPr>
          <p:cNvSpPr/>
          <p:nvPr/>
        </p:nvSpPr>
        <p:spPr>
          <a:xfrm>
            <a:off x="388714" y="5289938"/>
            <a:ext cx="8450484" cy="437812"/>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1" name="Rectangle 40">
            <a:extLst>
              <a:ext uri="{FF2B5EF4-FFF2-40B4-BE49-F238E27FC236}">
                <a16:creationId xmlns:a16="http://schemas.microsoft.com/office/drawing/2014/main" id="{90412F41-26BB-9244-9728-0026E80E3190}"/>
              </a:ext>
            </a:extLst>
          </p:cNvPr>
          <p:cNvSpPr/>
          <p:nvPr/>
        </p:nvSpPr>
        <p:spPr>
          <a:xfrm>
            <a:off x="466464" y="5296073"/>
            <a:ext cx="2000262" cy="43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Good Practice </a:t>
            </a:r>
          </a:p>
          <a:p>
            <a:pPr algn="ctr"/>
            <a:r>
              <a:rPr lang="en-US" sz="1100" i="1" dirty="0">
                <a:latin typeface="+mj-lt"/>
              </a:rPr>
              <a:t>Guidance</a:t>
            </a:r>
          </a:p>
        </p:txBody>
      </p:sp>
      <p:sp>
        <p:nvSpPr>
          <p:cNvPr id="42" name="Rectangle 41">
            <a:extLst>
              <a:ext uri="{FF2B5EF4-FFF2-40B4-BE49-F238E27FC236}">
                <a16:creationId xmlns:a16="http://schemas.microsoft.com/office/drawing/2014/main" id="{3428EAE9-75FB-DE45-B983-EAE571539D6C}"/>
              </a:ext>
            </a:extLst>
          </p:cNvPr>
          <p:cNvSpPr/>
          <p:nvPr/>
        </p:nvSpPr>
        <p:spPr>
          <a:xfrm>
            <a:off x="7867153" y="5297203"/>
            <a:ext cx="819646" cy="4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43" name="Content Placeholder 3">
            <a:extLst>
              <a:ext uri="{FF2B5EF4-FFF2-40B4-BE49-F238E27FC236}">
                <a16:creationId xmlns:a16="http://schemas.microsoft.com/office/drawing/2014/main" id="{649F5FD2-EDE8-9C4A-A166-EBDDE1BDBA89}"/>
              </a:ext>
            </a:extLst>
          </p:cNvPr>
          <p:cNvSpPr txBox="1">
            <a:spLocks/>
          </p:cNvSpPr>
          <p:nvPr/>
        </p:nvSpPr>
        <p:spPr>
          <a:xfrm>
            <a:off x="1981200" y="104775"/>
            <a:ext cx="5486400" cy="9906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AU" sz="2400" b="1" dirty="0">
                <a:solidFill>
                  <a:schemeClr val="bg1"/>
                </a:solidFill>
                <a:latin typeface="+mj-lt"/>
                <a:sym typeface="Arial Bold"/>
              </a:rPr>
              <a:t>CEOS Engagement on SDGs</a:t>
            </a:r>
          </a:p>
          <a:p>
            <a:pPr algn="ctr"/>
            <a:r>
              <a:rPr lang="en-AU" sz="2400" b="1" dirty="0">
                <a:solidFill>
                  <a:schemeClr val="bg1"/>
                </a:solidFill>
                <a:latin typeface="+mj-lt"/>
                <a:sym typeface="Arial Bold"/>
              </a:rPr>
              <a:t>Streamlined approach</a:t>
            </a:r>
            <a:endParaRPr lang="en-AU" sz="2400" b="1" dirty="0">
              <a:solidFill>
                <a:schemeClr val="bg1"/>
              </a:solidFill>
              <a:latin typeface="+mj-lt"/>
            </a:endParaRPr>
          </a:p>
        </p:txBody>
      </p:sp>
      <p:sp>
        <p:nvSpPr>
          <p:cNvPr id="2" name="Triangle 1">
            <a:extLst>
              <a:ext uri="{FF2B5EF4-FFF2-40B4-BE49-F238E27FC236}">
                <a16:creationId xmlns:a16="http://schemas.microsoft.com/office/drawing/2014/main" id="{7A5C8190-5E43-7C4B-A1A4-EA02D6BBECDB}"/>
              </a:ext>
            </a:extLst>
          </p:cNvPr>
          <p:cNvSpPr/>
          <p:nvPr/>
        </p:nvSpPr>
        <p:spPr>
          <a:xfrm rot="10800000">
            <a:off x="77513" y="3633492"/>
            <a:ext cx="302170" cy="2696358"/>
          </a:xfrm>
          <a:prstGeom prst="triangl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latin typeface="+mj-lt"/>
            </a:endParaRPr>
          </a:p>
        </p:txBody>
      </p:sp>
    </p:spTree>
    <p:extLst>
      <p:ext uri="{BB962C8B-B14F-4D97-AF65-F5344CB8AC3E}">
        <p14:creationId xmlns:p14="http://schemas.microsoft.com/office/powerpoint/2010/main" val="238846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152400" y="1752600"/>
            <a:ext cx="8839200" cy="4343400"/>
          </a:xfrm>
        </p:spPr>
        <p:txBody>
          <a:bodyPr/>
          <a:lstStyle/>
          <a:p>
            <a:pPr>
              <a:spcBef>
                <a:spcPts val="1200"/>
              </a:spcBef>
            </a:pPr>
            <a:r>
              <a:rPr lang="en-AU" sz="1600" dirty="0"/>
              <a:t>Option 1</a:t>
            </a:r>
            <a:r>
              <a:rPr lang="en-AU" sz="1600" b="0" dirty="0"/>
              <a:t>: Continue as an AHT, requesting renewal for another year at Plenary, and continue to use Agencies’ </a:t>
            </a:r>
            <a:r>
              <a:rPr lang="en-AU" sz="1600" b="0" u="sng" dirty="0"/>
              <a:t>best efforts </a:t>
            </a:r>
            <a:r>
              <a:rPr lang="en-AU" sz="1600" b="0" dirty="0"/>
              <a:t>to support UN and GEO mainstreaming EO in the SDG processes (new co-leads?);</a:t>
            </a:r>
          </a:p>
          <a:p>
            <a:pPr>
              <a:spcBef>
                <a:spcPts val="1200"/>
              </a:spcBef>
            </a:pPr>
            <a:r>
              <a:rPr lang="en-AU" sz="1600" dirty="0"/>
              <a:t>Option 2</a:t>
            </a:r>
            <a:r>
              <a:rPr lang="en-AU" sz="1600" b="0" dirty="0"/>
              <a:t>: Continue as an AHT to ONLY act as a </a:t>
            </a:r>
            <a:r>
              <a:rPr lang="en-AU" sz="1600" b="0" u="sng" dirty="0"/>
              <a:t>CEOS point of contact </a:t>
            </a:r>
            <a:r>
              <a:rPr lang="en-AU" sz="1600" b="0" dirty="0"/>
              <a:t>for external users, without undertaking new activities, and forward all specific requests to VC/WGs;</a:t>
            </a:r>
          </a:p>
          <a:p>
            <a:pPr>
              <a:spcBef>
                <a:spcPts val="1200"/>
              </a:spcBef>
            </a:pPr>
            <a:r>
              <a:rPr lang="en-AU" sz="1600" dirty="0">
                <a:solidFill>
                  <a:schemeClr val="accent6">
                    <a:lumMod val="75000"/>
                  </a:schemeClr>
                </a:solidFill>
              </a:rPr>
              <a:t>Option 3: </a:t>
            </a:r>
            <a:r>
              <a:rPr lang="en-AU" sz="1600" dirty="0"/>
              <a:t>‘Graduate’ and become a </a:t>
            </a:r>
            <a:r>
              <a:rPr lang="en-AU" sz="1600" dirty="0">
                <a:solidFill>
                  <a:schemeClr val="accent6"/>
                </a:solidFill>
              </a:rPr>
              <a:t>CEOS Working Group </a:t>
            </a:r>
            <a:r>
              <a:rPr lang="en-AU" sz="1600" dirty="0"/>
              <a:t>with a new work plan, governance system and reporting mechanisms, and therefore more sustained efforts and support (= commitment) from CEOS and WG/VC members to implement it</a:t>
            </a:r>
          </a:p>
          <a:p>
            <a:pPr>
              <a:spcBef>
                <a:spcPts val="1200"/>
              </a:spcBef>
            </a:pPr>
            <a:r>
              <a:rPr lang="en-AU" sz="1600" dirty="0"/>
              <a:t>Option 4</a:t>
            </a:r>
            <a:r>
              <a:rPr lang="en-AU" sz="1600" b="0" dirty="0"/>
              <a:t>: Consider what the AHT SDG achieved, and still needs to be done from a CEOS perspective, and phase out the AHT with transfer of all AHT activities to GEO EO4SDG (including CEOS Agencies support)</a:t>
            </a:r>
          </a:p>
          <a:p>
            <a:pPr>
              <a:spcBef>
                <a:spcPts val="1200"/>
              </a:spcBef>
            </a:pPr>
            <a:r>
              <a:rPr lang="en-AU" sz="1600" b="1" dirty="0">
                <a:solidFill>
                  <a:schemeClr val="accent6">
                    <a:lumMod val="75000"/>
                  </a:schemeClr>
                </a:solidFill>
              </a:rPr>
              <a:t>Option 5: </a:t>
            </a:r>
            <a:r>
              <a:rPr lang="en-AU" sz="1600" dirty="0"/>
              <a:t>Create an “</a:t>
            </a:r>
            <a:r>
              <a:rPr lang="en-AU" sz="1600" dirty="0">
                <a:solidFill>
                  <a:schemeClr val="accent6"/>
                </a:solidFill>
              </a:rPr>
              <a:t>SDG Strategy</a:t>
            </a:r>
            <a:r>
              <a:rPr lang="en-AU" sz="1600" dirty="0"/>
              <a:t>” (given its cross-cutting essence, following the “Carbon Strategy” path), with a solid work plan and coordination body to map SDG activities to existing CEOS resources (VCs, WGs, etc.) and continue being the “SDG space arm” focal point for GEO</a:t>
            </a:r>
            <a:endParaRPr lang="en-AU" sz="1800" dirty="0"/>
          </a:p>
          <a:p>
            <a:endParaRPr lang="en-AU" dirty="0"/>
          </a:p>
        </p:txBody>
      </p:sp>
      <p:sp>
        <p:nvSpPr>
          <p:cNvPr id="5" name="TextBox 4"/>
          <p:cNvSpPr txBox="1"/>
          <p:nvPr/>
        </p:nvSpPr>
        <p:spPr>
          <a:xfrm>
            <a:off x="1752600" y="1278495"/>
            <a:ext cx="5638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a:ln>
                  <a:noFill/>
                </a:ln>
                <a:solidFill>
                  <a:srgbClr val="FF0000"/>
                </a:solidFill>
                <a:effectLst/>
                <a:uFillTx/>
              </a:rPr>
              <a:t>FOR DISCUSSION</a:t>
            </a:r>
          </a:p>
        </p:txBody>
      </p:sp>
      <p:sp>
        <p:nvSpPr>
          <p:cNvPr id="6" name="Chevron 5"/>
          <p:cNvSpPr/>
          <p:nvPr/>
        </p:nvSpPr>
        <p:spPr>
          <a:xfrm>
            <a:off x="0" y="3581400"/>
            <a:ext cx="381000" cy="228600"/>
          </a:xfrm>
          <a:prstGeom prst="chevron">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7" name="Chevron 6"/>
          <p:cNvSpPr/>
          <p:nvPr/>
        </p:nvSpPr>
        <p:spPr>
          <a:xfrm>
            <a:off x="28575" y="5600700"/>
            <a:ext cx="381000" cy="228600"/>
          </a:xfrm>
          <a:prstGeom prst="chevron">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8" name="Rounded Rectangle 7"/>
          <p:cNvSpPr/>
          <p:nvPr/>
        </p:nvSpPr>
        <p:spPr>
          <a:xfrm>
            <a:off x="381000" y="3200400"/>
            <a:ext cx="8572500" cy="9525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9" name="Rounded Rectangle 8"/>
          <p:cNvSpPr/>
          <p:nvPr/>
        </p:nvSpPr>
        <p:spPr>
          <a:xfrm>
            <a:off x="457200" y="5029200"/>
            <a:ext cx="8534400" cy="11430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11" name="Content Placeholder 10">
            <a:extLst>
              <a:ext uri="{FF2B5EF4-FFF2-40B4-BE49-F238E27FC236}">
                <a16:creationId xmlns:a16="http://schemas.microsoft.com/office/drawing/2014/main" id="{EC623973-6780-564B-B299-9B79FDC34685}"/>
              </a:ext>
            </a:extLst>
          </p:cNvPr>
          <p:cNvSpPr>
            <a:spLocks noGrp="1"/>
          </p:cNvSpPr>
          <p:nvPr>
            <p:ph sz="quarter" idx="11"/>
          </p:nvPr>
        </p:nvSpPr>
        <p:spPr>
          <a:xfrm>
            <a:off x="1524000" y="76200"/>
            <a:ext cx="6172200" cy="990600"/>
          </a:xfrm>
        </p:spPr>
        <p:txBody>
          <a:bodyPr/>
          <a:lstStyle/>
          <a:p>
            <a:r>
              <a:rPr lang="en-AU" dirty="0"/>
              <a:t>Future outlook of the </a:t>
            </a:r>
          </a:p>
          <a:p>
            <a:r>
              <a:rPr lang="en-AU" dirty="0"/>
              <a:t>CEOS activities on SDGs</a:t>
            </a:r>
          </a:p>
          <a:p>
            <a:endParaRPr lang="en-US" dirty="0"/>
          </a:p>
        </p:txBody>
      </p:sp>
    </p:spTree>
    <p:extLst>
      <p:ext uri="{BB962C8B-B14F-4D97-AF65-F5344CB8AC3E}">
        <p14:creationId xmlns:p14="http://schemas.microsoft.com/office/powerpoint/2010/main" val="41377108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477000"/>
            <a:ext cx="304800" cy="187285"/>
          </a:xfrm>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328534" y="1752600"/>
            <a:ext cx="4167266" cy="2209800"/>
          </a:xfrm>
        </p:spPr>
        <p:txBody>
          <a:bodyPr numCol="1"/>
          <a:lstStyle/>
          <a:p>
            <a:pPr marL="234950" indent="-234950">
              <a:spcBef>
                <a:spcPts val="1200"/>
              </a:spcBef>
            </a:pPr>
            <a:r>
              <a:rPr lang="en-AU" sz="1600" b="0" dirty="0"/>
              <a:t>‘Graduate’ and become a </a:t>
            </a:r>
            <a:r>
              <a:rPr lang="en-AU" sz="1600" b="0" dirty="0">
                <a:solidFill>
                  <a:schemeClr val="accent6">
                    <a:lumMod val="75000"/>
                  </a:schemeClr>
                </a:solidFill>
              </a:rPr>
              <a:t>CEOS Working Group</a:t>
            </a:r>
            <a:r>
              <a:rPr lang="en-AU" sz="1600" b="0" dirty="0">
                <a:solidFill>
                  <a:schemeClr val="accent6"/>
                </a:solidFill>
              </a:rPr>
              <a:t> </a:t>
            </a:r>
            <a:r>
              <a:rPr lang="en-AU" sz="1600" b="0" dirty="0"/>
              <a:t>with a new work plan, governance system and reporting mechanisms, and therefore more sustained efforts and support (= commitment) from CEOS and WG/VC members to implement it</a:t>
            </a:r>
          </a:p>
        </p:txBody>
      </p:sp>
      <p:sp>
        <p:nvSpPr>
          <p:cNvPr id="5" name="TextBox 4"/>
          <p:cNvSpPr txBox="1"/>
          <p:nvPr/>
        </p:nvSpPr>
        <p:spPr>
          <a:xfrm>
            <a:off x="1752600" y="1278495"/>
            <a:ext cx="5638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a:ln>
                  <a:noFill/>
                </a:ln>
                <a:solidFill>
                  <a:srgbClr val="FF0000"/>
                </a:solidFill>
                <a:effectLst/>
                <a:uFillTx/>
              </a:rPr>
              <a:t>2 VIABLE OPTIONS, 1 DECISION</a:t>
            </a:r>
          </a:p>
        </p:txBody>
      </p:sp>
      <p:sp>
        <p:nvSpPr>
          <p:cNvPr id="7" name="Content Placeholder 2">
            <a:extLst>
              <a:ext uri="{FF2B5EF4-FFF2-40B4-BE49-F238E27FC236}">
                <a16:creationId xmlns:a16="http://schemas.microsoft.com/office/drawing/2014/main" id="{B747AD48-B617-8449-BFA4-AD8744D24B9A}"/>
              </a:ext>
            </a:extLst>
          </p:cNvPr>
          <p:cNvSpPr txBox="1">
            <a:spLocks/>
          </p:cNvSpPr>
          <p:nvPr/>
        </p:nvSpPr>
        <p:spPr>
          <a:xfrm>
            <a:off x="4826833" y="1761344"/>
            <a:ext cx="4164767" cy="2209800"/>
          </a:xfrm>
          <a:prstGeom prst="rect">
            <a:avLst/>
          </a:prstGeom>
        </p:spPr>
        <p:txBody>
          <a:bodyPr numCol="1"/>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90500" indent="-190500" algn="l"/>
            <a:r>
              <a:rPr lang="en-AU" sz="1600" b="0" dirty="0"/>
              <a:t>Create a cross-cutting “</a:t>
            </a:r>
            <a:r>
              <a:rPr lang="en-AU" sz="1600" b="0" dirty="0">
                <a:solidFill>
                  <a:schemeClr val="accent6">
                    <a:lumMod val="75000"/>
                  </a:schemeClr>
                </a:solidFill>
              </a:rPr>
              <a:t>SDG Sub group</a:t>
            </a:r>
            <a:r>
              <a:rPr lang="en-AU" sz="1600" b="0" dirty="0"/>
              <a:t>”  within the </a:t>
            </a:r>
            <a:r>
              <a:rPr lang="en-US" sz="1600" dirty="0"/>
              <a:t>new proposed Working Group on Information Provision</a:t>
            </a:r>
            <a:r>
              <a:rPr lang="en-US" sz="1600" b="0" dirty="0"/>
              <a:t>, to coordinate all CEOS activities related to SDG, while remaining the CEOS point of contact for external stakeholders</a:t>
            </a:r>
            <a:r>
              <a:rPr lang="en-AU" sz="1600" b="0" dirty="0"/>
              <a:t>.</a:t>
            </a:r>
          </a:p>
          <a:p>
            <a:pPr defTabSz="914400">
              <a:spcBef>
                <a:spcPts val="1200"/>
              </a:spcBef>
            </a:pPr>
            <a:endParaRPr lang="en-AU" sz="1600" b="0" dirty="0"/>
          </a:p>
        </p:txBody>
      </p:sp>
      <p:sp>
        <p:nvSpPr>
          <p:cNvPr id="8" name="Rounded Rectangle 7">
            <a:extLst>
              <a:ext uri="{FF2B5EF4-FFF2-40B4-BE49-F238E27FC236}">
                <a16:creationId xmlns:a16="http://schemas.microsoft.com/office/drawing/2014/main" id="{B4B01E10-F7FE-CD4F-9E0D-D26AE13D1CCF}"/>
              </a:ext>
            </a:extLst>
          </p:cNvPr>
          <p:cNvSpPr/>
          <p:nvPr/>
        </p:nvSpPr>
        <p:spPr>
          <a:xfrm>
            <a:off x="152400" y="3486110"/>
            <a:ext cx="8839200" cy="2990890"/>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0" indent="0" algn="ctr">
              <a:spcBef>
                <a:spcPts val="600"/>
              </a:spcBef>
              <a:spcAft>
                <a:spcPts val="1200"/>
              </a:spcAft>
              <a:buNone/>
            </a:pPr>
            <a:r>
              <a:rPr lang="en-AU" b="1" dirty="0">
                <a:solidFill>
                  <a:srgbClr val="002569"/>
                </a:solidFill>
                <a:latin typeface="+mj-lt"/>
                <a:ea typeface="Arial Bold"/>
                <a:cs typeface="Arial" panose="020B0604020202020204" pitchFamily="34" charset="0"/>
                <a:sym typeface="Arial Bold"/>
              </a:rPr>
              <a:t>ROAD MAP TO PLENARY</a:t>
            </a:r>
          </a:p>
          <a:p>
            <a:pPr marL="285750" indent="-285750">
              <a:spcBef>
                <a:spcPts val="400"/>
              </a:spcBef>
              <a:buFont typeface="Arial" panose="020B0604020202020204" pitchFamily="34" charset="0"/>
              <a:buChar char="•"/>
            </a:pPr>
            <a:r>
              <a:rPr lang="en-AU" sz="1600" dirty="0">
                <a:solidFill>
                  <a:srgbClr val="002569"/>
                </a:solidFill>
                <a:latin typeface="+mj-lt"/>
                <a:ea typeface="Arial Bold"/>
                <a:cs typeface="Arial" panose="020B0604020202020204" pitchFamily="34" charset="0"/>
                <a:sym typeface="Arial Bold"/>
              </a:rPr>
              <a:t>Ensure a </a:t>
            </a:r>
            <a:r>
              <a:rPr lang="en-AU" sz="1600" b="1" dirty="0">
                <a:solidFill>
                  <a:srgbClr val="002569"/>
                </a:solidFill>
                <a:latin typeface="+mj-lt"/>
                <a:ea typeface="Arial Bold"/>
                <a:cs typeface="Arial" panose="020B0604020202020204" pitchFamily="34" charset="0"/>
                <a:sym typeface="Arial Bold"/>
              </a:rPr>
              <a:t>common vision with CEOS SIT</a:t>
            </a:r>
            <a:r>
              <a:rPr lang="en-AU" sz="1600" dirty="0">
                <a:solidFill>
                  <a:srgbClr val="002569"/>
                </a:solidFill>
                <a:latin typeface="+mj-lt"/>
                <a:ea typeface="Arial Bold"/>
                <a:cs typeface="Arial" panose="020B0604020202020204" pitchFamily="34" charset="0"/>
                <a:sym typeface="Arial Bold"/>
              </a:rPr>
              <a:t>.</a:t>
            </a:r>
          </a:p>
          <a:p>
            <a:pPr marL="285750" indent="-285750">
              <a:spcBef>
                <a:spcPts val="400"/>
              </a:spcBef>
              <a:buFont typeface="Arial" panose="020B0604020202020204" pitchFamily="34" charset="0"/>
              <a:buChar char="•"/>
            </a:pPr>
            <a:r>
              <a:rPr lang="en-AU" sz="1600" b="1" dirty="0">
                <a:solidFill>
                  <a:srgbClr val="002569"/>
                </a:solidFill>
                <a:latin typeface="+mj-lt"/>
                <a:ea typeface="Arial Bold"/>
                <a:cs typeface="Arial" panose="020B0604020202020204" pitchFamily="34" charset="0"/>
                <a:sym typeface="Arial Bold"/>
              </a:rPr>
              <a:t>Engage CEOS Bodies </a:t>
            </a:r>
            <a:r>
              <a:rPr lang="en-AU" sz="1600" dirty="0">
                <a:solidFill>
                  <a:srgbClr val="002569"/>
                </a:solidFill>
                <a:latin typeface="+mj-lt"/>
                <a:ea typeface="Arial Bold"/>
                <a:cs typeface="Arial" panose="020B0604020202020204" pitchFamily="34" charset="0"/>
                <a:sym typeface="Arial Bold"/>
              </a:rPr>
              <a:t>(VCs, WGs and SEO) in the new CEOS plan of work on SDGs, according to the new SDG engagement streamlining. </a:t>
            </a:r>
          </a:p>
          <a:p>
            <a:pPr marL="285750" indent="-285750">
              <a:spcBef>
                <a:spcPts val="400"/>
              </a:spcBef>
              <a:buFont typeface="Arial" panose="020B0604020202020204" pitchFamily="34" charset="0"/>
              <a:buChar char="•"/>
            </a:pPr>
            <a:r>
              <a:rPr lang="en-AU" sz="1600" dirty="0">
                <a:solidFill>
                  <a:srgbClr val="002569"/>
                </a:solidFill>
                <a:latin typeface="+mj-lt"/>
                <a:ea typeface="Arial Bold"/>
                <a:cs typeface="Arial" panose="020B0604020202020204" pitchFamily="34" charset="0"/>
                <a:sym typeface="Arial Bold"/>
              </a:rPr>
              <a:t>Mobilise a </a:t>
            </a:r>
            <a:r>
              <a:rPr lang="en-AU" sz="1600" b="1" dirty="0">
                <a:solidFill>
                  <a:srgbClr val="002569"/>
                </a:solidFill>
                <a:latin typeface="+mj-lt"/>
                <a:ea typeface="Arial Bold"/>
                <a:cs typeface="Arial" panose="020B0604020202020204" pitchFamily="34" charset="0"/>
                <a:sym typeface="Arial Bold"/>
              </a:rPr>
              <a:t>critical mass of agencies’ participation </a:t>
            </a:r>
            <a:r>
              <a:rPr lang="en-AU" sz="1600" dirty="0">
                <a:solidFill>
                  <a:srgbClr val="002569"/>
                </a:solidFill>
                <a:latin typeface="+mj-lt"/>
                <a:ea typeface="Arial Bold"/>
                <a:cs typeface="Arial" panose="020B0604020202020204" pitchFamily="34" charset="0"/>
                <a:sym typeface="Arial Bold"/>
              </a:rPr>
              <a:t>and secure resources commitment. </a:t>
            </a:r>
          </a:p>
          <a:p>
            <a:pPr marL="285750" indent="-285750">
              <a:spcBef>
                <a:spcPts val="400"/>
              </a:spcBef>
              <a:buFont typeface="Arial" panose="020B0604020202020204" pitchFamily="34" charset="0"/>
              <a:buChar char="•"/>
            </a:pPr>
            <a:r>
              <a:rPr lang="en-AU" sz="1600" dirty="0">
                <a:solidFill>
                  <a:srgbClr val="002569"/>
                </a:solidFill>
                <a:latin typeface="+mj-lt"/>
                <a:ea typeface="Arial Bold"/>
                <a:cs typeface="Arial" panose="020B0604020202020204" pitchFamily="34" charset="0"/>
                <a:sym typeface="Arial Bold"/>
              </a:rPr>
              <a:t>Select the </a:t>
            </a:r>
            <a:r>
              <a:rPr lang="en-AU" sz="1600" b="1" dirty="0">
                <a:solidFill>
                  <a:srgbClr val="002569"/>
                </a:solidFill>
                <a:latin typeface="+mj-lt"/>
                <a:ea typeface="Arial Bold"/>
                <a:cs typeface="Arial" panose="020B0604020202020204" pitchFamily="34" charset="0"/>
                <a:sym typeface="Arial Bold"/>
              </a:rPr>
              <a:t>most adequate option for the AHT SDG evolution </a:t>
            </a:r>
            <a:r>
              <a:rPr lang="en-AU" sz="1600" dirty="0">
                <a:solidFill>
                  <a:srgbClr val="002569"/>
                </a:solidFill>
                <a:latin typeface="+mj-lt"/>
                <a:ea typeface="Arial Bold"/>
                <a:cs typeface="Arial" panose="020B0604020202020204" pitchFamily="34" charset="0"/>
                <a:sym typeface="Arial Bold"/>
              </a:rPr>
              <a:t>and review the team’s governance &amp; leadership accordingly.</a:t>
            </a:r>
          </a:p>
          <a:p>
            <a:pPr marL="285750" indent="-285750">
              <a:spcBef>
                <a:spcPts val="400"/>
              </a:spcBef>
              <a:buFont typeface="Arial" panose="020B0604020202020204" pitchFamily="34" charset="0"/>
              <a:buChar char="•"/>
            </a:pPr>
            <a:r>
              <a:rPr lang="en-AU" sz="1600" b="1" dirty="0">
                <a:solidFill>
                  <a:srgbClr val="002569"/>
                </a:solidFill>
                <a:latin typeface="+mj-lt"/>
                <a:ea typeface="Arial Bold"/>
                <a:cs typeface="Arial" panose="020B0604020202020204" pitchFamily="34" charset="0"/>
                <a:sym typeface="Arial Bold"/>
              </a:rPr>
              <a:t>Comply with CEOS processes</a:t>
            </a:r>
            <a:r>
              <a:rPr lang="en-AU" sz="1600" dirty="0">
                <a:solidFill>
                  <a:srgbClr val="002569"/>
                </a:solidFill>
                <a:latin typeface="+mj-lt"/>
                <a:ea typeface="Arial Bold"/>
                <a:cs typeface="Arial" panose="020B0604020202020204" pitchFamily="34" charset="0"/>
                <a:sym typeface="Arial Bold"/>
              </a:rPr>
              <a:t>, and work with CEOS SIT to fulfil the requirements before SIT TW (to be ready for decision at Plenary)</a:t>
            </a:r>
          </a:p>
        </p:txBody>
      </p:sp>
      <p:sp>
        <p:nvSpPr>
          <p:cNvPr id="11" name="Content Placeholder 10">
            <a:extLst>
              <a:ext uri="{FF2B5EF4-FFF2-40B4-BE49-F238E27FC236}">
                <a16:creationId xmlns:a16="http://schemas.microsoft.com/office/drawing/2014/main" id="{3B6DFF8D-DA0F-5747-9EE5-D475AD8BA23B}"/>
              </a:ext>
            </a:extLst>
          </p:cNvPr>
          <p:cNvSpPr>
            <a:spLocks noGrp="1"/>
          </p:cNvSpPr>
          <p:nvPr>
            <p:ph sz="quarter" idx="11"/>
          </p:nvPr>
        </p:nvSpPr>
        <p:spPr>
          <a:xfrm>
            <a:off x="1524000" y="76200"/>
            <a:ext cx="6172200" cy="990600"/>
          </a:xfrm>
        </p:spPr>
        <p:txBody>
          <a:bodyPr/>
          <a:lstStyle/>
          <a:p>
            <a:r>
              <a:rPr lang="en-AU" dirty="0"/>
              <a:t>Future outlook of the </a:t>
            </a:r>
          </a:p>
          <a:p>
            <a:r>
              <a:rPr lang="en-AU" dirty="0"/>
              <a:t>CEOS activities on SDGs</a:t>
            </a:r>
          </a:p>
          <a:p>
            <a:endParaRPr lang="en-US" dirty="0"/>
          </a:p>
        </p:txBody>
      </p:sp>
    </p:spTree>
    <p:extLst>
      <p:ext uri="{BB962C8B-B14F-4D97-AF65-F5344CB8AC3E}">
        <p14:creationId xmlns:p14="http://schemas.microsoft.com/office/powerpoint/2010/main" val="909008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person, nature, riding&#10;&#10;Description automatically generated">
            <a:extLst>
              <a:ext uri="{FF2B5EF4-FFF2-40B4-BE49-F238E27FC236}">
                <a16:creationId xmlns:a16="http://schemas.microsoft.com/office/drawing/2014/main" id="{79966108-F653-7E4E-BF75-616FD6416C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706"/>
          <a:stretch/>
        </p:blipFill>
        <p:spPr>
          <a:xfrm>
            <a:off x="228600" y="1828800"/>
            <a:ext cx="6817215" cy="4343794"/>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a:extLst>
              <a:ext uri="{FF2B5EF4-FFF2-40B4-BE49-F238E27FC236}">
                <a16:creationId xmlns:a16="http://schemas.microsoft.com/office/drawing/2014/main" id="{02CFFC54-E118-584D-BE90-5BFB7E818684}"/>
              </a:ext>
            </a:extLst>
          </p:cNvPr>
          <p:cNvSpPr>
            <a:spLocks noGrp="1"/>
          </p:cNvSpPr>
          <p:nvPr>
            <p:ph sz="quarter" idx="11"/>
          </p:nvPr>
        </p:nvSpPr>
        <p:spPr>
          <a:xfrm>
            <a:off x="2362200" y="228600"/>
            <a:ext cx="4953000" cy="990600"/>
          </a:xfrm>
        </p:spPr>
        <p:txBody>
          <a:bodyPr/>
          <a:lstStyle/>
          <a:p>
            <a:r>
              <a:rPr lang="en-US" dirty="0"/>
              <a:t>Thanks for your attention</a:t>
            </a:r>
          </a:p>
        </p:txBody>
      </p:sp>
      <p:sp>
        <p:nvSpPr>
          <p:cNvPr id="7" name="Rounded Rectangle 6">
            <a:extLst>
              <a:ext uri="{FF2B5EF4-FFF2-40B4-BE49-F238E27FC236}">
                <a16:creationId xmlns:a16="http://schemas.microsoft.com/office/drawing/2014/main" id="{039C41C9-627C-7C44-97E5-E7458A7B2DF4}"/>
              </a:ext>
            </a:extLst>
          </p:cNvPr>
          <p:cNvSpPr/>
          <p:nvPr/>
        </p:nvSpPr>
        <p:spPr>
          <a:xfrm>
            <a:off x="5274165" y="2876986"/>
            <a:ext cx="3543300" cy="2247422"/>
          </a:xfrm>
          <a:prstGeom prst="roundRect">
            <a:avLst/>
          </a:prstGeom>
          <a:solidFill>
            <a:schemeClr val="accent5">
              <a:lumMod val="75000"/>
              <a:alpha val="8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b="1" dirty="0">
                <a:solidFill>
                  <a:schemeClr val="bg1"/>
                </a:solidFill>
                <a:latin typeface="+mj-lt"/>
              </a:rPr>
              <a:t>Questions?</a:t>
            </a:r>
          </a:p>
          <a:p>
            <a:endParaRPr lang="en-US" dirty="0">
              <a:solidFill>
                <a:schemeClr val="bg1"/>
              </a:solidFill>
              <a:latin typeface="+mj-lt"/>
            </a:endParaRPr>
          </a:p>
          <a:p>
            <a:pPr lvl="1"/>
            <a:r>
              <a:rPr lang="en-US" dirty="0" err="1">
                <a:solidFill>
                  <a:schemeClr val="bg1"/>
                </a:solidFill>
                <a:latin typeface="+mj-lt"/>
              </a:rPr>
              <a:t>sdg-leads@lists.ceos.org</a:t>
            </a:r>
            <a:endParaRPr lang="en-US" dirty="0">
              <a:solidFill>
                <a:schemeClr val="bg1"/>
              </a:solidFill>
              <a:latin typeface="+mj-lt"/>
            </a:endParaRPr>
          </a:p>
          <a:p>
            <a:pPr lvl="1"/>
            <a:r>
              <a:rPr lang="en-US" dirty="0">
                <a:solidFill>
                  <a:schemeClr val="bg1"/>
                </a:solidFill>
                <a:latin typeface="+mj-lt"/>
              </a:rPr>
              <a:t>or</a:t>
            </a:r>
          </a:p>
          <a:p>
            <a:pPr lvl="1"/>
            <a:r>
              <a:rPr lang="en-US" dirty="0">
                <a:solidFill>
                  <a:schemeClr val="bg1"/>
                </a:solidFill>
                <a:latin typeface="+mj-lt"/>
              </a:rPr>
              <a:t>Alex.Held@csiro.au</a:t>
            </a:r>
          </a:p>
          <a:p>
            <a:pPr lvl="1"/>
            <a:r>
              <a:rPr lang="en-US" dirty="0">
                <a:solidFill>
                  <a:schemeClr val="bg1"/>
                </a:solidFill>
                <a:latin typeface="+mj-lt"/>
              </a:rPr>
              <a:t>Marc.paganini@esa.int</a:t>
            </a:r>
          </a:p>
          <a:p>
            <a:pPr lvl="1"/>
            <a:r>
              <a:rPr lang="en-US" dirty="0">
                <a:solidFill>
                  <a:schemeClr val="bg1"/>
                </a:solidFill>
                <a:latin typeface="+mj-lt"/>
              </a:rPr>
              <a:t>Flora.kerblat&amp;@csiro.au</a:t>
            </a:r>
          </a:p>
        </p:txBody>
      </p:sp>
    </p:spTree>
    <p:extLst>
      <p:ext uri="{BB962C8B-B14F-4D97-AF65-F5344CB8AC3E}">
        <p14:creationId xmlns:p14="http://schemas.microsoft.com/office/powerpoint/2010/main" val="1953461116"/>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5186</Words>
  <Application>Microsoft Office PowerPoint</Application>
  <PresentationFormat>On-screen Show (4:3)</PresentationFormat>
  <Paragraphs>712</Paragraphs>
  <Slides>27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MS PGothic</vt:lpstr>
      <vt:lpstr>Arial</vt:lpstr>
      <vt:lpstr>Arial Bold</vt:lpstr>
      <vt:lpstr>Avenir Roman</vt:lpstr>
      <vt:lpstr>Calibri</vt:lpstr>
      <vt:lpstr>Courier New</vt:lpstr>
      <vt:lpstr>Helvetica</vt:lpstr>
      <vt:lpstr>Verdana</vt:lpstr>
      <vt:lpstr>Wingdings</vt:lpstr>
      <vt:lpstr>Default</vt:lpstr>
      <vt:lpstr>AHT on Sustainable Development Goals (SDG AHT)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mahesh patel</cp:lastModifiedBy>
  <cp:revision>293</cp:revision>
  <dcterms:modified xsi:type="dcterms:W3CDTF">2019-04-03T19:37:03Z</dcterms:modified>
</cp:coreProperties>
</file>