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落合　治" initials="落合　治" lastIdx="1" clrIdx="0">
    <p:extLst>
      <p:ext uri="{19B8F6BF-5375-455C-9EA6-DF929625EA0E}">
        <p15:presenceInfo xmlns:p15="http://schemas.microsoft.com/office/powerpoint/2012/main" userId="S-1-5-21-1801674531-562591055-725345543-55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>
      <p:cViewPr varScale="1">
        <p:scale>
          <a:sx n="75" d="100"/>
          <a:sy n="75" d="100"/>
        </p:scale>
        <p:origin x="10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1pPr>
            <a:lvl2pPr marL="914400" marR="0" lvl="1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2pPr>
            <a:lvl3pPr marL="1371600" marR="0" lvl="2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4pPr>
            <a:lvl5pPr marL="2286000" marR="0" lvl="4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5pPr>
            <a:lvl6pPr marL="2743200" marR="0" lvl="5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6pPr>
            <a:lvl7pPr marL="3200400" marR="0" lvl="6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7pPr>
            <a:lvl8pPr marL="3657600" marR="0" lvl="7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8pPr>
            <a:lvl9pPr marL="4114800" marR="0" lvl="8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" name="Google Shape;15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4d1bc6ac61_0_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g4d1bc6ac6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4d1bc6ac61_1_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g4d1bc6ac61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4d1bc6ac61_0_1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g4d1bc6ac61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4d1bc6ac61_0_2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g4d1bc6ac61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d1bc6ac61_1_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g4d1bc6ac61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3"/>
          <p:cNvSpPr>
            <a:spLocks noGrp="1"/>
          </p:cNvSpPr>
          <p:nvPr>
            <p:ph type="sldNum" idx="12"/>
          </p:nvPr>
        </p:nvSpPr>
        <p:spPr>
          <a:xfrm>
            <a:off x="8763000" y="6629400"/>
            <a:ext cx="304800" cy="187285"/>
          </a:xfrm>
          <a:prstGeom prst="roundRect">
            <a:avLst>
              <a:gd name="adj" fmla="val 16667"/>
            </a:avLst>
          </a:prstGeom>
          <a:solidFill>
            <a:schemeClr val="lt1">
              <a:alpha val="48627"/>
            </a:schemeClr>
          </a:solidFill>
          <a:ln w="25400" cap="flat" cmpd="sng">
            <a:solidFill>
              <a:schemeClr val="dk2">
                <a:alpha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body" idx="1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/>
          <p:nvPr/>
        </p:nvSpPr>
        <p:spPr>
          <a:xfrm>
            <a:off x="76200" y="6629400"/>
            <a:ext cx="2362200" cy="187285"/>
          </a:xfrm>
          <a:prstGeom prst="roundRect">
            <a:avLst>
              <a:gd name="adj" fmla="val 16667"/>
            </a:avLst>
          </a:prstGeom>
          <a:solidFill>
            <a:schemeClr val="lt1">
              <a:alpha val="48627"/>
            </a:schemeClr>
          </a:solidFill>
          <a:ln w="25400" cap="flat" cmpd="sng">
            <a:solidFill>
              <a:schemeClr val="dk2">
                <a:alpha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SIT-34, 3-4 April 2019</a:t>
            </a:r>
            <a:endParaRPr sz="1100" b="0" i="1" u="none" strike="noStrike" cap="none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2"/>
          </p:nvPr>
        </p:nvSpPr>
        <p:spPr>
          <a:xfrm>
            <a:off x="1981200" y="152400"/>
            <a:ext cx="4953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ctr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10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o"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▪"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rthobservations.org/article.php?id=34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622800" y="2514600"/>
            <a:ext cx="4245000" cy="9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Observations for Forests</a:t>
            </a:r>
            <a:endParaRPr sz="800"/>
          </a:p>
        </p:txBody>
      </p:sp>
      <p:sp>
        <p:nvSpPr>
          <p:cNvPr id="18" name="Google Shape;18;p4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</a:rPr>
              <a:t>Osamu Ochiai, </a:t>
            </a:r>
            <a:r>
              <a:rPr lang="en-US" sz="1800">
                <a:solidFill>
                  <a:schemeClr val="lt1"/>
                </a:solidFill>
              </a:rPr>
              <a:t>JAXA,  GFOI Lead for CEOS,</a:t>
            </a:r>
            <a:r>
              <a:rPr lang="en-US">
                <a:solidFill>
                  <a:schemeClr val="dk1"/>
                </a:solidFill>
              </a:rPr>
              <a:t> </a:t>
            </a:r>
            <a:r>
              <a:rPr lang="en-US" sz="1800">
                <a:solidFill>
                  <a:srgbClr val="FFFFFF"/>
                </a:solidFill>
              </a:rPr>
              <a:t>Stephen Ward</a:t>
            </a:r>
            <a:r>
              <a:rPr lang="en-US" sz="1800" b="0" i="0" u="none" strike="noStrike" cap="none">
                <a:solidFill>
                  <a:srgbClr val="FFFFFF"/>
                </a:solidFill>
              </a:rPr>
              <a:t>, Alternate Lead &amp; SDCG S</a:t>
            </a:r>
            <a:r>
              <a:rPr lang="en-US" sz="1800">
                <a:solidFill>
                  <a:srgbClr val="FFFFFF"/>
                </a:solidFill>
              </a:rPr>
              <a:t>EC</a:t>
            </a:r>
            <a:endParaRPr sz="180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FFFFFF"/>
                </a:solidFill>
              </a:rPr>
              <a:t>CEOS SIT-34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FFFFFF"/>
                </a:solidFill>
              </a:rPr>
              <a:t>Session </a:t>
            </a:r>
            <a:r>
              <a:rPr lang="en-US" sz="1800">
                <a:solidFill>
                  <a:srgbClr val="FFFFFF"/>
                </a:solidFill>
              </a:rPr>
              <a:t>4.7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FFFFFF"/>
                </a:solidFill>
              </a:rPr>
              <a:t>Miami, FL, USA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FFFFFF"/>
                </a:solidFill>
              </a:rPr>
              <a:t>3 – 4 April 2019</a:t>
            </a:r>
            <a:endParaRPr/>
          </a:p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2789" y="1217405"/>
            <a:ext cx="2507906" cy="99313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/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Committee on Earth Observation Satellites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>
            <a:spLocks noGrp="1"/>
          </p:cNvSpPr>
          <p:nvPr>
            <p:ph type="sldNum" idx="12"/>
          </p:nvPr>
        </p:nvSpPr>
        <p:spPr>
          <a:xfrm>
            <a:off x="8763000" y="6629400"/>
            <a:ext cx="304800" cy="187200"/>
          </a:xfrm>
          <a:prstGeom prst="roundRect">
            <a:avLst>
              <a:gd name="adj" fmla="val 16667"/>
            </a:avLst>
          </a:prstGeom>
          <a:solidFill>
            <a:schemeClr val="lt1">
              <a:alpha val="48630"/>
            </a:schemeClr>
          </a:solidFill>
          <a:ln w="25400" cap="flat" cmpd="sng">
            <a:solidFill>
              <a:schemeClr val="dk2">
                <a:alpha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420450" y="1607050"/>
            <a:ext cx="8259600" cy="47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Continued momentum in attracting major forest donors for coordination and efficiency in using structured and IPCC-compliant methods to guide national forest monitoring systems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Germany joined as Lead (GNU donor bloc now all Leads)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Growing adoption of GFOI tools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Methods and Guidance Documentation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REDD Compass (reddcompass.org)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New Country Needs Assessment (CNA) process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GFOI Tools Inventory (CALM maturity index)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More confused on the data aspects with the ‘Data Component’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FAO Co-Lead (promoting SEPAL)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World Bank Co-Lead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SilvaCarbon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/USGS promoting GEE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Vacant Data Component Manager role (CEOS led Space Data Component)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-AU" altLang="ja-JP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GFOI </a:t>
            </a:r>
            <a:r>
              <a:rPr lang="en-US" altLang="ja-JP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LT</a:t>
            </a:r>
            <a:r>
              <a:rPr lang="ja-JP" altLang="en-US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ja-JP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agreed</a:t>
            </a:r>
            <a:r>
              <a:rPr lang="ja-JP" altLang="en-US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ja-JP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ja-JP" altLang="en-US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ja-JP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submit</a:t>
            </a:r>
            <a:r>
              <a:rPr lang="ja-JP" altLang="en-US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ja-JP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an IP to the GEO WP 2020-2022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Await progress on: R&amp;D Programme Phase 2; Early Warning module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1981200" y="152400"/>
            <a:ext cx="4953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GFOI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>
            <a:spLocks noGrp="1"/>
          </p:cNvSpPr>
          <p:nvPr>
            <p:ph type="sldNum" idx="12"/>
          </p:nvPr>
        </p:nvSpPr>
        <p:spPr>
          <a:xfrm>
            <a:off x="8763000" y="6629400"/>
            <a:ext cx="304800" cy="187200"/>
          </a:xfrm>
          <a:prstGeom prst="roundRect">
            <a:avLst>
              <a:gd name="adj" fmla="val 16667"/>
            </a:avLst>
          </a:prstGeom>
          <a:solidFill>
            <a:schemeClr val="lt1">
              <a:alpha val="48630"/>
            </a:schemeClr>
          </a:solidFill>
          <a:ln w="25400" cap="flat" cmpd="sng">
            <a:solidFill>
              <a:schemeClr val="dk2">
                <a:alpha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420450" y="1386914"/>
            <a:ext cx="8259600" cy="47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GFOI Plenary next week in Mozambique</a:t>
            </a:r>
          </a:p>
          <a:p>
            <a:pPr lvl="1" indent="-342900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altLang="ja-JP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Discuss priorities for GFOI and its partners for the period 2019-20 </a:t>
            </a:r>
          </a:p>
          <a:p>
            <a:pPr lvl="1" indent="-342900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altLang="ja-JP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Update participants on recent progress of the GFOI and its partners</a:t>
            </a:r>
          </a:p>
          <a:p>
            <a:pPr lvl="1" indent="-342900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altLang="ja-JP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Convene GFOI Component and Leads meetings</a:t>
            </a:r>
          </a:p>
          <a:p>
            <a:pPr lvl="1" indent="-342900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altLang="ja-JP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Consult and seek input to Country Needs Assessment (CNA) process</a:t>
            </a:r>
          </a:p>
          <a:p>
            <a:pPr lvl="1" indent="-342900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altLang="ja-JP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Further enhance and streamline support to implementing countries</a:t>
            </a:r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CEOS will report on Space Data and Platform developments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Landsat Collection 2 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Copernicus Global Land Service &amp; Sentinel-2 L2A Global production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CARD4L and GFOI pilots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Agency development platforms (</a:t>
            </a:r>
            <a:r>
              <a:rPr lang="en-US" sz="18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eg</a:t>
            </a: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DIAS), Open Data Cube 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•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Recommend CEOS continue watching brief and stay alert for opportunities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o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ARD pilots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o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Biomass datasets 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requested by GFOI</a:t>
            </a:r>
            <a:endParaRPr sz="18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o"/>
            </a:pP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World Bank and policy support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2"/>
          </p:nvPr>
        </p:nvSpPr>
        <p:spPr>
          <a:xfrm>
            <a:off x="1981200" y="152400"/>
            <a:ext cx="4953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GFOI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>
            <a:spLocks noGrp="1"/>
          </p:cNvSpPr>
          <p:nvPr>
            <p:ph type="sldNum" idx="12"/>
          </p:nvPr>
        </p:nvSpPr>
        <p:spPr>
          <a:xfrm>
            <a:off x="8763000" y="6629400"/>
            <a:ext cx="304800" cy="187200"/>
          </a:xfrm>
          <a:prstGeom prst="roundRect">
            <a:avLst>
              <a:gd name="adj" fmla="val 16667"/>
            </a:avLst>
          </a:prstGeom>
          <a:solidFill>
            <a:schemeClr val="lt1">
              <a:alpha val="48630"/>
            </a:schemeClr>
          </a:solidFill>
          <a:ln w="25400" cap="flat" cmpd="sng">
            <a:solidFill>
              <a:schemeClr val="dk2">
                <a:alpha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401225" y="1587825"/>
            <a:ext cx="8259600" cy="47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•"/>
            </a:pPr>
            <a:r>
              <a:rPr lang="en-US" sz="2400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Regrouping and refocusing to reflect GFOI Phase 2 activities</a:t>
            </a:r>
            <a:endParaRPr sz="2400" b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•"/>
            </a:pPr>
            <a:r>
              <a:rPr lang="en-US" sz="2400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New Work Plan in development</a:t>
            </a:r>
            <a:endParaRPr sz="2400" b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•"/>
            </a:pPr>
            <a:r>
              <a:rPr lang="en-US" sz="2400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Continued focus on the core business of assurance of data suitable for annual NFMS reporting</a:t>
            </a:r>
            <a:endParaRPr sz="2400" b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•"/>
            </a:pPr>
            <a:r>
              <a:rPr lang="en-US" sz="2400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Healthy supply allows time to focus on additional value</a:t>
            </a:r>
            <a:endParaRPr sz="2400" b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o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 access, formats, ARD</a:t>
            </a:r>
            <a:endParaRPr sz="2400" b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•"/>
            </a:pPr>
            <a:r>
              <a:rPr lang="en-US" sz="2400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SDCG-15 and Biomass Day held last week in VA</a:t>
            </a:r>
            <a:endParaRPr sz="2400" b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1800" b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1981200" y="152400"/>
            <a:ext cx="4953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SDCG Update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>
            <a:spLocks noGrp="1"/>
          </p:cNvSpPr>
          <p:nvPr>
            <p:ph type="sldNum" idx="12"/>
          </p:nvPr>
        </p:nvSpPr>
        <p:spPr>
          <a:xfrm>
            <a:off x="8763000" y="6629400"/>
            <a:ext cx="304800" cy="187200"/>
          </a:xfrm>
          <a:prstGeom prst="roundRect">
            <a:avLst>
              <a:gd name="adj" fmla="val 16667"/>
            </a:avLst>
          </a:prstGeom>
          <a:solidFill>
            <a:schemeClr val="lt1">
              <a:alpha val="48630"/>
            </a:schemeClr>
          </a:solidFill>
          <a:ln w="25400" cap="flat" cmpd="sng">
            <a:solidFill>
              <a:schemeClr val="dk2">
                <a:alpha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0" y="1145450"/>
            <a:ext cx="4062300" cy="47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GFOI request to CEOS for Global satellite based Biomass (AGB) acquisition and provision</a:t>
            </a:r>
          </a:p>
          <a:p>
            <a:pPr marL="457200" lvl="0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Substantial investment ($4.5Bn) in launch of above ground biomass relevant missions from 2018 to 2024</a:t>
            </a: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Strong interest in biomass from sectors related to carbon emissions and forests</a:t>
            </a: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Substantial technical work in WGCV-LPV (CEOS Biomass Protocol) in ensuring these datasets are fit for purpose</a:t>
            </a: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Biomass day brought together CEOS agencies and groups to explore the proposition of </a:t>
            </a:r>
            <a:r>
              <a:rPr lang="en-US" sz="1600" dirty="0">
                <a:solidFill>
                  <a:srgbClr val="6AA84F"/>
                </a:solidFill>
                <a:latin typeface="Calibri"/>
                <a:ea typeface="Calibri"/>
                <a:cs typeface="Calibri"/>
                <a:sym typeface="Calibri"/>
              </a:rPr>
              <a:t>‘accelerating the policy relevance o</a:t>
            </a:r>
            <a:r>
              <a:rPr lang="en-US" sz="1600" i="1" dirty="0">
                <a:solidFill>
                  <a:srgbClr val="6AA84F"/>
                </a:solidFill>
                <a:latin typeface="Calibri"/>
                <a:ea typeface="Calibri"/>
                <a:cs typeface="Calibri"/>
                <a:sym typeface="Calibri"/>
              </a:rPr>
              <a:t>f CEOS agency biomass </a:t>
            </a:r>
            <a:r>
              <a:rPr lang="en-US" sz="1600" i="1" dirty="0" err="1">
                <a:solidFill>
                  <a:srgbClr val="6AA84F"/>
                </a:solidFill>
                <a:latin typeface="Calibri"/>
                <a:ea typeface="Calibri"/>
                <a:cs typeface="Calibri"/>
                <a:sym typeface="Calibri"/>
              </a:rPr>
              <a:t>datasets’</a:t>
            </a:r>
            <a:r>
              <a:rPr lang="en-US" sz="16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using GFOI and convention frameworks</a:t>
            </a: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EO datasets can take years to find recognition in IPCC methods </a:t>
            </a:r>
            <a:r>
              <a:rPr lang="en-US" sz="16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World Bank keen to collaborate on capacity building in GFOI for understanding and application of biomass data</a:t>
            </a: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1981200" y="152400"/>
            <a:ext cx="4953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Biomass Day</a:t>
            </a:r>
            <a:endParaRPr/>
          </a:p>
        </p:txBody>
      </p:sp>
      <p:pic>
        <p:nvPicPr>
          <p:cNvPr id="49" name="Google Shape;49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62301" y="1195650"/>
            <a:ext cx="4953000" cy="37147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>
            <a:spLocks noGrp="1"/>
          </p:cNvSpPr>
          <p:nvPr>
            <p:ph type="sldNum" idx="12"/>
          </p:nvPr>
        </p:nvSpPr>
        <p:spPr>
          <a:xfrm>
            <a:off x="8763000" y="6629400"/>
            <a:ext cx="304800" cy="187200"/>
          </a:xfrm>
          <a:prstGeom prst="roundRect">
            <a:avLst>
              <a:gd name="adj" fmla="val 16667"/>
            </a:avLst>
          </a:prstGeom>
          <a:solidFill>
            <a:schemeClr val="lt1">
              <a:alpha val="48630"/>
            </a:schemeClr>
          </a:solidFill>
          <a:ln w="25400" cap="flat" cmpd="sng">
            <a:solidFill>
              <a:schemeClr val="dk2">
                <a:alpha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1"/>
          </p:nvPr>
        </p:nvSpPr>
        <p:spPr>
          <a:xfrm>
            <a:off x="442200" y="1393900"/>
            <a:ext cx="8259600" cy="47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l" rtl="0">
              <a:spcBef>
                <a:spcPts val="500"/>
              </a:spcBef>
              <a:spcAft>
                <a:spcPts val="0"/>
              </a:spcAft>
              <a:buSzPts val="2000"/>
              <a:buFont typeface="Calibri"/>
              <a:buChar char="•"/>
            </a:pPr>
            <a:r>
              <a:rPr lang="en-US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CEOS missions relevant to GFOI are changing</a:t>
            </a:r>
            <a:endParaRPr b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o"/>
            </a:pPr>
            <a:r>
              <a:rPr lang="en-US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NASA,</a:t>
            </a: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CONAE, DLR</a:t>
            </a: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active representation desireable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•"/>
            </a:pPr>
            <a:r>
              <a:rPr lang="en-US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SDCG-LPV collaboration - with USGS SilvaCarbon (&amp; WB and FAO):</a:t>
            </a:r>
            <a:endParaRPr b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o"/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utilise GFOI Capacity Building Component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o"/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represent biomass in GFOI Methods and Guidance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o"/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Promote the CEOS Biomass Protocol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•"/>
            </a:pPr>
            <a:r>
              <a:rPr lang="en-US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Consider integrated and pro-active engagement of convention frameworks, for national inventories and global stocktakes (2023, 2028…)</a:t>
            </a:r>
            <a:endParaRPr b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•"/>
            </a:pPr>
            <a:r>
              <a:rPr lang="en-US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Pursuing GFOI ARD pilot in support of CEOS ARD strategy with LSI-VC</a:t>
            </a:r>
            <a:endParaRPr b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•"/>
            </a:pPr>
            <a:r>
              <a:rPr lang="en-US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CEOS agencies invited to register their forest-related tools in the GFOI Tools Registry and assessment process </a:t>
            </a:r>
            <a:r>
              <a:rPr lang="en-US" sz="1200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1200" b="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http://www.earthobservations.org/article.php?id=346</a:t>
            </a:r>
            <a:r>
              <a:rPr lang="en-US" sz="1200"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200" b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</a:pPr>
            <a:r>
              <a:rPr lang="en-US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Feedback is welcome on the SDCG stated goal for a new thread focused on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‘accelerating the policy relevance of the new generation of biomass measurements from space’</a:t>
            </a:r>
            <a:r>
              <a:rPr lang="en-US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and participation from relevant programmes</a:t>
            </a:r>
            <a:endParaRPr b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•"/>
            </a:pPr>
            <a:endParaRPr b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1981200" y="152400"/>
            <a:ext cx="4953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Issues for SIT attention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614</Words>
  <Application>Microsoft Office PowerPoint</Application>
  <PresentationFormat>画面に合わせる (4:3)</PresentationFormat>
  <Paragraphs>71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Avenir</vt:lpstr>
      <vt:lpstr>Helvetica Neue</vt:lpstr>
      <vt:lpstr>Noto Sans Symbols</vt:lpstr>
      <vt:lpstr>Arial</vt:lpstr>
      <vt:lpstr>Calibri</vt:lpstr>
      <vt:lpstr>Courier New</vt:lpstr>
      <vt:lpstr>Default</vt:lpstr>
      <vt:lpstr>Observations for Forests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Observations for Forests</dc:title>
  <dc:creator>落合　治</dc:creator>
  <cp:lastModifiedBy>落合　治</cp:lastModifiedBy>
  <cp:revision>5</cp:revision>
  <dcterms:modified xsi:type="dcterms:W3CDTF">2019-03-31T22:58:39Z</dcterms:modified>
</cp:coreProperties>
</file>