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22"/>
  </p:notesMasterIdLst>
  <p:sldIdLst>
    <p:sldId id="256" r:id="rId3"/>
    <p:sldId id="332" r:id="rId4"/>
    <p:sldId id="313" r:id="rId5"/>
    <p:sldId id="314" r:id="rId6"/>
    <p:sldId id="271" r:id="rId7"/>
    <p:sldId id="333" r:id="rId8"/>
    <p:sldId id="264" r:id="rId9"/>
    <p:sldId id="312" r:id="rId10"/>
    <p:sldId id="331" r:id="rId11"/>
    <p:sldId id="306" r:id="rId12"/>
    <p:sldId id="317" r:id="rId13"/>
    <p:sldId id="303" r:id="rId14"/>
    <p:sldId id="315" r:id="rId15"/>
    <p:sldId id="316" r:id="rId16"/>
    <p:sldId id="304" r:id="rId17"/>
    <p:sldId id="310" r:id="rId18"/>
    <p:sldId id="301" r:id="rId19"/>
    <p:sldId id="261" r:id="rId20"/>
    <p:sldId id="262" r:id="rId2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Smith" initials="LS" lastIdx="2" clrIdx="0">
    <p:extLst>
      <p:ext uri="{19B8F6BF-5375-455C-9EA6-DF929625EA0E}">
        <p15:presenceInfo xmlns:p15="http://schemas.microsoft.com/office/powerpoint/2012/main" userId="88bec4dde897cd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FFFF00"/>
    <a:srgbClr val="D8CF00"/>
    <a:srgbClr val="596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7"/>
    <p:restoredTop sz="93363"/>
  </p:normalViewPr>
  <p:slideViewPr>
    <p:cSldViewPr>
      <p:cViewPr varScale="1">
        <p:scale>
          <a:sx n="107" d="100"/>
          <a:sy n="107" d="100"/>
        </p:scale>
        <p:origin x="360"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1" dirty="0"/>
              <a:t>NASA Harvest in its capacity as a key contributor to GEOGLAM will be working on the AMIS request. Most AMIS representatives participated in this panel. This is exactly what we need to be doing - we need to have high level policy discussions that drive the requirements and development of remote sensing and applications, with participants who fully understand capabilities and limitations of applying the technology.</a:t>
            </a:r>
          </a:p>
          <a:p>
            <a:endParaRPr lang="en-US" b="1" dirty="0"/>
          </a:p>
        </p:txBody>
      </p:sp>
    </p:spTree>
    <p:extLst>
      <p:ext uri="{BB962C8B-B14F-4D97-AF65-F5344CB8AC3E}">
        <p14:creationId xmlns:p14="http://schemas.microsoft.com/office/powerpoint/2010/main" val="402961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template asked for activities beyond the AHWG’s capacity and what activities could uniquely be supported by CEOS – I think this is a key example, and we’ve mapped how we see it on the left side of the diagram.</a:t>
            </a:r>
          </a:p>
          <a:p>
            <a:endParaRPr lang="en-US" dirty="0"/>
          </a:p>
          <a:p>
            <a:r>
              <a:rPr lang="en-US" dirty="0"/>
              <a:t>To support the development of EAV’s a coordinated effort between GEOGLAM and the CEOS Working Group Calibration/Validation’s Land Product Validation (LPV) sub-group would be enormously beneficial to enable GEOGLAM to provide information support to the various users of GEOGLAM data as well as to the global policy frameworks enumerated in the previous paragraph. The GEOGLAM JECAM sites, which have the benefit of coordinated CEOS data acquisitions, would be ideally positioned to initially facilitate LPV activities associated with the EAV’s. The JECAM sites could be augmented by additional sites in nations that are already doing operational monitoring (e.g. China, Canada, Ukraine, Argentina). Such a coordinated effort would inform best practices, enhance rigor, and promote clarity around the value of EO to the SDG community, which is currently led and dominated by the statistical census and field survey community. It is suggested that the joint CEOS Ad Hoc WG on GEOGLAM be tasked with developing the community requirements and outlining validation protocols for these variables. </a:t>
            </a:r>
          </a:p>
        </p:txBody>
      </p:sp>
    </p:spTree>
    <p:extLst>
      <p:ext uri="{BB962C8B-B14F-4D97-AF65-F5344CB8AC3E}">
        <p14:creationId xmlns:p14="http://schemas.microsoft.com/office/powerpoint/2010/main" val="3137193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9067800" cy="5257800"/>
          </a:xfrm>
          <a:prstGeom prst="rect">
            <a:avLst/>
          </a:prstGeom>
        </p:spPr>
        <p:txBody>
          <a:bodyPr/>
          <a:lstStyle>
            <a:lvl1pPr>
              <a:defRPr sz="2000" b="1">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SIT-34, 3-4 April 2019</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81200" y="76200"/>
            <a:ext cx="4953000" cy="990600"/>
          </a:xfrm>
          <a:prstGeom prst="rect">
            <a:avLst/>
          </a:prstGeom>
        </p:spPr>
        <p:txBody>
          <a:bodyPr/>
          <a:lstStyle>
            <a:lvl1pPr marL="0" indent="0" algn="ctr">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DCB2550-9AF1-4F88-B5D2-49EE8D18D7A4}" type="datetimeFigureOut">
              <a:rPr lang="en-US" smtClean="0"/>
              <a:t>4/3/19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239000" y="6546850"/>
            <a:ext cx="1905000" cy="246221"/>
          </a:xfrm>
        </p:spPr>
        <p:txBody>
          <a:bodyPr/>
          <a:lstStyle/>
          <a:p>
            <a:fld id="{888ED71E-5BAB-4C35-9C87-2B3C9DA07E37}" type="slidenum">
              <a:rPr lang="en-US" smtClean="0"/>
              <a:t>‹#›</a:t>
            </a:fld>
            <a:endParaRPr lang="en-US"/>
          </a:p>
        </p:txBody>
      </p:sp>
    </p:spTree>
    <p:extLst>
      <p:ext uri="{BB962C8B-B14F-4D97-AF65-F5344CB8AC3E}">
        <p14:creationId xmlns:p14="http://schemas.microsoft.com/office/powerpoint/2010/main" val="355807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lvl1pPr>
              <a:defRPr>
                <a:latin typeface="Tw Cen MT" panose="020B0602020104020603"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nchor="t"/>
          <a:lstStyle>
            <a:lvl1pPr>
              <a:spcBef>
                <a:spcPts val="450"/>
              </a:spcBef>
              <a:defRPr>
                <a:latin typeface="Tw Cen MT" panose="020B0602020104020603" pitchFamily="34" charset="0"/>
              </a:defRPr>
            </a:lvl1pPr>
            <a:lvl2pPr>
              <a:spcBef>
                <a:spcPts val="450"/>
              </a:spcBef>
              <a:defRPr sz="1800">
                <a:latin typeface="Tw Cen MT" panose="020B0602020104020603" pitchFamily="34" charset="0"/>
              </a:defRPr>
            </a:lvl2pPr>
            <a:lvl3pPr>
              <a:spcBef>
                <a:spcPts val="450"/>
              </a:spcBef>
              <a:defRPr sz="1500">
                <a:latin typeface="Tw Cen MT" panose="020B0602020104020603" pitchFamily="34" charset="0"/>
              </a:defRPr>
            </a:lvl3pPr>
            <a:lvl4pPr>
              <a:spcBef>
                <a:spcPts val="450"/>
              </a:spcBef>
              <a:defRPr sz="1350">
                <a:latin typeface="Tw Cen MT" panose="020B0602020104020603" pitchFamily="34" charset="0"/>
              </a:defRPr>
            </a:lvl4pPr>
            <a:lvl5pPr>
              <a:spcBef>
                <a:spcPts val="450"/>
              </a:spcBef>
              <a:defRPr sz="1200">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8271052" y="6336935"/>
            <a:ext cx="244298" cy="403957"/>
          </a:xfrm>
          <a:prstGeom prst="rect">
            <a:avLst/>
          </a:prstGeom>
        </p:spPr>
        <p:txBody>
          <a:bodyPr vert="horz" lIns="91440" tIns="45720" rIns="91440" bIns="45720" rtlCol="0" anchor="ctr"/>
          <a:lstStyle>
            <a:lvl1pPr algn="r">
              <a:defRPr sz="675">
                <a:solidFill>
                  <a:schemeClr val="tx1">
                    <a:tint val="75000"/>
                  </a:schemeClr>
                </a:solidFill>
                <a:latin typeface="Tw Cen MT" panose="020B0602020104020603" pitchFamily="34" charset="0"/>
              </a:defRPr>
            </a:lvl1pPr>
          </a:lstStyle>
          <a:p>
            <a:fld id="{FF09F551-F43D-4047-B22F-3DADC4AC05FE}" type="slidenum">
              <a:rPr lang="en-US" smtClean="0"/>
              <a:pPr/>
              <a:t>‹#›</a:t>
            </a:fld>
            <a:endParaRPr lang="en-US"/>
          </a:p>
        </p:txBody>
      </p:sp>
    </p:spTree>
    <p:extLst>
      <p:ext uri="{BB962C8B-B14F-4D97-AF65-F5344CB8AC3E}">
        <p14:creationId xmlns:p14="http://schemas.microsoft.com/office/powerpoint/2010/main" val="356730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5910263" y="3524256"/>
            <a:ext cx="2776538" cy="2774951"/>
          </a:xfrm>
          <a:prstGeom prst="rect">
            <a:avLst/>
          </a:prstGeom>
        </p:spPr>
        <p:txBody>
          <a:bodyPr lIns="91427" tIns="45716" rIns="91427" bIns="45716" anchor="t">
            <a:noAutofit/>
          </a:bodyPr>
          <a:lstStyle/>
          <a:p>
            <a:endParaRPr/>
          </a:p>
        </p:txBody>
      </p:sp>
      <p:sp>
        <p:nvSpPr>
          <p:cNvPr id="84" name="Shape 84"/>
          <p:cNvSpPr>
            <a:spLocks noGrp="1"/>
          </p:cNvSpPr>
          <p:nvPr>
            <p:ph type="pic" sz="quarter" idx="14"/>
          </p:nvPr>
        </p:nvSpPr>
        <p:spPr>
          <a:xfrm>
            <a:off x="5910263" y="565155"/>
            <a:ext cx="2776538" cy="2774951"/>
          </a:xfrm>
          <a:prstGeom prst="rect">
            <a:avLst/>
          </a:prstGeom>
        </p:spPr>
        <p:txBody>
          <a:bodyPr lIns="91427" tIns="45716" rIns="91427" bIns="45716" anchor="t">
            <a:noAutofit/>
          </a:bodyPr>
          <a:lstStyle/>
          <a:p>
            <a:endParaRPr/>
          </a:p>
        </p:txBody>
      </p:sp>
      <p:sp>
        <p:nvSpPr>
          <p:cNvPr id="85" name="Shape 85"/>
          <p:cNvSpPr>
            <a:spLocks noGrp="1"/>
          </p:cNvSpPr>
          <p:nvPr>
            <p:ph type="pic" idx="15"/>
          </p:nvPr>
        </p:nvSpPr>
        <p:spPr>
          <a:xfrm>
            <a:off x="452438" y="565153"/>
            <a:ext cx="5314950" cy="5734051"/>
          </a:xfrm>
          <a:prstGeom prst="rect">
            <a:avLst/>
          </a:prstGeom>
        </p:spPr>
        <p:txBody>
          <a:bodyPr lIns="91427" tIns="45716" rIns="91427" bIns="45716" anchor="t">
            <a:noAutofit/>
          </a:bodyPr>
          <a:lstStyle/>
          <a:p>
            <a:endParaRPr/>
          </a:p>
        </p:txBody>
      </p:sp>
      <p:sp>
        <p:nvSpPr>
          <p:cNvPr id="86" name="Shape 86"/>
          <p:cNvSpPr>
            <a:spLocks noGrp="1"/>
          </p:cNvSpPr>
          <p:nvPr>
            <p:ph type="sldNum" sz="quarter" idx="2"/>
          </p:nvPr>
        </p:nvSpPr>
        <p:spPr>
          <a:xfrm>
            <a:off x="7239000" y="6546850"/>
            <a:ext cx="1905000" cy="24622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9428104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xfrm>
            <a:off x="4479753" y="6540506"/>
            <a:ext cx="243654" cy="241090"/>
          </a:xfrm>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13227356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lvl1pPr>
              <a:defRPr>
                <a:latin typeface="Tw Cen MT" panose="020B0602020104020603"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nchor="t"/>
          <a:lstStyle>
            <a:lvl1pPr>
              <a:spcBef>
                <a:spcPts val="450"/>
              </a:spcBef>
              <a:defRPr>
                <a:latin typeface="Tw Cen MT" panose="020B0602020104020603" pitchFamily="34" charset="0"/>
              </a:defRPr>
            </a:lvl1pPr>
            <a:lvl2pPr>
              <a:spcBef>
                <a:spcPts val="450"/>
              </a:spcBef>
              <a:defRPr sz="1800">
                <a:latin typeface="Tw Cen MT" panose="020B0602020104020603" pitchFamily="34" charset="0"/>
              </a:defRPr>
            </a:lvl2pPr>
            <a:lvl3pPr>
              <a:spcBef>
                <a:spcPts val="450"/>
              </a:spcBef>
              <a:defRPr sz="1500">
                <a:latin typeface="Tw Cen MT" panose="020B0602020104020603" pitchFamily="34" charset="0"/>
              </a:defRPr>
            </a:lvl3pPr>
            <a:lvl4pPr>
              <a:spcBef>
                <a:spcPts val="450"/>
              </a:spcBef>
              <a:defRPr sz="1350">
                <a:latin typeface="Tw Cen MT" panose="020B0602020104020603" pitchFamily="34" charset="0"/>
              </a:defRPr>
            </a:lvl4pPr>
            <a:lvl5pPr>
              <a:spcBef>
                <a:spcPts val="450"/>
              </a:spcBef>
              <a:defRPr sz="1200">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8224886" y="6440809"/>
            <a:ext cx="290464" cy="196208"/>
          </a:xfrm>
          <a:prstGeom prst="rect">
            <a:avLst/>
          </a:prstGeom>
        </p:spPr>
        <p:txBody>
          <a:bodyPr vert="horz" lIns="91440" tIns="45720" rIns="91440" bIns="45720" rtlCol="0" anchor="ctr"/>
          <a:lstStyle>
            <a:lvl1pPr algn="r">
              <a:defRPr sz="675">
                <a:solidFill>
                  <a:schemeClr val="tx1">
                    <a:tint val="75000"/>
                  </a:schemeClr>
                </a:solidFill>
                <a:latin typeface="Tw Cen MT" panose="020B0602020104020603" pitchFamily="34" charset="0"/>
              </a:defRPr>
            </a:lvl1pPr>
          </a:lstStyle>
          <a:p>
            <a:fld id="{FF09F551-F43D-4047-B22F-3DADC4AC05F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48180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33415" y="476251"/>
            <a:ext cx="7877175" cy="1143000"/>
          </a:xfrm>
          <a:prstGeom prst="rect">
            <a:avLst/>
          </a:prstGeom>
          <a:ln w="12700">
            <a:miter lim="400000"/>
          </a:ln>
          <a:extLst>
            <a:ext uri="{C572A759-6A51-4108-AA02-DFA0A04FC94B}">
              <ma14:wrappingTextBoxFlag xmlns:ma14="http://schemas.microsoft.com/office/mac/drawingml/2011/main" xmlns="" val="1"/>
            </a:ext>
          </a:extLst>
        </p:spPr>
        <p:txBody>
          <a:bodyPr lIns="50799" tIns="50799" rIns="50799" bIns="50799" anchor="ctr">
            <a:normAutofit/>
          </a:bodyPr>
          <a:lstStyle/>
          <a:p>
            <a:r>
              <a:t>Title Text</a:t>
            </a:r>
          </a:p>
        </p:txBody>
      </p:sp>
      <p:sp>
        <p:nvSpPr>
          <p:cNvPr id="3" name="Shape 3"/>
          <p:cNvSpPr>
            <a:spLocks noGrp="1"/>
          </p:cNvSpPr>
          <p:nvPr>
            <p:ph type="body" idx="1"/>
          </p:nvPr>
        </p:nvSpPr>
        <p:spPr>
          <a:xfrm>
            <a:off x="633415" y="1619256"/>
            <a:ext cx="7877175" cy="4603751"/>
          </a:xfrm>
          <a:prstGeom prst="rect">
            <a:avLst/>
          </a:prstGeom>
          <a:ln w="12700">
            <a:miter lim="400000"/>
          </a:ln>
          <a:extLst>
            <a:ext uri="{C572A759-6A51-4108-AA02-DFA0A04FC94B}">
              <ma14:wrappingTextBoxFlag xmlns:ma14="http://schemas.microsoft.com/office/mac/drawingml/2011/main" xmlns="" val="1"/>
            </a:ext>
          </a:extLst>
        </p:spPr>
        <p:txBody>
          <a:bodyPr lIns="50799" tIns="50799" rIns="50799" bIns="5079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47795" y="6540506"/>
            <a:ext cx="243654" cy="241090"/>
          </a:xfrm>
          <a:prstGeom prst="rect">
            <a:avLst/>
          </a:prstGeom>
          <a:ln w="12700">
            <a:miter lim="400000"/>
          </a:ln>
        </p:spPr>
        <p:txBody>
          <a:bodyPr wrap="none" lIns="50799" tIns="50799" rIns="50799" bIns="50799">
            <a:spAutoFit/>
          </a:bodyPr>
          <a:lstStyle>
            <a:lvl1pPr>
              <a:defRPr sz="900">
                <a:latin typeface="Tw Cen MT" panose="020B0602020104020603" pitchFamily="34" charset="0"/>
              </a:defRPr>
            </a:lvl1pPr>
          </a:lstStyle>
          <a:p>
            <a:pPr algn="ctr" defTabSz="309518" hangingPunct="0"/>
            <a:fld id="{86CB4B4D-7CA3-9044-876B-883B54F8677D}" type="slidenum">
              <a:rPr lang="en-US" smtClean="0">
                <a:solidFill>
                  <a:srgbClr val="000000"/>
                </a:solidFill>
                <a:sym typeface="Helvetica Light"/>
              </a:rPr>
              <a:pPr algn="ctr" defTabSz="309518" hangingPunct="0"/>
              <a:t>‹#›</a:t>
            </a:fld>
            <a:endParaRPr lang="en-US">
              <a:solidFill>
                <a:srgbClr val="000000"/>
              </a:solidFill>
              <a:sym typeface="Helvetica Light"/>
            </a:endParaRP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269" y="6316285"/>
            <a:ext cx="1156292" cy="473529"/>
          </a:xfrm>
          <a:prstGeom prst="rect">
            <a:avLst/>
          </a:prstGeom>
        </p:spPr>
      </p:pic>
      <p:sp>
        <p:nvSpPr>
          <p:cNvPr id="7" name="TextBox 6"/>
          <p:cNvSpPr txBox="1"/>
          <p:nvPr userDrawn="1"/>
        </p:nvSpPr>
        <p:spPr>
          <a:xfrm>
            <a:off x="6796768" y="6387619"/>
            <a:ext cx="2277836" cy="3308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619125" hangingPunct="0"/>
            <a:r>
              <a:rPr lang="en-US" sz="825" dirty="0">
                <a:solidFill>
                  <a:srgbClr val="0061AA"/>
                </a:solidFill>
                <a:latin typeface="Tw Cen MT" panose="020B0602020104020603" pitchFamily="34" charset="0"/>
                <a:sym typeface="Helvetica Light"/>
              </a:rPr>
              <a:t>@G20_GEOGLAM</a:t>
            </a:r>
          </a:p>
          <a:p>
            <a:pPr algn="r" defTabSz="619125" hangingPunct="0"/>
            <a:r>
              <a:rPr lang="en-US" sz="825" dirty="0">
                <a:solidFill>
                  <a:srgbClr val="0061AA"/>
                </a:solidFill>
                <a:latin typeface="Tw Cen MT" panose="020B0602020104020603" pitchFamily="34" charset="0"/>
                <a:sym typeface="Helvetica Light"/>
              </a:rPr>
              <a:t>www.geoglam.org </a:t>
            </a:r>
          </a:p>
        </p:txBody>
      </p:sp>
    </p:spTree>
    <p:extLst>
      <p:ext uri="{BB962C8B-B14F-4D97-AF65-F5344CB8AC3E}">
        <p14:creationId xmlns:p14="http://schemas.microsoft.com/office/powerpoint/2010/main" val="3608156742"/>
      </p:ext>
    </p:extLst>
  </p:cSld>
  <p:clrMap bg1="lt1" tx1="dk1" bg2="lt2" tx2="dk2" accent1="accent1" accent2="accent2" accent3="accent3" accent4="accent4" accent5="accent5" accent6="accent6" hlink="hlink" folHlink="folHlink"/>
  <p:sldLayoutIdLst>
    <p:sldLayoutId id="2147483653" r:id="rId1"/>
    <p:sldLayoutId id="2147483654" r:id="rId2"/>
  </p:sldLayoutIdLst>
  <p:transition spd="med"/>
  <p:hf hdr="0" ftr="0" dt="0"/>
  <p:txStyles>
    <p:titleStyle>
      <a:lvl1pPr marL="0" marR="0" indent="0" algn="ctr" defTabSz="30951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Tw Cen MT" panose="020B0602020104020603" pitchFamily="34" charset="0"/>
          <a:ea typeface="+mn-ea"/>
          <a:cs typeface="+mn-cs"/>
          <a:sym typeface="Helvetica Light"/>
        </a:defRPr>
      </a:lvl1pPr>
      <a:lvl2pPr marL="0" marR="0" indent="85714" algn="ctr" defTabSz="30951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27" algn="ctr" defTabSz="30951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40" algn="ctr" defTabSz="30951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851" algn="ctr" defTabSz="30951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564" algn="ctr" defTabSz="30951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277" algn="ctr" defTabSz="30951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599990" algn="ctr" defTabSz="30951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704" algn="ctr" defTabSz="30951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091" marR="0" indent="-238091" algn="l" defTabSz="309518"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Tw Cen MT" panose="020B0602020104020603" pitchFamily="34" charset="0"/>
          <a:ea typeface="+mn-ea"/>
          <a:cs typeface="+mn-cs"/>
          <a:sym typeface="Helvetica Light"/>
        </a:defRPr>
      </a:lvl1pPr>
      <a:lvl2pPr marL="476183" marR="0" indent="-238091" algn="l" defTabSz="309518"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Tw Cen MT" panose="020B0602020104020603" pitchFamily="34" charset="0"/>
          <a:ea typeface="+mn-ea"/>
          <a:cs typeface="+mn-cs"/>
          <a:sym typeface="Helvetica Light"/>
        </a:defRPr>
      </a:lvl2pPr>
      <a:lvl3pPr marL="714274" marR="0" indent="-238091" algn="l" defTabSz="309518"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Tw Cen MT" panose="020B0602020104020603" pitchFamily="34" charset="0"/>
          <a:ea typeface="+mn-ea"/>
          <a:cs typeface="+mn-cs"/>
          <a:sym typeface="Helvetica Light"/>
        </a:defRPr>
      </a:lvl3pPr>
      <a:lvl4pPr marL="952366" marR="0" indent="-238091" algn="l" defTabSz="309518"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Tw Cen MT" panose="020B0602020104020603" pitchFamily="34" charset="0"/>
          <a:ea typeface="+mn-ea"/>
          <a:cs typeface="+mn-cs"/>
          <a:sym typeface="Helvetica Light"/>
        </a:defRPr>
      </a:lvl4pPr>
      <a:lvl5pPr marL="1190457" marR="0" indent="-238091" algn="l" defTabSz="309518"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Tw Cen MT" panose="020B0602020104020603" pitchFamily="34" charset="0"/>
          <a:ea typeface="+mn-ea"/>
          <a:cs typeface="+mn-cs"/>
          <a:sym typeface="Helvetica Light"/>
        </a:defRPr>
      </a:lvl5pPr>
      <a:lvl6pPr marL="1428549" marR="0" indent="-238091" algn="l" defTabSz="309518"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640" marR="0" indent="-238091" algn="l" defTabSz="309518"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4731" marR="0" indent="-238091" algn="l" defTabSz="309518"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2823" marR="0" indent="-238091" algn="l" defTabSz="309518"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1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14" algn="ctr" defTabSz="30951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27" algn="ctr" defTabSz="30951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40" algn="ctr" defTabSz="30951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851" algn="ctr" defTabSz="30951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564" algn="ctr" defTabSz="30951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277" algn="ctr" defTabSz="30951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599990" algn="ctr" defTabSz="30951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704" algn="ctr" defTabSz="30951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dropbox.com/s/2ceka4vslr8phip/GEOGLAM%20Stocktaking%202019%20(1).pdf?dl=0" TargetMode="External"/><Relationship Id="rId5" Type="http://schemas.openxmlformats.org/officeDocument/2006/relationships/hyperlink" Target="https://www.dropbox.com/s/rd9y76g30gwpmpc/joint_session_GEOGLAM_reqs.pptx?dl=0" TargetMode="External"/><Relationship Id="rId4" Type="http://schemas.openxmlformats.org/officeDocument/2006/relationships/hyperlink" Target="https://ec.europa.eu/jrc/sites/jrcsh/files/20180821-geoglam_ispra_2018_summary_final2.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gif"/><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CEOS AHWG on GEOGLAM</a:t>
            </a:r>
            <a:endParaRPr sz="4200" b="1" dirty="0">
              <a:solidFill>
                <a:srgbClr val="FFFFFF"/>
              </a:solidFill>
              <a:latin typeface="+mj-lt"/>
            </a:endParaRPr>
          </a:p>
        </p:txBody>
      </p:sp>
      <p:sp>
        <p:nvSpPr>
          <p:cNvPr id="11" name="Shape 11"/>
          <p:cNvSpPr/>
          <p:nvPr/>
        </p:nvSpPr>
        <p:spPr>
          <a:xfrm>
            <a:off x="622788" y="3759200"/>
            <a:ext cx="5168411"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Bradley Doorn, NASA </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Philippe </a:t>
            </a:r>
            <a:r>
              <a:rPr lang="en-AU" dirty="0" err="1">
                <a:solidFill>
                  <a:srgbClr val="FFFFFF"/>
                </a:solidFill>
                <a:latin typeface="+mj-lt"/>
                <a:ea typeface="Arial Bold"/>
                <a:cs typeface="Arial Bold"/>
                <a:sym typeface="Arial Bold"/>
              </a:rPr>
              <a:t>Maisongrande</a:t>
            </a:r>
            <a:r>
              <a:rPr lang="en-AU" dirty="0">
                <a:solidFill>
                  <a:srgbClr val="FFFFFF"/>
                </a:solidFill>
                <a:latin typeface="+mj-lt"/>
                <a:ea typeface="Arial Bold"/>
                <a:cs typeface="Arial Bold"/>
                <a:sym typeface="Arial Bold"/>
              </a:rPr>
              <a:t>, CNES</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SIT-34</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Session and </a:t>
            </a: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4.6</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Miami, FL,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3 – 4 April 2019</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C41CD5-25AB-4F95-8AC1-442516FA40D0}"/>
              </a:ext>
            </a:extLst>
          </p:cNvPr>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a:extLst>
              <a:ext uri="{FF2B5EF4-FFF2-40B4-BE49-F238E27FC236}">
                <a16:creationId xmlns:a16="http://schemas.microsoft.com/office/drawing/2014/main" id="{D89343B4-E22A-44EE-904E-8C74960686DB}"/>
              </a:ext>
            </a:extLst>
          </p:cNvPr>
          <p:cNvSpPr>
            <a:spLocks noGrp="1"/>
          </p:cNvSpPr>
          <p:nvPr>
            <p:ph sz="quarter" idx="10"/>
          </p:nvPr>
        </p:nvSpPr>
        <p:spPr>
          <a:xfrm>
            <a:off x="76199" y="1219200"/>
            <a:ext cx="2672167" cy="5257800"/>
          </a:xfrm>
        </p:spPr>
        <p:txBody>
          <a:bodyPr/>
          <a:lstStyle/>
          <a:p>
            <a:pPr marL="0" indent="0">
              <a:buNone/>
            </a:pPr>
            <a:r>
              <a:rPr lang="en-US" sz="1400" b="0" dirty="0"/>
              <a:t>EO Data Coordination TCT within GEOGLAM</a:t>
            </a:r>
          </a:p>
          <a:p>
            <a:r>
              <a:rPr lang="en-US" sz="1400" b="0" dirty="0"/>
              <a:t>UMD, VITO, UCL, AAFC, JRC, RADI, CESBIO, INTA</a:t>
            </a:r>
          </a:p>
          <a:p>
            <a:pPr marL="0" indent="0">
              <a:buNone/>
            </a:pPr>
            <a:r>
              <a:rPr lang="en-US" sz="1400" b="0" dirty="0"/>
              <a:t>Next steps:</a:t>
            </a:r>
          </a:p>
          <a:p>
            <a:r>
              <a:rPr lang="en-US" sz="1400" b="0" dirty="0"/>
              <a:t>GEOGLAM to ratify ARD+ definition, EAV definition, Core Information Products Definition </a:t>
            </a:r>
          </a:p>
          <a:p>
            <a:pPr marL="0" indent="0">
              <a:buNone/>
            </a:pPr>
            <a:r>
              <a:rPr lang="en-US" sz="1400" b="0" dirty="0"/>
              <a:t>For CEOS GEOGLAM AHWG:</a:t>
            </a:r>
          </a:p>
          <a:p>
            <a:r>
              <a:rPr lang="en-US" sz="1400" b="0" dirty="0"/>
              <a:t>Initial mapping to relevant actors at left side of graphic </a:t>
            </a:r>
            <a:r>
              <a:rPr lang="en-US" sz="1400" b="0" dirty="0">
                <a:solidFill>
                  <a:srgbClr val="FF0000"/>
                </a:solidFill>
                <a:sym typeface="Wingdings" panose="05000000000000000000" pitchFamily="2" charset="2"/>
              </a:rPr>
              <a:t> </a:t>
            </a:r>
            <a:r>
              <a:rPr lang="en-US" sz="1400" b="1" dirty="0">
                <a:solidFill>
                  <a:srgbClr val="FF0000"/>
                </a:solidFill>
                <a:sym typeface="Wingdings" panose="05000000000000000000" pitchFamily="2" charset="2"/>
              </a:rPr>
              <a:t>in review</a:t>
            </a:r>
          </a:p>
          <a:p>
            <a:r>
              <a:rPr lang="en-US" sz="1400" b="0" dirty="0"/>
              <a:t>Objective: Extend the value of CEOS observations into specific services, leveraging current CEOS agencies satellite assets </a:t>
            </a:r>
          </a:p>
          <a:p>
            <a:r>
              <a:rPr lang="en-US" sz="1400" b="0" dirty="0">
                <a:sym typeface="Wingdings" panose="05000000000000000000" pitchFamily="2" charset="2"/>
              </a:rPr>
              <a:t>Broader collaboration on Data Services needed (e.g. Cube, WGISS)</a:t>
            </a:r>
            <a:endParaRPr lang="en-US" sz="1400" b="0" dirty="0"/>
          </a:p>
        </p:txBody>
      </p:sp>
      <p:sp>
        <p:nvSpPr>
          <p:cNvPr id="4" name="Content Placeholder 3">
            <a:extLst>
              <a:ext uri="{FF2B5EF4-FFF2-40B4-BE49-F238E27FC236}">
                <a16:creationId xmlns:a16="http://schemas.microsoft.com/office/drawing/2014/main" id="{CA8DBEA3-DC85-4219-ACCB-A438A0C04452}"/>
              </a:ext>
            </a:extLst>
          </p:cNvPr>
          <p:cNvSpPr>
            <a:spLocks noGrp="1"/>
          </p:cNvSpPr>
          <p:nvPr>
            <p:ph sz="quarter" idx="11"/>
          </p:nvPr>
        </p:nvSpPr>
        <p:spPr/>
        <p:txBody>
          <a:bodyPr/>
          <a:lstStyle/>
          <a:p>
            <a:r>
              <a:rPr lang="en-US" dirty="0"/>
              <a:t>Tracing Data to Decisions</a:t>
            </a:r>
          </a:p>
          <a:p>
            <a:r>
              <a:rPr lang="en-US" sz="2400" b="0" i="1" dirty="0"/>
              <a:t>GEOGLAM EO Process Vision</a:t>
            </a:r>
          </a:p>
        </p:txBody>
      </p:sp>
      <p:pic>
        <p:nvPicPr>
          <p:cNvPr id="15" name="Picture 14">
            <a:extLst>
              <a:ext uri="{FF2B5EF4-FFF2-40B4-BE49-F238E27FC236}">
                <a16:creationId xmlns:a16="http://schemas.microsoft.com/office/drawing/2014/main" id="{CC78AA83-E116-4E23-9E54-44C36E7BAAB8}"/>
              </a:ext>
            </a:extLst>
          </p:cNvPr>
          <p:cNvPicPr>
            <a:picLocks noChangeAspect="1"/>
          </p:cNvPicPr>
          <p:nvPr/>
        </p:nvPicPr>
        <p:blipFill>
          <a:blip r:embed="rId3"/>
          <a:stretch>
            <a:fillRect/>
          </a:stretch>
        </p:blipFill>
        <p:spPr>
          <a:xfrm>
            <a:off x="2895600" y="1187953"/>
            <a:ext cx="6352583" cy="5608806"/>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19484A1-0421-2E4F-957D-9230D2A767A6}"/>
              </a:ext>
            </a:extLst>
          </p:cNvPr>
          <p:cNvSpPr txBox="1"/>
          <p:nvPr/>
        </p:nvSpPr>
        <p:spPr>
          <a:xfrm>
            <a:off x="3200400" y="1168027"/>
            <a:ext cx="115672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1" u="sng" strike="noStrike" cap="none" spc="0" normalizeH="0" baseline="0" dirty="0">
                <a:ln>
                  <a:noFill/>
                </a:ln>
                <a:solidFill>
                  <a:srgbClr val="FF0000"/>
                </a:solidFill>
                <a:effectLst/>
                <a:uFillTx/>
              </a:rPr>
              <a:t>In Review</a:t>
            </a:r>
          </a:p>
        </p:txBody>
      </p:sp>
      <p:cxnSp>
        <p:nvCxnSpPr>
          <p:cNvPr id="7" name="Straight Arrow Connector 6">
            <a:extLst>
              <a:ext uri="{FF2B5EF4-FFF2-40B4-BE49-F238E27FC236}">
                <a16:creationId xmlns:a16="http://schemas.microsoft.com/office/drawing/2014/main" id="{7D98213A-BCB5-3D4F-BB1C-7015B059E261}"/>
              </a:ext>
            </a:extLst>
          </p:cNvPr>
          <p:cNvCxnSpPr/>
          <p:nvPr/>
        </p:nvCxnSpPr>
        <p:spPr>
          <a:xfrm flipH="1">
            <a:off x="3657600" y="1752600"/>
            <a:ext cx="76200" cy="4724400"/>
          </a:xfrm>
          <a:prstGeom prst="straightConnector1">
            <a:avLst/>
          </a:prstGeom>
          <a:noFill/>
          <a:ln w="25400" cap="flat">
            <a:solidFill>
              <a:srgbClr val="C00000"/>
            </a:solidFill>
            <a:prstDash val="sysDot"/>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25D294C2-A811-3D4F-BB93-36F5741DD307}"/>
              </a:ext>
            </a:extLst>
          </p:cNvPr>
          <p:cNvSpPr/>
          <p:nvPr/>
        </p:nvSpPr>
        <p:spPr>
          <a:xfrm>
            <a:off x="2971800" y="5562600"/>
            <a:ext cx="1600200" cy="1143000"/>
          </a:xfrm>
          <a:prstGeom prst="rect">
            <a:avLst/>
          </a:prstGeom>
          <a:noFill/>
          <a:ln w="63500" cap="flat">
            <a:solidFill>
              <a:srgbClr val="00B0F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9" name="Rectangle 8">
            <a:extLst>
              <a:ext uri="{FF2B5EF4-FFF2-40B4-BE49-F238E27FC236}">
                <a16:creationId xmlns:a16="http://schemas.microsoft.com/office/drawing/2014/main" id="{2483B416-592D-4440-A655-830AF29815AF}"/>
              </a:ext>
            </a:extLst>
          </p:cNvPr>
          <p:cNvSpPr/>
          <p:nvPr/>
        </p:nvSpPr>
        <p:spPr>
          <a:xfrm>
            <a:off x="2971800" y="4348843"/>
            <a:ext cx="1600200" cy="1143000"/>
          </a:xfrm>
          <a:prstGeom prst="rect">
            <a:avLst/>
          </a:prstGeom>
          <a:noFill/>
          <a:ln w="63500" cap="flat">
            <a:solidFill>
              <a:srgbClr val="FFFF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41530934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6EA530-9A60-5948-B6BD-B5277B8C8054}"/>
              </a:ext>
            </a:extLst>
          </p:cNvPr>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a:extLst>
              <a:ext uri="{FF2B5EF4-FFF2-40B4-BE49-F238E27FC236}">
                <a16:creationId xmlns:a16="http://schemas.microsoft.com/office/drawing/2014/main" id="{27E7589C-2828-D943-934B-582BA7F39ADE}"/>
              </a:ext>
            </a:extLst>
          </p:cNvPr>
          <p:cNvSpPr>
            <a:spLocks noGrp="1"/>
          </p:cNvSpPr>
          <p:nvPr>
            <p:ph sz="quarter" idx="10"/>
          </p:nvPr>
        </p:nvSpPr>
        <p:spPr>
          <a:xfrm>
            <a:off x="76200" y="2057400"/>
            <a:ext cx="9067800" cy="4419600"/>
          </a:xfrm>
        </p:spPr>
        <p:txBody>
          <a:bodyPr/>
          <a:lstStyle/>
          <a:p>
            <a:r>
              <a:rPr lang="en-US" dirty="0"/>
              <a:t>GEOGLAM AHWG preparing response to GEOGLAM updated requirements</a:t>
            </a:r>
          </a:p>
          <a:p>
            <a:pPr lvl="1"/>
            <a:r>
              <a:rPr lang="en-US" dirty="0"/>
              <a:t>Preliminary internal review on-going</a:t>
            </a:r>
          </a:p>
          <a:p>
            <a:pPr lvl="1"/>
            <a:r>
              <a:rPr lang="en-US" dirty="0"/>
              <a:t>Preparation for CEOS space agency requests for feedback initiated</a:t>
            </a:r>
          </a:p>
          <a:p>
            <a:pPr lvl="1"/>
            <a:r>
              <a:rPr lang="en-US" dirty="0"/>
              <a:t>Preparation for CEOS working group requests for feedback initiated</a:t>
            </a:r>
          </a:p>
          <a:p>
            <a:endParaRPr lang="en-US" dirty="0"/>
          </a:p>
          <a:p>
            <a:r>
              <a:rPr lang="en-US" dirty="0"/>
              <a:t>GEOGLAM AHWG preparing resource/responsibility plan for CEOS Workplan</a:t>
            </a:r>
          </a:p>
          <a:p>
            <a:pPr lvl="1"/>
            <a:r>
              <a:rPr lang="en-US" dirty="0"/>
              <a:t>Identify agency support for CEOS Workplan actions</a:t>
            </a:r>
          </a:p>
          <a:p>
            <a:pPr lvl="1"/>
            <a:endParaRPr lang="en-US" dirty="0"/>
          </a:p>
        </p:txBody>
      </p:sp>
      <p:sp>
        <p:nvSpPr>
          <p:cNvPr id="4" name="Content Placeholder 3">
            <a:extLst>
              <a:ext uri="{FF2B5EF4-FFF2-40B4-BE49-F238E27FC236}">
                <a16:creationId xmlns:a16="http://schemas.microsoft.com/office/drawing/2014/main" id="{AF005DEC-B1A4-0946-8414-7BB976D5705F}"/>
              </a:ext>
            </a:extLst>
          </p:cNvPr>
          <p:cNvSpPr>
            <a:spLocks noGrp="1"/>
          </p:cNvSpPr>
          <p:nvPr>
            <p:ph sz="quarter" idx="11"/>
          </p:nvPr>
        </p:nvSpPr>
        <p:spPr>
          <a:xfrm>
            <a:off x="1981200" y="304800"/>
            <a:ext cx="4953000" cy="838200"/>
          </a:xfrm>
        </p:spPr>
        <p:txBody>
          <a:bodyPr/>
          <a:lstStyle/>
          <a:p>
            <a:r>
              <a:rPr lang="en-US" dirty="0"/>
              <a:t>Actions</a:t>
            </a:r>
          </a:p>
        </p:txBody>
      </p:sp>
    </p:spTree>
    <p:extLst>
      <p:ext uri="{BB962C8B-B14F-4D97-AF65-F5344CB8AC3E}">
        <p14:creationId xmlns:p14="http://schemas.microsoft.com/office/powerpoint/2010/main" val="26664353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A436BE-A1C5-4C69-894F-CBB807D31561}"/>
              </a:ext>
            </a:extLst>
          </p:cNvPr>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a:extLst>
              <a:ext uri="{FF2B5EF4-FFF2-40B4-BE49-F238E27FC236}">
                <a16:creationId xmlns:a16="http://schemas.microsoft.com/office/drawing/2014/main" id="{B975CE32-03C5-497E-9020-91264BA95D8A}"/>
              </a:ext>
            </a:extLst>
          </p:cNvPr>
          <p:cNvSpPr>
            <a:spLocks noGrp="1"/>
          </p:cNvSpPr>
          <p:nvPr>
            <p:ph sz="quarter" idx="10"/>
          </p:nvPr>
        </p:nvSpPr>
        <p:spPr>
          <a:xfrm>
            <a:off x="17489" y="1134301"/>
            <a:ext cx="9144000" cy="3971099"/>
          </a:xfrm>
        </p:spPr>
        <p:txBody>
          <a:bodyPr/>
          <a:lstStyle/>
          <a:p>
            <a:r>
              <a:rPr lang="en-US" b="0" dirty="0"/>
              <a:t>Transition GEOGLAM Ad-Hoc Working Group activities to LSI-VC</a:t>
            </a:r>
          </a:p>
          <a:p>
            <a:endParaRPr lang="en-US" b="0" dirty="0"/>
          </a:p>
          <a:p>
            <a:r>
              <a:rPr lang="en-US" b="0" dirty="0"/>
              <a:t>Transition GEOGLAM Ad-Hoc Working Group to another existing or new Working Group</a:t>
            </a:r>
          </a:p>
          <a:p>
            <a:endParaRPr lang="en-US" b="0" dirty="0"/>
          </a:p>
          <a:p>
            <a:r>
              <a:rPr lang="en-US" b="0" dirty="0"/>
              <a:t>Transition GEOGLAM Ad-Hoc Working Group to stand-alone GEOGLAM Working Group</a:t>
            </a:r>
          </a:p>
          <a:p>
            <a:pPr marL="0" indent="0">
              <a:buNone/>
            </a:pPr>
            <a:endParaRPr lang="en-US" b="0" dirty="0"/>
          </a:p>
          <a:p>
            <a:r>
              <a:rPr lang="en-US" b="0" dirty="0"/>
              <a:t>Terminate GEOGLAM Ad-Hoc Working Group at 2019 Plenary</a:t>
            </a:r>
          </a:p>
          <a:p>
            <a:endParaRPr lang="en-US" b="0" dirty="0"/>
          </a:p>
          <a:p>
            <a:r>
              <a:rPr lang="en-US" b="0" dirty="0"/>
              <a:t>Continue as an Ad-Hoc Working Group</a:t>
            </a:r>
          </a:p>
        </p:txBody>
      </p:sp>
      <p:sp>
        <p:nvSpPr>
          <p:cNvPr id="4" name="Content Placeholder 3">
            <a:extLst>
              <a:ext uri="{FF2B5EF4-FFF2-40B4-BE49-F238E27FC236}">
                <a16:creationId xmlns:a16="http://schemas.microsoft.com/office/drawing/2014/main" id="{0238B831-F108-4551-A28E-99FC1BD0564A}"/>
              </a:ext>
            </a:extLst>
          </p:cNvPr>
          <p:cNvSpPr>
            <a:spLocks noGrp="1"/>
          </p:cNvSpPr>
          <p:nvPr>
            <p:ph sz="quarter" idx="11"/>
          </p:nvPr>
        </p:nvSpPr>
        <p:spPr>
          <a:xfrm>
            <a:off x="1981200" y="304800"/>
            <a:ext cx="4953000" cy="762000"/>
          </a:xfrm>
        </p:spPr>
        <p:txBody>
          <a:bodyPr/>
          <a:lstStyle/>
          <a:p>
            <a:r>
              <a:rPr lang="en-US" dirty="0"/>
              <a:t>Ad-Hoc Transition Options</a:t>
            </a:r>
          </a:p>
        </p:txBody>
      </p:sp>
      <p:sp>
        <p:nvSpPr>
          <p:cNvPr id="6" name="TextBox 5">
            <a:extLst>
              <a:ext uri="{FF2B5EF4-FFF2-40B4-BE49-F238E27FC236}">
                <a16:creationId xmlns:a16="http://schemas.microsoft.com/office/drawing/2014/main" id="{ABFEF134-95BE-BB4D-8DF1-6799D770E097}"/>
              </a:ext>
            </a:extLst>
          </p:cNvPr>
          <p:cNvSpPr txBox="1"/>
          <p:nvPr/>
        </p:nvSpPr>
        <p:spPr>
          <a:xfrm>
            <a:off x="2913089" y="5128737"/>
            <a:ext cx="3352800" cy="1661991"/>
          </a:xfrm>
          <a:prstGeom prst="rect">
            <a:avLst/>
          </a:prstGeom>
          <a:noFill/>
          <a:ln w="12700" cap="flat">
            <a:solidFill>
              <a:srgbClr val="C0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800" b="1" i="1" u="sng" strike="noStrike" cap="none" spc="0" normalizeH="0" baseline="0" dirty="0">
                <a:ln>
                  <a:noFill/>
                </a:ln>
                <a:solidFill>
                  <a:srgbClr val="FF0000"/>
                </a:solidFill>
                <a:effectLst/>
                <a:uFillTx/>
              </a:rPr>
              <a:t>Evaluation Criteria</a:t>
            </a:r>
          </a:p>
          <a:p>
            <a:pPr marL="0" marR="0" indent="0" algn="l" defTabSz="457200" rtl="0" fontAlgn="auto" latinLnBrk="1" hangingPunct="0">
              <a:lnSpc>
                <a:spcPct val="100000"/>
              </a:lnSpc>
              <a:spcBef>
                <a:spcPts val="0"/>
              </a:spcBef>
              <a:spcAft>
                <a:spcPts val="0"/>
              </a:spcAft>
              <a:buClrTx/>
              <a:buSzTx/>
              <a:buFontTx/>
              <a:buNone/>
              <a:tabLst/>
            </a:pPr>
            <a:endParaRPr lang="en-US" sz="900" i="1" dirty="0"/>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800" b="0" i="1" u="none" strike="noStrike" cap="none" spc="0" normalizeH="0" baseline="0" dirty="0">
                <a:ln>
                  <a:noFill/>
                </a:ln>
                <a:solidFill>
                  <a:srgbClr val="FF0000"/>
                </a:solidFill>
                <a:effectLst/>
                <a:uFillTx/>
              </a:rPr>
              <a:t>Permanent and Recognized by CEOS Principles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i="1" dirty="0">
                <a:solidFill>
                  <a:srgbClr val="FF0000"/>
                </a:solidFill>
              </a:rPr>
              <a:t>Sustainable / Efficient</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800" b="0" i="1" u="none" strike="noStrike" cap="none" spc="0" normalizeH="0" baseline="0" dirty="0">
                <a:ln>
                  <a:noFill/>
                </a:ln>
                <a:solidFill>
                  <a:srgbClr val="FF0000"/>
                </a:solidFill>
                <a:effectLst/>
                <a:uFillTx/>
              </a:rPr>
              <a:t>Effective</a:t>
            </a:r>
          </a:p>
        </p:txBody>
      </p:sp>
    </p:spTree>
    <p:extLst>
      <p:ext uri="{BB962C8B-B14F-4D97-AF65-F5344CB8AC3E}">
        <p14:creationId xmlns:p14="http://schemas.microsoft.com/office/powerpoint/2010/main" val="41913294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A436BE-A1C5-4C69-894F-CBB807D31561}"/>
              </a:ext>
            </a:extLst>
          </p:cNvPr>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a:extLst>
              <a:ext uri="{FF2B5EF4-FFF2-40B4-BE49-F238E27FC236}">
                <a16:creationId xmlns:a16="http://schemas.microsoft.com/office/drawing/2014/main" id="{B975CE32-03C5-497E-9020-91264BA95D8A}"/>
              </a:ext>
            </a:extLst>
          </p:cNvPr>
          <p:cNvSpPr>
            <a:spLocks noGrp="1"/>
          </p:cNvSpPr>
          <p:nvPr>
            <p:ph sz="quarter" idx="10"/>
          </p:nvPr>
        </p:nvSpPr>
        <p:spPr>
          <a:xfrm>
            <a:off x="0" y="1108115"/>
            <a:ext cx="9144000" cy="5597485"/>
          </a:xfrm>
        </p:spPr>
        <p:txBody>
          <a:bodyPr/>
          <a:lstStyle/>
          <a:p>
            <a:r>
              <a:rPr lang="en-US" dirty="0">
                <a:solidFill>
                  <a:srgbClr val="00863D"/>
                </a:solidFill>
              </a:rPr>
              <a:t>Transition GEOGLAM Ad-Hoc Working Group activities to LSI-VC</a:t>
            </a:r>
          </a:p>
          <a:p>
            <a:pPr lvl="1"/>
            <a:r>
              <a:rPr lang="en-US" sz="1800" dirty="0">
                <a:solidFill>
                  <a:schemeClr val="accent2">
                    <a:lumMod val="50000"/>
                  </a:schemeClr>
                </a:solidFill>
              </a:rPr>
              <a:t>VC not structured to address robust user interactions - </a:t>
            </a:r>
            <a:r>
              <a:rPr lang="en-US" sz="1800" dirty="0" err="1">
                <a:solidFill>
                  <a:schemeClr val="accent2">
                    <a:lumMod val="50000"/>
                  </a:schemeClr>
                </a:solidFill>
              </a:rPr>
              <a:t>ToR</a:t>
            </a:r>
            <a:r>
              <a:rPr lang="en-US" sz="1800" dirty="0">
                <a:solidFill>
                  <a:schemeClr val="accent2">
                    <a:lumMod val="50000"/>
                  </a:schemeClr>
                </a:solidFill>
              </a:rPr>
              <a:t> in Review</a:t>
            </a:r>
          </a:p>
          <a:p>
            <a:pPr lvl="1"/>
            <a:r>
              <a:rPr lang="en-US" sz="1800" dirty="0">
                <a:solidFill>
                  <a:schemeClr val="accent2">
                    <a:lumMod val="50000"/>
                  </a:schemeClr>
                </a:solidFill>
              </a:rPr>
              <a:t>LSI-VC reporting different from GEOGLAM AHWG - </a:t>
            </a:r>
            <a:r>
              <a:rPr lang="en-US" sz="1800" dirty="0" err="1">
                <a:solidFill>
                  <a:schemeClr val="accent2">
                    <a:lumMod val="50000"/>
                  </a:schemeClr>
                </a:solidFill>
              </a:rPr>
              <a:t>ToR</a:t>
            </a:r>
            <a:r>
              <a:rPr lang="en-US" sz="1800" dirty="0">
                <a:solidFill>
                  <a:schemeClr val="accent2">
                    <a:lumMod val="50000"/>
                  </a:schemeClr>
                </a:solidFill>
              </a:rPr>
              <a:t> in Review</a:t>
            </a:r>
          </a:p>
          <a:p>
            <a:pPr lvl="1"/>
            <a:r>
              <a:rPr lang="en-US" sz="1800" b="0" dirty="0">
                <a:solidFill>
                  <a:schemeClr val="accent2">
                    <a:lumMod val="50000"/>
                  </a:schemeClr>
                </a:solidFill>
              </a:rPr>
              <a:t>LSI-VC </a:t>
            </a:r>
            <a:r>
              <a:rPr lang="en-US" sz="1800" dirty="0">
                <a:solidFill>
                  <a:schemeClr val="accent2">
                    <a:lumMod val="50000"/>
                  </a:schemeClr>
                </a:solidFill>
              </a:rPr>
              <a:t>coordination and co-meetings provide efficiencies</a:t>
            </a:r>
          </a:p>
          <a:p>
            <a:pPr lvl="1"/>
            <a:r>
              <a:rPr lang="en-US" sz="1800" dirty="0">
                <a:solidFill>
                  <a:schemeClr val="accent2">
                    <a:lumMod val="50000"/>
                  </a:schemeClr>
                </a:solidFill>
              </a:rPr>
              <a:t>LSI-VC observations currently cover a majority of GEOGLAM needs</a:t>
            </a:r>
          </a:p>
          <a:p>
            <a:pPr lvl="1"/>
            <a:endParaRPr lang="en-US" sz="800" dirty="0"/>
          </a:p>
          <a:p>
            <a:r>
              <a:rPr lang="en-US" dirty="0">
                <a:solidFill>
                  <a:srgbClr val="00863D"/>
                </a:solidFill>
              </a:rPr>
              <a:t>Transition GEOGLAM Ad-Hoc Working Group to another existing or new Working Group</a:t>
            </a:r>
          </a:p>
          <a:p>
            <a:pPr lvl="1"/>
            <a:r>
              <a:rPr lang="en-US" sz="1800" dirty="0">
                <a:solidFill>
                  <a:schemeClr val="accent2">
                    <a:lumMod val="50000"/>
                  </a:schemeClr>
                </a:solidFill>
              </a:rPr>
              <a:t>No current WG that could absorb GEOGLAM activities without significant reorganization </a:t>
            </a:r>
          </a:p>
          <a:p>
            <a:pPr lvl="1"/>
            <a:r>
              <a:rPr lang="en-US" sz="1800" dirty="0">
                <a:solidFill>
                  <a:schemeClr val="accent2">
                    <a:lumMod val="50000"/>
                  </a:schemeClr>
                </a:solidFill>
              </a:rPr>
              <a:t>Recently proposed WG structure still in review</a:t>
            </a:r>
          </a:p>
          <a:p>
            <a:pPr lvl="1"/>
            <a:endParaRPr lang="en-US" sz="800" dirty="0">
              <a:solidFill>
                <a:schemeClr val="accent2">
                  <a:lumMod val="50000"/>
                </a:schemeClr>
              </a:solidFill>
            </a:endParaRPr>
          </a:p>
          <a:p>
            <a:r>
              <a:rPr lang="en-US" dirty="0">
                <a:gradFill>
                  <a:gsLst>
                    <a:gs pos="0">
                      <a:srgbClr val="FF0000"/>
                    </a:gs>
                    <a:gs pos="100000">
                      <a:srgbClr val="00863D"/>
                    </a:gs>
                  </a:gsLst>
                  <a:lin ang="10800000" scaled="0"/>
                </a:gradFill>
              </a:rPr>
              <a:t>Transition GEOGLAM Ad-Hoc Working Group to stand-alone GEOGLAM Working Group</a:t>
            </a:r>
          </a:p>
          <a:p>
            <a:pPr lvl="1"/>
            <a:r>
              <a:rPr lang="en-US" sz="1800" dirty="0">
                <a:solidFill>
                  <a:schemeClr val="accent2">
                    <a:lumMod val="50000"/>
                  </a:schemeClr>
                </a:solidFill>
              </a:rPr>
              <a:t>Significant effort needed by space agencies to support a new WG</a:t>
            </a:r>
          </a:p>
          <a:p>
            <a:pPr lvl="1"/>
            <a:r>
              <a:rPr lang="en-US" sz="1800" dirty="0">
                <a:solidFill>
                  <a:schemeClr val="accent2">
                    <a:lumMod val="50000"/>
                  </a:schemeClr>
                </a:solidFill>
              </a:rPr>
              <a:t>Significant current and potential redundancies with other thematic activities</a:t>
            </a:r>
          </a:p>
          <a:p>
            <a:pPr lvl="1"/>
            <a:r>
              <a:rPr lang="en-US" sz="1800" dirty="0">
                <a:solidFill>
                  <a:schemeClr val="accent2">
                    <a:lumMod val="50000"/>
                  </a:schemeClr>
                </a:solidFill>
              </a:rPr>
              <a:t>GEOGLAM has growing interactions with SDG’s, Sendai, Paris</a:t>
            </a:r>
          </a:p>
          <a:p>
            <a:endParaRPr lang="en-US" dirty="0">
              <a:solidFill>
                <a:schemeClr val="accent2">
                  <a:lumMod val="50000"/>
                </a:schemeClr>
              </a:solidFill>
            </a:endParaRPr>
          </a:p>
        </p:txBody>
      </p:sp>
      <p:sp>
        <p:nvSpPr>
          <p:cNvPr id="4" name="Content Placeholder 3">
            <a:extLst>
              <a:ext uri="{FF2B5EF4-FFF2-40B4-BE49-F238E27FC236}">
                <a16:creationId xmlns:a16="http://schemas.microsoft.com/office/drawing/2014/main" id="{0238B831-F108-4551-A28E-99FC1BD0564A}"/>
              </a:ext>
            </a:extLst>
          </p:cNvPr>
          <p:cNvSpPr>
            <a:spLocks noGrp="1"/>
          </p:cNvSpPr>
          <p:nvPr>
            <p:ph sz="quarter" idx="11"/>
          </p:nvPr>
        </p:nvSpPr>
        <p:spPr>
          <a:xfrm>
            <a:off x="1905000" y="152400"/>
            <a:ext cx="5562600" cy="762000"/>
          </a:xfrm>
        </p:spPr>
        <p:txBody>
          <a:bodyPr/>
          <a:lstStyle/>
          <a:p>
            <a:r>
              <a:rPr lang="en-US" sz="2400" dirty="0"/>
              <a:t>Ad Hoc Lifecycle </a:t>
            </a:r>
            <a:r>
              <a:rPr lang="en-US" sz="2400" dirty="0">
                <a:solidFill>
                  <a:srgbClr val="00863D"/>
                </a:solidFill>
              </a:rPr>
              <a:t>Potential</a:t>
            </a:r>
            <a:r>
              <a:rPr lang="en-US" sz="2400" dirty="0"/>
              <a:t> Options</a:t>
            </a:r>
          </a:p>
          <a:p>
            <a:r>
              <a:rPr lang="en-US" sz="2400" dirty="0"/>
              <a:t>with preliminary review</a:t>
            </a:r>
          </a:p>
        </p:txBody>
      </p:sp>
    </p:spTree>
    <p:extLst>
      <p:ext uri="{BB962C8B-B14F-4D97-AF65-F5344CB8AC3E}">
        <p14:creationId xmlns:p14="http://schemas.microsoft.com/office/powerpoint/2010/main" val="180650914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A436BE-A1C5-4C69-894F-CBB807D31561}"/>
              </a:ext>
            </a:extLst>
          </p:cNvPr>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a:extLst>
              <a:ext uri="{FF2B5EF4-FFF2-40B4-BE49-F238E27FC236}">
                <a16:creationId xmlns:a16="http://schemas.microsoft.com/office/drawing/2014/main" id="{B975CE32-03C5-497E-9020-91264BA95D8A}"/>
              </a:ext>
            </a:extLst>
          </p:cNvPr>
          <p:cNvSpPr>
            <a:spLocks noGrp="1"/>
          </p:cNvSpPr>
          <p:nvPr>
            <p:ph sz="quarter" idx="10"/>
          </p:nvPr>
        </p:nvSpPr>
        <p:spPr>
          <a:xfrm>
            <a:off x="234846" y="1904999"/>
            <a:ext cx="8534400" cy="4038601"/>
          </a:xfrm>
        </p:spPr>
        <p:txBody>
          <a:bodyPr/>
          <a:lstStyle/>
          <a:p>
            <a:r>
              <a:rPr lang="en-US" dirty="0">
                <a:solidFill>
                  <a:srgbClr val="FF0000"/>
                </a:solidFill>
              </a:rPr>
              <a:t>Terminate GEOGLAM Ad-Hoc Working Group at 2019 Plenary</a:t>
            </a:r>
          </a:p>
          <a:p>
            <a:pPr lvl="1"/>
            <a:r>
              <a:rPr lang="en-US" sz="1800" dirty="0">
                <a:solidFill>
                  <a:schemeClr val="accent2">
                    <a:lumMod val="50000"/>
                  </a:schemeClr>
                </a:solidFill>
              </a:rPr>
              <a:t>GEOGLAM loses an formal CEOS relationship, which is an effective and efficient method of coordinating and communicating needs and capabilities between multiple space agencies.</a:t>
            </a:r>
          </a:p>
          <a:p>
            <a:pPr lvl="1"/>
            <a:r>
              <a:rPr lang="en-US" sz="1800" dirty="0">
                <a:solidFill>
                  <a:schemeClr val="accent2">
                    <a:lumMod val="50000"/>
                  </a:schemeClr>
                </a:solidFill>
              </a:rPr>
              <a:t>CEOS loses a successful interface with an important global application and community</a:t>
            </a:r>
          </a:p>
          <a:p>
            <a:pPr lvl="1"/>
            <a:endParaRPr lang="en-US" sz="1800" dirty="0"/>
          </a:p>
          <a:p>
            <a:r>
              <a:rPr lang="en-US" dirty="0">
                <a:solidFill>
                  <a:srgbClr val="FF0000"/>
                </a:solidFill>
              </a:rPr>
              <a:t>Continue as an Ad-Hoc Working Group</a:t>
            </a:r>
          </a:p>
          <a:p>
            <a:pPr lvl="1"/>
            <a:r>
              <a:rPr lang="en-US" sz="1800" dirty="0">
                <a:solidFill>
                  <a:schemeClr val="accent2">
                    <a:lumMod val="50000"/>
                  </a:schemeClr>
                </a:solidFill>
              </a:rPr>
              <a:t>Contrary to CEOS organizational framework and guidelines</a:t>
            </a:r>
          </a:p>
          <a:p>
            <a:pPr lvl="1"/>
            <a:r>
              <a:rPr lang="en-US" sz="1800" dirty="0">
                <a:solidFill>
                  <a:schemeClr val="accent2">
                    <a:lumMod val="50000"/>
                  </a:schemeClr>
                </a:solidFill>
              </a:rPr>
              <a:t>Difficult to attract support and ownership from space agencies as a “temporary” WG</a:t>
            </a:r>
          </a:p>
        </p:txBody>
      </p:sp>
      <p:sp>
        <p:nvSpPr>
          <p:cNvPr id="7" name="Content Placeholder 3">
            <a:extLst>
              <a:ext uri="{FF2B5EF4-FFF2-40B4-BE49-F238E27FC236}">
                <a16:creationId xmlns:a16="http://schemas.microsoft.com/office/drawing/2014/main" id="{00F28D0F-5EB6-394C-AE1A-F822B952FB96}"/>
              </a:ext>
            </a:extLst>
          </p:cNvPr>
          <p:cNvSpPr txBox="1">
            <a:spLocks/>
          </p:cNvSpPr>
          <p:nvPr/>
        </p:nvSpPr>
        <p:spPr>
          <a:xfrm>
            <a:off x="1905000" y="152400"/>
            <a:ext cx="5562600" cy="762000"/>
          </a:xfrm>
          <a:prstGeom prst="rect">
            <a:avLst/>
          </a:prstGeom>
        </p:spPr>
        <p:txBody>
          <a:bodyPr/>
          <a:lstStyle>
            <a:lvl1pPr marL="0" indent="0" algn="ctr">
              <a:spcBef>
                <a:spcPts val="500"/>
              </a:spcBef>
              <a:buSzPct val="100000"/>
              <a:buFont typeface="Arial"/>
              <a:buNone/>
              <a:defRPr sz="2800" b="1">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sz="2400" dirty="0"/>
              <a:t>Ad Hoc Lifecycle </a:t>
            </a:r>
            <a:r>
              <a:rPr lang="en-US" sz="2400" dirty="0">
                <a:solidFill>
                  <a:srgbClr val="FF0000"/>
                </a:solidFill>
              </a:rPr>
              <a:t>Rejected</a:t>
            </a:r>
            <a:r>
              <a:rPr lang="en-US" sz="2400" dirty="0"/>
              <a:t> Options</a:t>
            </a:r>
          </a:p>
          <a:p>
            <a:pPr defTabSz="914400"/>
            <a:r>
              <a:rPr lang="en-US" sz="2400" dirty="0"/>
              <a:t>with preliminary review</a:t>
            </a:r>
          </a:p>
        </p:txBody>
      </p:sp>
    </p:spTree>
    <p:extLst>
      <p:ext uri="{BB962C8B-B14F-4D97-AF65-F5344CB8AC3E}">
        <p14:creationId xmlns:p14="http://schemas.microsoft.com/office/powerpoint/2010/main" val="181630290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5AD737-F966-405C-BD26-93A0D93CC165}"/>
              </a:ext>
            </a:extLst>
          </p:cNvPr>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3" name="Content Placeholder 2">
            <a:extLst>
              <a:ext uri="{FF2B5EF4-FFF2-40B4-BE49-F238E27FC236}">
                <a16:creationId xmlns:a16="http://schemas.microsoft.com/office/drawing/2014/main" id="{E11ED041-22ED-41D1-8D1C-D099B1BE5355}"/>
              </a:ext>
            </a:extLst>
          </p:cNvPr>
          <p:cNvSpPr>
            <a:spLocks noGrp="1"/>
          </p:cNvSpPr>
          <p:nvPr>
            <p:ph sz="quarter" idx="10"/>
          </p:nvPr>
        </p:nvSpPr>
        <p:spPr>
          <a:xfrm>
            <a:off x="76200" y="2133600"/>
            <a:ext cx="9067800" cy="4343400"/>
          </a:xfrm>
        </p:spPr>
        <p:txBody>
          <a:bodyPr/>
          <a:lstStyle/>
          <a:p>
            <a:r>
              <a:rPr lang="en-US" sz="2800" dirty="0"/>
              <a:t>For Endorsement: the CEOS Strategic Response to GEOGLAM Requirements</a:t>
            </a:r>
          </a:p>
          <a:p>
            <a:endParaRPr lang="en-US" sz="2800" dirty="0"/>
          </a:p>
          <a:p>
            <a:r>
              <a:rPr lang="en-US" sz="2800" dirty="0"/>
              <a:t>For Decision: Future of CEOS AHWG on GEOGLAM </a:t>
            </a:r>
          </a:p>
        </p:txBody>
      </p:sp>
      <p:sp>
        <p:nvSpPr>
          <p:cNvPr id="4" name="Content Placeholder 3">
            <a:extLst>
              <a:ext uri="{FF2B5EF4-FFF2-40B4-BE49-F238E27FC236}">
                <a16:creationId xmlns:a16="http://schemas.microsoft.com/office/drawing/2014/main" id="{5DB0944F-39AE-417E-A86A-0E81A52D9D29}"/>
              </a:ext>
            </a:extLst>
          </p:cNvPr>
          <p:cNvSpPr>
            <a:spLocks noGrp="1"/>
          </p:cNvSpPr>
          <p:nvPr>
            <p:ph sz="quarter" idx="11"/>
          </p:nvPr>
        </p:nvSpPr>
        <p:spPr>
          <a:xfrm>
            <a:off x="1981200" y="304800"/>
            <a:ext cx="4953000" cy="762000"/>
          </a:xfrm>
        </p:spPr>
        <p:txBody>
          <a:bodyPr/>
          <a:lstStyle/>
          <a:p>
            <a:r>
              <a:rPr lang="en-US" dirty="0"/>
              <a:t>Actions for Plenary</a:t>
            </a:r>
          </a:p>
        </p:txBody>
      </p:sp>
    </p:spTree>
    <p:extLst>
      <p:ext uri="{BB962C8B-B14F-4D97-AF65-F5344CB8AC3E}">
        <p14:creationId xmlns:p14="http://schemas.microsoft.com/office/powerpoint/2010/main" val="12252150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E0A5E-057A-4BA5-BDE3-C7149F815A3C}"/>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16</a:t>
            </a:fld>
            <a:endParaRPr lang="uk-UA" dirty="0"/>
          </a:p>
        </p:txBody>
      </p:sp>
      <p:sp>
        <p:nvSpPr>
          <p:cNvPr id="4" name="TextBox 3">
            <a:extLst>
              <a:ext uri="{FF2B5EF4-FFF2-40B4-BE49-F238E27FC236}">
                <a16:creationId xmlns:a16="http://schemas.microsoft.com/office/drawing/2014/main" id="{8049FB7C-BC58-F148-A01B-86ED4F4D4C5A}"/>
              </a:ext>
            </a:extLst>
          </p:cNvPr>
          <p:cNvSpPr txBox="1"/>
          <p:nvPr/>
        </p:nvSpPr>
        <p:spPr>
          <a:xfrm>
            <a:off x="2895600" y="2209800"/>
            <a:ext cx="222111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rPr>
              <a:t>BACK-UP</a:t>
            </a:r>
          </a:p>
        </p:txBody>
      </p:sp>
    </p:spTree>
    <p:extLst>
      <p:ext uri="{BB962C8B-B14F-4D97-AF65-F5344CB8AC3E}">
        <p14:creationId xmlns:p14="http://schemas.microsoft.com/office/powerpoint/2010/main" val="279564504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6E8126-453D-4CE1-AEEC-9ACC492FB51C}"/>
              </a:ext>
            </a:extLst>
          </p:cNvPr>
          <p:cNvPicPr>
            <a:picLocks noChangeAspect="1"/>
          </p:cNvPicPr>
          <p:nvPr/>
        </p:nvPicPr>
        <p:blipFill>
          <a:blip r:embed="rId2"/>
          <a:stretch>
            <a:fillRect/>
          </a:stretch>
        </p:blipFill>
        <p:spPr>
          <a:xfrm>
            <a:off x="3460820" y="3810000"/>
            <a:ext cx="5693595" cy="3048000"/>
          </a:xfrm>
          <a:prstGeom prst="rect">
            <a:avLst/>
          </a:prstGeom>
        </p:spPr>
      </p:pic>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pic>
        <p:nvPicPr>
          <p:cNvPr id="5"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5196" r="8201"/>
          <a:stretch/>
        </p:blipFill>
        <p:spPr>
          <a:xfrm>
            <a:off x="0" y="1143000"/>
            <a:ext cx="4047462" cy="3505200"/>
          </a:xfrm>
          <a:prstGeom prst="rect">
            <a:avLst/>
          </a:prstGeom>
        </p:spPr>
      </p:pic>
      <p:sp>
        <p:nvSpPr>
          <p:cNvPr id="9" name="Content Placeholder 8"/>
          <p:cNvSpPr>
            <a:spLocks noGrp="1"/>
          </p:cNvSpPr>
          <p:nvPr>
            <p:ph sz="quarter" idx="11"/>
          </p:nvPr>
        </p:nvSpPr>
        <p:spPr/>
        <p:txBody>
          <a:bodyPr/>
          <a:lstStyle/>
          <a:p>
            <a:pPr algn="ctr"/>
            <a:r>
              <a:rPr lang="en-US" dirty="0"/>
              <a:t>EO Data Coordination Central to GEOGLAM</a:t>
            </a:r>
          </a:p>
        </p:txBody>
      </p:sp>
      <p:sp>
        <p:nvSpPr>
          <p:cNvPr id="11" name="Oval 10"/>
          <p:cNvSpPr/>
          <p:nvPr/>
        </p:nvSpPr>
        <p:spPr>
          <a:xfrm>
            <a:off x="1371600" y="1447800"/>
            <a:ext cx="1295400" cy="2209800"/>
          </a:xfrm>
          <a:prstGeom prst="ellipse">
            <a:avLst/>
          </a:prstGeom>
          <a:noFill/>
          <a:ln w="57150" cap="flat">
            <a:solidFill>
              <a:srgbClr val="FF0000"/>
            </a:solidFill>
            <a:prstDash val="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12" name="Oval 11"/>
          <p:cNvSpPr/>
          <p:nvPr/>
        </p:nvSpPr>
        <p:spPr>
          <a:xfrm>
            <a:off x="4800600" y="5257800"/>
            <a:ext cx="835130" cy="762000"/>
          </a:xfrm>
          <a:prstGeom prst="ellipse">
            <a:avLst/>
          </a:prstGeom>
          <a:noFill/>
          <a:ln w="57150" cap="flat">
            <a:solidFill>
              <a:srgbClr val="FF0000"/>
            </a:solidFill>
            <a:prstDash val="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Content Placeholder 2">
            <a:extLst>
              <a:ext uri="{FF2B5EF4-FFF2-40B4-BE49-F238E27FC236}">
                <a16:creationId xmlns:a16="http://schemas.microsoft.com/office/drawing/2014/main" id="{D112C4AB-4A6C-B844-A07F-C9C2F3FFBEE5}"/>
              </a:ext>
            </a:extLst>
          </p:cNvPr>
          <p:cNvSpPr>
            <a:spLocks noGrp="1"/>
          </p:cNvSpPr>
          <p:nvPr>
            <p:ph sz="quarter" idx="10"/>
          </p:nvPr>
        </p:nvSpPr>
        <p:spPr>
          <a:xfrm>
            <a:off x="4057877" y="1852534"/>
            <a:ext cx="5096538" cy="1881266"/>
          </a:xfrm>
        </p:spPr>
        <p:txBody>
          <a:bodyPr/>
          <a:lstStyle/>
          <a:p>
            <a:r>
              <a:rPr lang="en-US" sz="1600" dirty="0">
                <a:hlinkClick r:id="rId4"/>
              </a:rPr>
              <a:t>Summary of the GEOGLAM Workshop on Data Systems Requirements for Operational Agricultural Monitoring</a:t>
            </a:r>
            <a:endParaRPr lang="en-US" sz="1600" dirty="0"/>
          </a:p>
          <a:p>
            <a:r>
              <a:rPr lang="en-US" sz="1600" dirty="0">
                <a:hlinkClick r:id="rId5"/>
              </a:rPr>
              <a:t>Brief Summary of GEOGLAM Requirements Reboot</a:t>
            </a:r>
          </a:p>
          <a:p>
            <a:r>
              <a:rPr lang="en-US" sz="1600" dirty="0">
                <a:hlinkClick r:id="rId6"/>
              </a:rPr>
              <a:t>GEOGLAM’s G20 Stocktaking Report 2019 </a:t>
            </a:r>
            <a:endParaRPr lang="en-US" sz="1600" dirty="0"/>
          </a:p>
          <a:p>
            <a:endParaRPr lang="en-US" sz="1600" dirty="0"/>
          </a:p>
        </p:txBody>
      </p:sp>
      <p:sp>
        <p:nvSpPr>
          <p:cNvPr id="10" name="Oval 9">
            <a:extLst>
              <a:ext uri="{FF2B5EF4-FFF2-40B4-BE49-F238E27FC236}">
                <a16:creationId xmlns:a16="http://schemas.microsoft.com/office/drawing/2014/main" id="{E98026BF-622D-9943-818F-4ACEB2A335D7}"/>
              </a:ext>
            </a:extLst>
          </p:cNvPr>
          <p:cNvSpPr/>
          <p:nvPr/>
        </p:nvSpPr>
        <p:spPr>
          <a:xfrm>
            <a:off x="206410" y="5128160"/>
            <a:ext cx="762000" cy="914400"/>
          </a:xfrm>
          <a:prstGeom prst="ellipse">
            <a:avLst/>
          </a:prstGeom>
          <a:noFill/>
          <a:ln w="57150" cap="flat">
            <a:solidFill>
              <a:srgbClr val="FF0000"/>
            </a:solidFill>
            <a:prstDash val="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 name="TextBox 2">
            <a:extLst>
              <a:ext uri="{FF2B5EF4-FFF2-40B4-BE49-F238E27FC236}">
                <a16:creationId xmlns:a16="http://schemas.microsoft.com/office/drawing/2014/main" id="{28E8EF29-2D73-B242-B7D6-DE01827C6267}"/>
              </a:ext>
            </a:extLst>
          </p:cNvPr>
          <p:cNvSpPr txBox="1"/>
          <p:nvPr/>
        </p:nvSpPr>
        <p:spPr>
          <a:xfrm>
            <a:off x="1257300" y="5169863"/>
            <a:ext cx="14478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2569"/>
                </a:solidFill>
                <a:effectLst/>
                <a:uFillTx/>
              </a:rPr>
              <a:t>GEOGLAM </a:t>
            </a:r>
          </a:p>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2569"/>
                </a:solidFill>
                <a:effectLst/>
                <a:uFillTx/>
              </a:rPr>
              <a:t>focused on EO Coordination</a:t>
            </a:r>
          </a:p>
        </p:txBody>
      </p:sp>
      <p:sp>
        <p:nvSpPr>
          <p:cNvPr id="4" name="TextBox 3">
            <a:extLst>
              <a:ext uri="{FF2B5EF4-FFF2-40B4-BE49-F238E27FC236}">
                <a16:creationId xmlns:a16="http://schemas.microsoft.com/office/drawing/2014/main" id="{3DD8C490-1FE7-0848-B00C-AB92290D5352}"/>
              </a:ext>
            </a:extLst>
          </p:cNvPr>
          <p:cNvSpPr txBox="1"/>
          <p:nvPr/>
        </p:nvSpPr>
        <p:spPr>
          <a:xfrm>
            <a:off x="5218165" y="1337461"/>
            <a:ext cx="320856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sng" strike="noStrike" cap="none" spc="0" normalizeH="0" baseline="0" dirty="0">
                <a:ln>
                  <a:noFill/>
                </a:ln>
                <a:solidFill>
                  <a:schemeClr val="tx1"/>
                </a:solidFill>
                <a:effectLst/>
                <a:uFillTx/>
              </a:rPr>
              <a:t>Reference Information Links</a:t>
            </a:r>
          </a:p>
        </p:txBody>
      </p:sp>
    </p:spTree>
    <p:extLst>
      <p:ext uri="{BB962C8B-B14F-4D97-AF65-F5344CB8AC3E}">
        <p14:creationId xmlns:p14="http://schemas.microsoft.com/office/powerpoint/2010/main" val="3607360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repeatCount="indefinite" fill="hold" grpId="0" nodeType="withEffect">
                                  <p:stCondLst>
                                    <p:cond delay="2000"/>
                                  </p:stCondLst>
                                  <p:childTnLst>
                                    <p:animEffect transition="out" filter="fade">
                                      <p:cBhvr>
                                        <p:cTn id="9" dur="500" tmFilter="0, 0; .2, .5; .8, .5; 1, 0"/>
                                        <p:tgtEl>
                                          <p:spTgt spid="12"/>
                                        </p:tgtEl>
                                      </p:cBhvr>
                                    </p:animEffect>
                                    <p:animScale>
                                      <p:cBhvr>
                                        <p:cTn id="10" dur="250" autoRev="1" fill="hold"/>
                                        <p:tgtEl>
                                          <p:spTgt spid="12"/>
                                        </p:tgtEl>
                                      </p:cBhvr>
                                      <p:by x="105000" y="105000"/>
                                    </p:animScale>
                                  </p:childTnLst>
                                </p:cTn>
                              </p:par>
                              <p:par>
                                <p:cTn id="11" presetID="26" presetClass="emph" presetSubtype="0" repeatCount="indefinite" fill="hold" grpId="0" nodeType="withEffect">
                                  <p:stCondLst>
                                    <p:cond delay="200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ssolve">
                                      <p:cBhvr>
                                        <p:cTn id="18" dur="500"/>
                                        <p:tgtEl>
                                          <p:spTgt spid="8">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dissolve">
                                      <p:cBhvr>
                                        <p:cTn id="21" dur="500"/>
                                        <p:tgtEl>
                                          <p:spTgt spid="8">
                                            <p:txEl>
                                              <p:pRg st="1" end="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dissolve">
                                      <p:cBhvr>
                                        <p:cTn id="24" dur="500"/>
                                        <p:tgtEl>
                                          <p:spTgt spid="8">
                                            <p:txEl>
                                              <p:pRg st="2" end="2"/>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8" grpId="0" build="allAtOnce"/>
      <p:bldP spid="10"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700" dirty="0"/>
              <a:t>GEOGLAM now has a Thematic Coordination Team on</a:t>
            </a:r>
            <a:br>
              <a:rPr lang="en-US" sz="2700" dirty="0"/>
            </a:br>
            <a:r>
              <a:rPr lang="en-US" sz="2700" dirty="0">
                <a:sym typeface="Wingdings" panose="05000000000000000000" pitchFamily="2" charset="2"/>
              </a:rPr>
              <a:t>“EO Data Coordination”</a:t>
            </a:r>
            <a:endParaRPr lang="en-US" sz="2700" dirty="0"/>
          </a:p>
        </p:txBody>
      </p:sp>
      <p:sp>
        <p:nvSpPr>
          <p:cNvPr id="4" name="Content Placeholder 3"/>
          <p:cNvSpPr>
            <a:spLocks noGrp="1"/>
          </p:cNvSpPr>
          <p:nvPr>
            <p:ph idx="1"/>
          </p:nvPr>
        </p:nvSpPr>
        <p:spPr>
          <a:xfrm>
            <a:off x="628650" y="2125268"/>
            <a:ext cx="7829550" cy="3549605"/>
          </a:xfrm>
        </p:spPr>
        <p:txBody>
          <a:bodyPr>
            <a:normAutofit fontScale="92500" lnSpcReduction="10000"/>
          </a:bodyPr>
          <a:lstStyle/>
          <a:p>
            <a:r>
              <a:rPr lang="en-US" dirty="0">
                <a:sym typeface="Wingdings" panose="05000000000000000000" pitchFamily="2" charset="2"/>
              </a:rPr>
              <a:t>This is where the main tasks that have been handled by the AHWG will live.</a:t>
            </a:r>
          </a:p>
          <a:p>
            <a:pPr lvl="1"/>
            <a:r>
              <a:rPr lang="en-US" dirty="0">
                <a:sym typeface="Wingdings" panose="05000000000000000000" pitchFamily="2" charset="2"/>
              </a:rPr>
              <a:t>Collecting acquisition Requirements</a:t>
            </a:r>
          </a:p>
          <a:p>
            <a:pPr lvl="1"/>
            <a:r>
              <a:rPr lang="en-US" dirty="0">
                <a:sym typeface="Wingdings" panose="05000000000000000000" pitchFamily="2" charset="2"/>
              </a:rPr>
              <a:t>Strategic interactions with space agencies and CEOS</a:t>
            </a:r>
          </a:p>
          <a:p>
            <a:pPr lvl="1"/>
            <a:r>
              <a:rPr lang="en-US" dirty="0">
                <a:sym typeface="Wingdings" panose="05000000000000000000" pitchFamily="2" charset="2"/>
              </a:rPr>
              <a:t>Work on things like ARD+, EAVs definition</a:t>
            </a:r>
          </a:p>
          <a:p>
            <a:pPr lvl="1"/>
            <a:r>
              <a:rPr lang="en-US" dirty="0">
                <a:sym typeface="Wingdings" panose="05000000000000000000" pitchFamily="2" charset="2"/>
              </a:rPr>
              <a:t>Link to space agencies</a:t>
            </a:r>
          </a:p>
          <a:p>
            <a:r>
              <a:rPr lang="en-US" dirty="0">
                <a:sym typeface="Wingdings" panose="05000000000000000000" pitchFamily="2" charset="2"/>
              </a:rPr>
              <a:t>CEOS support is still integral.</a:t>
            </a:r>
          </a:p>
          <a:p>
            <a:pPr lvl="1"/>
            <a:r>
              <a:rPr lang="en-US" dirty="0"/>
              <a:t>Characterizing CEOS capacity to support acquisition and access requirements </a:t>
            </a:r>
          </a:p>
          <a:p>
            <a:pPr lvl="1"/>
            <a:r>
              <a:rPr lang="en-US" dirty="0"/>
              <a:t>Coordinating acquisition and access to satellite data </a:t>
            </a:r>
          </a:p>
          <a:p>
            <a:pPr lvl="1"/>
            <a:r>
              <a:rPr lang="en-US" dirty="0"/>
              <a:t>Collaboration on ARD+ and EAVs – e.g. via LSI-VC and LPV</a:t>
            </a:r>
          </a:p>
          <a:p>
            <a:pPr lvl="1"/>
            <a:r>
              <a:rPr lang="en-US" dirty="0"/>
              <a:t>Coordination across capacity development efforts </a:t>
            </a:r>
          </a:p>
          <a:p>
            <a:pPr lvl="1"/>
            <a:r>
              <a:rPr lang="en-US" dirty="0"/>
              <a:t>Coordination on “the cloud” </a:t>
            </a:r>
          </a:p>
          <a:p>
            <a:pPr lvl="1"/>
            <a:endParaRPr lang="en-US" dirty="0"/>
          </a:p>
        </p:txBody>
      </p:sp>
      <p:sp>
        <p:nvSpPr>
          <p:cNvPr id="2" name="Slide Number Placeholder 1"/>
          <p:cNvSpPr>
            <a:spLocks noGrp="1"/>
          </p:cNvSpPr>
          <p:nvPr>
            <p:ph type="sldNum" sz="quarter" idx="4"/>
          </p:nvPr>
        </p:nvSpPr>
        <p:spPr>
          <a:xfrm>
            <a:off x="6153757" y="5663331"/>
            <a:ext cx="232756" cy="196208"/>
          </a:xfrm>
        </p:spPr>
        <p:txBody>
          <a:bodyPr/>
          <a:lstStyle/>
          <a:p>
            <a:pPr defTabSz="685800" rtl="0"/>
            <a:fld id="{86CB4B4D-7CA3-9044-876B-883B54F8677D}" type="slidenum">
              <a:rPr lang="en-US" kern="1200">
                <a:solidFill>
                  <a:srgbClr val="000000">
                    <a:tint val="75000"/>
                  </a:srgbClr>
                </a:solidFill>
              </a:rPr>
              <a:pPr defTabSz="685800" rtl="0"/>
              <a:t>18</a:t>
            </a:fld>
            <a:endParaRPr lang="en-US" kern="1200">
              <a:solidFill>
                <a:srgbClr val="000000">
                  <a:tint val="75000"/>
                </a:srgbClr>
              </a:solidFill>
            </a:endParaRPr>
          </a:p>
        </p:txBody>
      </p:sp>
    </p:spTree>
    <p:extLst>
      <p:ext uri="{BB962C8B-B14F-4D97-AF65-F5344CB8AC3E}">
        <p14:creationId xmlns:p14="http://schemas.microsoft.com/office/powerpoint/2010/main" val="369293765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9080" y="1938781"/>
            <a:ext cx="1834117" cy="630942"/>
          </a:xfrm>
          <a:prstGeom prst="rect">
            <a:avLst/>
          </a:prstGeom>
          <a:solidFill>
            <a:srgbClr val="0A67AE"/>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kern="1200" dirty="0">
                <a:solidFill>
                  <a:srgbClr val="FFFFFF"/>
                </a:solidFill>
                <a:latin typeface="Tw Cen MT" panose="020B0602020104020603" pitchFamily="34" charset="0"/>
                <a:sym typeface="Helvetica Light"/>
              </a:rPr>
              <a:t>Capacity Development</a:t>
            </a:r>
          </a:p>
        </p:txBody>
      </p:sp>
      <p:sp>
        <p:nvSpPr>
          <p:cNvPr id="6" name="Rectangle 5"/>
          <p:cNvSpPr/>
          <p:nvPr/>
        </p:nvSpPr>
        <p:spPr>
          <a:xfrm>
            <a:off x="949080" y="2732464"/>
            <a:ext cx="1834117" cy="353943"/>
          </a:xfrm>
          <a:prstGeom prst="rect">
            <a:avLst/>
          </a:prstGeom>
          <a:solidFill>
            <a:srgbClr val="0A67AE"/>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kern="1200" dirty="0">
                <a:solidFill>
                  <a:srgbClr val="FFFFFF"/>
                </a:solidFill>
                <a:latin typeface="Tw Cen MT" panose="020B0602020104020603" pitchFamily="34" charset="0"/>
                <a:sym typeface="Helvetica Light"/>
              </a:rPr>
              <a:t>R&amp;D</a:t>
            </a:r>
          </a:p>
        </p:txBody>
      </p:sp>
      <p:sp>
        <p:nvSpPr>
          <p:cNvPr id="8" name="Rectangle 7"/>
          <p:cNvSpPr/>
          <p:nvPr/>
        </p:nvSpPr>
        <p:spPr>
          <a:xfrm>
            <a:off x="949082" y="3247412"/>
            <a:ext cx="1834117" cy="353943"/>
          </a:xfrm>
          <a:prstGeom prst="rect">
            <a:avLst/>
          </a:prstGeom>
          <a:solidFill>
            <a:srgbClr val="0A67AE"/>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kern="1200" dirty="0">
                <a:solidFill>
                  <a:srgbClr val="FFFFFF"/>
                </a:solidFill>
                <a:latin typeface="Tw Cen MT" panose="020B0602020104020603" pitchFamily="34" charset="0"/>
                <a:sym typeface="Helvetica Light"/>
              </a:rPr>
              <a:t>ICT</a:t>
            </a:r>
          </a:p>
        </p:txBody>
      </p:sp>
      <p:sp>
        <p:nvSpPr>
          <p:cNvPr id="9" name="Rectangle 8"/>
          <p:cNvSpPr/>
          <p:nvPr/>
        </p:nvSpPr>
        <p:spPr>
          <a:xfrm>
            <a:off x="949083" y="3660569"/>
            <a:ext cx="1834117" cy="907941"/>
          </a:xfrm>
          <a:prstGeom prst="rect">
            <a:avLst/>
          </a:prstGeom>
          <a:solidFill>
            <a:srgbClr val="0A67AE"/>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kern="1200" dirty="0">
                <a:solidFill>
                  <a:srgbClr val="FFFFFF"/>
                </a:solidFill>
                <a:latin typeface="Tw Cen MT" panose="020B0602020104020603" pitchFamily="34" charset="0"/>
                <a:sym typeface="Helvetica Light"/>
              </a:rPr>
              <a:t>Operational Systems Enhancement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550" y="974178"/>
            <a:ext cx="876126" cy="368107"/>
          </a:xfrm>
          <a:prstGeom prst="rect">
            <a:avLst/>
          </a:prstGeom>
        </p:spPr>
      </p:pic>
      <p:sp>
        <p:nvSpPr>
          <p:cNvPr id="12" name="Rectangle 11"/>
          <p:cNvSpPr/>
          <p:nvPr/>
        </p:nvSpPr>
        <p:spPr>
          <a:xfrm>
            <a:off x="6859780" y="2086283"/>
            <a:ext cx="1729524" cy="353943"/>
          </a:xfrm>
          <a:prstGeom prst="rect">
            <a:avLst/>
          </a:prstGeom>
          <a:solidFill>
            <a:srgbClr val="A6CE37"/>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kern="1200" dirty="0">
                <a:solidFill>
                  <a:srgbClr val="FFFFFF"/>
                </a:solidFill>
                <a:latin typeface="Tw Cen MT" panose="020B0602020104020603" pitchFamily="34" charset="0"/>
                <a:sym typeface="Helvetica Light"/>
              </a:rPr>
              <a:t>WG Cap D</a:t>
            </a:r>
          </a:p>
        </p:txBody>
      </p:sp>
      <p:sp>
        <p:nvSpPr>
          <p:cNvPr id="14" name="Rectangle 13"/>
          <p:cNvSpPr/>
          <p:nvPr/>
        </p:nvSpPr>
        <p:spPr>
          <a:xfrm>
            <a:off x="6859780" y="2783511"/>
            <a:ext cx="1729524" cy="353943"/>
          </a:xfrm>
          <a:prstGeom prst="rect">
            <a:avLst/>
          </a:prstGeom>
          <a:solidFill>
            <a:srgbClr val="A6CE37"/>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kern="1200" dirty="0">
                <a:solidFill>
                  <a:srgbClr val="FFFFFF"/>
                </a:solidFill>
                <a:latin typeface="Tw Cen MT" panose="020B0602020104020603" pitchFamily="34" charset="0"/>
                <a:sym typeface="Helvetica Light"/>
              </a:rPr>
              <a:t>WG Cal Val</a:t>
            </a:r>
          </a:p>
        </p:txBody>
      </p:sp>
      <p:sp>
        <p:nvSpPr>
          <p:cNvPr id="15" name="Rectangle 14"/>
          <p:cNvSpPr/>
          <p:nvPr/>
        </p:nvSpPr>
        <p:spPr>
          <a:xfrm>
            <a:off x="6859780" y="4123542"/>
            <a:ext cx="1729524" cy="353943"/>
          </a:xfrm>
          <a:prstGeom prst="rect">
            <a:avLst/>
          </a:prstGeom>
          <a:solidFill>
            <a:srgbClr val="A6CE37"/>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kern="1200" dirty="0">
                <a:solidFill>
                  <a:srgbClr val="FFFFFF"/>
                </a:solidFill>
                <a:latin typeface="Tw Cen MT" panose="020B0602020104020603" pitchFamily="34" charset="0"/>
                <a:sym typeface="Helvetica Light"/>
              </a:rPr>
              <a:t>LSI-VC, SEO, FDA</a:t>
            </a:r>
          </a:p>
        </p:txBody>
      </p:sp>
      <p:cxnSp>
        <p:nvCxnSpPr>
          <p:cNvPr id="18" name="Straight Connector 17"/>
          <p:cNvCxnSpPr>
            <a:cxnSpLocks/>
            <a:stCxn id="5" idx="3"/>
            <a:endCxn id="12" idx="1"/>
          </p:cNvCxnSpPr>
          <p:nvPr/>
        </p:nvCxnSpPr>
        <p:spPr>
          <a:xfrm>
            <a:off x="2783197" y="2254252"/>
            <a:ext cx="4076583" cy="9003"/>
          </a:xfrm>
          <a:prstGeom prst="line">
            <a:avLst/>
          </a:prstGeom>
          <a:noFill/>
          <a:ln w="25400" cap="flat">
            <a:solidFill>
              <a:schemeClr val="bg1">
                <a:lumMod val="75000"/>
              </a:schemeClr>
            </a:solidFill>
            <a:prstDash val="dash"/>
            <a:miter lim="400000"/>
          </a:ln>
          <a:effectLst/>
          <a:sp3d/>
        </p:spPr>
        <p:style>
          <a:lnRef idx="0">
            <a:scrgbClr r="0" g="0" b="0"/>
          </a:lnRef>
          <a:fillRef idx="0">
            <a:scrgbClr r="0" g="0" b="0"/>
          </a:fillRef>
          <a:effectRef idx="0">
            <a:scrgbClr r="0" g="0" b="0"/>
          </a:effectRef>
          <a:fontRef idx="none"/>
        </p:style>
      </p:cxnSp>
      <p:cxnSp>
        <p:nvCxnSpPr>
          <p:cNvPr id="22" name="Straight Connector 21"/>
          <p:cNvCxnSpPr>
            <a:cxnSpLocks/>
            <a:stCxn id="6" idx="3"/>
            <a:endCxn id="14" idx="1"/>
          </p:cNvCxnSpPr>
          <p:nvPr/>
        </p:nvCxnSpPr>
        <p:spPr>
          <a:xfrm>
            <a:off x="2783197" y="2909436"/>
            <a:ext cx="4076583" cy="51047"/>
          </a:xfrm>
          <a:prstGeom prst="line">
            <a:avLst/>
          </a:prstGeom>
          <a:noFill/>
          <a:ln w="25400" cap="flat">
            <a:solidFill>
              <a:schemeClr val="bg1">
                <a:lumMod val="75000"/>
              </a:schemeClr>
            </a:solidFill>
            <a:prstDash val="dash"/>
            <a:miter lim="400000"/>
          </a:ln>
          <a:effectLst/>
          <a:sp3d/>
        </p:spPr>
        <p:style>
          <a:lnRef idx="0">
            <a:scrgbClr r="0" g="0" b="0"/>
          </a:lnRef>
          <a:fillRef idx="0">
            <a:scrgbClr r="0" g="0" b="0"/>
          </a:fillRef>
          <a:effectRef idx="0">
            <a:scrgbClr r="0" g="0" b="0"/>
          </a:effectRef>
          <a:fontRef idx="none"/>
        </p:style>
      </p:cxnSp>
      <p:cxnSp>
        <p:nvCxnSpPr>
          <p:cNvPr id="24" name="Straight Connector 23"/>
          <p:cNvCxnSpPr>
            <a:cxnSpLocks/>
            <a:stCxn id="8" idx="3"/>
            <a:endCxn id="15" idx="1"/>
          </p:cNvCxnSpPr>
          <p:nvPr/>
        </p:nvCxnSpPr>
        <p:spPr>
          <a:xfrm>
            <a:off x="2783199" y="3424384"/>
            <a:ext cx="4076581" cy="876130"/>
          </a:xfrm>
          <a:prstGeom prst="line">
            <a:avLst/>
          </a:prstGeom>
          <a:noFill/>
          <a:ln w="25400" cap="flat">
            <a:solidFill>
              <a:schemeClr val="bg1">
                <a:lumMod val="75000"/>
              </a:schemeClr>
            </a:solidFill>
            <a:prstDash val="dash"/>
            <a:miter lim="400000"/>
          </a:ln>
          <a:effectLst/>
          <a:sp3d/>
        </p:spPr>
        <p:style>
          <a:lnRef idx="0">
            <a:scrgbClr r="0" g="0" b="0"/>
          </a:lnRef>
          <a:fillRef idx="0">
            <a:scrgbClr r="0" g="0" b="0"/>
          </a:fillRef>
          <a:effectRef idx="0">
            <a:scrgbClr r="0" g="0" b="0"/>
          </a:effectRef>
          <a:fontRef idx="none"/>
        </p:style>
      </p:cxnSp>
      <p:cxnSp>
        <p:nvCxnSpPr>
          <p:cNvPr id="26" name="Straight Connector 25"/>
          <p:cNvCxnSpPr>
            <a:cxnSpLocks/>
            <a:stCxn id="9" idx="3"/>
            <a:endCxn id="15" idx="1"/>
          </p:cNvCxnSpPr>
          <p:nvPr/>
        </p:nvCxnSpPr>
        <p:spPr>
          <a:xfrm>
            <a:off x="2783200" y="4114540"/>
            <a:ext cx="4076580" cy="185974"/>
          </a:xfrm>
          <a:prstGeom prst="line">
            <a:avLst/>
          </a:prstGeom>
          <a:noFill/>
          <a:ln w="25400" cap="flat">
            <a:solidFill>
              <a:schemeClr val="bg1">
                <a:lumMod val="75000"/>
              </a:schemeClr>
            </a:solidFill>
            <a:prstDash val="dash"/>
            <a:miter lim="400000"/>
          </a:ln>
          <a:effectLst/>
          <a:sp3d/>
        </p:spPr>
        <p:style>
          <a:lnRef idx="0">
            <a:scrgbClr r="0" g="0" b="0"/>
          </a:lnRef>
          <a:fillRef idx="0">
            <a:scrgbClr r="0" g="0" b="0"/>
          </a:fillRef>
          <a:effectRef idx="0">
            <a:scrgbClr r="0" g="0" b="0"/>
          </a:effectRef>
          <a:fontRef idx="none"/>
        </p:style>
      </p:cxnSp>
      <p:sp>
        <p:nvSpPr>
          <p:cNvPr id="31" name="TextBox 30"/>
          <p:cNvSpPr txBox="1"/>
          <p:nvPr/>
        </p:nvSpPr>
        <p:spPr>
          <a:xfrm>
            <a:off x="7426667" y="929401"/>
            <a:ext cx="1313443" cy="4462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sz="2400" kern="1200" dirty="0">
                <a:solidFill>
                  <a:srgbClr val="000000"/>
                </a:solidFill>
                <a:latin typeface="Tw Cen MT" panose="020B0602020104020603" pitchFamily="34" charset="0"/>
                <a:sym typeface="Helvetica Light"/>
              </a:rPr>
              <a:t>Teams</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056" y="954801"/>
            <a:ext cx="1423184" cy="437121"/>
          </a:xfrm>
          <a:prstGeom prst="rect">
            <a:avLst/>
          </a:prstGeom>
        </p:spPr>
      </p:pic>
      <p:sp>
        <p:nvSpPr>
          <p:cNvPr id="33" name="TextBox 32"/>
          <p:cNvSpPr txBox="1"/>
          <p:nvPr/>
        </p:nvSpPr>
        <p:spPr>
          <a:xfrm>
            <a:off x="2284220" y="922874"/>
            <a:ext cx="883878" cy="4462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defTabSz="619125" rtl="0" hangingPunct="0"/>
            <a:r>
              <a:rPr lang="en-US" sz="2400" kern="1200" dirty="0">
                <a:solidFill>
                  <a:srgbClr val="000000"/>
                </a:solidFill>
                <a:latin typeface="Tw Cen MT" panose="020B0602020104020603" pitchFamily="34" charset="0"/>
                <a:sym typeface="Helvetica Light"/>
              </a:rPr>
              <a:t>Teams</a:t>
            </a:r>
          </a:p>
        </p:txBody>
      </p:sp>
      <p:sp>
        <p:nvSpPr>
          <p:cNvPr id="34" name="TextBox 33"/>
          <p:cNvSpPr txBox="1"/>
          <p:nvPr/>
        </p:nvSpPr>
        <p:spPr>
          <a:xfrm>
            <a:off x="4024416" y="1956043"/>
            <a:ext cx="1318433" cy="5386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sz="1500" kern="1200" dirty="0">
                <a:solidFill>
                  <a:srgbClr val="000000"/>
                </a:solidFill>
                <a:latin typeface="Tw Cen MT" panose="020B0602020104020603" pitchFamily="34" charset="0"/>
                <a:sym typeface="Helvetica Light"/>
              </a:rPr>
              <a:t>Agriculture EO Cap Dev</a:t>
            </a:r>
          </a:p>
        </p:txBody>
      </p:sp>
      <p:sp>
        <p:nvSpPr>
          <p:cNvPr id="40" name="TextBox 39"/>
          <p:cNvSpPr txBox="1"/>
          <p:nvPr/>
        </p:nvSpPr>
        <p:spPr>
          <a:xfrm>
            <a:off x="4024416" y="2660509"/>
            <a:ext cx="131843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sz="1500" kern="1200" dirty="0">
                <a:solidFill>
                  <a:srgbClr val="000000"/>
                </a:solidFill>
                <a:latin typeface="Tw Cen MT" panose="020B0602020104020603" pitchFamily="34" charset="0"/>
                <a:sym typeface="Helvetica Light"/>
              </a:rPr>
              <a:t>EAVs (LPV)</a:t>
            </a:r>
          </a:p>
        </p:txBody>
      </p:sp>
      <p:sp>
        <p:nvSpPr>
          <p:cNvPr id="41" name="TextBox 40"/>
          <p:cNvSpPr txBox="1"/>
          <p:nvPr/>
        </p:nvSpPr>
        <p:spPr>
          <a:xfrm>
            <a:off x="3760968" y="3691346"/>
            <a:ext cx="1845329" cy="1231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sz="1500" kern="1200" dirty="0">
                <a:solidFill>
                  <a:srgbClr val="000000"/>
                </a:solidFill>
                <a:latin typeface="Tw Cen MT" panose="020B0602020104020603" pitchFamily="34" charset="0"/>
                <a:sym typeface="Helvetica Light"/>
              </a:rPr>
              <a:t>- “The Cloud”</a:t>
            </a:r>
          </a:p>
          <a:p>
            <a:pPr algn="ctr" defTabSz="619125" rtl="0" hangingPunct="0"/>
            <a:r>
              <a:rPr lang="en-US" sz="1500" kern="1200" dirty="0">
                <a:solidFill>
                  <a:srgbClr val="000000"/>
                </a:solidFill>
                <a:latin typeface="Tw Cen MT" panose="020B0602020104020603" pitchFamily="34" charset="0"/>
                <a:sym typeface="Helvetica Light"/>
              </a:rPr>
              <a:t>- Data Cubes</a:t>
            </a:r>
          </a:p>
          <a:p>
            <a:pPr algn="ctr" defTabSz="619125" rtl="0" hangingPunct="0"/>
            <a:r>
              <a:rPr lang="en-US" sz="1500" kern="1200" dirty="0">
                <a:solidFill>
                  <a:srgbClr val="000000"/>
                </a:solidFill>
                <a:latin typeface="Tw Cen MT" panose="020B0602020104020603" pitchFamily="34" charset="0"/>
                <a:sym typeface="Helvetica Light"/>
              </a:rPr>
              <a:t>- Data Requirements</a:t>
            </a:r>
          </a:p>
          <a:p>
            <a:pPr algn="ctr" defTabSz="619125" rtl="0" hangingPunct="0"/>
            <a:r>
              <a:rPr lang="en-US" sz="1500" kern="1200" dirty="0">
                <a:solidFill>
                  <a:srgbClr val="000000"/>
                </a:solidFill>
                <a:latin typeface="Tw Cen MT" panose="020B0602020104020603" pitchFamily="34" charset="0"/>
                <a:sym typeface="Helvetica Light"/>
              </a:rPr>
              <a:t>- Data Requests  </a:t>
            </a:r>
          </a:p>
          <a:p>
            <a:pPr algn="ctr" defTabSz="619125" rtl="0" hangingPunct="0"/>
            <a:r>
              <a:rPr lang="en-US" sz="1500" kern="1200" dirty="0">
                <a:solidFill>
                  <a:srgbClr val="000000"/>
                </a:solidFill>
                <a:latin typeface="Tw Cen MT" panose="020B0602020104020603" pitchFamily="34" charset="0"/>
                <a:sym typeface="Helvetica Light"/>
              </a:rPr>
              <a:t>- QA/QC</a:t>
            </a:r>
          </a:p>
        </p:txBody>
      </p:sp>
      <p:sp>
        <p:nvSpPr>
          <p:cNvPr id="44" name="Rectangle 43"/>
          <p:cNvSpPr/>
          <p:nvPr/>
        </p:nvSpPr>
        <p:spPr>
          <a:xfrm>
            <a:off x="949081" y="4627723"/>
            <a:ext cx="1834117" cy="907941"/>
          </a:xfrm>
          <a:prstGeom prst="rect">
            <a:avLst/>
          </a:prstGeom>
          <a:solidFill>
            <a:srgbClr val="0A67AE"/>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kern="1200" dirty="0">
                <a:solidFill>
                  <a:srgbClr val="FFFFFF"/>
                </a:solidFill>
                <a:latin typeface="Tw Cen MT" panose="020B0602020104020603" pitchFamily="34" charset="0"/>
                <a:sym typeface="Helvetica Light"/>
              </a:rPr>
              <a:t>EO Data Coordination &amp; Management</a:t>
            </a:r>
          </a:p>
        </p:txBody>
      </p:sp>
      <p:cxnSp>
        <p:nvCxnSpPr>
          <p:cNvPr id="47" name="Straight Connector 46"/>
          <p:cNvCxnSpPr>
            <a:cxnSpLocks/>
            <a:stCxn id="44" idx="3"/>
            <a:endCxn id="15" idx="1"/>
          </p:cNvCxnSpPr>
          <p:nvPr/>
        </p:nvCxnSpPr>
        <p:spPr>
          <a:xfrm flipV="1">
            <a:off x="2783198" y="4300514"/>
            <a:ext cx="4076582" cy="781180"/>
          </a:xfrm>
          <a:prstGeom prst="line">
            <a:avLst/>
          </a:prstGeom>
          <a:noFill/>
          <a:ln w="25400" cap="flat">
            <a:solidFill>
              <a:schemeClr val="bg1">
                <a:lumMod val="75000"/>
              </a:schemeClr>
            </a:solidFill>
            <a:prstDash val="dash"/>
            <a:miter lim="400000"/>
          </a:ln>
          <a:effectLst/>
          <a:sp3d/>
        </p:spPr>
        <p:style>
          <a:lnRef idx="0">
            <a:scrgbClr r="0" g="0" b="0"/>
          </a:lnRef>
          <a:fillRef idx="0">
            <a:scrgbClr r="0" g="0" b="0"/>
          </a:fillRef>
          <a:effectRef idx="0">
            <a:scrgbClr r="0" g="0" b="0"/>
          </a:effectRef>
          <a:fontRef idx="none"/>
        </p:style>
      </p:cxnSp>
      <p:cxnSp>
        <p:nvCxnSpPr>
          <p:cNvPr id="70" name="Straight Connector 69"/>
          <p:cNvCxnSpPr>
            <a:cxnSpLocks/>
            <a:stCxn id="33" idx="3"/>
            <a:endCxn id="11" idx="1"/>
          </p:cNvCxnSpPr>
          <p:nvPr/>
        </p:nvCxnSpPr>
        <p:spPr>
          <a:xfrm>
            <a:off x="3168098" y="1146012"/>
            <a:ext cx="3605452" cy="12220"/>
          </a:xfrm>
          <a:prstGeom prst="line">
            <a:avLst/>
          </a:prstGeom>
          <a:noFill/>
          <a:ln w="25400" cap="flat">
            <a:solidFill>
              <a:schemeClr val="bg1">
                <a:lumMod val="75000"/>
              </a:schemeClr>
            </a:solidFill>
            <a:prstDash val="dash"/>
            <a:miter lim="400000"/>
          </a:ln>
          <a:effectLst/>
          <a:sp3d/>
        </p:spPr>
        <p:style>
          <a:lnRef idx="0">
            <a:scrgbClr r="0" g="0" b="0"/>
          </a:lnRef>
          <a:fillRef idx="0">
            <a:scrgbClr r="0" g="0" b="0"/>
          </a:fillRef>
          <a:effectRef idx="0">
            <a:scrgbClr r="0" g="0" b="0"/>
          </a:effectRef>
          <a:fontRef idx="none"/>
        </p:style>
      </p:cxnSp>
      <p:sp>
        <p:nvSpPr>
          <p:cNvPr id="72" name="TextBox 71"/>
          <p:cNvSpPr txBox="1"/>
          <p:nvPr/>
        </p:nvSpPr>
        <p:spPr>
          <a:xfrm>
            <a:off x="3361868" y="892542"/>
            <a:ext cx="2886532" cy="7001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rtl="0" hangingPunct="0"/>
            <a:r>
              <a:rPr lang="en-US" sz="1350" kern="1200" dirty="0">
                <a:solidFill>
                  <a:srgbClr val="FF0000"/>
                </a:solidFill>
                <a:latin typeface="Tw Cen MT" panose="020B0602020104020603" pitchFamily="34" charset="0"/>
                <a:sym typeface="Helvetica Light"/>
              </a:rPr>
              <a:t>General Coordination Facilitated by GEOGLAM EO Data Coordination lead &amp; a designated CEOS Lead</a:t>
            </a:r>
          </a:p>
        </p:txBody>
      </p:sp>
    </p:spTree>
    <p:extLst>
      <p:ext uri="{BB962C8B-B14F-4D97-AF65-F5344CB8AC3E}">
        <p14:creationId xmlns:p14="http://schemas.microsoft.com/office/powerpoint/2010/main" val="15462265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ADD993-4CC5-4F05-92CE-D98AE87A7F2C}"/>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a:extLst>
              <a:ext uri="{FF2B5EF4-FFF2-40B4-BE49-F238E27FC236}">
                <a16:creationId xmlns:a16="http://schemas.microsoft.com/office/drawing/2014/main" id="{73E6C094-F119-4948-8DFA-31AA0892D2C6}"/>
              </a:ext>
            </a:extLst>
          </p:cNvPr>
          <p:cNvSpPr>
            <a:spLocks noGrp="1"/>
          </p:cNvSpPr>
          <p:nvPr>
            <p:ph sz="quarter" idx="10"/>
          </p:nvPr>
        </p:nvSpPr>
        <p:spPr>
          <a:xfrm>
            <a:off x="76200" y="1219200"/>
            <a:ext cx="4724400" cy="5410200"/>
          </a:xfrm>
        </p:spPr>
        <p:txBody>
          <a:bodyPr/>
          <a:lstStyle/>
          <a:p>
            <a:r>
              <a:rPr lang="en-US" sz="1600" dirty="0"/>
              <a:t>GEOGLAM &amp; G20</a:t>
            </a:r>
          </a:p>
          <a:p>
            <a:pPr lvl="1"/>
            <a:r>
              <a:rPr lang="en-US" sz="1600" dirty="0"/>
              <a:t>Renewed Mandate</a:t>
            </a:r>
          </a:p>
          <a:p>
            <a:pPr lvl="1"/>
            <a:r>
              <a:rPr lang="en-US" sz="1600" dirty="0"/>
              <a:t>2019 G20 Stocktaking Report submitted</a:t>
            </a:r>
          </a:p>
          <a:p>
            <a:pPr lvl="1"/>
            <a:r>
              <a:rPr lang="en-US" sz="1600" dirty="0"/>
              <a:t>Relationship with AMIS strong – economists increasingly seeing value of EO. </a:t>
            </a:r>
          </a:p>
          <a:p>
            <a:r>
              <a:rPr lang="en-US" sz="1600" dirty="0"/>
              <a:t>GEOGLAM &amp; Policy Frameworks</a:t>
            </a:r>
          </a:p>
          <a:p>
            <a:pPr lvl="1"/>
            <a:r>
              <a:rPr lang="en-US" sz="1600" dirty="0"/>
              <a:t>Deepening connections with </a:t>
            </a:r>
            <a:r>
              <a:rPr lang="en-US" sz="1600" b="1" dirty="0"/>
              <a:t>SDGs, Sendai, Paris</a:t>
            </a:r>
          </a:p>
          <a:p>
            <a:pPr lvl="1"/>
            <a:r>
              <a:rPr lang="en-US" sz="1600" dirty="0"/>
              <a:t>Connections with Regional Integration groups </a:t>
            </a:r>
          </a:p>
          <a:p>
            <a:r>
              <a:rPr lang="en-US" sz="1600" dirty="0"/>
              <a:t>GEOGLAM Secretariat Status:</a:t>
            </a:r>
          </a:p>
          <a:p>
            <a:pPr lvl="1"/>
            <a:r>
              <a:rPr lang="en-US" sz="1600" dirty="0"/>
              <a:t>Geneva Staff through 2019 – seeking renewed funding for Director</a:t>
            </a:r>
          </a:p>
          <a:p>
            <a:pPr lvl="1"/>
            <a:r>
              <a:rPr lang="en-US" sz="1600" dirty="0"/>
              <a:t>Remote secondments (Crop Monitor, CEOS) thru 2022</a:t>
            </a:r>
          </a:p>
          <a:p>
            <a:pPr lvl="1"/>
            <a:r>
              <a:rPr lang="en-US" sz="1600" dirty="0"/>
              <a:t>New WG on </a:t>
            </a:r>
            <a:r>
              <a:rPr lang="en-US" sz="1600" dirty="0" err="1"/>
              <a:t>CapDev</a:t>
            </a:r>
            <a:r>
              <a:rPr lang="en-US" sz="1600" dirty="0"/>
              <a:t> launching May 2019</a:t>
            </a:r>
          </a:p>
          <a:p>
            <a:pPr lvl="1"/>
            <a:r>
              <a:rPr lang="en-US" sz="1600" dirty="0"/>
              <a:t>Regional networks steady &amp; growing</a:t>
            </a:r>
          </a:p>
          <a:p>
            <a:endParaRPr lang="en-US" sz="1600" dirty="0"/>
          </a:p>
        </p:txBody>
      </p:sp>
      <p:sp>
        <p:nvSpPr>
          <p:cNvPr id="4" name="Content Placeholder 3">
            <a:extLst>
              <a:ext uri="{FF2B5EF4-FFF2-40B4-BE49-F238E27FC236}">
                <a16:creationId xmlns:a16="http://schemas.microsoft.com/office/drawing/2014/main" id="{882A5701-AE1E-4837-8C81-906C861AC654}"/>
              </a:ext>
            </a:extLst>
          </p:cNvPr>
          <p:cNvSpPr>
            <a:spLocks noGrp="1"/>
          </p:cNvSpPr>
          <p:nvPr>
            <p:ph sz="quarter" idx="11"/>
          </p:nvPr>
        </p:nvSpPr>
        <p:spPr>
          <a:xfrm>
            <a:off x="1981200" y="240993"/>
            <a:ext cx="4953000" cy="614549"/>
          </a:xfrm>
        </p:spPr>
        <p:txBody>
          <a:bodyPr/>
          <a:lstStyle/>
          <a:p>
            <a:r>
              <a:rPr lang="en-US" dirty="0"/>
              <a:t>GEOGLAM Update</a:t>
            </a:r>
          </a:p>
        </p:txBody>
      </p:sp>
      <p:sp>
        <p:nvSpPr>
          <p:cNvPr id="5" name="TextBox 4">
            <a:extLst>
              <a:ext uri="{FF2B5EF4-FFF2-40B4-BE49-F238E27FC236}">
                <a16:creationId xmlns:a16="http://schemas.microsoft.com/office/drawing/2014/main" id="{3CA90CDF-CB1C-498A-A406-3D12B23C4B7B}"/>
              </a:ext>
            </a:extLst>
          </p:cNvPr>
          <p:cNvSpPr txBox="1"/>
          <p:nvPr/>
        </p:nvSpPr>
        <p:spPr>
          <a:xfrm>
            <a:off x="4953001" y="5454620"/>
            <a:ext cx="411479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200" b="1" dirty="0">
                <a:solidFill>
                  <a:srgbClr val="596F7E"/>
                </a:solidFill>
                <a:latin typeface="Century Gothic" panose="020B0502020202020204" pitchFamily="34" charset="0"/>
              </a:rPr>
              <a:t>AMIS formally requested GEOGLAM to observe countries where there is high uncertainty in production forecast ahead of harvest. </a:t>
            </a:r>
          </a:p>
        </p:txBody>
      </p:sp>
      <p:pic>
        <p:nvPicPr>
          <p:cNvPr id="6" name="Picture 2" descr="Image result for g20 argentina logo">
            <a:extLst>
              <a:ext uri="{FF2B5EF4-FFF2-40B4-BE49-F238E27FC236}">
                <a16:creationId xmlns:a16="http://schemas.microsoft.com/office/drawing/2014/main" id="{D08C080C-8546-4487-89DC-05D490FF5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46217"/>
            <a:ext cx="2752725" cy="12115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F101A35-D5DE-4194-BEBD-7E566BF3796B}"/>
              </a:ext>
            </a:extLst>
          </p:cNvPr>
          <p:cNvSpPr txBox="1"/>
          <p:nvPr/>
        </p:nvSpPr>
        <p:spPr>
          <a:xfrm>
            <a:off x="4800600" y="2357788"/>
            <a:ext cx="4342852" cy="1015663"/>
          </a:xfrm>
          <a:prstGeom prst="rect">
            <a:avLst/>
          </a:prstGeom>
          <a:noFill/>
        </p:spPr>
        <p:txBody>
          <a:bodyPr wrap="square" rtlCol="0">
            <a:spAutoFit/>
          </a:bodyPr>
          <a:lstStyle/>
          <a:p>
            <a:pPr algn="ctr"/>
            <a:r>
              <a:rPr lang="en-US" sz="1200" b="1" dirty="0">
                <a:solidFill>
                  <a:srgbClr val="596F7E"/>
                </a:solidFill>
                <a:latin typeface="Century Gothic" panose="020B0502020202020204" pitchFamily="34" charset="0"/>
              </a:rPr>
              <a:t>We undertake to continue support for GEOGLAM’s activities on enhancing national and global agricultural monitoring using Earth observations. We recognize this is amongst the key mechanisms to promote transparent markets and food security.</a:t>
            </a:r>
          </a:p>
        </p:txBody>
      </p:sp>
      <p:pic>
        <p:nvPicPr>
          <p:cNvPr id="1026" name="Picture 2" descr="Inbal Becker-Reshef at AMIS RRP">
            <a:extLst>
              <a:ext uri="{FF2B5EF4-FFF2-40B4-BE49-F238E27FC236}">
                <a16:creationId xmlns:a16="http://schemas.microsoft.com/office/drawing/2014/main" id="{1C25266E-0F03-46C2-BAB9-9F2CB28C36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979235"/>
            <a:ext cx="4114800" cy="13716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2053465B-487C-4545-9037-79ED9B436104}"/>
              </a:ext>
            </a:extLst>
          </p:cNvPr>
          <p:cNvCxnSpPr>
            <a:cxnSpLocks/>
          </p:cNvCxnSpPr>
          <p:nvPr/>
        </p:nvCxnSpPr>
        <p:spPr>
          <a:xfrm>
            <a:off x="4110037" y="2667000"/>
            <a:ext cx="995363" cy="1371600"/>
          </a:xfrm>
          <a:prstGeom prst="straightConnector1">
            <a:avLst/>
          </a:prstGeom>
          <a:noFill/>
          <a:ln w="2540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1" name="Straight Arrow Connector 10">
            <a:extLst>
              <a:ext uri="{FF2B5EF4-FFF2-40B4-BE49-F238E27FC236}">
                <a16:creationId xmlns:a16="http://schemas.microsoft.com/office/drawing/2014/main" id="{435D4DA2-69AE-4C01-BEC1-8B53829A6B9F}"/>
              </a:ext>
            </a:extLst>
          </p:cNvPr>
          <p:cNvCxnSpPr>
            <a:cxnSpLocks/>
            <a:endCxn id="6" idx="1"/>
          </p:cNvCxnSpPr>
          <p:nvPr/>
        </p:nvCxnSpPr>
        <p:spPr>
          <a:xfrm>
            <a:off x="2733675" y="1752003"/>
            <a:ext cx="2752725" cy="0"/>
          </a:xfrm>
          <a:prstGeom prst="straightConnector1">
            <a:avLst/>
          </a:prstGeom>
          <a:noFill/>
          <a:ln w="2540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6" name="TextBox 15">
            <a:extLst>
              <a:ext uri="{FF2B5EF4-FFF2-40B4-BE49-F238E27FC236}">
                <a16:creationId xmlns:a16="http://schemas.microsoft.com/office/drawing/2014/main" id="{771398EE-70FF-487B-89DD-FDC3A8688845}"/>
              </a:ext>
            </a:extLst>
          </p:cNvPr>
          <p:cNvSpPr txBox="1"/>
          <p:nvPr/>
        </p:nvSpPr>
        <p:spPr>
          <a:xfrm>
            <a:off x="4953000" y="3720722"/>
            <a:ext cx="411479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200" b="1" dirty="0">
                <a:solidFill>
                  <a:srgbClr val="596F7E"/>
                </a:solidFill>
                <a:latin typeface="Century Gothic" panose="020B0502020202020204" pitchFamily="34" charset="0"/>
              </a:rPr>
              <a:t>GEOGLAM User Panel at AMIS Rapid Response Forum</a:t>
            </a:r>
          </a:p>
        </p:txBody>
      </p:sp>
    </p:spTree>
    <p:extLst>
      <p:ext uri="{BB962C8B-B14F-4D97-AF65-F5344CB8AC3E}">
        <p14:creationId xmlns:p14="http://schemas.microsoft.com/office/powerpoint/2010/main" val="39809897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335509" y="1260446"/>
            <a:ext cx="1056716" cy="680290"/>
          </a:xfrm>
          <a:custGeom>
            <a:avLst/>
            <a:gdLst>
              <a:gd name="connsiteX0" fmla="*/ 0 w 1408955"/>
              <a:gd name="connsiteY0" fmla="*/ 49740 h 497398"/>
              <a:gd name="connsiteX1" fmla="*/ 49740 w 1408955"/>
              <a:gd name="connsiteY1" fmla="*/ 0 h 497398"/>
              <a:gd name="connsiteX2" fmla="*/ 1359215 w 1408955"/>
              <a:gd name="connsiteY2" fmla="*/ 0 h 497398"/>
              <a:gd name="connsiteX3" fmla="*/ 1408955 w 1408955"/>
              <a:gd name="connsiteY3" fmla="*/ 49740 h 497398"/>
              <a:gd name="connsiteX4" fmla="*/ 1408955 w 1408955"/>
              <a:gd name="connsiteY4" fmla="*/ 447658 h 497398"/>
              <a:gd name="connsiteX5" fmla="*/ 1359215 w 1408955"/>
              <a:gd name="connsiteY5" fmla="*/ 497398 h 497398"/>
              <a:gd name="connsiteX6" fmla="*/ 49740 w 1408955"/>
              <a:gd name="connsiteY6" fmla="*/ 497398 h 497398"/>
              <a:gd name="connsiteX7" fmla="*/ 0 w 1408955"/>
              <a:gd name="connsiteY7" fmla="*/ 447658 h 497398"/>
              <a:gd name="connsiteX8" fmla="*/ 0 w 1408955"/>
              <a:gd name="connsiteY8" fmla="*/ 49740 h 4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955" h="497398">
                <a:moveTo>
                  <a:pt x="0" y="49740"/>
                </a:moveTo>
                <a:cubicBezTo>
                  <a:pt x="0" y="22269"/>
                  <a:pt x="22269" y="0"/>
                  <a:pt x="49740" y="0"/>
                </a:cubicBezTo>
                <a:lnTo>
                  <a:pt x="1359215" y="0"/>
                </a:lnTo>
                <a:cubicBezTo>
                  <a:pt x="1386686" y="0"/>
                  <a:pt x="1408955" y="22269"/>
                  <a:pt x="1408955" y="49740"/>
                </a:cubicBezTo>
                <a:lnTo>
                  <a:pt x="1408955" y="447658"/>
                </a:lnTo>
                <a:cubicBezTo>
                  <a:pt x="1408955" y="475129"/>
                  <a:pt x="1386686" y="497398"/>
                  <a:pt x="1359215" y="497398"/>
                </a:cubicBezTo>
                <a:lnTo>
                  <a:pt x="49740" y="497398"/>
                </a:lnTo>
                <a:cubicBezTo>
                  <a:pt x="22269" y="497398"/>
                  <a:pt x="0" y="475129"/>
                  <a:pt x="0" y="447658"/>
                </a:cubicBezTo>
                <a:lnTo>
                  <a:pt x="0" y="497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70070" numCol="1" spcCol="1270" anchor="t" anchorCtr="0">
            <a:noAutofit/>
          </a:bodyPr>
          <a:lstStyle/>
          <a:p>
            <a:pPr algn="l" defTabSz="533400">
              <a:lnSpc>
                <a:spcPct val="90000"/>
              </a:lnSpc>
              <a:spcBef>
                <a:spcPct val="0"/>
              </a:spcBef>
              <a:spcAft>
                <a:spcPct val="35000"/>
              </a:spcAft>
            </a:pPr>
            <a:r>
              <a:rPr lang="en-US" sz="1200" kern="1200" dirty="0">
                <a:latin typeface="Tw Cen MT" panose="020B0602020104020603" pitchFamily="34" charset="0"/>
              </a:rPr>
              <a:t>2005-2010 </a:t>
            </a:r>
            <a:r>
              <a:rPr lang="en-US" sz="1200" kern="1200" dirty="0" err="1">
                <a:latin typeface="Tw Cen MT" panose="020B0602020104020603" pitchFamily="34" charset="0"/>
              </a:rPr>
              <a:t>Defourny</a:t>
            </a:r>
            <a:r>
              <a:rPr lang="en-US" sz="1200" kern="1200" dirty="0">
                <a:latin typeface="Tw Cen MT" panose="020B0602020104020603" pitchFamily="34" charset="0"/>
              </a:rPr>
              <a:t> Diagram	</a:t>
            </a:r>
          </a:p>
        </p:txBody>
      </p:sp>
      <p:sp>
        <p:nvSpPr>
          <p:cNvPr id="7" name="Freeform 6"/>
          <p:cNvSpPr/>
          <p:nvPr/>
        </p:nvSpPr>
        <p:spPr>
          <a:xfrm>
            <a:off x="208397" y="1930755"/>
            <a:ext cx="1305013" cy="2200111"/>
          </a:xfrm>
          <a:custGeom>
            <a:avLst/>
            <a:gdLst>
              <a:gd name="connsiteX0" fmla="*/ 0 w 1740017"/>
              <a:gd name="connsiteY0" fmla="*/ 174002 h 2699807"/>
              <a:gd name="connsiteX1" fmla="*/ 174002 w 1740017"/>
              <a:gd name="connsiteY1" fmla="*/ 0 h 2699807"/>
              <a:gd name="connsiteX2" fmla="*/ 1566015 w 1740017"/>
              <a:gd name="connsiteY2" fmla="*/ 0 h 2699807"/>
              <a:gd name="connsiteX3" fmla="*/ 1740017 w 1740017"/>
              <a:gd name="connsiteY3" fmla="*/ 174002 h 2699807"/>
              <a:gd name="connsiteX4" fmla="*/ 1740017 w 1740017"/>
              <a:gd name="connsiteY4" fmla="*/ 2525805 h 2699807"/>
              <a:gd name="connsiteX5" fmla="*/ 1566015 w 1740017"/>
              <a:gd name="connsiteY5" fmla="*/ 2699807 h 2699807"/>
              <a:gd name="connsiteX6" fmla="*/ 174002 w 1740017"/>
              <a:gd name="connsiteY6" fmla="*/ 2699807 h 2699807"/>
              <a:gd name="connsiteX7" fmla="*/ 0 w 1740017"/>
              <a:gd name="connsiteY7" fmla="*/ 2525805 h 2699807"/>
              <a:gd name="connsiteX8" fmla="*/ 0 w 1740017"/>
              <a:gd name="connsiteY8" fmla="*/ 174002 h 269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017" h="2699807">
                <a:moveTo>
                  <a:pt x="0" y="174002"/>
                </a:moveTo>
                <a:cubicBezTo>
                  <a:pt x="0" y="77903"/>
                  <a:pt x="77903" y="0"/>
                  <a:pt x="174002" y="0"/>
                </a:cubicBezTo>
                <a:lnTo>
                  <a:pt x="1566015" y="0"/>
                </a:lnTo>
                <a:cubicBezTo>
                  <a:pt x="1662114" y="0"/>
                  <a:pt x="1740017" y="77903"/>
                  <a:pt x="1740017" y="174002"/>
                </a:cubicBezTo>
                <a:lnTo>
                  <a:pt x="1740017" y="2525805"/>
                </a:lnTo>
                <a:cubicBezTo>
                  <a:pt x="1740017" y="2621904"/>
                  <a:pt x="1662114" y="2699807"/>
                  <a:pt x="1566015" y="2699807"/>
                </a:cubicBezTo>
                <a:lnTo>
                  <a:pt x="174002" y="2699807"/>
                </a:lnTo>
                <a:cubicBezTo>
                  <a:pt x="77903" y="2699807"/>
                  <a:pt x="0" y="2621904"/>
                  <a:pt x="0" y="2525805"/>
                </a:cubicBezTo>
                <a:lnTo>
                  <a:pt x="0" y="17400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566" tIns="123566" rIns="123566" bIns="123566" numCol="1" spcCol="1270" anchor="t" anchorCtr="0">
            <a:noAutofit/>
          </a:bodyPr>
          <a:lstStyle/>
          <a:p>
            <a:pPr marL="128588" lvl="1" indent="-128588" algn="l" defTabSz="533400">
              <a:lnSpc>
                <a:spcPct val="90000"/>
              </a:lnSpc>
              <a:spcBef>
                <a:spcPct val="0"/>
              </a:spcBef>
              <a:spcAft>
                <a:spcPct val="15000"/>
              </a:spcAft>
              <a:buChar char="••"/>
            </a:pPr>
            <a:r>
              <a:rPr lang="en-US" sz="1400" kern="1200" dirty="0">
                <a:latin typeface="Tw Cen MT" panose="020B0602020104020603" pitchFamily="34" charset="0"/>
              </a:rPr>
              <a:t>Conceptual requirements</a:t>
            </a:r>
          </a:p>
        </p:txBody>
      </p:sp>
      <p:sp>
        <p:nvSpPr>
          <p:cNvPr id="8" name="Freeform 7"/>
          <p:cNvSpPr/>
          <p:nvPr/>
        </p:nvSpPr>
        <p:spPr>
          <a:xfrm rot="21580867">
            <a:off x="1577789" y="1522073"/>
            <a:ext cx="393406" cy="285863"/>
          </a:xfrm>
          <a:custGeom>
            <a:avLst/>
            <a:gdLst>
              <a:gd name="connsiteX0" fmla="*/ 0 w 524542"/>
              <a:gd name="connsiteY0" fmla="*/ 70158 h 350789"/>
              <a:gd name="connsiteX1" fmla="*/ 349148 w 524542"/>
              <a:gd name="connsiteY1" fmla="*/ 70158 h 350789"/>
              <a:gd name="connsiteX2" fmla="*/ 349148 w 524542"/>
              <a:gd name="connsiteY2" fmla="*/ 0 h 350789"/>
              <a:gd name="connsiteX3" fmla="*/ 524542 w 524542"/>
              <a:gd name="connsiteY3" fmla="*/ 175395 h 350789"/>
              <a:gd name="connsiteX4" fmla="*/ 349148 w 524542"/>
              <a:gd name="connsiteY4" fmla="*/ 350789 h 350789"/>
              <a:gd name="connsiteX5" fmla="*/ 349148 w 524542"/>
              <a:gd name="connsiteY5" fmla="*/ 280631 h 350789"/>
              <a:gd name="connsiteX6" fmla="*/ 0 w 524542"/>
              <a:gd name="connsiteY6" fmla="*/ 280631 h 350789"/>
              <a:gd name="connsiteX7" fmla="*/ 0 w 524542"/>
              <a:gd name="connsiteY7" fmla="*/ 70158 h 35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542" h="350789">
                <a:moveTo>
                  <a:pt x="0" y="70158"/>
                </a:moveTo>
                <a:lnTo>
                  <a:pt x="349148" y="70158"/>
                </a:lnTo>
                <a:lnTo>
                  <a:pt x="349148" y="0"/>
                </a:lnTo>
                <a:lnTo>
                  <a:pt x="524542" y="175395"/>
                </a:lnTo>
                <a:lnTo>
                  <a:pt x="349148" y="350789"/>
                </a:lnTo>
                <a:lnTo>
                  <a:pt x="349148" y="280631"/>
                </a:lnTo>
                <a:lnTo>
                  <a:pt x="0" y="280631"/>
                </a:lnTo>
                <a:lnTo>
                  <a:pt x="0" y="701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2619" rIns="78927" bIns="52618" numCol="1" spcCol="1270" anchor="ctr" anchorCtr="0">
            <a:noAutofit/>
          </a:bodyPr>
          <a:lstStyle/>
          <a:p>
            <a:pPr algn="ctr" defTabSz="366713">
              <a:lnSpc>
                <a:spcPct val="90000"/>
              </a:lnSpc>
              <a:spcBef>
                <a:spcPct val="0"/>
              </a:spcBef>
              <a:spcAft>
                <a:spcPct val="35000"/>
              </a:spcAft>
            </a:pPr>
            <a:endParaRPr lang="en-US" sz="825" kern="1200">
              <a:latin typeface="Tw Cen MT" panose="020B0602020104020603" pitchFamily="34" charset="0"/>
            </a:endParaRPr>
          </a:p>
        </p:txBody>
      </p:sp>
      <p:sp>
        <p:nvSpPr>
          <p:cNvPr id="9" name="Freeform 8"/>
          <p:cNvSpPr/>
          <p:nvPr/>
        </p:nvSpPr>
        <p:spPr>
          <a:xfrm>
            <a:off x="2134491" y="1260446"/>
            <a:ext cx="1056716" cy="669410"/>
          </a:xfrm>
          <a:custGeom>
            <a:avLst/>
            <a:gdLst>
              <a:gd name="connsiteX0" fmla="*/ 0 w 1408955"/>
              <a:gd name="connsiteY0" fmla="*/ 49740 h 497398"/>
              <a:gd name="connsiteX1" fmla="*/ 49740 w 1408955"/>
              <a:gd name="connsiteY1" fmla="*/ 0 h 497398"/>
              <a:gd name="connsiteX2" fmla="*/ 1359215 w 1408955"/>
              <a:gd name="connsiteY2" fmla="*/ 0 h 497398"/>
              <a:gd name="connsiteX3" fmla="*/ 1408955 w 1408955"/>
              <a:gd name="connsiteY3" fmla="*/ 49740 h 497398"/>
              <a:gd name="connsiteX4" fmla="*/ 1408955 w 1408955"/>
              <a:gd name="connsiteY4" fmla="*/ 447658 h 497398"/>
              <a:gd name="connsiteX5" fmla="*/ 1359215 w 1408955"/>
              <a:gd name="connsiteY5" fmla="*/ 497398 h 497398"/>
              <a:gd name="connsiteX6" fmla="*/ 49740 w 1408955"/>
              <a:gd name="connsiteY6" fmla="*/ 497398 h 497398"/>
              <a:gd name="connsiteX7" fmla="*/ 0 w 1408955"/>
              <a:gd name="connsiteY7" fmla="*/ 447658 h 497398"/>
              <a:gd name="connsiteX8" fmla="*/ 0 w 1408955"/>
              <a:gd name="connsiteY8" fmla="*/ 49740 h 4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955" h="497398">
                <a:moveTo>
                  <a:pt x="0" y="49740"/>
                </a:moveTo>
                <a:cubicBezTo>
                  <a:pt x="0" y="22269"/>
                  <a:pt x="22269" y="0"/>
                  <a:pt x="49740" y="0"/>
                </a:cubicBezTo>
                <a:lnTo>
                  <a:pt x="1359215" y="0"/>
                </a:lnTo>
                <a:cubicBezTo>
                  <a:pt x="1386686" y="0"/>
                  <a:pt x="1408955" y="22269"/>
                  <a:pt x="1408955" y="49740"/>
                </a:cubicBezTo>
                <a:lnTo>
                  <a:pt x="1408955" y="447658"/>
                </a:lnTo>
                <a:cubicBezTo>
                  <a:pt x="1408955" y="475129"/>
                  <a:pt x="1386686" y="497398"/>
                  <a:pt x="1359215" y="497398"/>
                </a:cubicBezTo>
                <a:lnTo>
                  <a:pt x="49740" y="497398"/>
                </a:lnTo>
                <a:cubicBezTo>
                  <a:pt x="22269" y="497398"/>
                  <a:pt x="0" y="475129"/>
                  <a:pt x="0" y="447658"/>
                </a:cubicBezTo>
                <a:lnTo>
                  <a:pt x="0" y="497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70070" numCol="1" spcCol="1270" anchor="t" anchorCtr="0">
            <a:noAutofit/>
          </a:bodyPr>
          <a:lstStyle/>
          <a:p>
            <a:pPr algn="l" defTabSz="533400">
              <a:lnSpc>
                <a:spcPct val="90000"/>
              </a:lnSpc>
              <a:spcBef>
                <a:spcPct val="0"/>
              </a:spcBef>
              <a:spcAft>
                <a:spcPct val="35000"/>
              </a:spcAft>
            </a:pPr>
            <a:r>
              <a:rPr lang="en-US" sz="1200" kern="1200" dirty="0">
                <a:latin typeface="Tw Cen MT" panose="020B0602020104020603" pitchFamily="34" charset="0"/>
              </a:rPr>
              <a:t>2012-2014 GEOGLAM </a:t>
            </a:r>
            <a:r>
              <a:rPr lang="en-US" sz="1200" kern="1200" dirty="0" err="1">
                <a:latin typeface="Tw Cen MT" panose="020B0602020104020603" pitchFamily="34" charset="0"/>
              </a:rPr>
              <a:t>Reqs</a:t>
            </a:r>
            <a:r>
              <a:rPr lang="en-US" sz="1200" kern="1200" dirty="0">
                <a:latin typeface="Tw Cen MT" panose="020B0602020104020603" pitchFamily="34" charset="0"/>
              </a:rPr>
              <a:t> v1</a:t>
            </a:r>
          </a:p>
        </p:txBody>
      </p:sp>
      <p:sp>
        <p:nvSpPr>
          <p:cNvPr id="10" name="Freeform 9"/>
          <p:cNvSpPr/>
          <p:nvPr/>
        </p:nvSpPr>
        <p:spPr>
          <a:xfrm>
            <a:off x="2030039" y="1930755"/>
            <a:ext cx="1305013" cy="2200111"/>
          </a:xfrm>
          <a:custGeom>
            <a:avLst/>
            <a:gdLst>
              <a:gd name="connsiteX0" fmla="*/ 0 w 1740017"/>
              <a:gd name="connsiteY0" fmla="*/ 174002 h 2699807"/>
              <a:gd name="connsiteX1" fmla="*/ 174002 w 1740017"/>
              <a:gd name="connsiteY1" fmla="*/ 0 h 2699807"/>
              <a:gd name="connsiteX2" fmla="*/ 1566015 w 1740017"/>
              <a:gd name="connsiteY2" fmla="*/ 0 h 2699807"/>
              <a:gd name="connsiteX3" fmla="*/ 1740017 w 1740017"/>
              <a:gd name="connsiteY3" fmla="*/ 174002 h 2699807"/>
              <a:gd name="connsiteX4" fmla="*/ 1740017 w 1740017"/>
              <a:gd name="connsiteY4" fmla="*/ 2525805 h 2699807"/>
              <a:gd name="connsiteX5" fmla="*/ 1566015 w 1740017"/>
              <a:gd name="connsiteY5" fmla="*/ 2699807 h 2699807"/>
              <a:gd name="connsiteX6" fmla="*/ 174002 w 1740017"/>
              <a:gd name="connsiteY6" fmla="*/ 2699807 h 2699807"/>
              <a:gd name="connsiteX7" fmla="*/ 0 w 1740017"/>
              <a:gd name="connsiteY7" fmla="*/ 2525805 h 2699807"/>
              <a:gd name="connsiteX8" fmla="*/ 0 w 1740017"/>
              <a:gd name="connsiteY8" fmla="*/ 174002 h 269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017" h="2699807">
                <a:moveTo>
                  <a:pt x="0" y="174002"/>
                </a:moveTo>
                <a:cubicBezTo>
                  <a:pt x="0" y="77903"/>
                  <a:pt x="77903" y="0"/>
                  <a:pt x="174002" y="0"/>
                </a:cubicBezTo>
                <a:lnTo>
                  <a:pt x="1566015" y="0"/>
                </a:lnTo>
                <a:cubicBezTo>
                  <a:pt x="1662114" y="0"/>
                  <a:pt x="1740017" y="77903"/>
                  <a:pt x="1740017" y="174002"/>
                </a:cubicBezTo>
                <a:lnTo>
                  <a:pt x="1740017" y="2525805"/>
                </a:lnTo>
                <a:cubicBezTo>
                  <a:pt x="1740017" y="2621904"/>
                  <a:pt x="1662114" y="2699807"/>
                  <a:pt x="1566015" y="2699807"/>
                </a:cubicBezTo>
                <a:lnTo>
                  <a:pt x="174002" y="2699807"/>
                </a:lnTo>
                <a:cubicBezTo>
                  <a:pt x="77903" y="2699807"/>
                  <a:pt x="0" y="2621904"/>
                  <a:pt x="0" y="2525805"/>
                </a:cubicBezTo>
                <a:lnTo>
                  <a:pt x="0" y="17400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566" tIns="123566" rIns="123566" bIns="123566" numCol="1" spcCol="1270" anchor="t" anchorCtr="0">
            <a:noAutofit/>
          </a:bodyPr>
          <a:lstStyle/>
          <a:p>
            <a:pPr marL="128588" lvl="1" indent="-128588" algn="l" defTabSz="533400">
              <a:lnSpc>
                <a:spcPct val="90000"/>
              </a:lnSpc>
              <a:spcBef>
                <a:spcPct val="0"/>
              </a:spcBef>
              <a:spcAft>
                <a:spcPct val="15000"/>
              </a:spcAft>
              <a:buChar char="••"/>
            </a:pPr>
            <a:r>
              <a:rPr lang="en-US" sz="1400" kern="1200" dirty="0">
                <a:latin typeface="Tw Cen MT" panose="020B0602020104020603" pitchFamily="34" charset="0"/>
              </a:rPr>
              <a:t>Spatially explicit requirements by product/variable and by sensor type</a:t>
            </a:r>
          </a:p>
          <a:p>
            <a:pPr marL="128588" lvl="1" indent="-128588" algn="l" defTabSz="533400">
              <a:lnSpc>
                <a:spcPct val="90000"/>
              </a:lnSpc>
              <a:spcBef>
                <a:spcPct val="0"/>
              </a:spcBef>
              <a:spcAft>
                <a:spcPct val="15000"/>
              </a:spcAft>
              <a:buChar char="••"/>
            </a:pPr>
            <a:r>
              <a:rPr lang="en-US" sz="1400" kern="1200" dirty="0">
                <a:latin typeface="Tw Cen MT" panose="020B0602020104020603" pitchFamily="34" charset="0"/>
              </a:rPr>
              <a:t>CEOS AHWG on GEOGLAM</a:t>
            </a:r>
          </a:p>
        </p:txBody>
      </p:sp>
      <p:sp>
        <p:nvSpPr>
          <p:cNvPr id="11" name="Freeform 10"/>
          <p:cNvSpPr/>
          <p:nvPr/>
        </p:nvSpPr>
        <p:spPr>
          <a:xfrm rot="28102">
            <a:off x="3390098" y="1525033"/>
            <a:ext cx="421677" cy="285863"/>
          </a:xfrm>
          <a:custGeom>
            <a:avLst/>
            <a:gdLst>
              <a:gd name="connsiteX0" fmla="*/ 0 w 562236"/>
              <a:gd name="connsiteY0" fmla="*/ 70158 h 350789"/>
              <a:gd name="connsiteX1" fmla="*/ 386842 w 562236"/>
              <a:gd name="connsiteY1" fmla="*/ 70158 h 350789"/>
              <a:gd name="connsiteX2" fmla="*/ 386842 w 562236"/>
              <a:gd name="connsiteY2" fmla="*/ 0 h 350789"/>
              <a:gd name="connsiteX3" fmla="*/ 562236 w 562236"/>
              <a:gd name="connsiteY3" fmla="*/ 175395 h 350789"/>
              <a:gd name="connsiteX4" fmla="*/ 386842 w 562236"/>
              <a:gd name="connsiteY4" fmla="*/ 350789 h 350789"/>
              <a:gd name="connsiteX5" fmla="*/ 386842 w 562236"/>
              <a:gd name="connsiteY5" fmla="*/ 280631 h 350789"/>
              <a:gd name="connsiteX6" fmla="*/ 0 w 562236"/>
              <a:gd name="connsiteY6" fmla="*/ 280631 h 350789"/>
              <a:gd name="connsiteX7" fmla="*/ 0 w 562236"/>
              <a:gd name="connsiteY7" fmla="*/ 70158 h 35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236" h="350789">
                <a:moveTo>
                  <a:pt x="0" y="70158"/>
                </a:moveTo>
                <a:lnTo>
                  <a:pt x="386842" y="70158"/>
                </a:lnTo>
                <a:lnTo>
                  <a:pt x="386842" y="0"/>
                </a:lnTo>
                <a:lnTo>
                  <a:pt x="562236" y="175395"/>
                </a:lnTo>
                <a:lnTo>
                  <a:pt x="386842" y="350789"/>
                </a:lnTo>
                <a:lnTo>
                  <a:pt x="386842" y="280631"/>
                </a:lnTo>
                <a:lnTo>
                  <a:pt x="0" y="280631"/>
                </a:lnTo>
                <a:lnTo>
                  <a:pt x="0" y="701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2619" rIns="78927" bIns="52618" numCol="1" spcCol="1270" anchor="ctr" anchorCtr="0">
            <a:noAutofit/>
          </a:bodyPr>
          <a:lstStyle/>
          <a:p>
            <a:pPr algn="ctr" defTabSz="366713">
              <a:lnSpc>
                <a:spcPct val="90000"/>
              </a:lnSpc>
              <a:spcBef>
                <a:spcPct val="0"/>
              </a:spcBef>
              <a:spcAft>
                <a:spcPct val="35000"/>
              </a:spcAft>
            </a:pPr>
            <a:endParaRPr lang="en-US" sz="825" kern="1200">
              <a:latin typeface="Tw Cen MT" panose="020B0602020104020603" pitchFamily="34" charset="0"/>
            </a:endParaRPr>
          </a:p>
        </p:txBody>
      </p:sp>
      <p:sp>
        <p:nvSpPr>
          <p:cNvPr id="12" name="Freeform 11"/>
          <p:cNvSpPr/>
          <p:nvPr/>
        </p:nvSpPr>
        <p:spPr>
          <a:xfrm>
            <a:off x="3986799" y="1260446"/>
            <a:ext cx="1056716" cy="687287"/>
          </a:xfrm>
          <a:custGeom>
            <a:avLst/>
            <a:gdLst>
              <a:gd name="connsiteX0" fmla="*/ 0 w 1408955"/>
              <a:gd name="connsiteY0" fmla="*/ 50002 h 500018"/>
              <a:gd name="connsiteX1" fmla="*/ 50002 w 1408955"/>
              <a:gd name="connsiteY1" fmla="*/ 0 h 500018"/>
              <a:gd name="connsiteX2" fmla="*/ 1358953 w 1408955"/>
              <a:gd name="connsiteY2" fmla="*/ 0 h 500018"/>
              <a:gd name="connsiteX3" fmla="*/ 1408955 w 1408955"/>
              <a:gd name="connsiteY3" fmla="*/ 50002 h 500018"/>
              <a:gd name="connsiteX4" fmla="*/ 1408955 w 1408955"/>
              <a:gd name="connsiteY4" fmla="*/ 450016 h 500018"/>
              <a:gd name="connsiteX5" fmla="*/ 1358953 w 1408955"/>
              <a:gd name="connsiteY5" fmla="*/ 500018 h 500018"/>
              <a:gd name="connsiteX6" fmla="*/ 50002 w 1408955"/>
              <a:gd name="connsiteY6" fmla="*/ 500018 h 500018"/>
              <a:gd name="connsiteX7" fmla="*/ 0 w 1408955"/>
              <a:gd name="connsiteY7" fmla="*/ 450016 h 500018"/>
              <a:gd name="connsiteX8" fmla="*/ 0 w 1408955"/>
              <a:gd name="connsiteY8" fmla="*/ 50002 h 50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955" h="500018">
                <a:moveTo>
                  <a:pt x="0" y="50002"/>
                </a:moveTo>
                <a:cubicBezTo>
                  <a:pt x="0" y="22387"/>
                  <a:pt x="22387" y="0"/>
                  <a:pt x="50002" y="0"/>
                </a:cubicBezTo>
                <a:lnTo>
                  <a:pt x="1358953" y="0"/>
                </a:lnTo>
                <a:cubicBezTo>
                  <a:pt x="1386568" y="0"/>
                  <a:pt x="1408955" y="22387"/>
                  <a:pt x="1408955" y="50002"/>
                </a:cubicBezTo>
                <a:lnTo>
                  <a:pt x="1408955" y="450016"/>
                </a:lnTo>
                <a:cubicBezTo>
                  <a:pt x="1408955" y="477631"/>
                  <a:pt x="1386568" y="500018"/>
                  <a:pt x="1358953" y="500018"/>
                </a:cubicBezTo>
                <a:lnTo>
                  <a:pt x="50002" y="500018"/>
                </a:lnTo>
                <a:cubicBezTo>
                  <a:pt x="22387" y="500018"/>
                  <a:pt x="0" y="477631"/>
                  <a:pt x="0" y="450016"/>
                </a:cubicBezTo>
                <a:lnTo>
                  <a:pt x="0" y="500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70725" numCol="1" spcCol="1270" anchor="t" anchorCtr="0">
            <a:noAutofit/>
          </a:bodyPr>
          <a:lstStyle/>
          <a:p>
            <a:pPr algn="l" defTabSz="533400">
              <a:lnSpc>
                <a:spcPct val="90000"/>
              </a:lnSpc>
              <a:spcBef>
                <a:spcPct val="0"/>
              </a:spcBef>
              <a:spcAft>
                <a:spcPct val="35000"/>
              </a:spcAft>
            </a:pPr>
            <a:r>
              <a:rPr lang="en-US" sz="1200" kern="1200" dirty="0">
                <a:latin typeface="Tw Cen MT" panose="020B0602020104020603" pitchFamily="34" charset="0"/>
              </a:rPr>
              <a:t>2016-2017</a:t>
            </a:r>
          </a:p>
          <a:p>
            <a:pPr algn="l" defTabSz="533400">
              <a:lnSpc>
                <a:spcPct val="90000"/>
              </a:lnSpc>
              <a:spcBef>
                <a:spcPct val="0"/>
              </a:spcBef>
              <a:spcAft>
                <a:spcPct val="35000"/>
              </a:spcAft>
            </a:pPr>
            <a:r>
              <a:rPr lang="en-US" sz="1200" kern="1200" dirty="0" err="1">
                <a:latin typeface="Tw Cen MT" panose="020B0602020104020603" pitchFamily="34" charset="0"/>
              </a:rPr>
              <a:t>Reqs</a:t>
            </a:r>
            <a:r>
              <a:rPr lang="en-US" sz="1200" kern="1200" dirty="0">
                <a:latin typeface="Tw Cen MT" panose="020B0602020104020603" pitchFamily="34" charset="0"/>
              </a:rPr>
              <a:t>. v2</a:t>
            </a:r>
          </a:p>
        </p:txBody>
      </p:sp>
      <p:sp>
        <p:nvSpPr>
          <p:cNvPr id="13" name="Freeform 12"/>
          <p:cNvSpPr/>
          <p:nvPr/>
        </p:nvSpPr>
        <p:spPr>
          <a:xfrm>
            <a:off x="3851681" y="1931022"/>
            <a:ext cx="1305013" cy="2200111"/>
          </a:xfrm>
          <a:custGeom>
            <a:avLst/>
            <a:gdLst>
              <a:gd name="connsiteX0" fmla="*/ 0 w 1740017"/>
              <a:gd name="connsiteY0" fmla="*/ 174002 h 2699807"/>
              <a:gd name="connsiteX1" fmla="*/ 174002 w 1740017"/>
              <a:gd name="connsiteY1" fmla="*/ 0 h 2699807"/>
              <a:gd name="connsiteX2" fmla="*/ 1566015 w 1740017"/>
              <a:gd name="connsiteY2" fmla="*/ 0 h 2699807"/>
              <a:gd name="connsiteX3" fmla="*/ 1740017 w 1740017"/>
              <a:gd name="connsiteY3" fmla="*/ 174002 h 2699807"/>
              <a:gd name="connsiteX4" fmla="*/ 1740017 w 1740017"/>
              <a:gd name="connsiteY4" fmla="*/ 2525805 h 2699807"/>
              <a:gd name="connsiteX5" fmla="*/ 1566015 w 1740017"/>
              <a:gd name="connsiteY5" fmla="*/ 2699807 h 2699807"/>
              <a:gd name="connsiteX6" fmla="*/ 174002 w 1740017"/>
              <a:gd name="connsiteY6" fmla="*/ 2699807 h 2699807"/>
              <a:gd name="connsiteX7" fmla="*/ 0 w 1740017"/>
              <a:gd name="connsiteY7" fmla="*/ 2525805 h 2699807"/>
              <a:gd name="connsiteX8" fmla="*/ 0 w 1740017"/>
              <a:gd name="connsiteY8" fmla="*/ 174002 h 269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017" h="2699807">
                <a:moveTo>
                  <a:pt x="0" y="174002"/>
                </a:moveTo>
                <a:cubicBezTo>
                  <a:pt x="0" y="77903"/>
                  <a:pt x="77903" y="0"/>
                  <a:pt x="174002" y="0"/>
                </a:cubicBezTo>
                <a:lnTo>
                  <a:pt x="1566015" y="0"/>
                </a:lnTo>
                <a:cubicBezTo>
                  <a:pt x="1662114" y="0"/>
                  <a:pt x="1740017" y="77903"/>
                  <a:pt x="1740017" y="174002"/>
                </a:cubicBezTo>
                <a:lnTo>
                  <a:pt x="1740017" y="2525805"/>
                </a:lnTo>
                <a:cubicBezTo>
                  <a:pt x="1740017" y="2621904"/>
                  <a:pt x="1662114" y="2699807"/>
                  <a:pt x="1566015" y="2699807"/>
                </a:cubicBezTo>
                <a:lnTo>
                  <a:pt x="174002" y="2699807"/>
                </a:lnTo>
                <a:cubicBezTo>
                  <a:pt x="77903" y="2699807"/>
                  <a:pt x="0" y="2621904"/>
                  <a:pt x="0" y="2525805"/>
                </a:cubicBezTo>
                <a:lnTo>
                  <a:pt x="0" y="17400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566" tIns="123566" rIns="123566" bIns="123566" numCol="1" spcCol="1270" anchor="t" anchorCtr="0">
            <a:noAutofit/>
          </a:bodyPr>
          <a:lstStyle/>
          <a:p>
            <a:pPr marL="128588" lvl="1" indent="-128588" algn="l" defTabSz="533400">
              <a:lnSpc>
                <a:spcPct val="90000"/>
              </a:lnSpc>
              <a:spcBef>
                <a:spcPct val="0"/>
              </a:spcBef>
              <a:spcAft>
                <a:spcPct val="15000"/>
              </a:spcAft>
              <a:buChar char="••"/>
            </a:pPr>
            <a:r>
              <a:rPr lang="en-US" sz="1400" kern="1200" dirty="0">
                <a:latin typeface="Tw Cen MT" panose="020B0602020104020603" pitchFamily="34" charset="0"/>
              </a:rPr>
              <a:t>Question template to R&amp;D sites</a:t>
            </a:r>
          </a:p>
          <a:p>
            <a:pPr marL="128588" lvl="1" indent="-128588" algn="l" defTabSz="533400">
              <a:lnSpc>
                <a:spcPct val="90000"/>
              </a:lnSpc>
              <a:spcBef>
                <a:spcPct val="0"/>
              </a:spcBef>
              <a:spcAft>
                <a:spcPct val="15000"/>
              </a:spcAft>
              <a:buChar char="••"/>
            </a:pPr>
            <a:r>
              <a:rPr lang="en-US" sz="1400" kern="1200" dirty="0">
                <a:latin typeface="Tw Cen MT" panose="020B0602020104020603" pitchFamily="34" charset="0"/>
              </a:rPr>
              <a:t>New variables </a:t>
            </a:r>
          </a:p>
          <a:p>
            <a:pPr marL="128588" lvl="1" indent="-128588" algn="l" defTabSz="533400">
              <a:lnSpc>
                <a:spcPct val="90000"/>
              </a:lnSpc>
              <a:spcBef>
                <a:spcPct val="0"/>
              </a:spcBef>
              <a:spcAft>
                <a:spcPct val="15000"/>
              </a:spcAft>
              <a:buChar char="••"/>
            </a:pPr>
            <a:r>
              <a:rPr lang="en-US" sz="1400" kern="1200" dirty="0">
                <a:latin typeface="Tw Cen MT" panose="020B0602020104020603" pitchFamily="34" charset="0"/>
              </a:rPr>
              <a:t>Minimum vs. preferred</a:t>
            </a:r>
          </a:p>
          <a:p>
            <a:pPr marL="128588" lvl="1" indent="-128588" algn="l" defTabSz="533400">
              <a:lnSpc>
                <a:spcPct val="90000"/>
              </a:lnSpc>
              <a:spcBef>
                <a:spcPct val="0"/>
              </a:spcBef>
              <a:spcAft>
                <a:spcPct val="15000"/>
              </a:spcAft>
              <a:buChar char="••"/>
            </a:pPr>
            <a:r>
              <a:rPr lang="en-US" sz="1400" i="1" kern="1200" dirty="0">
                <a:latin typeface="Tw Cen MT" panose="020B0602020104020603" pitchFamily="34" charset="0"/>
              </a:rPr>
              <a:t>LSI-VC Coordination </a:t>
            </a:r>
          </a:p>
        </p:txBody>
      </p:sp>
      <p:sp>
        <p:nvSpPr>
          <p:cNvPr id="14" name="Freeform 13"/>
          <p:cNvSpPr/>
          <p:nvPr/>
        </p:nvSpPr>
        <p:spPr>
          <a:xfrm rot="21599767">
            <a:off x="5232832" y="1533086"/>
            <a:ext cx="401350" cy="285863"/>
          </a:xfrm>
          <a:custGeom>
            <a:avLst/>
            <a:gdLst>
              <a:gd name="connsiteX0" fmla="*/ 0 w 535133"/>
              <a:gd name="connsiteY0" fmla="*/ 70158 h 350789"/>
              <a:gd name="connsiteX1" fmla="*/ 359739 w 535133"/>
              <a:gd name="connsiteY1" fmla="*/ 70158 h 350789"/>
              <a:gd name="connsiteX2" fmla="*/ 359739 w 535133"/>
              <a:gd name="connsiteY2" fmla="*/ 0 h 350789"/>
              <a:gd name="connsiteX3" fmla="*/ 535133 w 535133"/>
              <a:gd name="connsiteY3" fmla="*/ 175395 h 350789"/>
              <a:gd name="connsiteX4" fmla="*/ 359739 w 535133"/>
              <a:gd name="connsiteY4" fmla="*/ 350789 h 350789"/>
              <a:gd name="connsiteX5" fmla="*/ 359739 w 535133"/>
              <a:gd name="connsiteY5" fmla="*/ 280631 h 350789"/>
              <a:gd name="connsiteX6" fmla="*/ 0 w 535133"/>
              <a:gd name="connsiteY6" fmla="*/ 280631 h 350789"/>
              <a:gd name="connsiteX7" fmla="*/ 0 w 535133"/>
              <a:gd name="connsiteY7" fmla="*/ 70158 h 35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133" h="350789">
                <a:moveTo>
                  <a:pt x="0" y="70158"/>
                </a:moveTo>
                <a:lnTo>
                  <a:pt x="359739" y="70158"/>
                </a:lnTo>
                <a:lnTo>
                  <a:pt x="359739" y="0"/>
                </a:lnTo>
                <a:lnTo>
                  <a:pt x="535133" y="175395"/>
                </a:lnTo>
                <a:lnTo>
                  <a:pt x="359739" y="350789"/>
                </a:lnTo>
                <a:lnTo>
                  <a:pt x="359739" y="280631"/>
                </a:lnTo>
                <a:lnTo>
                  <a:pt x="0" y="280631"/>
                </a:lnTo>
                <a:lnTo>
                  <a:pt x="0" y="701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52619" rIns="78928" bIns="52618" numCol="1" spcCol="1270" anchor="ctr" anchorCtr="0">
            <a:noAutofit/>
          </a:bodyPr>
          <a:lstStyle/>
          <a:p>
            <a:pPr algn="ctr" defTabSz="366713">
              <a:lnSpc>
                <a:spcPct val="90000"/>
              </a:lnSpc>
              <a:spcBef>
                <a:spcPct val="0"/>
              </a:spcBef>
              <a:spcAft>
                <a:spcPct val="35000"/>
              </a:spcAft>
            </a:pPr>
            <a:endParaRPr lang="en-US" sz="825" kern="1200">
              <a:latin typeface="Tw Cen MT" panose="020B0602020104020603" pitchFamily="34" charset="0"/>
            </a:endParaRPr>
          </a:p>
        </p:txBody>
      </p:sp>
      <p:sp>
        <p:nvSpPr>
          <p:cNvPr id="15" name="Freeform 14"/>
          <p:cNvSpPr/>
          <p:nvPr/>
        </p:nvSpPr>
        <p:spPr>
          <a:xfrm>
            <a:off x="5755688" y="1260445"/>
            <a:ext cx="1181386" cy="685731"/>
          </a:xfrm>
          <a:custGeom>
            <a:avLst/>
            <a:gdLst>
              <a:gd name="connsiteX0" fmla="*/ 0 w 1408955"/>
              <a:gd name="connsiteY0" fmla="*/ 49740 h 497398"/>
              <a:gd name="connsiteX1" fmla="*/ 49740 w 1408955"/>
              <a:gd name="connsiteY1" fmla="*/ 0 h 497398"/>
              <a:gd name="connsiteX2" fmla="*/ 1359215 w 1408955"/>
              <a:gd name="connsiteY2" fmla="*/ 0 h 497398"/>
              <a:gd name="connsiteX3" fmla="*/ 1408955 w 1408955"/>
              <a:gd name="connsiteY3" fmla="*/ 49740 h 497398"/>
              <a:gd name="connsiteX4" fmla="*/ 1408955 w 1408955"/>
              <a:gd name="connsiteY4" fmla="*/ 447658 h 497398"/>
              <a:gd name="connsiteX5" fmla="*/ 1359215 w 1408955"/>
              <a:gd name="connsiteY5" fmla="*/ 497398 h 497398"/>
              <a:gd name="connsiteX6" fmla="*/ 49740 w 1408955"/>
              <a:gd name="connsiteY6" fmla="*/ 497398 h 497398"/>
              <a:gd name="connsiteX7" fmla="*/ 0 w 1408955"/>
              <a:gd name="connsiteY7" fmla="*/ 447658 h 497398"/>
              <a:gd name="connsiteX8" fmla="*/ 0 w 1408955"/>
              <a:gd name="connsiteY8" fmla="*/ 49740 h 4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955" h="497398">
                <a:moveTo>
                  <a:pt x="0" y="49740"/>
                </a:moveTo>
                <a:cubicBezTo>
                  <a:pt x="0" y="22269"/>
                  <a:pt x="22269" y="0"/>
                  <a:pt x="49740" y="0"/>
                </a:cubicBezTo>
                <a:lnTo>
                  <a:pt x="1359215" y="0"/>
                </a:lnTo>
                <a:cubicBezTo>
                  <a:pt x="1386686" y="0"/>
                  <a:pt x="1408955" y="22269"/>
                  <a:pt x="1408955" y="49740"/>
                </a:cubicBezTo>
                <a:lnTo>
                  <a:pt x="1408955" y="447658"/>
                </a:lnTo>
                <a:cubicBezTo>
                  <a:pt x="1408955" y="475129"/>
                  <a:pt x="1386686" y="497398"/>
                  <a:pt x="1359215" y="497398"/>
                </a:cubicBezTo>
                <a:lnTo>
                  <a:pt x="49740" y="497398"/>
                </a:lnTo>
                <a:cubicBezTo>
                  <a:pt x="22269" y="497398"/>
                  <a:pt x="0" y="475129"/>
                  <a:pt x="0" y="447658"/>
                </a:cubicBezTo>
                <a:lnTo>
                  <a:pt x="0" y="497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70070" numCol="1" spcCol="1270" anchor="t" anchorCtr="0">
            <a:noAutofit/>
          </a:bodyPr>
          <a:lstStyle/>
          <a:p>
            <a:pPr algn="l" defTabSz="533400">
              <a:lnSpc>
                <a:spcPct val="90000"/>
              </a:lnSpc>
              <a:spcBef>
                <a:spcPct val="0"/>
              </a:spcBef>
              <a:spcAft>
                <a:spcPct val="35000"/>
              </a:spcAft>
            </a:pPr>
            <a:r>
              <a:rPr lang="en-US" sz="1200" kern="1200" dirty="0">
                <a:latin typeface="Tw Cen MT" panose="020B0602020104020603" pitchFamily="34" charset="0"/>
              </a:rPr>
              <a:t>2017 </a:t>
            </a:r>
          </a:p>
          <a:p>
            <a:pPr algn="l" defTabSz="533400">
              <a:lnSpc>
                <a:spcPct val="90000"/>
              </a:lnSpc>
              <a:spcBef>
                <a:spcPct val="0"/>
              </a:spcBef>
              <a:spcAft>
                <a:spcPct val="35000"/>
              </a:spcAft>
            </a:pPr>
            <a:r>
              <a:rPr lang="en-US" sz="1200" kern="1200" dirty="0" err="1">
                <a:latin typeface="Tw Cen MT" panose="020B0602020104020603" pitchFamily="34" charset="0"/>
              </a:rPr>
              <a:t>Reqs</a:t>
            </a:r>
            <a:r>
              <a:rPr lang="en-US" sz="1200" kern="1200" dirty="0">
                <a:latin typeface="Tw Cen MT" panose="020B0602020104020603" pitchFamily="34" charset="0"/>
              </a:rPr>
              <a:t>. v2 process  Update</a:t>
            </a:r>
          </a:p>
        </p:txBody>
      </p:sp>
      <p:sp>
        <p:nvSpPr>
          <p:cNvPr id="16" name="Freeform 15"/>
          <p:cNvSpPr/>
          <p:nvPr/>
        </p:nvSpPr>
        <p:spPr>
          <a:xfrm>
            <a:off x="5673323" y="1930755"/>
            <a:ext cx="1305013" cy="2200111"/>
          </a:xfrm>
          <a:custGeom>
            <a:avLst/>
            <a:gdLst>
              <a:gd name="connsiteX0" fmla="*/ 0 w 1740017"/>
              <a:gd name="connsiteY0" fmla="*/ 174002 h 2699807"/>
              <a:gd name="connsiteX1" fmla="*/ 174002 w 1740017"/>
              <a:gd name="connsiteY1" fmla="*/ 0 h 2699807"/>
              <a:gd name="connsiteX2" fmla="*/ 1566015 w 1740017"/>
              <a:gd name="connsiteY2" fmla="*/ 0 h 2699807"/>
              <a:gd name="connsiteX3" fmla="*/ 1740017 w 1740017"/>
              <a:gd name="connsiteY3" fmla="*/ 174002 h 2699807"/>
              <a:gd name="connsiteX4" fmla="*/ 1740017 w 1740017"/>
              <a:gd name="connsiteY4" fmla="*/ 2525805 h 2699807"/>
              <a:gd name="connsiteX5" fmla="*/ 1566015 w 1740017"/>
              <a:gd name="connsiteY5" fmla="*/ 2699807 h 2699807"/>
              <a:gd name="connsiteX6" fmla="*/ 174002 w 1740017"/>
              <a:gd name="connsiteY6" fmla="*/ 2699807 h 2699807"/>
              <a:gd name="connsiteX7" fmla="*/ 0 w 1740017"/>
              <a:gd name="connsiteY7" fmla="*/ 2525805 h 2699807"/>
              <a:gd name="connsiteX8" fmla="*/ 0 w 1740017"/>
              <a:gd name="connsiteY8" fmla="*/ 174002 h 269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017" h="2699807">
                <a:moveTo>
                  <a:pt x="0" y="174002"/>
                </a:moveTo>
                <a:cubicBezTo>
                  <a:pt x="0" y="77903"/>
                  <a:pt x="77903" y="0"/>
                  <a:pt x="174002" y="0"/>
                </a:cubicBezTo>
                <a:lnTo>
                  <a:pt x="1566015" y="0"/>
                </a:lnTo>
                <a:cubicBezTo>
                  <a:pt x="1662114" y="0"/>
                  <a:pt x="1740017" y="77903"/>
                  <a:pt x="1740017" y="174002"/>
                </a:cubicBezTo>
                <a:lnTo>
                  <a:pt x="1740017" y="2525805"/>
                </a:lnTo>
                <a:cubicBezTo>
                  <a:pt x="1740017" y="2621904"/>
                  <a:pt x="1662114" y="2699807"/>
                  <a:pt x="1566015" y="2699807"/>
                </a:cubicBezTo>
                <a:lnTo>
                  <a:pt x="174002" y="2699807"/>
                </a:lnTo>
                <a:cubicBezTo>
                  <a:pt x="77903" y="2699807"/>
                  <a:pt x="0" y="2621904"/>
                  <a:pt x="0" y="2525805"/>
                </a:cubicBezTo>
                <a:lnTo>
                  <a:pt x="0" y="17400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566" tIns="123566" rIns="123566" bIns="123566" numCol="1" spcCol="1270" anchor="t" anchorCtr="0">
            <a:noAutofit/>
          </a:bodyPr>
          <a:lstStyle/>
          <a:p>
            <a:pPr marL="128588" lvl="1" indent="-128588" algn="l" defTabSz="533400">
              <a:lnSpc>
                <a:spcPct val="90000"/>
              </a:lnSpc>
              <a:spcBef>
                <a:spcPct val="0"/>
              </a:spcBef>
              <a:spcAft>
                <a:spcPct val="15000"/>
              </a:spcAft>
              <a:buChar char="••"/>
            </a:pPr>
            <a:r>
              <a:rPr lang="en-US" sz="1400" kern="1200" dirty="0">
                <a:latin typeface="Tw Cen MT" panose="020B0602020104020603" pitchFamily="34" charset="0"/>
              </a:rPr>
              <a:t>Discussion of R&amp;D results, recognition of need for operational perspective</a:t>
            </a:r>
          </a:p>
          <a:p>
            <a:pPr marL="128588" lvl="1" indent="-128588" algn="l" defTabSz="533400">
              <a:lnSpc>
                <a:spcPct val="90000"/>
              </a:lnSpc>
              <a:spcBef>
                <a:spcPct val="0"/>
              </a:spcBef>
              <a:spcAft>
                <a:spcPct val="15000"/>
              </a:spcAft>
              <a:buChar char="••"/>
            </a:pPr>
            <a:r>
              <a:rPr lang="en-US" sz="1400" kern="1200" dirty="0">
                <a:latin typeface="Tw Cen MT" panose="020B0602020104020603" pitchFamily="34" charset="0"/>
              </a:rPr>
              <a:t>State of use unknown</a:t>
            </a:r>
          </a:p>
          <a:p>
            <a:pPr marL="128588" lvl="1" indent="-128588" algn="l" defTabSz="533400">
              <a:lnSpc>
                <a:spcPct val="90000"/>
              </a:lnSpc>
              <a:spcBef>
                <a:spcPct val="0"/>
              </a:spcBef>
              <a:spcAft>
                <a:spcPct val="15000"/>
              </a:spcAft>
              <a:buChar char="••"/>
            </a:pPr>
            <a:r>
              <a:rPr lang="en-US" sz="1400" i="1" kern="1200" dirty="0">
                <a:latin typeface="Tw Cen MT" panose="020B0602020104020603" pitchFamily="34" charset="0"/>
              </a:rPr>
              <a:t>LSI-VC Coordination</a:t>
            </a:r>
          </a:p>
        </p:txBody>
      </p:sp>
      <p:sp>
        <p:nvSpPr>
          <p:cNvPr id="17" name="Freeform 16"/>
          <p:cNvSpPr/>
          <p:nvPr/>
        </p:nvSpPr>
        <p:spPr>
          <a:xfrm rot="21590592">
            <a:off x="7050643" y="1530265"/>
            <a:ext cx="409472" cy="285863"/>
          </a:xfrm>
          <a:custGeom>
            <a:avLst/>
            <a:gdLst>
              <a:gd name="connsiteX0" fmla="*/ 0 w 545963"/>
              <a:gd name="connsiteY0" fmla="*/ 70158 h 350789"/>
              <a:gd name="connsiteX1" fmla="*/ 370569 w 545963"/>
              <a:gd name="connsiteY1" fmla="*/ 70158 h 350789"/>
              <a:gd name="connsiteX2" fmla="*/ 370569 w 545963"/>
              <a:gd name="connsiteY2" fmla="*/ 0 h 350789"/>
              <a:gd name="connsiteX3" fmla="*/ 545963 w 545963"/>
              <a:gd name="connsiteY3" fmla="*/ 175395 h 350789"/>
              <a:gd name="connsiteX4" fmla="*/ 370569 w 545963"/>
              <a:gd name="connsiteY4" fmla="*/ 350789 h 350789"/>
              <a:gd name="connsiteX5" fmla="*/ 370569 w 545963"/>
              <a:gd name="connsiteY5" fmla="*/ 280631 h 350789"/>
              <a:gd name="connsiteX6" fmla="*/ 0 w 545963"/>
              <a:gd name="connsiteY6" fmla="*/ 280631 h 350789"/>
              <a:gd name="connsiteX7" fmla="*/ 0 w 545963"/>
              <a:gd name="connsiteY7" fmla="*/ 70158 h 35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963" h="350789">
                <a:moveTo>
                  <a:pt x="0" y="70158"/>
                </a:moveTo>
                <a:lnTo>
                  <a:pt x="370569" y="70158"/>
                </a:lnTo>
                <a:lnTo>
                  <a:pt x="370569" y="0"/>
                </a:lnTo>
                <a:lnTo>
                  <a:pt x="545963" y="175395"/>
                </a:lnTo>
                <a:lnTo>
                  <a:pt x="370569" y="350789"/>
                </a:lnTo>
                <a:lnTo>
                  <a:pt x="370569" y="280631"/>
                </a:lnTo>
                <a:lnTo>
                  <a:pt x="0" y="280631"/>
                </a:lnTo>
                <a:lnTo>
                  <a:pt x="0" y="701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52619" rIns="78928" bIns="52618" numCol="1" spcCol="1270" anchor="ctr" anchorCtr="0">
            <a:noAutofit/>
          </a:bodyPr>
          <a:lstStyle/>
          <a:p>
            <a:pPr algn="ctr" defTabSz="366713">
              <a:lnSpc>
                <a:spcPct val="90000"/>
              </a:lnSpc>
              <a:spcBef>
                <a:spcPct val="0"/>
              </a:spcBef>
              <a:spcAft>
                <a:spcPct val="35000"/>
              </a:spcAft>
            </a:pPr>
            <a:endParaRPr lang="en-US" sz="825" kern="1200">
              <a:latin typeface="Tw Cen MT" panose="020B0602020104020603" pitchFamily="34" charset="0"/>
            </a:endParaRPr>
          </a:p>
        </p:txBody>
      </p:sp>
      <p:sp>
        <p:nvSpPr>
          <p:cNvPr id="18" name="Freeform 17"/>
          <p:cNvSpPr/>
          <p:nvPr/>
        </p:nvSpPr>
        <p:spPr>
          <a:xfrm>
            <a:off x="7630084" y="1260446"/>
            <a:ext cx="1056716" cy="680290"/>
          </a:xfrm>
          <a:custGeom>
            <a:avLst/>
            <a:gdLst>
              <a:gd name="connsiteX0" fmla="*/ 0 w 1408955"/>
              <a:gd name="connsiteY0" fmla="*/ 49740 h 497398"/>
              <a:gd name="connsiteX1" fmla="*/ 49740 w 1408955"/>
              <a:gd name="connsiteY1" fmla="*/ 0 h 497398"/>
              <a:gd name="connsiteX2" fmla="*/ 1359215 w 1408955"/>
              <a:gd name="connsiteY2" fmla="*/ 0 h 497398"/>
              <a:gd name="connsiteX3" fmla="*/ 1408955 w 1408955"/>
              <a:gd name="connsiteY3" fmla="*/ 49740 h 497398"/>
              <a:gd name="connsiteX4" fmla="*/ 1408955 w 1408955"/>
              <a:gd name="connsiteY4" fmla="*/ 447658 h 497398"/>
              <a:gd name="connsiteX5" fmla="*/ 1359215 w 1408955"/>
              <a:gd name="connsiteY5" fmla="*/ 497398 h 497398"/>
              <a:gd name="connsiteX6" fmla="*/ 49740 w 1408955"/>
              <a:gd name="connsiteY6" fmla="*/ 497398 h 497398"/>
              <a:gd name="connsiteX7" fmla="*/ 0 w 1408955"/>
              <a:gd name="connsiteY7" fmla="*/ 447658 h 497398"/>
              <a:gd name="connsiteX8" fmla="*/ 0 w 1408955"/>
              <a:gd name="connsiteY8" fmla="*/ 49740 h 4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955" h="497398">
                <a:moveTo>
                  <a:pt x="0" y="49740"/>
                </a:moveTo>
                <a:cubicBezTo>
                  <a:pt x="0" y="22269"/>
                  <a:pt x="22269" y="0"/>
                  <a:pt x="49740" y="0"/>
                </a:cubicBezTo>
                <a:lnTo>
                  <a:pt x="1359215" y="0"/>
                </a:lnTo>
                <a:cubicBezTo>
                  <a:pt x="1386686" y="0"/>
                  <a:pt x="1408955" y="22269"/>
                  <a:pt x="1408955" y="49740"/>
                </a:cubicBezTo>
                <a:lnTo>
                  <a:pt x="1408955" y="447658"/>
                </a:lnTo>
                <a:cubicBezTo>
                  <a:pt x="1408955" y="475129"/>
                  <a:pt x="1386686" y="497398"/>
                  <a:pt x="1359215" y="497398"/>
                </a:cubicBezTo>
                <a:lnTo>
                  <a:pt x="49740" y="497398"/>
                </a:lnTo>
                <a:cubicBezTo>
                  <a:pt x="22269" y="497398"/>
                  <a:pt x="0" y="475129"/>
                  <a:pt x="0" y="447658"/>
                </a:cubicBezTo>
                <a:lnTo>
                  <a:pt x="0" y="497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70070" numCol="1" spcCol="1270" anchor="t" anchorCtr="0">
            <a:noAutofit/>
          </a:bodyPr>
          <a:lstStyle/>
          <a:p>
            <a:pPr algn="l" defTabSz="533400">
              <a:lnSpc>
                <a:spcPct val="90000"/>
              </a:lnSpc>
              <a:spcBef>
                <a:spcPct val="0"/>
              </a:spcBef>
              <a:spcAft>
                <a:spcPct val="35000"/>
              </a:spcAft>
            </a:pPr>
            <a:r>
              <a:rPr lang="en-US" sz="1200" kern="1200" dirty="0">
                <a:latin typeface="Tw Cen MT" panose="020B0602020104020603" pitchFamily="34" charset="0"/>
              </a:rPr>
              <a:t>2018</a:t>
            </a:r>
          </a:p>
          <a:p>
            <a:pPr algn="l" defTabSz="533400">
              <a:lnSpc>
                <a:spcPct val="90000"/>
              </a:lnSpc>
              <a:spcBef>
                <a:spcPct val="0"/>
              </a:spcBef>
              <a:spcAft>
                <a:spcPct val="35000"/>
              </a:spcAft>
            </a:pPr>
            <a:r>
              <a:rPr lang="en-US" sz="1200" kern="1200" dirty="0">
                <a:latin typeface="Tw Cen MT" panose="020B0602020104020603" pitchFamily="34" charset="0"/>
              </a:rPr>
              <a:t>Finalize </a:t>
            </a:r>
            <a:r>
              <a:rPr lang="en-US" sz="1200" kern="1200" dirty="0" err="1">
                <a:latin typeface="Tw Cen MT" panose="020B0602020104020603" pitchFamily="34" charset="0"/>
              </a:rPr>
              <a:t>Reqs</a:t>
            </a:r>
            <a:r>
              <a:rPr lang="en-US" sz="1200" kern="1200" dirty="0">
                <a:latin typeface="Tw Cen MT" panose="020B0602020104020603" pitchFamily="34" charset="0"/>
              </a:rPr>
              <a:t>. v2</a:t>
            </a:r>
          </a:p>
        </p:txBody>
      </p:sp>
      <p:sp>
        <p:nvSpPr>
          <p:cNvPr id="19" name="Freeform 18"/>
          <p:cNvSpPr/>
          <p:nvPr/>
        </p:nvSpPr>
        <p:spPr>
          <a:xfrm>
            <a:off x="7494965" y="1930755"/>
            <a:ext cx="1305013" cy="2200111"/>
          </a:xfrm>
          <a:custGeom>
            <a:avLst/>
            <a:gdLst>
              <a:gd name="connsiteX0" fmla="*/ 0 w 1740017"/>
              <a:gd name="connsiteY0" fmla="*/ 174002 h 2699807"/>
              <a:gd name="connsiteX1" fmla="*/ 174002 w 1740017"/>
              <a:gd name="connsiteY1" fmla="*/ 0 h 2699807"/>
              <a:gd name="connsiteX2" fmla="*/ 1566015 w 1740017"/>
              <a:gd name="connsiteY2" fmla="*/ 0 h 2699807"/>
              <a:gd name="connsiteX3" fmla="*/ 1740017 w 1740017"/>
              <a:gd name="connsiteY3" fmla="*/ 174002 h 2699807"/>
              <a:gd name="connsiteX4" fmla="*/ 1740017 w 1740017"/>
              <a:gd name="connsiteY4" fmla="*/ 2525805 h 2699807"/>
              <a:gd name="connsiteX5" fmla="*/ 1566015 w 1740017"/>
              <a:gd name="connsiteY5" fmla="*/ 2699807 h 2699807"/>
              <a:gd name="connsiteX6" fmla="*/ 174002 w 1740017"/>
              <a:gd name="connsiteY6" fmla="*/ 2699807 h 2699807"/>
              <a:gd name="connsiteX7" fmla="*/ 0 w 1740017"/>
              <a:gd name="connsiteY7" fmla="*/ 2525805 h 2699807"/>
              <a:gd name="connsiteX8" fmla="*/ 0 w 1740017"/>
              <a:gd name="connsiteY8" fmla="*/ 174002 h 269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017" h="2699807">
                <a:moveTo>
                  <a:pt x="0" y="174002"/>
                </a:moveTo>
                <a:cubicBezTo>
                  <a:pt x="0" y="77903"/>
                  <a:pt x="77903" y="0"/>
                  <a:pt x="174002" y="0"/>
                </a:cubicBezTo>
                <a:lnTo>
                  <a:pt x="1566015" y="0"/>
                </a:lnTo>
                <a:cubicBezTo>
                  <a:pt x="1662114" y="0"/>
                  <a:pt x="1740017" y="77903"/>
                  <a:pt x="1740017" y="174002"/>
                </a:cubicBezTo>
                <a:lnTo>
                  <a:pt x="1740017" y="2525805"/>
                </a:lnTo>
                <a:cubicBezTo>
                  <a:pt x="1740017" y="2621904"/>
                  <a:pt x="1662114" y="2699807"/>
                  <a:pt x="1566015" y="2699807"/>
                </a:cubicBezTo>
                <a:lnTo>
                  <a:pt x="174002" y="2699807"/>
                </a:lnTo>
                <a:cubicBezTo>
                  <a:pt x="77903" y="2699807"/>
                  <a:pt x="0" y="2621904"/>
                  <a:pt x="0" y="2525805"/>
                </a:cubicBezTo>
                <a:lnTo>
                  <a:pt x="0" y="17400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566" tIns="123566" rIns="123566" bIns="123566" numCol="1" spcCol="1270" anchor="t" anchorCtr="0">
            <a:noAutofit/>
          </a:bodyPr>
          <a:lstStyle/>
          <a:p>
            <a:pPr marL="128588" lvl="1" indent="-128588" algn="l" defTabSz="533400">
              <a:lnSpc>
                <a:spcPct val="90000"/>
              </a:lnSpc>
              <a:spcBef>
                <a:spcPct val="0"/>
              </a:spcBef>
              <a:spcAft>
                <a:spcPct val="15000"/>
              </a:spcAft>
              <a:buChar char="••"/>
            </a:pPr>
            <a:r>
              <a:rPr lang="en-US" sz="1400" kern="1200" dirty="0">
                <a:latin typeface="Tw Cen MT" panose="020B0602020104020603" pitchFamily="34" charset="0"/>
              </a:rPr>
              <a:t>Survey deployed</a:t>
            </a:r>
          </a:p>
          <a:p>
            <a:pPr marL="128588" lvl="1" indent="-128588" algn="l" defTabSz="533400">
              <a:lnSpc>
                <a:spcPct val="90000"/>
              </a:lnSpc>
              <a:spcBef>
                <a:spcPct val="0"/>
              </a:spcBef>
              <a:spcAft>
                <a:spcPct val="15000"/>
              </a:spcAft>
              <a:buChar char="••"/>
            </a:pPr>
            <a:r>
              <a:rPr lang="en-US" sz="1400" kern="1200" dirty="0">
                <a:latin typeface="Tw Cen MT" panose="020B0602020104020603" pitchFamily="34" charset="0"/>
              </a:rPr>
              <a:t>National, Regional, and Global Users </a:t>
            </a:r>
          </a:p>
          <a:p>
            <a:pPr marL="128588" lvl="1" indent="-128588" algn="l" defTabSz="533400">
              <a:lnSpc>
                <a:spcPct val="90000"/>
              </a:lnSpc>
              <a:spcBef>
                <a:spcPct val="0"/>
              </a:spcBef>
              <a:spcAft>
                <a:spcPct val="15000"/>
              </a:spcAft>
              <a:buChar char="••"/>
            </a:pPr>
            <a:r>
              <a:rPr lang="en-US" sz="1400" kern="1200" dirty="0">
                <a:latin typeface="Tw Cen MT" panose="020B0602020104020603" pitchFamily="34" charset="0"/>
              </a:rPr>
              <a:t>Platforms for Use </a:t>
            </a:r>
          </a:p>
          <a:p>
            <a:pPr marL="128588" lvl="1" indent="-128588" algn="l" defTabSz="533400">
              <a:lnSpc>
                <a:spcPct val="90000"/>
              </a:lnSpc>
              <a:spcBef>
                <a:spcPct val="0"/>
              </a:spcBef>
              <a:spcAft>
                <a:spcPct val="15000"/>
              </a:spcAft>
              <a:buChar char="••"/>
            </a:pPr>
            <a:r>
              <a:rPr lang="en-US" sz="1400" i="1" kern="1200" dirty="0">
                <a:latin typeface="Tw Cen MT" panose="020B0602020104020603" pitchFamily="34" charset="0"/>
              </a:rPr>
              <a:t>LSI-VC Coordination</a:t>
            </a:r>
          </a:p>
        </p:txBody>
      </p:sp>
      <p:grpSp>
        <p:nvGrpSpPr>
          <p:cNvPr id="29" name="Group 28">
            <a:extLst>
              <a:ext uri="{FF2B5EF4-FFF2-40B4-BE49-F238E27FC236}">
                <a16:creationId xmlns:a16="http://schemas.microsoft.com/office/drawing/2014/main" id="{41E16E76-DBDF-0B44-A5F7-3DD0B55880DE}"/>
              </a:ext>
            </a:extLst>
          </p:cNvPr>
          <p:cNvGrpSpPr/>
          <p:nvPr/>
        </p:nvGrpSpPr>
        <p:grpSpPr>
          <a:xfrm>
            <a:off x="108102" y="4242924"/>
            <a:ext cx="8584207" cy="2615076"/>
            <a:chOff x="108102" y="4662254"/>
            <a:chExt cx="8584207" cy="1814746"/>
          </a:xfrm>
        </p:grpSpPr>
        <p:pic>
          <p:nvPicPr>
            <p:cNvPr id="27" name="Picture 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7266" y="5455684"/>
              <a:ext cx="1178421" cy="724691"/>
            </a:xfrm>
            <a:prstGeom prst="rect">
              <a:avLst/>
            </a:prstGeom>
          </p:spPr>
        </p:pic>
        <p:pic>
          <p:nvPicPr>
            <p:cNvPr id="20" name="Picture 19" descr="defourn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8102" y="4807906"/>
              <a:ext cx="1672721" cy="1255874"/>
            </a:xfrm>
            <a:prstGeom prst="rect">
              <a:avLst/>
            </a:prstGeom>
            <a:noFill/>
            <a:ln w="9525">
              <a:noFill/>
              <a:miter lim="800000"/>
              <a:headEnd/>
              <a:tailEnd/>
            </a:ln>
          </p:spPr>
        </p:pic>
        <p:pic>
          <p:nvPicPr>
            <p:cNvPr id="21"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98651" y="4791464"/>
              <a:ext cx="1457297" cy="14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4863" y="4809027"/>
              <a:ext cx="1512431" cy="1412661"/>
            </a:xfrm>
            <a:prstGeom prst="rect">
              <a:avLst/>
            </a:prstGeom>
          </p:spPr>
        </p:pic>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0802" y="4662254"/>
              <a:ext cx="1121507" cy="1814746"/>
            </a:xfrm>
            <a:prstGeom prst="rect">
              <a:avLst/>
            </a:prstGeom>
          </p:spPr>
        </p:pic>
        <p:pic>
          <p:nvPicPr>
            <p:cNvPr id="24" name="Picture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40487" y="5412731"/>
              <a:ext cx="1110194" cy="857878"/>
            </a:xfrm>
            <a:prstGeom prst="rect">
              <a:avLst/>
            </a:prstGeom>
          </p:spPr>
        </p:pic>
        <p:pic>
          <p:nvPicPr>
            <p:cNvPr id="25" name="Picture 2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39845" y="4896812"/>
              <a:ext cx="1116892" cy="608117"/>
            </a:xfrm>
            <a:prstGeom prst="rect">
              <a:avLst/>
            </a:prstGeom>
          </p:spPr>
        </p:pic>
        <p:pic>
          <p:nvPicPr>
            <p:cNvPr id="26" name="Picture 2" descr="C:\Users\ireshef\Documents\GEO\GEOGLAM\ceos\maps\best_avail_2.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350800" y="4899552"/>
              <a:ext cx="1176047" cy="60702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8" name="Title 1">
            <a:extLst>
              <a:ext uri="{FF2B5EF4-FFF2-40B4-BE49-F238E27FC236}">
                <a16:creationId xmlns:a16="http://schemas.microsoft.com/office/drawing/2014/main" id="{478101B8-B8E0-4D48-8AC3-D2E4B8FBE610}"/>
              </a:ext>
            </a:extLst>
          </p:cNvPr>
          <p:cNvSpPr txBox="1">
            <a:spLocks/>
          </p:cNvSpPr>
          <p:nvPr/>
        </p:nvSpPr>
        <p:spPr>
          <a:xfrm>
            <a:off x="-403795" y="266273"/>
            <a:ext cx="7886700" cy="994172"/>
          </a:xfrm>
          <a:prstGeom prst="rect">
            <a:avLst/>
          </a:prstGeom>
        </p:spPr>
        <p:txBody>
          <a:bodyPr/>
          <a:lstStyle>
            <a:lvl1pPr algn="r">
              <a:defRPr sz="3200">
                <a:solidFill>
                  <a:srgbClr val="FFFFFF"/>
                </a:solidFill>
                <a:latin typeface="Tw Cen MT" panose="020B0602020104020603" pitchFamily="34" charset="0"/>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r>
              <a:rPr lang="en-US"/>
              <a:t>Requirements Summary: Timeline </a:t>
            </a:r>
            <a:endParaRPr lang="en-US" dirty="0"/>
          </a:p>
        </p:txBody>
      </p:sp>
    </p:spTree>
    <p:extLst>
      <p:ext uri="{BB962C8B-B14F-4D97-AF65-F5344CB8AC3E}">
        <p14:creationId xmlns:p14="http://schemas.microsoft.com/office/powerpoint/2010/main" val="24191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5" grpId="0" animBg="1"/>
      <p:bldP spid="16"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940CD8A8-C858-7D4A-8B23-67E38FD8E614}"/>
              </a:ext>
            </a:extLst>
          </p:cNvPr>
          <p:cNvGrpSpPr/>
          <p:nvPr/>
        </p:nvGrpSpPr>
        <p:grpSpPr>
          <a:xfrm>
            <a:off x="102678" y="1327438"/>
            <a:ext cx="8998325" cy="5301962"/>
            <a:chOff x="102678" y="1327438"/>
            <a:chExt cx="8998325" cy="4467975"/>
          </a:xfrm>
        </p:grpSpPr>
        <p:sp>
          <p:nvSpPr>
            <p:cNvPr id="4" name="Right Arrow 3"/>
            <p:cNvSpPr/>
            <p:nvPr/>
          </p:nvSpPr>
          <p:spPr>
            <a:xfrm>
              <a:off x="315588" y="1327438"/>
              <a:ext cx="8785415" cy="986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Calibri" panose="020F0502020204030204" pitchFamily="34" charset="0"/>
                </a:rPr>
                <a:t>Sep-18   Oct-18   Nov-18   Dec-18   Jan-19   Feb-19   Mar-19   Apr-19   May-19   Jun-19   Jul-19   Aug-19   Sep-19   Oct-19</a:t>
              </a:r>
            </a:p>
          </p:txBody>
        </p:sp>
        <p:sp>
          <p:nvSpPr>
            <p:cNvPr id="5" name="Rectangle 4"/>
            <p:cNvSpPr/>
            <p:nvPr/>
          </p:nvSpPr>
          <p:spPr>
            <a:xfrm>
              <a:off x="449107" y="2253124"/>
              <a:ext cx="8381327" cy="1104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w Cen MT" panose="020B0602020104020603" pitchFamily="34" charset="0"/>
              </a:endParaRPr>
            </a:p>
          </p:txBody>
        </p:sp>
        <p:sp>
          <p:nvSpPr>
            <p:cNvPr id="6" name="Rectangle 5"/>
            <p:cNvSpPr/>
            <p:nvPr/>
          </p:nvSpPr>
          <p:spPr>
            <a:xfrm>
              <a:off x="449107" y="3471987"/>
              <a:ext cx="8381327" cy="1104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825">
                <a:latin typeface="Tw Cen MT" panose="020B0602020104020603" pitchFamily="34" charset="0"/>
              </a:endParaRPr>
            </a:p>
          </p:txBody>
        </p:sp>
        <p:sp>
          <p:nvSpPr>
            <p:cNvPr id="7" name="Rectangle 6"/>
            <p:cNvSpPr/>
            <p:nvPr/>
          </p:nvSpPr>
          <p:spPr>
            <a:xfrm>
              <a:off x="367484" y="4690850"/>
              <a:ext cx="8381327" cy="1104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825">
                <a:latin typeface="Tw Cen MT" panose="020B0602020104020603" pitchFamily="34" charset="0"/>
              </a:endParaRPr>
            </a:p>
          </p:txBody>
        </p:sp>
        <p:cxnSp>
          <p:nvCxnSpPr>
            <p:cNvPr id="9" name="Straight Connector 8"/>
            <p:cNvCxnSpPr>
              <a:cxnSpLocks/>
            </p:cNvCxnSpPr>
            <p:nvPr/>
          </p:nvCxnSpPr>
          <p:spPr>
            <a:xfrm>
              <a:off x="1031734" y="2010363"/>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1637625" y="2010363"/>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2243516" y="2010362"/>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2849408" y="2010361"/>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3455299" y="2010360"/>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4061190" y="2010360"/>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4667081" y="2010359"/>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5272973" y="2010358"/>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5878864" y="2010357"/>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6484755" y="2010357"/>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7054232" y="2010356"/>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7666193" y="2010355"/>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8272084" y="2010354"/>
              <a:ext cx="0" cy="37850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261354" y="5062041"/>
              <a:ext cx="1097396" cy="369332"/>
            </a:xfrm>
            <a:prstGeom prst="rect">
              <a:avLst/>
            </a:prstGeom>
            <a:noFill/>
          </p:spPr>
          <p:txBody>
            <a:bodyPr wrap="square" rtlCol="0">
              <a:spAutoFit/>
            </a:bodyPr>
            <a:lstStyle/>
            <a:p>
              <a:pPr algn="ctr"/>
              <a:r>
                <a:rPr lang="en-US" dirty="0">
                  <a:latin typeface="Tw Cen MT" panose="020B0602020104020603" pitchFamily="34" charset="0"/>
                </a:rPr>
                <a:t>Decisions</a:t>
              </a:r>
            </a:p>
          </p:txBody>
        </p:sp>
        <p:sp>
          <p:nvSpPr>
            <p:cNvPr id="23" name="TextBox 22"/>
            <p:cNvSpPr txBox="1"/>
            <p:nvPr/>
          </p:nvSpPr>
          <p:spPr>
            <a:xfrm rot="16200000">
              <a:off x="-251193" y="3832860"/>
              <a:ext cx="1077076" cy="369332"/>
            </a:xfrm>
            <a:prstGeom prst="rect">
              <a:avLst/>
            </a:prstGeom>
            <a:noFill/>
          </p:spPr>
          <p:txBody>
            <a:bodyPr wrap="square" rtlCol="0">
              <a:spAutoFit/>
            </a:bodyPr>
            <a:lstStyle/>
            <a:p>
              <a:pPr algn="ctr"/>
              <a:r>
                <a:rPr lang="en-US" dirty="0">
                  <a:latin typeface="Tw Cen MT" panose="020B0602020104020603" pitchFamily="34" charset="0"/>
                </a:rPr>
                <a:t>Actions</a:t>
              </a:r>
            </a:p>
          </p:txBody>
        </p:sp>
        <p:sp>
          <p:nvSpPr>
            <p:cNvPr id="24" name="TextBox 23"/>
            <p:cNvSpPr txBox="1"/>
            <p:nvPr/>
          </p:nvSpPr>
          <p:spPr>
            <a:xfrm rot="16200000">
              <a:off x="-244202" y="2641472"/>
              <a:ext cx="1063093" cy="369332"/>
            </a:xfrm>
            <a:prstGeom prst="rect">
              <a:avLst/>
            </a:prstGeom>
            <a:noFill/>
          </p:spPr>
          <p:txBody>
            <a:bodyPr wrap="square" rtlCol="0">
              <a:spAutoFit/>
            </a:bodyPr>
            <a:lstStyle/>
            <a:p>
              <a:pPr algn="ctr"/>
              <a:r>
                <a:rPr lang="en-US" dirty="0">
                  <a:latin typeface="Tw Cen MT" panose="020B0602020104020603" pitchFamily="34" charset="0"/>
                </a:rPr>
                <a:t>Meetings</a:t>
              </a:r>
            </a:p>
          </p:txBody>
        </p:sp>
        <p:sp>
          <p:nvSpPr>
            <p:cNvPr id="25" name="Rectangle 24"/>
            <p:cNvSpPr/>
            <p:nvPr/>
          </p:nvSpPr>
          <p:spPr>
            <a:xfrm>
              <a:off x="456189" y="2598047"/>
              <a:ext cx="564670" cy="57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Tw Cen MT" panose="020B0602020104020603" pitchFamily="34" charset="0"/>
                </a:rPr>
                <a:t>Annual Meeting</a:t>
              </a:r>
            </a:p>
          </p:txBody>
        </p:sp>
        <p:sp>
          <p:nvSpPr>
            <p:cNvPr id="26" name="5-Point Star 25"/>
            <p:cNvSpPr/>
            <p:nvPr/>
          </p:nvSpPr>
          <p:spPr>
            <a:xfrm>
              <a:off x="1116702" y="2313814"/>
              <a:ext cx="163864" cy="151726"/>
            </a:xfrm>
            <a:prstGeom prst="star5">
              <a:avLst>
                <a:gd name="adj" fmla="val 2633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latin typeface="Tw Cen MT" panose="020B0602020104020603" pitchFamily="34" charset="0"/>
              </a:endParaRPr>
            </a:p>
          </p:txBody>
        </p:sp>
        <p:sp>
          <p:nvSpPr>
            <p:cNvPr id="27" name="Rectangle 26"/>
            <p:cNvSpPr/>
            <p:nvPr/>
          </p:nvSpPr>
          <p:spPr>
            <a:xfrm>
              <a:off x="1068656" y="2598047"/>
              <a:ext cx="578722" cy="57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Tw Cen MT" panose="020B0602020104020603" pitchFamily="34" charset="0"/>
                </a:rPr>
                <a:t>CEOS Plenary</a:t>
              </a:r>
            </a:p>
          </p:txBody>
        </p:sp>
        <p:sp>
          <p:nvSpPr>
            <p:cNvPr id="28" name="5-Point Star 27"/>
            <p:cNvSpPr/>
            <p:nvPr/>
          </p:nvSpPr>
          <p:spPr>
            <a:xfrm>
              <a:off x="1722087" y="2313812"/>
              <a:ext cx="163864" cy="151726"/>
            </a:xfrm>
            <a:prstGeom prst="star5">
              <a:avLst>
                <a:gd name="adj" fmla="val 2633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latin typeface="Tw Cen MT" panose="020B0602020104020603" pitchFamily="34" charset="0"/>
              </a:endParaRPr>
            </a:p>
          </p:txBody>
        </p:sp>
        <p:sp>
          <p:nvSpPr>
            <p:cNvPr id="32" name="5-Point Star 31"/>
            <p:cNvSpPr/>
            <p:nvPr/>
          </p:nvSpPr>
          <p:spPr>
            <a:xfrm>
              <a:off x="2327978" y="2304204"/>
              <a:ext cx="163864" cy="151726"/>
            </a:xfrm>
            <a:prstGeom prst="star5">
              <a:avLst>
                <a:gd name="adj" fmla="val 2633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latin typeface="Tw Cen MT" panose="020B0602020104020603" pitchFamily="34" charset="0"/>
              </a:endParaRPr>
            </a:p>
          </p:txBody>
        </p:sp>
        <p:sp>
          <p:nvSpPr>
            <p:cNvPr id="34" name="5-Point Star 33"/>
            <p:cNvSpPr/>
            <p:nvPr/>
          </p:nvSpPr>
          <p:spPr>
            <a:xfrm>
              <a:off x="2974077" y="2305971"/>
              <a:ext cx="163864" cy="151726"/>
            </a:xfrm>
            <a:prstGeom prst="star5">
              <a:avLst>
                <a:gd name="adj" fmla="val 2633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latin typeface="Tw Cen MT" panose="020B0602020104020603" pitchFamily="34" charset="0"/>
              </a:endParaRPr>
            </a:p>
          </p:txBody>
        </p:sp>
        <p:sp>
          <p:nvSpPr>
            <p:cNvPr id="35" name="5-Point Star 34"/>
            <p:cNvSpPr/>
            <p:nvPr/>
          </p:nvSpPr>
          <p:spPr>
            <a:xfrm>
              <a:off x="3579462" y="2305969"/>
              <a:ext cx="163864" cy="151726"/>
            </a:xfrm>
            <a:prstGeom prst="star5">
              <a:avLst>
                <a:gd name="adj" fmla="val 2633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latin typeface="Tw Cen MT" panose="020B0602020104020603" pitchFamily="34" charset="0"/>
              </a:endParaRPr>
            </a:p>
          </p:txBody>
        </p:sp>
        <p:sp>
          <p:nvSpPr>
            <p:cNvPr id="36" name="5-Point Star 35"/>
            <p:cNvSpPr/>
            <p:nvPr/>
          </p:nvSpPr>
          <p:spPr>
            <a:xfrm>
              <a:off x="4185353" y="2296362"/>
              <a:ext cx="163864" cy="151726"/>
            </a:xfrm>
            <a:prstGeom prst="star5">
              <a:avLst>
                <a:gd name="adj" fmla="val 2633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latin typeface="Tw Cen MT" panose="020B0602020104020603" pitchFamily="34" charset="0"/>
              </a:endParaRPr>
            </a:p>
          </p:txBody>
        </p:sp>
        <p:sp>
          <p:nvSpPr>
            <p:cNvPr id="38" name="5-Point Star 37"/>
            <p:cNvSpPr/>
            <p:nvPr/>
          </p:nvSpPr>
          <p:spPr>
            <a:xfrm>
              <a:off x="5357434" y="2304200"/>
              <a:ext cx="163864" cy="151726"/>
            </a:xfrm>
            <a:prstGeom prst="star5">
              <a:avLst>
                <a:gd name="adj" fmla="val 2633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latin typeface="Tw Cen MT" panose="020B0602020104020603" pitchFamily="34" charset="0"/>
              </a:endParaRPr>
            </a:p>
          </p:txBody>
        </p:sp>
        <p:sp>
          <p:nvSpPr>
            <p:cNvPr id="39" name="5-Point Star 38"/>
            <p:cNvSpPr/>
            <p:nvPr/>
          </p:nvSpPr>
          <p:spPr>
            <a:xfrm>
              <a:off x="5963325" y="2294592"/>
              <a:ext cx="163864" cy="151726"/>
            </a:xfrm>
            <a:prstGeom prst="star5">
              <a:avLst>
                <a:gd name="adj" fmla="val 2633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latin typeface="Tw Cen MT" panose="020B0602020104020603" pitchFamily="34" charset="0"/>
              </a:endParaRPr>
            </a:p>
          </p:txBody>
        </p:sp>
        <p:sp>
          <p:nvSpPr>
            <p:cNvPr id="40" name="Rectangle 39"/>
            <p:cNvSpPr/>
            <p:nvPr/>
          </p:nvSpPr>
          <p:spPr>
            <a:xfrm>
              <a:off x="4733335" y="2533817"/>
              <a:ext cx="479453" cy="57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Tw Cen MT" panose="020B0602020104020603" pitchFamily="34" charset="0"/>
                </a:rPr>
                <a:t>CEOS SIT</a:t>
              </a:r>
            </a:p>
          </p:txBody>
        </p:sp>
        <p:sp>
          <p:nvSpPr>
            <p:cNvPr id="41" name="5-Point Star 40"/>
            <p:cNvSpPr/>
            <p:nvPr/>
          </p:nvSpPr>
          <p:spPr>
            <a:xfrm>
              <a:off x="6540135" y="2309010"/>
              <a:ext cx="163864" cy="151726"/>
            </a:xfrm>
            <a:prstGeom prst="star5">
              <a:avLst>
                <a:gd name="adj" fmla="val 2633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latin typeface="Tw Cen MT" panose="020B0602020104020603" pitchFamily="34" charset="0"/>
              </a:endParaRPr>
            </a:p>
          </p:txBody>
        </p:sp>
        <p:sp>
          <p:nvSpPr>
            <p:cNvPr id="42" name="5-Point Star 41"/>
            <p:cNvSpPr/>
            <p:nvPr/>
          </p:nvSpPr>
          <p:spPr>
            <a:xfrm>
              <a:off x="7145520" y="2309007"/>
              <a:ext cx="163864" cy="151726"/>
            </a:xfrm>
            <a:prstGeom prst="star5">
              <a:avLst>
                <a:gd name="adj" fmla="val 2633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latin typeface="Tw Cen MT" panose="020B0602020104020603" pitchFamily="34" charset="0"/>
              </a:endParaRPr>
            </a:p>
          </p:txBody>
        </p:sp>
        <p:sp>
          <p:nvSpPr>
            <p:cNvPr id="44" name="Rectangle 43"/>
            <p:cNvSpPr/>
            <p:nvPr/>
          </p:nvSpPr>
          <p:spPr>
            <a:xfrm>
              <a:off x="8259945" y="2515610"/>
              <a:ext cx="535593" cy="57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Tw Cen MT" panose="020B0602020104020603" pitchFamily="34" charset="0"/>
                </a:rPr>
                <a:t>CEOS Plenary</a:t>
              </a:r>
            </a:p>
          </p:txBody>
        </p:sp>
        <p:sp>
          <p:nvSpPr>
            <p:cNvPr id="45" name="Rectangle 44"/>
            <p:cNvSpPr/>
            <p:nvPr/>
          </p:nvSpPr>
          <p:spPr>
            <a:xfrm>
              <a:off x="7730425" y="2515610"/>
              <a:ext cx="479453" cy="57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Tw Cen MT" panose="020B0602020104020603" pitchFamily="34" charset="0"/>
                </a:rPr>
                <a:t>CEOS SIT TWS</a:t>
              </a:r>
            </a:p>
          </p:txBody>
        </p:sp>
        <p:sp>
          <p:nvSpPr>
            <p:cNvPr id="47" name="Rectangle 46"/>
            <p:cNvSpPr/>
            <p:nvPr/>
          </p:nvSpPr>
          <p:spPr>
            <a:xfrm>
              <a:off x="3081298" y="2586920"/>
              <a:ext cx="1293208" cy="438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w Cen MT" panose="020B0602020104020603" pitchFamily="34" charset="0"/>
                </a:rPr>
                <a:t>Core Group Meeting on Future Options</a:t>
              </a:r>
            </a:p>
          </p:txBody>
        </p:sp>
        <p:sp>
          <p:nvSpPr>
            <p:cNvPr id="48" name="TextBox 47"/>
            <p:cNvSpPr txBox="1"/>
            <p:nvPr/>
          </p:nvSpPr>
          <p:spPr>
            <a:xfrm>
              <a:off x="1216585" y="2337253"/>
              <a:ext cx="539642" cy="213585"/>
            </a:xfrm>
            <a:prstGeom prst="rect">
              <a:avLst/>
            </a:prstGeom>
            <a:noFill/>
          </p:spPr>
          <p:txBody>
            <a:bodyPr wrap="square" rtlCol="0">
              <a:spAutoFit/>
            </a:bodyPr>
            <a:lstStyle/>
            <a:p>
              <a:r>
                <a:rPr lang="en-US" sz="788" dirty="0">
                  <a:latin typeface="Tw Cen MT" panose="020B0602020104020603" pitchFamily="34" charset="0"/>
                </a:rPr>
                <a:t>Telecon</a:t>
              </a:r>
            </a:p>
          </p:txBody>
        </p:sp>
        <p:sp>
          <p:nvSpPr>
            <p:cNvPr id="50" name="Rectangle 49"/>
            <p:cNvSpPr/>
            <p:nvPr/>
          </p:nvSpPr>
          <p:spPr>
            <a:xfrm>
              <a:off x="496902" y="4765117"/>
              <a:ext cx="1104310" cy="3881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bg1"/>
                  </a:solidFill>
                  <a:latin typeface="Tw Cen MT" panose="020B0602020104020603" pitchFamily="34" charset="0"/>
                </a:rPr>
                <a:t>Feedback from CEOS on GEOGLAM AHWG</a:t>
              </a:r>
            </a:p>
          </p:txBody>
        </p:sp>
        <p:sp>
          <p:nvSpPr>
            <p:cNvPr id="51" name="Rectangle 50"/>
            <p:cNvSpPr/>
            <p:nvPr/>
          </p:nvSpPr>
          <p:spPr>
            <a:xfrm>
              <a:off x="428879" y="3478989"/>
              <a:ext cx="599822" cy="10770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a:solidFill>
                    <a:schemeClr val="tx1"/>
                  </a:solidFill>
                  <a:latin typeface="Tw Cen MT" panose="020B0602020104020603" pitchFamily="34" charset="0"/>
                </a:rPr>
                <a:t>Respond to Req. v.2 and Evaluate CEOS-Ag future Options </a:t>
              </a:r>
            </a:p>
          </p:txBody>
        </p:sp>
        <p:sp>
          <p:nvSpPr>
            <p:cNvPr id="52" name="Rectangle 51"/>
            <p:cNvSpPr/>
            <p:nvPr/>
          </p:nvSpPr>
          <p:spPr>
            <a:xfrm>
              <a:off x="1640660" y="3772153"/>
              <a:ext cx="2733845" cy="4389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a:solidFill>
                    <a:schemeClr val="tx1"/>
                  </a:solidFill>
                  <a:latin typeface="Tw Cen MT" panose="020B0602020104020603" pitchFamily="34" charset="0"/>
                </a:rPr>
                <a:t>Develop Draft of Response to Req. v.2 and Develop Options for Future CEOS-Ag, including interactions with other groups in CEOS</a:t>
              </a:r>
            </a:p>
          </p:txBody>
        </p:sp>
        <p:sp>
          <p:nvSpPr>
            <p:cNvPr id="54" name="Rectangle 53"/>
            <p:cNvSpPr/>
            <p:nvPr/>
          </p:nvSpPr>
          <p:spPr>
            <a:xfrm>
              <a:off x="4691862" y="3478989"/>
              <a:ext cx="634721" cy="10770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a:solidFill>
                    <a:schemeClr val="tx1"/>
                  </a:solidFill>
                  <a:latin typeface="Tw Cen MT" panose="020B0602020104020603" pitchFamily="34" charset="0"/>
                </a:rPr>
                <a:t>Present Update on Req. v.2 Response and Fut. </a:t>
              </a:r>
            </a:p>
            <a:p>
              <a:pPr algn="ctr"/>
              <a:r>
                <a:rPr lang="en-US" sz="900" dirty="0">
                  <a:solidFill>
                    <a:schemeClr val="tx1"/>
                  </a:solidFill>
                  <a:latin typeface="Tw Cen MT" panose="020B0602020104020603" pitchFamily="34" charset="0"/>
                </a:rPr>
                <a:t>CEOS-Ag  Options to SIT</a:t>
              </a:r>
            </a:p>
          </p:txBody>
        </p:sp>
        <p:sp>
          <p:nvSpPr>
            <p:cNvPr id="55" name="Rectangle 54"/>
            <p:cNvSpPr/>
            <p:nvPr/>
          </p:nvSpPr>
          <p:spPr>
            <a:xfrm>
              <a:off x="5454792" y="3803082"/>
              <a:ext cx="2040459" cy="4389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a:solidFill>
                    <a:schemeClr val="tx1"/>
                  </a:solidFill>
                  <a:latin typeface="Tw Cen MT" panose="020B0602020104020603" pitchFamily="34" charset="0"/>
                </a:rPr>
                <a:t>Evaluate Req. v.2 Response and Future CEOS-Ag Options, with SIT comments.</a:t>
              </a:r>
            </a:p>
          </p:txBody>
        </p:sp>
        <p:sp>
          <p:nvSpPr>
            <p:cNvPr id="58" name="Rectangle 57"/>
            <p:cNvSpPr/>
            <p:nvPr/>
          </p:nvSpPr>
          <p:spPr>
            <a:xfrm>
              <a:off x="7647982" y="3478990"/>
              <a:ext cx="630171" cy="10770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a:solidFill>
                    <a:schemeClr val="tx1"/>
                  </a:solidFill>
                  <a:latin typeface="Tw Cen MT" panose="020B0602020104020603" pitchFamily="34" charset="0"/>
                </a:rPr>
                <a:t>Present Req. V.2 Response and Future CEOS-Ag  </a:t>
              </a:r>
              <a:r>
                <a:rPr lang="en-US" sz="900" dirty="0" err="1">
                  <a:solidFill>
                    <a:schemeClr val="tx1"/>
                  </a:solidFill>
                  <a:latin typeface="Tw Cen MT" panose="020B0602020104020603" pitchFamily="34" charset="0"/>
                </a:rPr>
                <a:t>Recome-ndations</a:t>
              </a:r>
              <a:r>
                <a:rPr lang="en-US" sz="900" dirty="0">
                  <a:solidFill>
                    <a:schemeClr val="tx1"/>
                  </a:solidFill>
                  <a:latin typeface="Tw Cen MT" panose="020B0602020104020603" pitchFamily="34" charset="0"/>
                </a:rPr>
                <a:t> to SIT</a:t>
              </a:r>
            </a:p>
          </p:txBody>
        </p:sp>
        <p:sp>
          <p:nvSpPr>
            <p:cNvPr id="59" name="Rectangle 58"/>
            <p:cNvSpPr/>
            <p:nvPr/>
          </p:nvSpPr>
          <p:spPr>
            <a:xfrm>
              <a:off x="8278154" y="3600448"/>
              <a:ext cx="552280" cy="709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a:solidFill>
                    <a:schemeClr val="tx1"/>
                  </a:solidFill>
                  <a:latin typeface="Tw Cen MT" panose="020B0602020104020603" pitchFamily="34" charset="0"/>
                </a:rPr>
                <a:t>Final Present-</a:t>
              </a:r>
              <a:r>
                <a:rPr lang="en-US" sz="900" dirty="0" err="1">
                  <a:solidFill>
                    <a:schemeClr val="tx1"/>
                  </a:solidFill>
                  <a:latin typeface="Tw Cen MT" panose="020B0602020104020603" pitchFamily="34" charset="0"/>
                </a:rPr>
                <a:t>ation</a:t>
              </a:r>
              <a:r>
                <a:rPr lang="en-US" sz="900" dirty="0">
                  <a:solidFill>
                    <a:schemeClr val="tx1"/>
                  </a:solidFill>
                  <a:latin typeface="Tw Cen MT" panose="020B0602020104020603" pitchFamily="34" charset="0"/>
                </a:rPr>
                <a:t> to Plenary</a:t>
              </a:r>
            </a:p>
          </p:txBody>
        </p:sp>
        <p:sp>
          <p:nvSpPr>
            <p:cNvPr id="60" name="Rectangle 59"/>
            <p:cNvSpPr/>
            <p:nvPr/>
          </p:nvSpPr>
          <p:spPr>
            <a:xfrm>
              <a:off x="3081297" y="4743196"/>
              <a:ext cx="1293208" cy="2670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bg1"/>
                  </a:solidFill>
                  <a:latin typeface="Tw Cen MT" panose="020B0602020104020603" pitchFamily="34" charset="0"/>
                </a:rPr>
                <a:t>Finite Set of Options Developed</a:t>
              </a:r>
            </a:p>
          </p:txBody>
        </p:sp>
        <p:sp>
          <p:nvSpPr>
            <p:cNvPr id="61" name="Rectangle 60"/>
            <p:cNvSpPr/>
            <p:nvPr/>
          </p:nvSpPr>
          <p:spPr>
            <a:xfrm>
              <a:off x="4667081" y="4698008"/>
              <a:ext cx="634980" cy="10973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bg1"/>
                  </a:solidFill>
                  <a:latin typeface="Tw Cen MT" panose="020B0602020104020603" pitchFamily="34" charset="0"/>
                </a:rPr>
                <a:t>SIT feedback on Req. v.2 Response and Future CEOS-Ag Options</a:t>
              </a:r>
            </a:p>
          </p:txBody>
        </p:sp>
        <p:sp>
          <p:nvSpPr>
            <p:cNvPr id="63" name="Rectangle 62"/>
            <p:cNvSpPr/>
            <p:nvPr/>
          </p:nvSpPr>
          <p:spPr>
            <a:xfrm>
              <a:off x="7597918" y="4698009"/>
              <a:ext cx="662028" cy="10973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bg1"/>
                  </a:solidFill>
                  <a:latin typeface="Tw Cen MT" panose="020B0602020104020603" pitchFamily="34" charset="0"/>
                </a:rPr>
                <a:t>SIT Assess Req. v.2 Resp. and </a:t>
              </a:r>
              <a:r>
                <a:rPr lang="en-US" sz="900" dirty="0" err="1">
                  <a:solidFill>
                    <a:schemeClr val="bg1"/>
                  </a:solidFill>
                  <a:latin typeface="Tw Cen MT" panose="020B0602020104020603" pitchFamily="34" charset="0"/>
                </a:rPr>
                <a:t>recom</a:t>
              </a:r>
              <a:r>
                <a:rPr lang="en-US" sz="900" dirty="0">
                  <a:solidFill>
                    <a:schemeClr val="bg1"/>
                  </a:solidFill>
                  <a:latin typeface="Tw Cen MT" panose="020B0602020104020603" pitchFamily="34" charset="0"/>
                </a:rPr>
                <a:t>-mend a CEOS-Ag   Option</a:t>
              </a:r>
            </a:p>
          </p:txBody>
        </p:sp>
        <p:sp>
          <p:nvSpPr>
            <p:cNvPr id="64" name="Rectangle 63"/>
            <p:cNvSpPr/>
            <p:nvPr/>
          </p:nvSpPr>
          <p:spPr>
            <a:xfrm>
              <a:off x="8209878" y="4698008"/>
              <a:ext cx="620555" cy="10973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bg1"/>
                  </a:solidFill>
                  <a:latin typeface="Tw Cen MT" panose="020B0602020104020603" pitchFamily="34" charset="0"/>
                </a:rPr>
                <a:t>Approve Req. v.2 Resp. and Decision on CEOS-Ag Future</a:t>
              </a:r>
            </a:p>
          </p:txBody>
        </p:sp>
      </p:grpSp>
      <p:sp>
        <p:nvSpPr>
          <p:cNvPr id="65" name="Title 64"/>
          <p:cNvSpPr>
            <a:spLocks noGrp="1"/>
          </p:cNvSpPr>
          <p:nvPr>
            <p:ph type="title"/>
          </p:nvPr>
        </p:nvSpPr>
        <p:spPr>
          <a:xfrm>
            <a:off x="367484" y="103992"/>
            <a:ext cx="8476915" cy="994172"/>
          </a:xfrm>
        </p:spPr>
        <p:txBody>
          <a:bodyPr>
            <a:normAutofit fontScale="90000"/>
          </a:bodyPr>
          <a:lstStyle/>
          <a:p>
            <a:pPr algn="ctr"/>
            <a:r>
              <a:rPr lang="en-US" sz="2100" dirty="0"/>
              <a:t>Timeline of Meetings, Actions, and Decisions </a:t>
            </a:r>
            <a:br>
              <a:rPr lang="en-US" sz="2100" dirty="0"/>
            </a:br>
            <a:r>
              <a:rPr lang="en-US" sz="2100" dirty="0"/>
              <a:t>on the question of the future of the </a:t>
            </a:r>
            <a:br>
              <a:rPr lang="en-US" sz="2100" dirty="0"/>
            </a:br>
            <a:r>
              <a:rPr lang="en-US" sz="2100" dirty="0"/>
              <a:t>CEOS Ad Hoc Working Group on GEOGLAM </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4" y="916463"/>
            <a:ext cx="561365" cy="222409"/>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923" y="898661"/>
            <a:ext cx="782079" cy="240210"/>
          </a:xfrm>
          <a:prstGeom prst="rect">
            <a:avLst/>
          </a:prstGeom>
        </p:spPr>
      </p:pic>
      <p:sp>
        <p:nvSpPr>
          <p:cNvPr id="2" name="Rectangle 1">
            <a:extLst>
              <a:ext uri="{FF2B5EF4-FFF2-40B4-BE49-F238E27FC236}">
                <a16:creationId xmlns:a16="http://schemas.microsoft.com/office/drawing/2014/main" id="{FDF59221-1908-1948-BBF9-EA46AF80C64E}"/>
              </a:ext>
            </a:extLst>
          </p:cNvPr>
          <p:cNvSpPr/>
          <p:nvPr/>
        </p:nvSpPr>
        <p:spPr>
          <a:xfrm>
            <a:off x="4613472" y="1600199"/>
            <a:ext cx="568214" cy="596437"/>
          </a:xfrm>
          <a:prstGeom prst="rect">
            <a:avLst/>
          </a:prstGeom>
          <a:noFill/>
          <a:ln w="76200" cap="flat">
            <a:solidFill>
              <a:srgbClr val="FFFF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56" name="Rectangle 55">
            <a:extLst>
              <a:ext uri="{FF2B5EF4-FFF2-40B4-BE49-F238E27FC236}">
                <a16:creationId xmlns:a16="http://schemas.microsoft.com/office/drawing/2014/main" id="{9D515C62-6956-4D47-A2A4-D46EE9C6813A}"/>
              </a:ext>
            </a:extLst>
          </p:cNvPr>
          <p:cNvSpPr/>
          <p:nvPr/>
        </p:nvSpPr>
        <p:spPr>
          <a:xfrm>
            <a:off x="1108186" y="1601110"/>
            <a:ext cx="568214" cy="596437"/>
          </a:xfrm>
          <a:prstGeom prst="rect">
            <a:avLst/>
          </a:prstGeom>
          <a:noFill/>
          <a:ln w="76200" cap="flat">
            <a:solidFill>
              <a:srgbClr val="FFFF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62" name="Rectangle 61">
            <a:extLst>
              <a:ext uri="{FF2B5EF4-FFF2-40B4-BE49-F238E27FC236}">
                <a16:creationId xmlns:a16="http://schemas.microsoft.com/office/drawing/2014/main" id="{4F1C9458-C9BF-3A44-989C-6DF1FCA77699}"/>
              </a:ext>
            </a:extLst>
          </p:cNvPr>
          <p:cNvSpPr/>
          <p:nvPr/>
        </p:nvSpPr>
        <p:spPr>
          <a:xfrm>
            <a:off x="7473372" y="1615430"/>
            <a:ext cx="1137227" cy="596437"/>
          </a:xfrm>
          <a:prstGeom prst="rect">
            <a:avLst/>
          </a:prstGeom>
          <a:noFill/>
          <a:ln w="76200" cap="flat">
            <a:solidFill>
              <a:srgbClr val="FFFF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93106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5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5000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1000" fill="hold"/>
                                        <p:tgtEl>
                                          <p:spTgt spid="62"/>
                                        </p:tgtEl>
                                        <p:attrNameLst>
                                          <p:attrName>ppt_x</p:attrName>
                                        </p:attrNameLst>
                                      </p:cBhvr>
                                      <p:tavLst>
                                        <p:tav tm="0">
                                          <p:val>
                                            <p:strVal val="0-#ppt_w/2"/>
                                          </p:val>
                                        </p:tav>
                                        <p:tav tm="100000">
                                          <p:val>
                                            <p:strVal val="#ppt_x"/>
                                          </p:val>
                                        </p:tav>
                                      </p:tavLst>
                                    </p:anim>
                                    <p:anim calcmode="lin" valueType="num">
                                      <p:cBhvr additive="base">
                                        <p:cTn id="20" dur="10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mph" presetSubtype="0" fill="hold" grpId="1" nodeType="clickEffect">
                                  <p:stCondLst>
                                    <p:cond delay="0"/>
                                  </p:stCondLst>
                                  <p:childTnLst>
                                    <p:animClr clrSpc="hsl" dir="cw">
                                      <p:cBhvr override="childStyle">
                                        <p:cTn id="24" dur="500" fill="hold"/>
                                        <p:tgtEl>
                                          <p:spTgt spid="2"/>
                                        </p:tgtEl>
                                        <p:attrNameLst>
                                          <p:attrName>style.color</p:attrName>
                                        </p:attrNameLst>
                                      </p:cBhvr>
                                      <p:by>
                                        <p:hsl h="7200000" s="0" l="0"/>
                                      </p:by>
                                    </p:animClr>
                                    <p:animClr clrSpc="hsl" dir="cw">
                                      <p:cBhvr>
                                        <p:cTn id="25" dur="500" fill="hold"/>
                                        <p:tgtEl>
                                          <p:spTgt spid="2"/>
                                        </p:tgtEl>
                                        <p:attrNameLst>
                                          <p:attrName>fillcolor</p:attrName>
                                        </p:attrNameLst>
                                      </p:cBhvr>
                                      <p:by>
                                        <p:hsl h="7200000" s="0" l="0"/>
                                      </p:by>
                                    </p:animClr>
                                    <p:animClr clrSpc="hsl" dir="cw">
                                      <p:cBhvr>
                                        <p:cTn id="26" dur="500" fill="hold"/>
                                        <p:tgtEl>
                                          <p:spTgt spid="2"/>
                                        </p:tgtEl>
                                        <p:attrNameLst>
                                          <p:attrName>stroke.color</p:attrName>
                                        </p:attrNameLst>
                                      </p:cBhvr>
                                      <p:by>
                                        <p:hsl h="7200000" s="0" l="0"/>
                                      </p:by>
                                    </p:animClr>
                                    <p:set>
                                      <p:cBhvr>
                                        <p:cTn id="2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6"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35609-B81B-8744-8B15-A9184EC44040}"/>
              </a:ext>
            </a:extLst>
          </p:cNvPr>
          <p:cNvSpPr txBox="1"/>
          <p:nvPr/>
        </p:nvSpPr>
        <p:spPr>
          <a:xfrm>
            <a:off x="1219200" y="2133600"/>
            <a:ext cx="6889063"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1"/>
                </a:solidFill>
                <a:effectLst/>
                <a:uFillTx/>
              </a:rPr>
              <a:t>Requirements and AHWG Future</a:t>
            </a:r>
          </a:p>
        </p:txBody>
      </p:sp>
    </p:spTree>
    <p:extLst>
      <p:ext uri="{BB962C8B-B14F-4D97-AF65-F5344CB8AC3E}">
        <p14:creationId xmlns:p14="http://schemas.microsoft.com/office/powerpoint/2010/main" val="309983208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75158F-DAF0-4B81-A70C-E6E7B06D995B}"/>
              </a:ext>
            </a:extLst>
          </p:cNvPr>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a:extLst>
              <a:ext uri="{FF2B5EF4-FFF2-40B4-BE49-F238E27FC236}">
                <a16:creationId xmlns:a16="http://schemas.microsoft.com/office/drawing/2014/main" id="{E48272CA-A532-4DA1-A0F5-959DAEAE3CEC}"/>
              </a:ext>
            </a:extLst>
          </p:cNvPr>
          <p:cNvSpPr>
            <a:spLocks noGrp="1"/>
          </p:cNvSpPr>
          <p:nvPr>
            <p:ph sz="quarter" idx="10"/>
          </p:nvPr>
        </p:nvSpPr>
        <p:spPr>
          <a:xfrm>
            <a:off x="76200" y="1219200"/>
            <a:ext cx="8991600" cy="5257800"/>
          </a:xfrm>
        </p:spPr>
        <p:txBody>
          <a:bodyPr/>
          <a:lstStyle/>
          <a:p>
            <a:pPr marL="0" indent="0">
              <a:buNone/>
            </a:pPr>
            <a:r>
              <a:rPr lang="en-US" sz="1800"/>
              <a:t>GEOGLAM Requirements V.2 </a:t>
            </a:r>
            <a:r>
              <a:rPr lang="en-US" sz="1800" dirty="0"/>
              <a:t>Complete</a:t>
            </a:r>
            <a:endParaRPr lang="en-US" sz="1800" b="0" dirty="0"/>
          </a:p>
          <a:p>
            <a:r>
              <a:rPr lang="en-US" sz="1600" b="0" dirty="0"/>
              <a:t>CEOS Strategic Response by Plenary 2019</a:t>
            </a:r>
          </a:p>
          <a:p>
            <a:pPr marL="0" indent="0">
              <a:buNone/>
            </a:pPr>
            <a:r>
              <a:rPr lang="en-US" sz="1800" dirty="0"/>
              <a:t>Highlights for CEOS:</a:t>
            </a:r>
          </a:p>
          <a:p>
            <a:r>
              <a:rPr lang="en-US" sz="1600" b="0" dirty="0"/>
              <a:t>Large demand for dense, </a:t>
            </a:r>
            <a:r>
              <a:rPr lang="en-US" sz="1600" u="sng" dirty="0"/>
              <a:t>moderate-high resolution optical time series </a:t>
            </a:r>
            <a:r>
              <a:rPr lang="en-US" sz="1600" b="0" i="1" dirty="0"/>
              <a:t>[usually requested as NDVI]</a:t>
            </a:r>
          </a:p>
          <a:p>
            <a:pPr lvl="1"/>
            <a:r>
              <a:rPr lang="en-US" sz="1400" dirty="0"/>
              <a:t>To realize this, </a:t>
            </a:r>
            <a:r>
              <a:rPr lang="en-US" sz="1400" b="1" dirty="0"/>
              <a:t>interoperability</a:t>
            </a:r>
            <a:r>
              <a:rPr lang="en-US" sz="1400" dirty="0"/>
              <a:t> (space, time) in </a:t>
            </a:r>
            <a:r>
              <a:rPr lang="en-US" sz="1400" b="1" dirty="0"/>
              <a:t>moderate resolution </a:t>
            </a:r>
            <a:r>
              <a:rPr lang="en-US" sz="1400" dirty="0"/>
              <a:t>domain is critical</a:t>
            </a:r>
          </a:p>
          <a:p>
            <a:r>
              <a:rPr lang="en-US" sz="1600" u="sng" dirty="0"/>
              <a:t>Integrated observable/advanced products </a:t>
            </a:r>
            <a:r>
              <a:rPr lang="en-US" sz="1600" b="0" dirty="0"/>
              <a:t>growing</a:t>
            </a:r>
          </a:p>
          <a:p>
            <a:pPr lvl="1"/>
            <a:r>
              <a:rPr lang="en-US" sz="1600" dirty="0"/>
              <a:t>Need for curation of EO data to ensure product quality and usability </a:t>
            </a:r>
          </a:p>
          <a:p>
            <a:pPr lvl="1"/>
            <a:r>
              <a:rPr lang="en-US" sz="1600" dirty="0"/>
              <a:t>Need standard agricultural products in support of policy drivers </a:t>
            </a:r>
          </a:p>
          <a:p>
            <a:pPr lvl="1"/>
            <a:r>
              <a:rPr lang="en-US" sz="1600" dirty="0"/>
              <a:t>Need understanding of CEOS agency plans for - “the Cloud”, big data, machine learning, expanding open data, commercial providers</a:t>
            </a:r>
          </a:p>
          <a:p>
            <a:r>
              <a:rPr lang="en-US" sz="1600" u="sng" dirty="0"/>
              <a:t>In situ data </a:t>
            </a:r>
            <a:r>
              <a:rPr lang="en-US" sz="1600" b="0" dirty="0"/>
              <a:t>remains as a critical need</a:t>
            </a:r>
          </a:p>
          <a:p>
            <a:r>
              <a:rPr lang="en-US" sz="1600" b="0" dirty="0"/>
              <a:t>Need to </a:t>
            </a:r>
            <a:r>
              <a:rPr lang="en-US" sz="1600" u="sng" dirty="0"/>
              <a:t>coordinate across lifecycle of data &amp; use </a:t>
            </a:r>
            <a:r>
              <a:rPr lang="en-US" sz="1600" b="0" dirty="0"/>
              <a:t>(</a:t>
            </a:r>
            <a:r>
              <a:rPr lang="en-US" sz="1600" b="0" dirty="0" err="1"/>
              <a:t>inc.</a:t>
            </a:r>
            <a:r>
              <a:rPr lang="en-US" sz="1600" b="0" dirty="0"/>
              <a:t> Cap Dev)</a:t>
            </a:r>
          </a:p>
          <a:p>
            <a:r>
              <a:rPr lang="en-US" sz="1600" b="0" dirty="0"/>
              <a:t>Direct impact of </a:t>
            </a:r>
            <a:r>
              <a:rPr lang="en-US" sz="1600" u="sng" dirty="0"/>
              <a:t>non-optical data</a:t>
            </a:r>
            <a:r>
              <a:rPr lang="en-US" sz="1600" b="0" dirty="0"/>
              <a:t> growing (Thermal, LiDAR, Radar, Microwave, </a:t>
            </a:r>
            <a:r>
              <a:rPr lang="en-US" sz="1600" b="0" dirty="0" err="1"/>
              <a:t>etc</a:t>
            </a:r>
            <a:r>
              <a:rPr lang="en-US" sz="1600" b="0" dirty="0"/>
              <a:t>)</a:t>
            </a:r>
          </a:p>
          <a:p>
            <a:r>
              <a:rPr lang="en-US" sz="1600" b="0" dirty="0"/>
              <a:t>Increasing communication between info producers and end users is a priority</a:t>
            </a:r>
          </a:p>
          <a:p>
            <a:pPr lvl="1"/>
            <a:r>
              <a:rPr lang="en-US" sz="1600" b="1" u="sng" dirty="0"/>
              <a:t>Value of EO </a:t>
            </a:r>
            <a:r>
              <a:rPr lang="en-US" sz="1600" dirty="0"/>
              <a:t>needs continued attention from the GEOGLAM – CEOS collaboration</a:t>
            </a:r>
          </a:p>
          <a:p>
            <a:endParaRPr lang="en-US" sz="1600" b="0" dirty="0"/>
          </a:p>
        </p:txBody>
      </p:sp>
      <p:sp>
        <p:nvSpPr>
          <p:cNvPr id="4" name="Content Placeholder 3">
            <a:extLst>
              <a:ext uri="{FF2B5EF4-FFF2-40B4-BE49-F238E27FC236}">
                <a16:creationId xmlns:a16="http://schemas.microsoft.com/office/drawing/2014/main" id="{E36CFF40-93C6-4951-BCDB-02EB2771C393}"/>
              </a:ext>
            </a:extLst>
          </p:cNvPr>
          <p:cNvSpPr>
            <a:spLocks noGrp="1"/>
          </p:cNvSpPr>
          <p:nvPr>
            <p:ph sz="quarter" idx="11"/>
          </p:nvPr>
        </p:nvSpPr>
        <p:spPr/>
        <p:txBody>
          <a:bodyPr/>
          <a:lstStyle/>
          <a:p>
            <a:r>
              <a:rPr lang="en-US" dirty="0"/>
              <a:t>Requirements V.2 Highlights</a:t>
            </a:r>
          </a:p>
        </p:txBody>
      </p:sp>
    </p:spTree>
    <p:extLst>
      <p:ext uri="{BB962C8B-B14F-4D97-AF65-F5344CB8AC3E}">
        <p14:creationId xmlns:p14="http://schemas.microsoft.com/office/powerpoint/2010/main" val="20794264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FF09F551-F43D-4047-B22F-3DADC4AC05FE}" type="slidenum">
              <a:rPr lang="en-US" smtClean="0"/>
              <a:pPr/>
              <a:t>7</a:t>
            </a:fld>
            <a:endParaRPr lang="en-US"/>
          </a:p>
        </p:txBody>
      </p:sp>
      <p:pic>
        <p:nvPicPr>
          <p:cNvPr id="8" name="Picture Placeholder 7"/>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tretch/>
        </p:blipFill>
        <p:spPr>
          <a:xfrm>
            <a:off x="152400" y="1219200"/>
            <a:ext cx="5316655" cy="5200233"/>
          </a:xfrm>
        </p:spPr>
      </p:pic>
      <p:sp>
        <p:nvSpPr>
          <p:cNvPr id="2" name="Content Placeholder 1">
            <a:extLst>
              <a:ext uri="{FF2B5EF4-FFF2-40B4-BE49-F238E27FC236}">
                <a16:creationId xmlns:a16="http://schemas.microsoft.com/office/drawing/2014/main" id="{4AAEE99C-5B0B-4941-AF65-3498623C4AC3}"/>
              </a:ext>
            </a:extLst>
          </p:cNvPr>
          <p:cNvSpPr>
            <a:spLocks noGrp="1"/>
          </p:cNvSpPr>
          <p:nvPr>
            <p:ph sz="quarter" idx="11"/>
          </p:nvPr>
        </p:nvSpPr>
        <p:spPr/>
        <p:txBody>
          <a:bodyPr/>
          <a:lstStyle/>
          <a:p>
            <a:pPr rtl="0"/>
            <a:r>
              <a:rPr lang="en-US" dirty="0"/>
              <a:t>Original Requirements Table (2012-2014)</a:t>
            </a:r>
          </a:p>
        </p:txBody>
      </p:sp>
    </p:spTree>
    <p:extLst>
      <p:ext uri="{BB962C8B-B14F-4D97-AF65-F5344CB8AC3E}">
        <p14:creationId xmlns:p14="http://schemas.microsoft.com/office/powerpoint/2010/main" val="7472737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B73F33-C693-4BA3-8DF7-422A98405F68}"/>
              </a:ext>
            </a:extLst>
          </p:cNvPr>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a:extLst>
              <a:ext uri="{FF2B5EF4-FFF2-40B4-BE49-F238E27FC236}">
                <a16:creationId xmlns:a16="http://schemas.microsoft.com/office/drawing/2014/main" id="{07477CB4-214E-4749-888B-3C413F789D06}"/>
              </a:ext>
            </a:extLst>
          </p:cNvPr>
          <p:cNvSpPr>
            <a:spLocks noGrp="1"/>
          </p:cNvSpPr>
          <p:nvPr>
            <p:ph sz="quarter" idx="10"/>
          </p:nvPr>
        </p:nvSpPr>
        <p:spPr/>
        <p:txBody>
          <a:bodyPr/>
          <a:lstStyle/>
          <a:p>
            <a:endParaRPr lang="en-US"/>
          </a:p>
        </p:txBody>
      </p:sp>
      <p:sp>
        <p:nvSpPr>
          <p:cNvPr id="4" name="Content Placeholder 3">
            <a:extLst>
              <a:ext uri="{FF2B5EF4-FFF2-40B4-BE49-F238E27FC236}">
                <a16:creationId xmlns:a16="http://schemas.microsoft.com/office/drawing/2014/main" id="{5080C8F8-D2DE-417A-8B22-B4DDDB30097B}"/>
              </a:ext>
            </a:extLst>
          </p:cNvPr>
          <p:cNvSpPr>
            <a:spLocks noGrp="1"/>
          </p:cNvSpPr>
          <p:nvPr>
            <p:ph sz="quarter" idx="11"/>
          </p:nvPr>
        </p:nvSpPr>
        <p:spPr/>
        <p:txBody>
          <a:bodyPr/>
          <a:lstStyle/>
          <a:p>
            <a:r>
              <a:rPr lang="en-US" dirty="0"/>
              <a:t>Updated GEOGLAM Observation Requirements</a:t>
            </a:r>
          </a:p>
        </p:txBody>
      </p:sp>
      <p:pic>
        <p:nvPicPr>
          <p:cNvPr id="5" name="Picture 4">
            <a:extLst>
              <a:ext uri="{FF2B5EF4-FFF2-40B4-BE49-F238E27FC236}">
                <a16:creationId xmlns:a16="http://schemas.microsoft.com/office/drawing/2014/main" id="{7C79914E-EDAC-4C0E-9E75-7E2DC96C514C}"/>
              </a:ext>
            </a:extLst>
          </p:cNvPr>
          <p:cNvPicPr>
            <a:picLocks noChangeAspect="1"/>
          </p:cNvPicPr>
          <p:nvPr/>
        </p:nvPicPr>
        <p:blipFill>
          <a:blip r:embed="rId2"/>
          <a:stretch>
            <a:fillRect/>
          </a:stretch>
        </p:blipFill>
        <p:spPr>
          <a:xfrm>
            <a:off x="16934" y="1219200"/>
            <a:ext cx="9107527" cy="5417443"/>
          </a:xfrm>
          <a:prstGeom prst="rect">
            <a:avLst/>
          </a:prstGeom>
        </p:spPr>
      </p:pic>
      <p:sp>
        <p:nvSpPr>
          <p:cNvPr id="6" name="Rectangle 5">
            <a:extLst>
              <a:ext uri="{FF2B5EF4-FFF2-40B4-BE49-F238E27FC236}">
                <a16:creationId xmlns:a16="http://schemas.microsoft.com/office/drawing/2014/main" id="{D39EAB59-C6B9-F241-951A-B73E83B93904}"/>
              </a:ext>
            </a:extLst>
          </p:cNvPr>
          <p:cNvSpPr/>
          <p:nvPr/>
        </p:nvSpPr>
        <p:spPr>
          <a:xfrm>
            <a:off x="0" y="1219200"/>
            <a:ext cx="4800600" cy="1828800"/>
          </a:xfrm>
          <a:prstGeom prst="rect">
            <a:avLst/>
          </a:prstGeom>
          <a:noFill/>
          <a:ln w="635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pic>
        <p:nvPicPr>
          <p:cNvPr id="7" name="Picture 6">
            <a:extLst>
              <a:ext uri="{FF2B5EF4-FFF2-40B4-BE49-F238E27FC236}">
                <a16:creationId xmlns:a16="http://schemas.microsoft.com/office/drawing/2014/main" id="{788B4779-6679-FC49-9616-0078C1D2F89A}"/>
              </a:ext>
            </a:extLst>
          </p:cNvPr>
          <p:cNvPicPr>
            <a:picLocks noChangeAspect="1"/>
          </p:cNvPicPr>
          <p:nvPr/>
        </p:nvPicPr>
        <p:blipFill rotWithShape="1">
          <a:blip r:embed="rId2"/>
          <a:srcRect r="47476" b="67649"/>
          <a:stretch/>
        </p:blipFill>
        <p:spPr>
          <a:xfrm>
            <a:off x="99010" y="2127354"/>
            <a:ext cx="8943373" cy="3276599"/>
          </a:xfrm>
          <a:prstGeom prst="rect">
            <a:avLst/>
          </a:prstGeom>
          <a:ln w="63500">
            <a:solidFill>
              <a:srgbClr val="C00000"/>
            </a:solidFill>
          </a:ln>
        </p:spPr>
      </p:pic>
    </p:spTree>
    <p:extLst>
      <p:ext uri="{BB962C8B-B14F-4D97-AF65-F5344CB8AC3E}">
        <p14:creationId xmlns:p14="http://schemas.microsoft.com/office/powerpoint/2010/main" val="29862544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par>
                                <p:cTn id="16" presetID="9" presetClass="emph" presetSubtype="0" grpId="1" nodeType="withEffect">
                                  <p:stCondLst>
                                    <p:cond delay="1000"/>
                                  </p:stCondLst>
                                  <p:childTnLst>
                                    <p:set>
                                      <p:cBhvr>
                                        <p:cTn id="17" dur="indefinite"/>
                                        <p:tgtEl>
                                          <p:spTgt spid="6"/>
                                        </p:tgtEl>
                                        <p:attrNameLst>
                                          <p:attrName>style.opacity</p:attrName>
                                        </p:attrNameLst>
                                      </p:cBhvr>
                                      <p:to>
                                        <p:strVal val="0.25"/>
                                      </p:to>
                                    </p:set>
                                    <p:animEffect filter="image" prLst="opacity: 0.25">
                                      <p:cBhvr rctx="IE">
                                        <p:cTn id="18" dur="indefinite"/>
                                        <p:tgtEl>
                                          <p:spTgt spid="6"/>
                                        </p:tgtEl>
                                      </p:cBhvr>
                                    </p:animEffect>
                                  </p:childTnLst>
                                </p:cTn>
                              </p:par>
                              <p:par>
                                <p:cTn id="19" presetID="9" presetClass="emph" presetSubtype="0" nodeType="withEffect">
                                  <p:stCondLst>
                                    <p:cond delay="1000"/>
                                  </p:stCondLst>
                                  <p:childTnLst>
                                    <p:set>
                                      <p:cBhvr>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029782A-AFD1-4D77-A12C-6A299DAF11B3}"/>
              </a:ext>
            </a:extLst>
          </p:cNvPr>
          <p:cNvGraphicFramePr>
            <a:graphicFrameLocks noGrp="1"/>
          </p:cNvGraphicFramePr>
          <p:nvPr>
            <p:extLst>
              <p:ext uri="{D42A27DB-BD31-4B8C-83A1-F6EECF244321}">
                <p14:modId xmlns:p14="http://schemas.microsoft.com/office/powerpoint/2010/main" val="3800946366"/>
              </p:ext>
            </p:extLst>
          </p:nvPr>
        </p:nvGraphicFramePr>
        <p:xfrm>
          <a:off x="0" y="1219200"/>
          <a:ext cx="9143999" cy="5334000"/>
        </p:xfrm>
        <a:graphic>
          <a:graphicData uri="http://schemas.openxmlformats.org/drawingml/2006/table">
            <a:tbl>
              <a:tblPr bandRow="1">
                <a:tableStyleId>{5C22544A-7EE6-4342-B048-85BDC9FD1C3A}</a:tableStyleId>
              </a:tblPr>
              <a:tblGrid>
                <a:gridCol w="452373">
                  <a:extLst>
                    <a:ext uri="{9D8B030D-6E8A-4147-A177-3AD203B41FA5}">
                      <a16:colId xmlns:a16="http://schemas.microsoft.com/office/drawing/2014/main" val="3357348459"/>
                    </a:ext>
                  </a:extLst>
                </a:gridCol>
                <a:gridCol w="1377991">
                  <a:extLst>
                    <a:ext uri="{9D8B030D-6E8A-4147-A177-3AD203B41FA5}">
                      <a16:colId xmlns:a16="http://schemas.microsoft.com/office/drawing/2014/main" val="248304380"/>
                    </a:ext>
                  </a:extLst>
                </a:gridCol>
                <a:gridCol w="1384506">
                  <a:extLst>
                    <a:ext uri="{9D8B030D-6E8A-4147-A177-3AD203B41FA5}">
                      <a16:colId xmlns:a16="http://schemas.microsoft.com/office/drawing/2014/main" val="3116661696"/>
                    </a:ext>
                  </a:extLst>
                </a:gridCol>
                <a:gridCol w="1251531">
                  <a:extLst>
                    <a:ext uri="{9D8B030D-6E8A-4147-A177-3AD203B41FA5}">
                      <a16:colId xmlns:a16="http://schemas.microsoft.com/office/drawing/2014/main" val="4055727292"/>
                    </a:ext>
                  </a:extLst>
                </a:gridCol>
                <a:gridCol w="4677598">
                  <a:extLst>
                    <a:ext uri="{9D8B030D-6E8A-4147-A177-3AD203B41FA5}">
                      <a16:colId xmlns:a16="http://schemas.microsoft.com/office/drawing/2014/main" val="690465675"/>
                    </a:ext>
                  </a:extLst>
                </a:gridCol>
              </a:tblGrid>
              <a:tr h="699588">
                <a:tc>
                  <a:txBody>
                    <a:bodyPr/>
                    <a:lstStyle/>
                    <a:p>
                      <a:pPr marL="0" marR="0">
                        <a:lnSpc>
                          <a:spcPct val="115000"/>
                        </a:lnSpc>
                        <a:spcBef>
                          <a:spcPts val="0"/>
                        </a:spcBef>
                        <a:spcAft>
                          <a:spcPts val="1000"/>
                        </a:spcAft>
                      </a:pPr>
                      <a:r>
                        <a:rPr lang="en-GB" sz="1200" dirty="0">
                          <a:effectLst/>
                          <a:latin typeface="Tw Cen MT" panose="020B0602020104020603" pitchFamily="34" charset="0"/>
                        </a:rPr>
                        <a:t> </a:t>
                      </a:r>
                      <a:endParaRPr lang="en-US" sz="1200" dirty="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b="1" dirty="0">
                          <a:effectLst/>
                          <a:latin typeface="Tw Cen MT" panose="020B0602020104020603" pitchFamily="34" charset="0"/>
                        </a:rPr>
                        <a:t>Table 1: Core Information Product (TBC) </a:t>
                      </a:r>
                      <a:endParaRPr lang="en-US" sz="1200" b="1" dirty="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Spatial Resolution, Accuracy, and/or Precision</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Frequency of Production</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End Use: Knowledge &amp; Sustainable Decisions Supported</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extLst>
                  <a:ext uri="{0D108BD9-81ED-4DB2-BD59-A6C34878D82A}">
                    <a16:rowId xmlns:a16="http://schemas.microsoft.com/office/drawing/2014/main" val="576398004"/>
                  </a:ext>
                </a:extLst>
              </a:tr>
              <a:tr h="435021">
                <a:tc>
                  <a:txBody>
                    <a:bodyPr/>
                    <a:lstStyle/>
                    <a:p>
                      <a:pPr marL="0" marR="0">
                        <a:lnSpc>
                          <a:spcPct val="115000"/>
                        </a:lnSpc>
                        <a:spcBef>
                          <a:spcPts val="0"/>
                        </a:spcBef>
                        <a:spcAft>
                          <a:spcPts val="1000"/>
                        </a:spcAft>
                      </a:pPr>
                      <a:r>
                        <a:rPr lang="en-GB" sz="1200">
                          <a:effectLst/>
                          <a:latin typeface="Tw Cen MT" panose="020B0602020104020603" pitchFamily="34" charset="0"/>
                        </a:rPr>
                        <a:t>1</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dirty="0">
                          <a:effectLst/>
                          <a:latin typeface="Tw Cen MT" panose="020B0602020104020603" pitchFamily="34" charset="0"/>
                        </a:rPr>
                        <a:t>Cropland mask</a:t>
                      </a:r>
                      <a:endParaRPr lang="en-US" sz="1200" dirty="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300m to 3m </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Monthly within season</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highlight>
                            <a:srgbClr val="FFFF00"/>
                          </a:highlight>
                          <a:latin typeface="Tw Cen MT" panose="020B0602020104020603" pitchFamily="34" charset="0"/>
                        </a:rPr>
                        <a:t>State and Change: Federal/State land use policy; infrastructure investment; statistics; SDGs, climate change impacts</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extLst>
                  <a:ext uri="{0D108BD9-81ED-4DB2-BD59-A6C34878D82A}">
                    <a16:rowId xmlns:a16="http://schemas.microsoft.com/office/drawing/2014/main" val="3452591334"/>
                  </a:ext>
                </a:extLst>
              </a:tr>
              <a:tr h="428445">
                <a:tc>
                  <a:txBody>
                    <a:bodyPr/>
                    <a:lstStyle/>
                    <a:p>
                      <a:pPr marL="0" marR="0">
                        <a:lnSpc>
                          <a:spcPct val="115000"/>
                        </a:lnSpc>
                        <a:spcBef>
                          <a:spcPts val="0"/>
                        </a:spcBef>
                        <a:spcAft>
                          <a:spcPts val="1000"/>
                        </a:spcAft>
                      </a:pPr>
                      <a:r>
                        <a:rPr lang="en-GB" sz="1200">
                          <a:effectLst/>
                          <a:latin typeface="Tw Cen MT" panose="020B0602020104020603" pitchFamily="34" charset="0"/>
                        </a:rPr>
                        <a:t>2</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Irrigated vs non irrigated cropland </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300 to 3m</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seasonal</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highlight>
                            <a:srgbClr val="FFFF00"/>
                          </a:highlight>
                          <a:latin typeface="Tw Cen MT" panose="020B0602020104020603" pitchFamily="34" charset="0"/>
                        </a:rPr>
                        <a:t>Water management and monitoring; SDGs (water use efficiency) </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extLst>
                  <a:ext uri="{0D108BD9-81ED-4DB2-BD59-A6C34878D82A}">
                    <a16:rowId xmlns:a16="http://schemas.microsoft.com/office/drawing/2014/main" val="1000454918"/>
                  </a:ext>
                </a:extLst>
              </a:tr>
              <a:tr h="523209">
                <a:tc>
                  <a:txBody>
                    <a:bodyPr/>
                    <a:lstStyle/>
                    <a:p>
                      <a:pPr marL="0" marR="0">
                        <a:lnSpc>
                          <a:spcPct val="115000"/>
                        </a:lnSpc>
                        <a:spcBef>
                          <a:spcPts val="0"/>
                        </a:spcBef>
                        <a:spcAft>
                          <a:spcPts val="1000"/>
                        </a:spcAft>
                      </a:pPr>
                      <a:r>
                        <a:rPr lang="en-GB" sz="1200">
                          <a:effectLst/>
                          <a:latin typeface="Tw Cen MT" panose="020B0602020104020603" pitchFamily="34" charset="0"/>
                        </a:rPr>
                        <a:t>3</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Crop type map</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300m to 3m</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Monthly within season</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highlight>
                            <a:srgbClr val="FFFF00"/>
                          </a:highlight>
                          <a:latin typeface="Tw Cen MT" panose="020B0602020104020603" pitchFamily="34" charset="0"/>
                        </a:rPr>
                        <a:t>Fed/State/Int’l Market information; infrastructure investment; supplement/replace survey statistics; SDGs, climate change impacts</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extLst>
                  <a:ext uri="{0D108BD9-81ED-4DB2-BD59-A6C34878D82A}">
                    <a16:rowId xmlns:a16="http://schemas.microsoft.com/office/drawing/2014/main" val="2416311849"/>
                  </a:ext>
                </a:extLst>
              </a:tr>
              <a:tr h="435021">
                <a:tc>
                  <a:txBody>
                    <a:bodyPr/>
                    <a:lstStyle/>
                    <a:p>
                      <a:pPr marL="0" marR="0">
                        <a:lnSpc>
                          <a:spcPct val="115000"/>
                        </a:lnSpc>
                        <a:spcBef>
                          <a:spcPts val="0"/>
                        </a:spcBef>
                        <a:spcAft>
                          <a:spcPts val="1000"/>
                        </a:spcAft>
                      </a:pPr>
                      <a:r>
                        <a:rPr lang="en-GB" sz="1200">
                          <a:effectLst/>
                          <a:latin typeface="Tw Cen MT" panose="020B0602020104020603" pitchFamily="34" charset="0"/>
                        </a:rPr>
                        <a:t>4</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Crop type area </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Admin Level 1, +/- 10%</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Every 2 months within season</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dirty="0">
                          <a:effectLst/>
                          <a:highlight>
                            <a:srgbClr val="FFFF00"/>
                          </a:highlight>
                          <a:latin typeface="Tw Cen MT" panose="020B0602020104020603" pitchFamily="34" charset="0"/>
                        </a:rPr>
                        <a:t>Market information; supplement/replace survey statistics on production; logistics planning; food security-early warning</a:t>
                      </a:r>
                      <a:endParaRPr lang="en-US" sz="1200" dirty="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extLst>
                  <a:ext uri="{0D108BD9-81ED-4DB2-BD59-A6C34878D82A}">
                    <a16:rowId xmlns:a16="http://schemas.microsoft.com/office/drawing/2014/main" val="3856995220"/>
                  </a:ext>
                </a:extLst>
              </a:tr>
              <a:tr h="435021">
                <a:tc>
                  <a:txBody>
                    <a:bodyPr/>
                    <a:lstStyle/>
                    <a:p>
                      <a:pPr marL="0" marR="0">
                        <a:lnSpc>
                          <a:spcPct val="115000"/>
                        </a:lnSpc>
                        <a:spcBef>
                          <a:spcPts val="0"/>
                        </a:spcBef>
                        <a:spcAft>
                          <a:spcPts val="1000"/>
                        </a:spcAft>
                      </a:pPr>
                      <a:r>
                        <a:rPr lang="en-GB" sz="1200">
                          <a:effectLst/>
                          <a:latin typeface="Tw Cen MT" panose="020B0602020104020603" pitchFamily="34" charset="0"/>
                        </a:rPr>
                        <a:t>5</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Crop condition</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300m to 3m</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1-2 weeks</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highlight>
                            <a:srgbClr val="FFFF00"/>
                          </a:highlight>
                          <a:latin typeface="Tw Cen MT" panose="020B0602020104020603" pitchFamily="34" charset="0"/>
                        </a:rPr>
                        <a:t>Market information; food security-early warning; Fed/state policy and program response; production insurance</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extLst>
                  <a:ext uri="{0D108BD9-81ED-4DB2-BD59-A6C34878D82A}">
                    <a16:rowId xmlns:a16="http://schemas.microsoft.com/office/drawing/2014/main" val="734743411"/>
                  </a:ext>
                </a:extLst>
              </a:tr>
              <a:tr h="649750">
                <a:tc>
                  <a:txBody>
                    <a:bodyPr/>
                    <a:lstStyle/>
                    <a:p>
                      <a:pPr marL="0" marR="0">
                        <a:lnSpc>
                          <a:spcPct val="115000"/>
                        </a:lnSpc>
                        <a:spcBef>
                          <a:spcPts val="0"/>
                        </a:spcBef>
                        <a:spcAft>
                          <a:spcPts val="1000"/>
                        </a:spcAft>
                      </a:pPr>
                      <a:r>
                        <a:rPr lang="en-GB" sz="1200">
                          <a:effectLst/>
                          <a:latin typeface="Tw Cen MT" panose="020B0602020104020603" pitchFamily="34" charset="0"/>
                        </a:rPr>
                        <a:t>6</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Crop yield forecast</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Admin Level 1, +/- 10%</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Monthly throughout season(s)</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dirty="0">
                          <a:effectLst/>
                          <a:highlight>
                            <a:srgbClr val="FFFF00"/>
                          </a:highlight>
                          <a:latin typeface="Tw Cen MT" panose="020B0602020104020603" pitchFamily="34" charset="0"/>
                        </a:rPr>
                        <a:t>Market information; supplement/replace survey statistics on production; logistics planning; food security-early warning; SDGs; climate change impacts</a:t>
                      </a:r>
                      <a:endParaRPr lang="en-US" sz="1200" dirty="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extLst>
                  <a:ext uri="{0D108BD9-81ED-4DB2-BD59-A6C34878D82A}">
                    <a16:rowId xmlns:a16="http://schemas.microsoft.com/office/drawing/2014/main" val="2279677542"/>
                  </a:ext>
                </a:extLst>
              </a:tr>
              <a:tr h="649750">
                <a:tc>
                  <a:txBody>
                    <a:bodyPr/>
                    <a:lstStyle/>
                    <a:p>
                      <a:pPr marL="0" marR="0">
                        <a:lnSpc>
                          <a:spcPct val="115000"/>
                        </a:lnSpc>
                        <a:spcBef>
                          <a:spcPts val="0"/>
                        </a:spcBef>
                        <a:spcAft>
                          <a:spcPts val="1000"/>
                        </a:spcAft>
                      </a:pPr>
                      <a:r>
                        <a:rPr lang="en-GB" sz="1200">
                          <a:effectLst/>
                          <a:latin typeface="Tw Cen MT" panose="020B0602020104020603" pitchFamily="34" charset="0"/>
                        </a:rPr>
                        <a:t>7</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Crop Yield Estimation</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field level</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Seasonal, post-harvest</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highlight>
                            <a:srgbClr val="FFFF00"/>
                          </a:highlight>
                          <a:latin typeface="Tw Cen MT" panose="020B0602020104020603" pitchFamily="34" charset="0"/>
                        </a:rPr>
                        <a:t>Market information; supplement/replace survey statistics on production; logistics planning; food security-early warning; SDGs; climate change impacts</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extLst>
                  <a:ext uri="{0D108BD9-81ED-4DB2-BD59-A6C34878D82A}">
                    <a16:rowId xmlns:a16="http://schemas.microsoft.com/office/drawing/2014/main" val="1287543776"/>
                  </a:ext>
                </a:extLst>
              </a:tr>
              <a:tr h="428445">
                <a:tc>
                  <a:txBody>
                    <a:bodyPr/>
                    <a:lstStyle/>
                    <a:p>
                      <a:pPr marL="0" marR="0">
                        <a:lnSpc>
                          <a:spcPct val="115000"/>
                        </a:lnSpc>
                        <a:spcBef>
                          <a:spcPts val="0"/>
                        </a:spcBef>
                        <a:spcAft>
                          <a:spcPts val="1000"/>
                        </a:spcAft>
                      </a:pPr>
                      <a:r>
                        <a:rPr lang="en-GB" sz="1200">
                          <a:effectLst/>
                          <a:latin typeface="Tw Cen MT" panose="020B0602020104020603" pitchFamily="34" charset="0"/>
                        </a:rPr>
                        <a:t>8</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Rangeland and pasture mask</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300m to 3m</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Seasonal</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highlight>
                            <a:srgbClr val="FFFF00"/>
                          </a:highlight>
                          <a:latin typeface="Tw Cen MT" panose="020B0602020104020603" pitchFamily="34" charset="0"/>
                        </a:rPr>
                        <a:t>State and Change: Federal/State land use policy; statistics; SDGs, climate change impacts</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extLst>
                  <a:ext uri="{0D108BD9-81ED-4DB2-BD59-A6C34878D82A}">
                    <a16:rowId xmlns:a16="http://schemas.microsoft.com/office/drawing/2014/main" val="2239454236"/>
                  </a:ext>
                </a:extLst>
              </a:tr>
              <a:tr h="649750">
                <a:tc>
                  <a:txBody>
                    <a:bodyPr/>
                    <a:lstStyle/>
                    <a:p>
                      <a:pPr marL="0" marR="0">
                        <a:lnSpc>
                          <a:spcPct val="115000"/>
                        </a:lnSpc>
                        <a:spcBef>
                          <a:spcPts val="0"/>
                        </a:spcBef>
                        <a:spcAft>
                          <a:spcPts val="1000"/>
                        </a:spcAft>
                      </a:pPr>
                      <a:r>
                        <a:rPr lang="en-GB" sz="1200">
                          <a:effectLst/>
                          <a:latin typeface="Tw Cen MT" panose="020B0602020104020603" pitchFamily="34" charset="0"/>
                        </a:rPr>
                        <a:t>9</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Rangeland and pasture condition assessment</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300m</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a:effectLst/>
                          <a:latin typeface="Tw Cen MT" panose="020B0602020104020603" pitchFamily="34" charset="0"/>
                        </a:rPr>
                        <a:t>Monthly throughout season(s)</a:t>
                      </a:r>
                      <a:endParaRPr lang="en-US" sz="120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tc>
                  <a:txBody>
                    <a:bodyPr/>
                    <a:lstStyle/>
                    <a:p>
                      <a:pPr marL="0" marR="0">
                        <a:lnSpc>
                          <a:spcPct val="115000"/>
                        </a:lnSpc>
                        <a:spcBef>
                          <a:spcPts val="0"/>
                        </a:spcBef>
                        <a:spcAft>
                          <a:spcPts val="1000"/>
                        </a:spcAft>
                      </a:pPr>
                      <a:r>
                        <a:rPr lang="en-GB" sz="1200" dirty="0">
                          <a:effectLst/>
                          <a:highlight>
                            <a:srgbClr val="FFFF00"/>
                          </a:highlight>
                          <a:latin typeface="Tw Cen MT" panose="020B0602020104020603" pitchFamily="34" charset="0"/>
                        </a:rPr>
                        <a:t>Food security-early warning; SDGs; climate change impacts</a:t>
                      </a:r>
                      <a:endParaRPr lang="en-US" sz="1200" dirty="0">
                        <a:effectLst/>
                        <a:latin typeface="Tw Cen MT" panose="020B0602020104020603" pitchFamily="34" charset="0"/>
                        <a:ea typeface="Verdana" panose="020B0604030504040204" pitchFamily="34" charset="0"/>
                        <a:cs typeface="Verdana" panose="020B0604030504040204" pitchFamily="34" charset="0"/>
                      </a:endParaRPr>
                    </a:p>
                  </a:txBody>
                  <a:tcPr marL="23525" marR="23525" marT="0" marB="0"/>
                </a:tc>
                <a:extLst>
                  <a:ext uri="{0D108BD9-81ED-4DB2-BD59-A6C34878D82A}">
                    <a16:rowId xmlns:a16="http://schemas.microsoft.com/office/drawing/2014/main" val="2722841340"/>
                  </a:ext>
                </a:extLst>
              </a:tr>
            </a:tbl>
          </a:graphicData>
        </a:graphic>
      </p:graphicFrame>
      <p:sp>
        <p:nvSpPr>
          <p:cNvPr id="3" name="Content Placeholder 2">
            <a:extLst>
              <a:ext uri="{FF2B5EF4-FFF2-40B4-BE49-F238E27FC236}">
                <a16:creationId xmlns:a16="http://schemas.microsoft.com/office/drawing/2014/main" id="{F958E33F-079A-BB4D-96DC-DBE266FFCCF2}"/>
              </a:ext>
            </a:extLst>
          </p:cNvPr>
          <p:cNvSpPr>
            <a:spLocks noGrp="1"/>
          </p:cNvSpPr>
          <p:nvPr>
            <p:ph sz="quarter" idx="11"/>
          </p:nvPr>
        </p:nvSpPr>
        <p:spPr>
          <a:xfrm>
            <a:off x="1981200" y="0"/>
            <a:ext cx="4953000" cy="990600"/>
          </a:xfrm>
        </p:spPr>
        <p:txBody>
          <a:bodyPr/>
          <a:lstStyle/>
          <a:p>
            <a:r>
              <a:rPr lang="en-US" dirty="0"/>
              <a:t>Requirements that can be traced to use</a:t>
            </a:r>
          </a:p>
        </p:txBody>
      </p:sp>
    </p:spTree>
    <p:extLst>
      <p:ext uri="{BB962C8B-B14F-4D97-AF65-F5344CB8AC3E}">
        <p14:creationId xmlns:p14="http://schemas.microsoft.com/office/powerpoint/2010/main" val="1150277629"/>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11218</TotalTime>
  <Words>1865</Words>
  <Application>Microsoft Macintosh PowerPoint</Application>
  <PresentationFormat>On-screen Show (4:3)</PresentationFormat>
  <Paragraphs>258</Paragraphs>
  <Slides>19</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vt:i4>
      </vt:variant>
    </vt:vector>
  </HeadingPairs>
  <TitlesOfParts>
    <vt:vector size="34" baseType="lpstr">
      <vt:lpstr>Arial</vt:lpstr>
      <vt:lpstr>Arial Bold</vt:lpstr>
      <vt:lpstr>Avenir Roman</vt:lpstr>
      <vt:lpstr>Calibri</vt:lpstr>
      <vt:lpstr>Century Gothic</vt:lpstr>
      <vt:lpstr>Courier New</vt:lpstr>
      <vt:lpstr>Droid Serif</vt:lpstr>
      <vt:lpstr>Helvetica</vt:lpstr>
      <vt:lpstr>Helvetica Light</vt:lpstr>
      <vt:lpstr>Proxima Nova Regular</vt:lpstr>
      <vt:lpstr>Tw Cen MT</vt:lpstr>
      <vt:lpstr>Verdana</vt:lpstr>
      <vt:lpstr>Wingdings</vt:lpstr>
      <vt:lpstr>Default</vt:lpstr>
      <vt:lpstr>White</vt:lpstr>
      <vt:lpstr>CEOS AHWG on GEOGLAM</vt:lpstr>
      <vt:lpstr>PowerPoint Presentation</vt:lpstr>
      <vt:lpstr>PowerPoint Presentation</vt:lpstr>
      <vt:lpstr>Timeline of Meetings, Actions, and Decisions  on the question of the future of the  CEOS Ad Hoc Working Group on GEOGLAM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GEOGLAM now has a Thematic Coordination Team on “EO Data Coordination”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Doorn, Bradley (HQ-DK000)</cp:lastModifiedBy>
  <cp:revision>280</cp:revision>
  <dcterms:modified xsi:type="dcterms:W3CDTF">2019-04-03T18:08:31Z</dcterms:modified>
</cp:coreProperties>
</file>