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77" r:id="rId4"/>
    <p:sldId id="275" r:id="rId5"/>
    <p:sldId id="278" r:id="rId6"/>
    <p:sldId id="279" r:id="rId7"/>
    <p:sldId id="276" r:id="rId8"/>
    <p:sldId id="272" r:id="rId9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Smith" initials="LS" lastIdx="2" clrIdx="0">
    <p:extLst>
      <p:ext uri="{19B8F6BF-5375-455C-9EA6-DF929625EA0E}">
        <p15:presenceInfo xmlns:p15="http://schemas.microsoft.com/office/powerpoint/2012/main" userId="88bec4dde897cd60" providerId="Windows Live"/>
      </p:ext>
    </p:extLst>
  </p:cmAuthor>
  <p:cmAuthor id="2" name="Zoffoli Simona" initials="ZS" lastIdx="1" clrIdx="1">
    <p:extLst>
      <p:ext uri="{19B8F6BF-5375-455C-9EA6-DF929625EA0E}">
        <p15:presenceInfo xmlns:p15="http://schemas.microsoft.com/office/powerpoint/2012/main" userId="S-1-5-21-3130134465-445538008-3150561178-37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6"/>
    <p:restoredTop sz="93729" autoAdjust="0"/>
  </p:normalViewPr>
  <p:slideViewPr>
    <p:cSldViewPr>
      <p:cViewPr varScale="1">
        <p:scale>
          <a:sx n="48" d="100"/>
          <a:sy n="48" d="100"/>
        </p:scale>
        <p:origin x="72" y="3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</p:spTree>
    <p:extLst>
      <p:ext uri="{BB962C8B-B14F-4D97-AF65-F5344CB8AC3E}">
        <p14:creationId xmlns:p14="http://schemas.microsoft.com/office/powerpoint/2010/main" val="2165392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8157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19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‹N›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SIT-34, 3-4 April 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981200" y="152400"/>
            <a:ext cx="495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avid.green@nasa.gov" TargetMode="External"/><Relationship Id="rId4" Type="http://schemas.openxmlformats.org/officeDocument/2006/relationships/hyperlink" Target="mailto:Kerry.Sawyer@noa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200" b="1" dirty="0" smtClean="0">
                <a:solidFill>
                  <a:schemeClr val="bg1"/>
                </a:solidFill>
                <a:latin typeface="+mj-lt"/>
              </a:rPr>
              <a:t>WG Disasters</a:t>
            </a:r>
            <a:br>
              <a:rPr lang="en-GB" sz="4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Observation for Disasters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Simona Zoffoli, ASI, WG Disasters Chair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SIT-34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Session 4, Agenda Item 4.5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Miami, FL, USA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3 – 4 April 2019</a:t>
            </a:r>
          </a:p>
        </p:txBody>
      </p:sp>
      <p:pic>
        <p:nvPicPr>
          <p:cNvPr id="12" name="ceos_logo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CEOS </a:t>
            </a:r>
            <a:r>
              <a:rPr lang="en-US" dirty="0" err="1"/>
              <a:t>Workplan</a:t>
            </a:r>
            <a:r>
              <a:rPr lang="en-US" dirty="0"/>
              <a:t> 2019-2021 v1 – WG Disasters, 9 deliverables</a:t>
            </a:r>
          </a:p>
          <a:p>
            <a:pPr lvl="1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GEO Initiatives</a:t>
            </a:r>
          </a:p>
          <a:p>
            <a:pPr lvl="2"/>
            <a:r>
              <a:rPr lang="en-US" dirty="0"/>
              <a:t>GSNL, DIS-10 Data coordination for GSNL</a:t>
            </a:r>
          </a:p>
          <a:p>
            <a:pPr lvl="2"/>
            <a:r>
              <a:rPr lang="en-US" dirty="0"/>
              <a:t>GEODARMA, DIS-15, Identification of DRM priorities</a:t>
            </a:r>
          </a:p>
          <a:p>
            <a:pPr lvl="1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CEOS WG Disasters DRM Initiatives</a:t>
            </a:r>
          </a:p>
          <a:p>
            <a:pPr lvl="2"/>
            <a:r>
              <a:rPr lang="en-US" dirty="0"/>
              <a:t>Landslide Pilot, DIS-16, Final report</a:t>
            </a:r>
          </a:p>
          <a:p>
            <a:pPr lvl="2"/>
            <a:r>
              <a:rPr lang="en-US" dirty="0"/>
              <a:t>Recovery Observatory, DIS-12 (early evaluation), DIS-22 (final rep.)</a:t>
            </a:r>
          </a:p>
          <a:p>
            <a:pPr lvl="2"/>
            <a:r>
              <a:rPr lang="en-US" dirty="0"/>
              <a:t>Volcano Demonstrator, DIS-18 (report)</a:t>
            </a:r>
          </a:p>
          <a:p>
            <a:pPr lvl="2"/>
            <a:r>
              <a:rPr lang="en-US" dirty="0"/>
              <a:t>Seismic Demonstrator, DIS-21 (report)</a:t>
            </a:r>
          </a:p>
          <a:p>
            <a:pPr lvl="1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CEOS WG Disasters Cross-cutting Initiatives</a:t>
            </a:r>
          </a:p>
          <a:p>
            <a:pPr lvl="2"/>
            <a:r>
              <a:rPr lang="en-US" dirty="0" err="1"/>
              <a:t>GeoHazards</a:t>
            </a:r>
            <a:r>
              <a:rPr lang="en-US" dirty="0"/>
              <a:t> Lab, DIS-19 (e-collaboration), DIS-20 (</a:t>
            </a:r>
            <a:r>
              <a:rPr lang="en-US" dirty="0" err="1"/>
              <a:t>standardiz</a:t>
            </a:r>
            <a:r>
              <a:rPr lang="en-US" dirty="0"/>
              <a:t>.)</a:t>
            </a:r>
          </a:p>
          <a:p>
            <a:r>
              <a:rPr lang="en-US" dirty="0" smtClean="0"/>
              <a:t>WG </a:t>
            </a:r>
            <a:r>
              <a:rPr lang="en-US" dirty="0"/>
              <a:t>Disasters has no open SIT and Plenary </a:t>
            </a:r>
            <a:r>
              <a:rPr lang="en-US" dirty="0" smtClean="0"/>
              <a:t>actions. Coordinates </a:t>
            </a:r>
            <a:r>
              <a:rPr lang="en-US" dirty="0"/>
              <a:t>with NOAA and </a:t>
            </a:r>
            <a:r>
              <a:rPr lang="en-US" dirty="0" err="1"/>
              <a:t>WGCapD</a:t>
            </a:r>
            <a:r>
              <a:rPr lang="en-US" dirty="0"/>
              <a:t> on the flood monitoring initiative for GEO-LEO (see session 3, item 3.7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Linkages to CEOS Work Plan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22720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143000"/>
            <a:ext cx="8991600" cy="5597485"/>
          </a:xfrm>
        </p:spPr>
        <p:txBody>
          <a:bodyPr/>
          <a:lstStyle/>
          <a:p>
            <a:r>
              <a:rPr lang="en-US" u="sng" dirty="0"/>
              <a:t>Major achievements since SIT-33</a:t>
            </a:r>
          </a:p>
          <a:p>
            <a:pPr lvl="1"/>
            <a:r>
              <a:rPr lang="en-US" dirty="0"/>
              <a:t>Thematic products for </a:t>
            </a:r>
            <a:r>
              <a:rPr lang="en-US" dirty="0" smtClean="0"/>
              <a:t>Recovery</a:t>
            </a:r>
          </a:p>
          <a:p>
            <a:pPr lvl="1"/>
            <a:r>
              <a:rPr lang="en-US" dirty="0" smtClean="0"/>
              <a:t>Products </a:t>
            </a:r>
            <a:r>
              <a:rPr lang="en-US" dirty="0"/>
              <a:t>for landslide monitoring and deformation mapping</a:t>
            </a:r>
          </a:p>
          <a:p>
            <a:pPr lvl="1"/>
            <a:r>
              <a:rPr lang="en-US" dirty="0"/>
              <a:t>Advanced science products for crisis response (i.e. Hawaii/ Sulawesi, Indonesia/ Zakynthos, Greece, Nepal)</a:t>
            </a:r>
          </a:p>
          <a:p>
            <a:pPr lvl="1"/>
            <a:r>
              <a:rPr lang="en-US" dirty="0"/>
              <a:t>Validation of methodology for new products generation</a:t>
            </a:r>
          </a:p>
          <a:p>
            <a:pPr lvl="1"/>
            <a:r>
              <a:rPr lang="en-US" dirty="0"/>
              <a:t>Facilitated data access and processing </a:t>
            </a:r>
          </a:p>
          <a:p>
            <a:pPr lvl="1"/>
            <a:r>
              <a:rPr lang="en-US" dirty="0" smtClean="0"/>
              <a:t>Launch </a:t>
            </a:r>
            <a:r>
              <a:rPr lang="en-US" dirty="0"/>
              <a:t>of the Generic-RO ad hoc team (UNDP/GFDRR/WB/EC)</a:t>
            </a:r>
          </a:p>
          <a:p>
            <a:pPr lvl="1"/>
            <a:r>
              <a:rPr lang="en-US" dirty="0" smtClean="0"/>
              <a:t>Approved </a:t>
            </a:r>
            <a:r>
              <a:rPr lang="en-US" dirty="0"/>
              <a:t>the continuation of Hawaii and Enceladus Supersites</a:t>
            </a:r>
          </a:p>
          <a:p>
            <a:pPr lvl="1"/>
            <a:r>
              <a:rPr lang="en-US" dirty="0"/>
              <a:t>Engagement with End Users</a:t>
            </a:r>
          </a:p>
          <a:p>
            <a:pPr lvl="1"/>
            <a:r>
              <a:rPr lang="en-US" dirty="0"/>
              <a:t>Collaboration with mission operators to optimize EO coverage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</a:rPr>
              <a:t>Promoted </a:t>
            </a:r>
            <a:r>
              <a:rPr lang="en-US" dirty="0">
                <a:latin typeface="Arial" panose="020B0604020202020204" pitchFamily="34" charset="0"/>
              </a:rPr>
              <a:t>awareness raising (Understanding Risk, Cities on Volcanoes, AGU, </a:t>
            </a:r>
            <a:r>
              <a:rPr lang="en-US" dirty="0" smtClean="0">
                <a:latin typeface="Arial" panose="020B0604020202020204" pitchFamily="34" charset="0"/>
              </a:rPr>
              <a:t>LPS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</a:rPr>
              <a:t>EGU</a:t>
            </a:r>
            <a:r>
              <a:rPr lang="en-US" dirty="0">
                <a:latin typeface="Arial" panose="020B0604020202020204" pitchFamily="34" charset="0"/>
              </a:rPr>
              <a:t>) and capacity building activities (on site training in Haiti, South America, Greece)  </a:t>
            </a:r>
          </a:p>
          <a:p>
            <a:pPr marL="457200" lvl="1" indent="0">
              <a:buNone/>
            </a:pP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WG Disasters Achievements</a:t>
            </a:r>
          </a:p>
        </p:txBody>
      </p:sp>
    </p:spTree>
    <p:extLst>
      <p:ext uri="{BB962C8B-B14F-4D97-AF65-F5344CB8AC3E}">
        <p14:creationId xmlns:p14="http://schemas.microsoft.com/office/powerpoint/2010/main" val="24175928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91600" cy="5257800"/>
          </a:xfrm>
        </p:spPr>
        <p:txBody>
          <a:bodyPr/>
          <a:lstStyle/>
          <a:p>
            <a:r>
              <a:rPr lang="en-US" u="sng" dirty="0"/>
              <a:t>Planned future outputs</a:t>
            </a:r>
          </a:p>
          <a:p>
            <a:pPr lvl="1"/>
            <a:r>
              <a:rPr lang="en-US" dirty="0"/>
              <a:t>Review existing Working Group Terms of Reference </a:t>
            </a:r>
          </a:p>
          <a:p>
            <a:pPr lvl="1"/>
            <a:r>
              <a:rPr lang="en-US" dirty="0"/>
              <a:t>Review and update of Consensus Report/ EO for DRM Strategy (consider new themes, e.g. coastal risk, climate change impacts, cascading risk, risk vs hazard,..)</a:t>
            </a:r>
          </a:p>
          <a:p>
            <a:pPr lvl="1"/>
            <a:r>
              <a:rPr lang="en-US" dirty="0"/>
              <a:t>Input to GEO </a:t>
            </a:r>
            <a:r>
              <a:rPr lang="en-US" dirty="0" err="1"/>
              <a:t>workplan</a:t>
            </a:r>
            <a:r>
              <a:rPr lang="en-US" dirty="0"/>
              <a:t>, Community Activity “EO for DRM”</a:t>
            </a:r>
          </a:p>
          <a:p>
            <a:pPr lvl="1"/>
            <a:r>
              <a:rPr lang="en-US" dirty="0"/>
              <a:t>Consolidate cooperation with Charter</a:t>
            </a:r>
          </a:p>
          <a:p>
            <a:pPr lvl="1"/>
            <a:r>
              <a:rPr lang="en-US" dirty="0"/>
              <a:t>Landslide </a:t>
            </a:r>
            <a:r>
              <a:rPr lang="en-US" dirty="0" smtClean="0"/>
              <a:t>final report</a:t>
            </a:r>
            <a:endParaRPr lang="en-US" dirty="0"/>
          </a:p>
          <a:p>
            <a:pPr lvl="1"/>
            <a:r>
              <a:rPr lang="en-US" dirty="0"/>
              <a:t>Recovery Observatory early evaluation report</a:t>
            </a:r>
          </a:p>
          <a:p>
            <a:pPr lvl="1"/>
            <a:r>
              <a:rPr lang="en-US" dirty="0"/>
              <a:t>Advocacy paper on G-RO, and planning collaboration with UNDP, GFDRR/WB, and EC on future recovery efforts</a:t>
            </a:r>
          </a:p>
          <a:p>
            <a:pPr lvl="1"/>
            <a:r>
              <a:rPr lang="en-AU" dirty="0"/>
              <a:t>Volcano Demonstrator Implementation Plan</a:t>
            </a:r>
          </a:p>
          <a:p>
            <a:pPr lvl="1"/>
            <a:r>
              <a:rPr lang="en-US" dirty="0"/>
              <a:t>GSNL review of SAF NL, Virunga and Southern Andes Supersites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WG Disasters Planned Outputs</a:t>
            </a:r>
          </a:p>
        </p:txBody>
      </p:sp>
    </p:spTree>
    <p:extLst>
      <p:ext uri="{BB962C8B-B14F-4D97-AF65-F5344CB8AC3E}">
        <p14:creationId xmlns:p14="http://schemas.microsoft.com/office/powerpoint/2010/main" val="7454269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/>
              <a:t>Started the practice to invite others WGs to WG Disasters meetings</a:t>
            </a:r>
          </a:p>
          <a:p>
            <a:pPr lvl="1"/>
            <a:r>
              <a:rPr lang="en-AU" dirty="0"/>
              <a:t>Remote participation of WGISS Chair the WG Disasters #10</a:t>
            </a:r>
          </a:p>
          <a:p>
            <a:pPr lvl="1"/>
            <a:r>
              <a:rPr lang="en-AU" dirty="0"/>
              <a:t>Joint Session (by telcon) with WG </a:t>
            </a:r>
            <a:r>
              <a:rPr lang="en-AU" dirty="0" err="1"/>
              <a:t>CapD</a:t>
            </a:r>
            <a:r>
              <a:rPr lang="en-AU" dirty="0"/>
              <a:t> at WG Disasters #11. </a:t>
            </a:r>
          </a:p>
          <a:p>
            <a:pPr lvl="2"/>
            <a:r>
              <a:rPr lang="en-AU" dirty="0"/>
              <a:t>Shared deliverables of mutual interest. WG </a:t>
            </a:r>
            <a:r>
              <a:rPr lang="en-AU" dirty="0" err="1"/>
              <a:t>CapD</a:t>
            </a:r>
            <a:r>
              <a:rPr lang="en-AU" dirty="0"/>
              <a:t> will consider WG Disasters collaboration in their next CEOS workplan.</a:t>
            </a:r>
          </a:p>
          <a:p>
            <a:r>
              <a:rPr lang="en-AU" dirty="0"/>
              <a:t>Coordination with NOAA and WG </a:t>
            </a:r>
            <a:r>
              <a:rPr lang="en-AU" dirty="0" err="1"/>
              <a:t>CapD</a:t>
            </a:r>
            <a:r>
              <a:rPr lang="en-AU" dirty="0"/>
              <a:t> on GEO-LEO flood monitoring initiative</a:t>
            </a:r>
          </a:p>
          <a:p>
            <a:r>
              <a:rPr lang="en-AU" dirty="0"/>
              <a:t>Started looking at synergies between CEOS ARD effort and WG Disasters initiatives</a:t>
            </a:r>
          </a:p>
          <a:p>
            <a:r>
              <a:rPr lang="en-AU" dirty="0"/>
              <a:t>Coordination and exchange of good practises between working group Disasters </a:t>
            </a:r>
            <a:r>
              <a:rPr lang="en-AU" dirty="0" smtClean="0"/>
              <a:t>teams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en-US" dirty="0"/>
              <a:t>Synergies Among Teams</a:t>
            </a:r>
          </a:p>
        </p:txBody>
      </p:sp>
    </p:spTree>
    <p:extLst>
      <p:ext uri="{BB962C8B-B14F-4D97-AF65-F5344CB8AC3E}">
        <p14:creationId xmlns:p14="http://schemas.microsoft.com/office/powerpoint/2010/main" val="17261122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143000"/>
            <a:ext cx="8991600" cy="5597485"/>
          </a:xfrm>
        </p:spPr>
        <p:txBody>
          <a:bodyPr/>
          <a:lstStyle/>
          <a:p>
            <a:r>
              <a:rPr lang="en-AU" sz="1800" dirty="0"/>
              <a:t>WG Disasters meets two times per year, bimonthly </a:t>
            </a:r>
            <a:r>
              <a:rPr lang="en-AU" sz="1800" dirty="0" err="1"/>
              <a:t>telecon</a:t>
            </a:r>
            <a:r>
              <a:rPr lang="en-AU" sz="1800" dirty="0"/>
              <a:t>. </a:t>
            </a:r>
          </a:p>
          <a:p>
            <a:r>
              <a:rPr lang="en-AU" sz="1800" dirty="0"/>
              <a:t>Last two meetings held in September 2018 in Naples, Italy and March 2019 in Athens, Greece.</a:t>
            </a:r>
          </a:p>
          <a:p>
            <a:pPr lvl="1"/>
            <a:r>
              <a:rPr lang="en-AU" sz="1800" dirty="0"/>
              <a:t>Total of 20-25 attendees</a:t>
            </a:r>
          </a:p>
          <a:p>
            <a:pPr lvl="1"/>
            <a:r>
              <a:rPr lang="en-AU" sz="1800" dirty="0" smtClean="0"/>
              <a:t>Strong </a:t>
            </a:r>
            <a:r>
              <a:rPr lang="en-AU" sz="1800" dirty="0"/>
              <a:t>implication of organisations outside CEOS </a:t>
            </a:r>
            <a:r>
              <a:rPr lang="en-AU" sz="1800" dirty="0" smtClean="0"/>
              <a:t>as</a:t>
            </a:r>
            <a:br>
              <a:rPr lang="en-AU" sz="1800" dirty="0" smtClean="0"/>
            </a:br>
            <a:r>
              <a:rPr lang="en-AU" sz="1800" dirty="0" smtClean="0"/>
              <a:t>intermediary </a:t>
            </a:r>
            <a:r>
              <a:rPr lang="en-AU" sz="1800" dirty="0"/>
              <a:t>and end users (e.g. </a:t>
            </a:r>
            <a:r>
              <a:rPr lang="en-AU" sz="1800" dirty="0" smtClean="0"/>
              <a:t>BRGM, INGV</a:t>
            </a:r>
            <a:r>
              <a:rPr lang="en-AU" sz="1800" dirty="0"/>
              <a:t>, </a:t>
            </a:r>
            <a:r>
              <a:rPr lang="en-AU" sz="1800" dirty="0" smtClean="0"/>
              <a:t>NOA,</a:t>
            </a:r>
            <a:br>
              <a:rPr lang="en-AU" sz="1800" dirty="0" smtClean="0"/>
            </a:br>
            <a:r>
              <a:rPr lang="en-AU" sz="1800" dirty="0" smtClean="0"/>
              <a:t>WB, Universities, </a:t>
            </a:r>
            <a:r>
              <a:rPr lang="en-AU" sz="1800" dirty="0" err="1" smtClean="0"/>
              <a:t>Volcan</a:t>
            </a:r>
            <a:r>
              <a:rPr lang="en-AU" sz="1800" dirty="0" smtClean="0"/>
              <a:t>. Observatories…)</a:t>
            </a:r>
            <a:endParaRPr lang="en-AU" sz="1800" dirty="0"/>
          </a:p>
          <a:p>
            <a:r>
              <a:rPr lang="en-AU" sz="1800" dirty="0"/>
              <a:t>Active Agencies:</a:t>
            </a:r>
          </a:p>
          <a:p>
            <a:pPr lvl="1"/>
            <a:r>
              <a:rPr lang="en-AU" sz="1800" dirty="0"/>
              <a:t>America: CONAE (recently joined), CSA, NASA, </a:t>
            </a:r>
            <a:br>
              <a:rPr lang="en-AU" sz="1800" dirty="0"/>
            </a:br>
            <a:r>
              <a:rPr lang="en-AU" sz="1800" dirty="0"/>
              <a:t>USGS</a:t>
            </a:r>
          </a:p>
          <a:p>
            <a:pPr lvl="1"/>
            <a:r>
              <a:rPr lang="en-AU" sz="1800" dirty="0"/>
              <a:t>Europe: ASI, CNES, DLR, EC, ESA, UK SA</a:t>
            </a:r>
          </a:p>
          <a:p>
            <a:pPr lvl="1"/>
            <a:r>
              <a:rPr lang="en-AU" sz="1800" dirty="0"/>
              <a:t>Asia-Pacific: CAS</a:t>
            </a:r>
          </a:p>
          <a:p>
            <a:pPr lvl="1"/>
            <a:r>
              <a:rPr lang="en-AU" sz="1800" dirty="0"/>
              <a:t>Africa: none</a:t>
            </a:r>
          </a:p>
          <a:p>
            <a:r>
              <a:rPr lang="en-AU" sz="1800" dirty="0"/>
              <a:t>Global organizations: GEO, UNOOSA, UNDP,</a:t>
            </a:r>
            <a:br>
              <a:rPr lang="en-AU" sz="1800" dirty="0"/>
            </a:br>
            <a:r>
              <a:rPr lang="en-AU" sz="1800" dirty="0"/>
              <a:t>World Bank/ GFDRR</a:t>
            </a:r>
          </a:p>
          <a:p>
            <a:r>
              <a:rPr lang="en-AU" sz="1800" dirty="0"/>
              <a:t>Opportunity for </a:t>
            </a:r>
            <a:r>
              <a:rPr lang="en-AU" sz="1800" dirty="0" smtClean="0"/>
              <a:t>dedicated </a:t>
            </a:r>
            <a:r>
              <a:rPr lang="en-AU" sz="1800" dirty="0"/>
              <a:t>efforts on CEOS activities </a:t>
            </a:r>
            <a:r>
              <a:rPr lang="en-AU" sz="1800" dirty="0" smtClean="0"/>
              <a:t/>
            </a:r>
            <a:br>
              <a:rPr lang="en-AU" sz="1800" dirty="0" smtClean="0"/>
            </a:br>
            <a:r>
              <a:rPr lang="en-AU" sz="1800" dirty="0" smtClean="0"/>
              <a:t>is </a:t>
            </a:r>
            <a:r>
              <a:rPr lang="en-AU" sz="1800" dirty="0"/>
              <a:t>always a challenge (as is the case for all WGs)</a:t>
            </a:r>
          </a:p>
          <a:p>
            <a:endParaRPr lang="en-AU" dirty="0"/>
          </a:p>
          <a:p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en-US" dirty="0"/>
              <a:t>Sustainable Commitment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92" y="2637730"/>
            <a:ext cx="2691704" cy="201877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92" y="4822563"/>
            <a:ext cx="2691008" cy="201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4718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sz="2400" dirty="0"/>
              <a:t>Need increased engagement from other CEOS agencies </a:t>
            </a:r>
          </a:p>
          <a:p>
            <a:pPr lvl="1"/>
            <a:r>
              <a:rPr lang="en-AU" sz="2400" dirty="0"/>
              <a:t>Right time: WG Disasters is reviewing its </a:t>
            </a:r>
            <a:r>
              <a:rPr lang="en-AU" sz="2400" dirty="0" err="1"/>
              <a:t>ToR</a:t>
            </a:r>
            <a:r>
              <a:rPr lang="en-AU" sz="2400" dirty="0"/>
              <a:t> and DRM observation strategy – new agencies with disaster activities are welcome!</a:t>
            </a:r>
          </a:p>
          <a:p>
            <a:pPr lvl="1"/>
            <a:r>
              <a:rPr lang="en-AU" sz="2400" dirty="0"/>
              <a:t>Varied </a:t>
            </a:r>
            <a:r>
              <a:rPr lang="en-AU" sz="2400" dirty="0" smtClean="0"/>
              <a:t>participation/different level of commitment</a:t>
            </a:r>
            <a:endParaRPr lang="en-AU" sz="2400" dirty="0"/>
          </a:p>
          <a:p>
            <a:pPr lvl="2"/>
            <a:r>
              <a:rPr lang="en-AU" sz="2400" dirty="0"/>
              <a:t>Gap Analysis</a:t>
            </a:r>
          </a:p>
          <a:p>
            <a:pPr lvl="2"/>
            <a:r>
              <a:rPr lang="en-AU" sz="2400" dirty="0"/>
              <a:t>Demonstrate methodologies, techniques and tools</a:t>
            </a:r>
          </a:p>
          <a:p>
            <a:pPr lvl="2"/>
            <a:r>
              <a:rPr lang="en-AU" sz="2400" dirty="0"/>
              <a:t>Data contribution (i.e. L-band SAR, high resolution DEM, high resolution radar and optical data, ..)</a:t>
            </a:r>
          </a:p>
          <a:p>
            <a:pPr lvl="2"/>
            <a:r>
              <a:rPr lang="en-AU" sz="2400" dirty="0"/>
              <a:t>Capacity building and awareness raising</a:t>
            </a:r>
          </a:p>
          <a:p>
            <a:r>
              <a:rPr lang="en-AU" sz="2400" dirty="0" smtClean="0"/>
              <a:t>Draft </a:t>
            </a:r>
            <a:r>
              <a:rPr lang="en-AU" sz="2400" dirty="0" err="1" smtClean="0"/>
              <a:t>ToR</a:t>
            </a:r>
            <a:r>
              <a:rPr lang="en-AU" sz="2400" dirty="0" smtClean="0"/>
              <a:t> planned for discussion at the next SIT TW</a:t>
            </a:r>
            <a:endParaRPr lang="en-AU" sz="2400" dirty="0"/>
          </a:p>
          <a:p>
            <a:pPr lvl="1"/>
            <a:endParaRPr lang="en-AU" sz="2400" dirty="0"/>
          </a:p>
          <a:p>
            <a:endParaRPr lang="en-AU" sz="24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en-US" sz="2400" dirty="0"/>
              <a:t>Consideration for SIT TW and Plenary deliverables</a:t>
            </a:r>
          </a:p>
        </p:txBody>
      </p:sp>
    </p:spTree>
    <p:extLst>
      <p:ext uri="{BB962C8B-B14F-4D97-AF65-F5344CB8AC3E}">
        <p14:creationId xmlns:p14="http://schemas.microsoft.com/office/powerpoint/2010/main" val="905472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ter, person, nature, riding&#10;&#10;Description automatically generated">
            <a:extLst>
              <a:ext uri="{FF2B5EF4-FFF2-40B4-BE49-F238E27FC236}">
                <a16:creationId xmlns:a16="http://schemas.microsoft.com/office/drawing/2014/main" id="{79966108-F653-7E4E-BF75-616FD6416C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6"/>
          <a:stretch/>
        </p:blipFill>
        <p:spPr>
          <a:xfrm>
            <a:off x="0" y="1031626"/>
            <a:ext cx="9144000" cy="58263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E9F7D9-A126-C84D-9FA4-8038D0B763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FFC54-E118-584D-BE90-5BFB7E81868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Thanks!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39C41C9-627C-7C44-97E5-E7458A7B2DF4}"/>
              </a:ext>
            </a:extLst>
          </p:cNvPr>
          <p:cNvSpPr/>
          <p:nvPr/>
        </p:nvSpPr>
        <p:spPr>
          <a:xfrm>
            <a:off x="4477533" y="2819400"/>
            <a:ext cx="4267200" cy="1634488"/>
          </a:xfrm>
          <a:prstGeom prst="roundRect">
            <a:avLst/>
          </a:prstGeom>
          <a:solidFill>
            <a:schemeClr val="accent5">
              <a:lumMod val="75000"/>
              <a:alpha val="84000"/>
            </a:schemeClr>
          </a:solidFill>
          <a:ln w="25400" cap="flat">
            <a:solidFill>
              <a:schemeClr val="accent5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simona.zoffoli@asi.it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  <a:hlinkClick r:id="rId5"/>
              </a:rPr>
              <a:t>david.green@nasa.gov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641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12582</TotalTime>
  <Words>600</Words>
  <Application>Microsoft Office PowerPoint</Application>
  <PresentationFormat>Presentazione su schermo (4:3)</PresentationFormat>
  <Paragraphs>85</Paragraphs>
  <Slides>8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8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WG Disasters Observation for Disasters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Zoffoli Simona</cp:lastModifiedBy>
  <cp:revision>281</cp:revision>
  <dcterms:modified xsi:type="dcterms:W3CDTF">2019-04-03T17:54:42Z</dcterms:modified>
</cp:coreProperties>
</file>