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Lst>
  <p:notesMasterIdLst>
    <p:notesMasterId r:id="rId27"/>
  </p:notesMasterIdLst>
  <p:handoutMasterIdLst>
    <p:handoutMasterId r:id="rId28"/>
  </p:handoutMasterIdLst>
  <p:sldIdLst>
    <p:sldId id="256" r:id="rId3"/>
    <p:sldId id="275" r:id="rId4"/>
    <p:sldId id="276" r:id="rId5"/>
    <p:sldId id="280" r:id="rId6"/>
    <p:sldId id="277" r:id="rId7"/>
    <p:sldId id="278" r:id="rId8"/>
    <p:sldId id="279" r:id="rId9"/>
    <p:sldId id="304" r:id="rId10"/>
    <p:sldId id="305" r:id="rId11"/>
    <p:sldId id="306" r:id="rId12"/>
    <p:sldId id="281" r:id="rId13"/>
    <p:sldId id="282" r:id="rId14"/>
    <p:sldId id="283" r:id="rId15"/>
    <p:sldId id="287" r:id="rId16"/>
    <p:sldId id="290" r:id="rId17"/>
    <p:sldId id="291" r:id="rId18"/>
    <p:sldId id="293" r:id="rId19"/>
    <p:sldId id="295" r:id="rId20"/>
    <p:sldId id="302" r:id="rId21"/>
    <p:sldId id="303" r:id="rId22"/>
    <p:sldId id="301" r:id="rId23"/>
    <p:sldId id="308" r:id="rId24"/>
    <p:sldId id="309" r:id="rId25"/>
    <p:sldId id="272" r:id="rId26"/>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ke Smith" initials="LS" lastIdx="2" clrIdx="0">
    <p:extLst>
      <p:ext uri="{19B8F6BF-5375-455C-9EA6-DF929625EA0E}">
        <p15:presenceInfo xmlns:p15="http://schemas.microsoft.com/office/powerpoint/2012/main" userId="88bec4dde897cd6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34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0386F6-4174-46D5-91A9-0CD5E6FD66D7}" v="1" dt="2019-02-20T23:25:17.544"/>
  </p1510:revLst>
</p1510:revInfo>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06" autoAdjust="0"/>
    <p:restoredTop sz="93301"/>
  </p:normalViewPr>
  <p:slideViewPr>
    <p:cSldViewPr>
      <p:cViewPr varScale="1">
        <p:scale>
          <a:sx n="94" d="100"/>
          <a:sy n="94" d="100"/>
        </p:scale>
        <p:origin x="941" y="72"/>
      </p:cViewPr>
      <p:guideLst>
        <p:guide orient="horz" pos="2160"/>
        <p:guide pos="2880"/>
      </p:guideLst>
    </p:cSldViewPr>
  </p:slideViewPr>
  <p:notesTextViewPr>
    <p:cViewPr>
      <p:scale>
        <a:sx n="400" d="100"/>
        <a:sy n="400" d="100"/>
      </p:scale>
      <p:origin x="0" y="0"/>
    </p:cViewPr>
  </p:notesTextViewPr>
  <p:notesViewPr>
    <p:cSldViewPr>
      <p:cViewPr varScale="1">
        <p:scale>
          <a:sx n="97" d="100"/>
          <a:sy n="97" d="100"/>
        </p:scale>
        <p:origin x="2574"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87CCCC-C1F8-46AC-8753-0343ED2F0895}" type="doc">
      <dgm:prSet loTypeId="urn:microsoft.com/office/officeart/2005/8/layout/hProcess9" loCatId="process" qsTypeId="urn:microsoft.com/office/officeart/2005/8/quickstyle/simple1" qsCatId="simple" csTypeId="urn:microsoft.com/office/officeart/2005/8/colors/colorful4" csCatId="colorful" phldr="1"/>
      <dgm:spPr/>
      <dgm:t>
        <a:bodyPr/>
        <a:lstStyle/>
        <a:p>
          <a:endParaRPr lang="fr-FR"/>
        </a:p>
      </dgm:t>
    </dgm:pt>
    <dgm:pt modelId="{D8B6B80B-5DB9-4B45-B3CC-0AEE6FCE0F74}">
      <dgm:prSet phldrT="[Texte]"/>
      <dgm:spPr>
        <a:blipFill rotWithShape="0">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r>
            <a:rPr lang="fr-FR"/>
            <a:t> </a:t>
          </a:r>
        </a:p>
      </dgm:t>
    </dgm:pt>
    <dgm:pt modelId="{1298E4E4-AE3F-49F8-BAA9-69DCF527FEEF}" type="parTrans" cxnId="{6B61CB79-38CC-4EDF-A73F-E9CF0F717D94}">
      <dgm:prSet/>
      <dgm:spPr/>
      <dgm:t>
        <a:bodyPr/>
        <a:lstStyle/>
        <a:p>
          <a:endParaRPr lang="fr-FR"/>
        </a:p>
      </dgm:t>
    </dgm:pt>
    <dgm:pt modelId="{FB24E1D3-4F47-45F8-8F4B-9200D9F520F0}" type="sibTrans" cxnId="{6B61CB79-38CC-4EDF-A73F-E9CF0F717D94}">
      <dgm:prSet/>
      <dgm:spPr/>
      <dgm:t>
        <a:bodyPr/>
        <a:lstStyle/>
        <a:p>
          <a:endParaRPr lang="fr-FR"/>
        </a:p>
      </dgm:t>
    </dgm:pt>
    <dgm:pt modelId="{8DAF1E97-1160-4608-9CC7-02E9EB31AB0E}">
      <dgm:prSet phldrT="[Texte]"/>
      <dgm:spPr>
        <a:blipFill rotWithShape="0">
          <a:blip xmlns:r="http://schemas.openxmlformats.org/officeDocument/2006/relationships" r:embed="rId2">
            <a:extLst>
              <a:ext uri="{28A0092B-C50C-407E-A947-70E740481C1C}">
                <a14:useLocalDpi xmlns:a14="http://schemas.microsoft.com/office/drawing/2010/main" val="0"/>
              </a:ext>
            </a:extLst>
          </a:blip>
          <a:stretch>
            <a:fillRect/>
          </a:stretch>
        </a:blipFill>
      </dgm:spPr>
      <dgm:t>
        <a:bodyPr/>
        <a:lstStyle/>
        <a:p>
          <a:r>
            <a:rPr lang="fr-FR"/>
            <a:t> </a:t>
          </a:r>
        </a:p>
      </dgm:t>
    </dgm:pt>
    <dgm:pt modelId="{2799F833-0ADC-425E-91A8-BB7875849F27}" type="parTrans" cxnId="{6D9BE559-9605-4624-9E75-61AC85E4C8C7}">
      <dgm:prSet/>
      <dgm:spPr/>
      <dgm:t>
        <a:bodyPr/>
        <a:lstStyle/>
        <a:p>
          <a:endParaRPr lang="fr-FR"/>
        </a:p>
      </dgm:t>
    </dgm:pt>
    <dgm:pt modelId="{A49D6D70-ECBA-4F8C-A1B5-5393FF74D359}" type="sibTrans" cxnId="{6D9BE559-9605-4624-9E75-61AC85E4C8C7}">
      <dgm:prSet/>
      <dgm:spPr/>
      <dgm:t>
        <a:bodyPr/>
        <a:lstStyle/>
        <a:p>
          <a:endParaRPr lang="fr-FR"/>
        </a:p>
      </dgm:t>
    </dgm:pt>
    <dgm:pt modelId="{0E80745C-B2FD-4D49-A52E-319203F7FC5D}">
      <dgm:prSet phldrT="[Texte]"/>
      <dgm:spPr>
        <a:blipFill rotWithShape="0">
          <a:blip xmlns:r="http://schemas.openxmlformats.org/officeDocument/2006/relationships" r:embed="rId3" cstate="screen">
            <a:extLst>
              <a:ext uri="{28A0092B-C50C-407E-A947-70E740481C1C}">
                <a14:useLocalDpi xmlns:a14="http://schemas.microsoft.com/office/drawing/2010/main" val="0"/>
              </a:ext>
            </a:extLst>
          </a:blip>
          <a:stretch>
            <a:fillRect/>
          </a:stretch>
        </a:blipFill>
      </dgm:spPr>
      <dgm:t>
        <a:bodyPr/>
        <a:lstStyle/>
        <a:p>
          <a:r>
            <a:rPr lang="fr-FR"/>
            <a:t> </a:t>
          </a:r>
        </a:p>
      </dgm:t>
    </dgm:pt>
    <dgm:pt modelId="{9FD76BB7-9347-497E-A208-FB18A7AD7786}" type="parTrans" cxnId="{1BEBFF4B-BF1B-494D-8F2E-53AE05705E75}">
      <dgm:prSet/>
      <dgm:spPr/>
      <dgm:t>
        <a:bodyPr/>
        <a:lstStyle/>
        <a:p>
          <a:endParaRPr lang="fr-FR"/>
        </a:p>
      </dgm:t>
    </dgm:pt>
    <dgm:pt modelId="{D6F6C120-00FF-4585-8C4A-37F167451818}" type="sibTrans" cxnId="{1BEBFF4B-BF1B-494D-8F2E-53AE05705E75}">
      <dgm:prSet/>
      <dgm:spPr/>
      <dgm:t>
        <a:bodyPr/>
        <a:lstStyle/>
        <a:p>
          <a:endParaRPr lang="fr-FR"/>
        </a:p>
      </dgm:t>
    </dgm:pt>
    <dgm:pt modelId="{2B33D60A-2ADE-4CEF-8EB9-03A23B91E7B7}">
      <dgm:prSet phldrT="[Texte]"/>
      <dgm:spPr>
        <a:blipFill rotWithShape="0">
          <a:blip xmlns:r="http://schemas.openxmlformats.org/officeDocument/2006/relationships" r:embed="rId4" cstate="screen">
            <a:extLst>
              <a:ext uri="{28A0092B-C50C-407E-A947-70E740481C1C}">
                <a14:useLocalDpi xmlns:a14="http://schemas.microsoft.com/office/drawing/2010/main" val="0"/>
              </a:ext>
            </a:extLst>
          </a:blip>
          <a:stretch>
            <a:fillRect/>
          </a:stretch>
        </a:blipFill>
      </dgm:spPr>
      <dgm:t>
        <a:bodyPr/>
        <a:lstStyle/>
        <a:p>
          <a:r>
            <a:rPr lang="fr-FR"/>
            <a:t> </a:t>
          </a:r>
        </a:p>
      </dgm:t>
    </dgm:pt>
    <dgm:pt modelId="{666726F4-0402-4F16-AE92-993286750D3D}" type="parTrans" cxnId="{97DC1F58-4248-4D74-87A7-3083863A00A1}">
      <dgm:prSet/>
      <dgm:spPr/>
      <dgm:t>
        <a:bodyPr/>
        <a:lstStyle/>
        <a:p>
          <a:endParaRPr lang="fr-FR"/>
        </a:p>
      </dgm:t>
    </dgm:pt>
    <dgm:pt modelId="{7C7F3ADD-6353-4752-8729-BF4D1C13DA6A}" type="sibTrans" cxnId="{97DC1F58-4248-4D74-87A7-3083863A00A1}">
      <dgm:prSet/>
      <dgm:spPr/>
      <dgm:t>
        <a:bodyPr/>
        <a:lstStyle/>
        <a:p>
          <a:endParaRPr lang="fr-FR"/>
        </a:p>
      </dgm:t>
    </dgm:pt>
    <dgm:pt modelId="{2063CBD1-90C1-44CA-BAA1-DFE25BA92667}">
      <dgm:prSet phldrT="[Texte]"/>
      <dgm:spPr>
        <a:blipFill rotWithShape="0">
          <a:blip xmlns:r="http://schemas.openxmlformats.org/officeDocument/2006/relationships" r:embed="rId5" cstate="screen">
            <a:extLst>
              <a:ext uri="{28A0092B-C50C-407E-A947-70E740481C1C}">
                <a14:useLocalDpi xmlns:a14="http://schemas.microsoft.com/office/drawing/2010/main" val="0"/>
              </a:ext>
            </a:extLst>
          </a:blip>
          <a:stretch>
            <a:fillRect/>
          </a:stretch>
        </a:blipFill>
      </dgm:spPr>
      <dgm:t>
        <a:bodyPr/>
        <a:lstStyle/>
        <a:p>
          <a:endParaRPr lang="fr-FR"/>
        </a:p>
      </dgm:t>
    </dgm:pt>
    <dgm:pt modelId="{92A14C96-F951-4D49-9DBC-4495A404A22E}" type="parTrans" cxnId="{66BE0D88-ABCA-49BC-8F0E-C9DFE4945DC2}">
      <dgm:prSet/>
      <dgm:spPr/>
      <dgm:t>
        <a:bodyPr/>
        <a:lstStyle/>
        <a:p>
          <a:endParaRPr lang="fr-FR"/>
        </a:p>
      </dgm:t>
    </dgm:pt>
    <dgm:pt modelId="{9DE7770D-DC7B-4DD0-83D8-2C70F7BB360F}" type="sibTrans" cxnId="{66BE0D88-ABCA-49BC-8F0E-C9DFE4945DC2}">
      <dgm:prSet/>
      <dgm:spPr/>
      <dgm:t>
        <a:bodyPr/>
        <a:lstStyle/>
        <a:p>
          <a:endParaRPr lang="fr-FR"/>
        </a:p>
      </dgm:t>
    </dgm:pt>
    <dgm:pt modelId="{418F79D3-DA9B-427F-A5EF-AB742391AD24}" type="pres">
      <dgm:prSet presAssocID="{D487CCCC-C1F8-46AC-8753-0343ED2F0895}" presName="CompostProcess" presStyleCnt="0">
        <dgm:presLayoutVars>
          <dgm:dir/>
          <dgm:resizeHandles val="exact"/>
        </dgm:presLayoutVars>
      </dgm:prSet>
      <dgm:spPr/>
      <dgm:t>
        <a:bodyPr/>
        <a:lstStyle/>
        <a:p>
          <a:endParaRPr lang="fr-FR"/>
        </a:p>
      </dgm:t>
    </dgm:pt>
    <dgm:pt modelId="{76B667F4-F222-478A-84F1-262A09B1D612}" type="pres">
      <dgm:prSet presAssocID="{D487CCCC-C1F8-46AC-8753-0343ED2F0895}" presName="arrow" presStyleLbl="bgShp" presStyleIdx="0" presStyleCnt="1"/>
      <dgm:spPr/>
    </dgm:pt>
    <dgm:pt modelId="{4635A1D0-8EEE-4A6C-B01F-B8BDFE524705}" type="pres">
      <dgm:prSet presAssocID="{D487CCCC-C1F8-46AC-8753-0343ED2F0895}" presName="linearProcess" presStyleCnt="0"/>
      <dgm:spPr/>
    </dgm:pt>
    <dgm:pt modelId="{14480B7A-8B21-4A4B-ADA2-0FB1AB74AF29}" type="pres">
      <dgm:prSet presAssocID="{D8B6B80B-5DB9-4B45-B3CC-0AEE6FCE0F74}" presName="textNode" presStyleLbl="node1" presStyleIdx="0" presStyleCnt="5">
        <dgm:presLayoutVars>
          <dgm:bulletEnabled val="1"/>
        </dgm:presLayoutVars>
      </dgm:prSet>
      <dgm:spPr/>
      <dgm:t>
        <a:bodyPr/>
        <a:lstStyle/>
        <a:p>
          <a:endParaRPr lang="fr-FR"/>
        </a:p>
      </dgm:t>
    </dgm:pt>
    <dgm:pt modelId="{EECA03E3-0F4E-4632-BF4D-DD59B39A6812}" type="pres">
      <dgm:prSet presAssocID="{FB24E1D3-4F47-45F8-8F4B-9200D9F520F0}" presName="sibTrans" presStyleCnt="0"/>
      <dgm:spPr/>
    </dgm:pt>
    <dgm:pt modelId="{C9B6621F-3472-4A10-9D0C-2FF7ADA1A74A}" type="pres">
      <dgm:prSet presAssocID="{8DAF1E97-1160-4608-9CC7-02E9EB31AB0E}" presName="textNode" presStyleLbl="node1" presStyleIdx="1" presStyleCnt="5">
        <dgm:presLayoutVars>
          <dgm:bulletEnabled val="1"/>
        </dgm:presLayoutVars>
      </dgm:prSet>
      <dgm:spPr/>
      <dgm:t>
        <a:bodyPr/>
        <a:lstStyle/>
        <a:p>
          <a:endParaRPr lang="fr-FR"/>
        </a:p>
      </dgm:t>
    </dgm:pt>
    <dgm:pt modelId="{EF3BF2B1-22B6-4115-BA0B-FE0E9443BE4C}" type="pres">
      <dgm:prSet presAssocID="{A49D6D70-ECBA-4F8C-A1B5-5393FF74D359}" presName="sibTrans" presStyleCnt="0"/>
      <dgm:spPr/>
    </dgm:pt>
    <dgm:pt modelId="{8B1C4295-9D82-4D46-B28D-E9C7FE5C6070}" type="pres">
      <dgm:prSet presAssocID="{0E80745C-B2FD-4D49-A52E-319203F7FC5D}" presName="textNode" presStyleLbl="node1" presStyleIdx="2" presStyleCnt="5">
        <dgm:presLayoutVars>
          <dgm:bulletEnabled val="1"/>
        </dgm:presLayoutVars>
      </dgm:prSet>
      <dgm:spPr/>
      <dgm:t>
        <a:bodyPr/>
        <a:lstStyle/>
        <a:p>
          <a:endParaRPr lang="fr-FR"/>
        </a:p>
      </dgm:t>
    </dgm:pt>
    <dgm:pt modelId="{E740F71C-2341-428E-A42B-4BDFFBC5E91A}" type="pres">
      <dgm:prSet presAssocID="{D6F6C120-00FF-4585-8C4A-37F167451818}" presName="sibTrans" presStyleCnt="0"/>
      <dgm:spPr/>
    </dgm:pt>
    <dgm:pt modelId="{EBE9C048-AAFF-489E-9CDF-8EA863046F50}" type="pres">
      <dgm:prSet presAssocID="{2B33D60A-2ADE-4CEF-8EB9-03A23B91E7B7}" presName="textNode" presStyleLbl="node1" presStyleIdx="3" presStyleCnt="5">
        <dgm:presLayoutVars>
          <dgm:bulletEnabled val="1"/>
        </dgm:presLayoutVars>
      </dgm:prSet>
      <dgm:spPr/>
      <dgm:t>
        <a:bodyPr/>
        <a:lstStyle/>
        <a:p>
          <a:endParaRPr lang="fr-FR"/>
        </a:p>
      </dgm:t>
    </dgm:pt>
    <dgm:pt modelId="{FC0C7146-B0CA-41CC-84E4-FC662CBFBB67}" type="pres">
      <dgm:prSet presAssocID="{7C7F3ADD-6353-4752-8729-BF4D1C13DA6A}" presName="sibTrans" presStyleCnt="0"/>
      <dgm:spPr/>
    </dgm:pt>
    <dgm:pt modelId="{F37D8976-C459-45BB-8B35-22812FF7E91D}" type="pres">
      <dgm:prSet presAssocID="{2063CBD1-90C1-44CA-BAA1-DFE25BA92667}" presName="textNode" presStyleLbl="node1" presStyleIdx="4" presStyleCnt="5">
        <dgm:presLayoutVars>
          <dgm:bulletEnabled val="1"/>
        </dgm:presLayoutVars>
      </dgm:prSet>
      <dgm:spPr/>
      <dgm:t>
        <a:bodyPr/>
        <a:lstStyle/>
        <a:p>
          <a:endParaRPr lang="fr-FR"/>
        </a:p>
      </dgm:t>
    </dgm:pt>
  </dgm:ptLst>
  <dgm:cxnLst>
    <dgm:cxn modelId="{C2C92E99-247C-4C7B-95A9-1E6190004976}" type="presOf" srcId="{2063CBD1-90C1-44CA-BAA1-DFE25BA92667}" destId="{F37D8976-C459-45BB-8B35-22812FF7E91D}" srcOrd="0" destOrd="0" presId="urn:microsoft.com/office/officeart/2005/8/layout/hProcess9"/>
    <dgm:cxn modelId="{1F689229-3A98-4F63-A59A-7AA88FD187A4}" type="presOf" srcId="{D487CCCC-C1F8-46AC-8753-0343ED2F0895}" destId="{418F79D3-DA9B-427F-A5EF-AB742391AD24}" srcOrd="0" destOrd="0" presId="urn:microsoft.com/office/officeart/2005/8/layout/hProcess9"/>
    <dgm:cxn modelId="{66BE0D88-ABCA-49BC-8F0E-C9DFE4945DC2}" srcId="{D487CCCC-C1F8-46AC-8753-0343ED2F0895}" destId="{2063CBD1-90C1-44CA-BAA1-DFE25BA92667}" srcOrd="4" destOrd="0" parTransId="{92A14C96-F951-4D49-9DBC-4495A404A22E}" sibTransId="{9DE7770D-DC7B-4DD0-83D8-2C70F7BB360F}"/>
    <dgm:cxn modelId="{0D9E33C4-C835-4B89-8327-7703D74738FF}" type="presOf" srcId="{0E80745C-B2FD-4D49-A52E-319203F7FC5D}" destId="{8B1C4295-9D82-4D46-B28D-E9C7FE5C6070}" srcOrd="0" destOrd="0" presId="urn:microsoft.com/office/officeart/2005/8/layout/hProcess9"/>
    <dgm:cxn modelId="{6B61CB79-38CC-4EDF-A73F-E9CF0F717D94}" srcId="{D487CCCC-C1F8-46AC-8753-0343ED2F0895}" destId="{D8B6B80B-5DB9-4B45-B3CC-0AEE6FCE0F74}" srcOrd="0" destOrd="0" parTransId="{1298E4E4-AE3F-49F8-BAA9-69DCF527FEEF}" sibTransId="{FB24E1D3-4F47-45F8-8F4B-9200D9F520F0}"/>
    <dgm:cxn modelId="{14FD5F31-D4B4-4808-ABCE-D9B54A57D72A}" type="presOf" srcId="{D8B6B80B-5DB9-4B45-B3CC-0AEE6FCE0F74}" destId="{14480B7A-8B21-4A4B-ADA2-0FB1AB74AF29}" srcOrd="0" destOrd="0" presId="urn:microsoft.com/office/officeart/2005/8/layout/hProcess9"/>
    <dgm:cxn modelId="{6D9BE559-9605-4624-9E75-61AC85E4C8C7}" srcId="{D487CCCC-C1F8-46AC-8753-0343ED2F0895}" destId="{8DAF1E97-1160-4608-9CC7-02E9EB31AB0E}" srcOrd="1" destOrd="0" parTransId="{2799F833-0ADC-425E-91A8-BB7875849F27}" sibTransId="{A49D6D70-ECBA-4F8C-A1B5-5393FF74D359}"/>
    <dgm:cxn modelId="{804801F6-4F0B-4C26-A061-E2217DA7AFAA}" type="presOf" srcId="{2B33D60A-2ADE-4CEF-8EB9-03A23B91E7B7}" destId="{EBE9C048-AAFF-489E-9CDF-8EA863046F50}" srcOrd="0" destOrd="0" presId="urn:microsoft.com/office/officeart/2005/8/layout/hProcess9"/>
    <dgm:cxn modelId="{1BEBFF4B-BF1B-494D-8F2E-53AE05705E75}" srcId="{D487CCCC-C1F8-46AC-8753-0343ED2F0895}" destId="{0E80745C-B2FD-4D49-A52E-319203F7FC5D}" srcOrd="2" destOrd="0" parTransId="{9FD76BB7-9347-497E-A208-FB18A7AD7786}" sibTransId="{D6F6C120-00FF-4585-8C4A-37F167451818}"/>
    <dgm:cxn modelId="{269AEC97-BBD0-476E-9981-B1CFE444C365}" type="presOf" srcId="{8DAF1E97-1160-4608-9CC7-02E9EB31AB0E}" destId="{C9B6621F-3472-4A10-9D0C-2FF7ADA1A74A}" srcOrd="0" destOrd="0" presId="urn:microsoft.com/office/officeart/2005/8/layout/hProcess9"/>
    <dgm:cxn modelId="{97DC1F58-4248-4D74-87A7-3083863A00A1}" srcId="{D487CCCC-C1F8-46AC-8753-0343ED2F0895}" destId="{2B33D60A-2ADE-4CEF-8EB9-03A23B91E7B7}" srcOrd="3" destOrd="0" parTransId="{666726F4-0402-4F16-AE92-993286750D3D}" sibTransId="{7C7F3ADD-6353-4752-8729-BF4D1C13DA6A}"/>
    <dgm:cxn modelId="{A01F9CE6-F27E-4AF5-AAFC-FBBA58030523}" type="presParOf" srcId="{418F79D3-DA9B-427F-A5EF-AB742391AD24}" destId="{76B667F4-F222-478A-84F1-262A09B1D612}" srcOrd="0" destOrd="0" presId="urn:microsoft.com/office/officeart/2005/8/layout/hProcess9"/>
    <dgm:cxn modelId="{85092AEA-F715-4AFC-B90D-84D72DBFD0A8}" type="presParOf" srcId="{418F79D3-DA9B-427F-A5EF-AB742391AD24}" destId="{4635A1D0-8EEE-4A6C-B01F-B8BDFE524705}" srcOrd="1" destOrd="0" presId="urn:microsoft.com/office/officeart/2005/8/layout/hProcess9"/>
    <dgm:cxn modelId="{7DC8F73C-4051-4428-805F-E9B14CF493A4}" type="presParOf" srcId="{4635A1D0-8EEE-4A6C-B01F-B8BDFE524705}" destId="{14480B7A-8B21-4A4B-ADA2-0FB1AB74AF29}" srcOrd="0" destOrd="0" presId="urn:microsoft.com/office/officeart/2005/8/layout/hProcess9"/>
    <dgm:cxn modelId="{4295158D-9DB1-471C-B513-EE353353A5E1}" type="presParOf" srcId="{4635A1D0-8EEE-4A6C-B01F-B8BDFE524705}" destId="{EECA03E3-0F4E-4632-BF4D-DD59B39A6812}" srcOrd="1" destOrd="0" presId="urn:microsoft.com/office/officeart/2005/8/layout/hProcess9"/>
    <dgm:cxn modelId="{57608F84-5301-4100-87E9-87C080F847E5}" type="presParOf" srcId="{4635A1D0-8EEE-4A6C-B01F-B8BDFE524705}" destId="{C9B6621F-3472-4A10-9D0C-2FF7ADA1A74A}" srcOrd="2" destOrd="0" presId="urn:microsoft.com/office/officeart/2005/8/layout/hProcess9"/>
    <dgm:cxn modelId="{A6E301F3-156F-4AF6-9AFC-3CEA1F937170}" type="presParOf" srcId="{4635A1D0-8EEE-4A6C-B01F-B8BDFE524705}" destId="{EF3BF2B1-22B6-4115-BA0B-FE0E9443BE4C}" srcOrd="3" destOrd="0" presId="urn:microsoft.com/office/officeart/2005/8/layout/hProcess9"/>
    <dgm:cxn modelId="{EFA05B8E-086D-4E67-B3CE-541876908C19}" type="presParOf" srcId="{4635A1D0-8EEE-4A6C-B01F-B8BDFE524705}" destId="{8B1C4295-9D82-4D46-B28D-E9C7FE5C6070}" srcOrd="4" destOrd="0" presId="urn:microsoft.com/office/officeart/2005/8/layout/hProcess9"/>
    <dgm:cxn modelId="{BC2A3D37-610F-4004-BDDE-C0B8E121C6A5}" type="presParOf" srcId="{4635A1D0-8EEE-4A6C-B01F-B8BDFE524705}" destId="{E740F71C-2341-428E-A42B-4BDFFBC5E91A}" srcOrd="5" destOrd="0" presId="urn:microsoft.com/office/officeart/2005/8/layout/hProcess9"/>
    <dgm:cxn modelId="{1F348832-BB72-454A-9713-B65FB26703A9}" type="presParOf" srcId="{4635A1D0-8EEE-4A6C-B01F-B8BDFE524705}" destId="{EBE9C048-AAFF-489E-9CDF-8EA863046F50}" srcOrd="6" destOrd="0" presId="urn:microsoft.com/office/officeart/2005/8/layout/hProcess9"/>
    <dgm:cxn modelId="{0206C4A2-53B9-40B9-993B-888A4720B782}" type="presParOf" srcId="{4635A1D0-8EEE-4A6C-B01F-B8BDFE524705}" destId="{FC0C7146-B0CA-41CC-84E4-FC662CBFBB67}" srcOrd="7" destOrd="0" presId="urn:microsoft.com/office/officeart/2005/8/layout/hProcess9"/>
    <dgm:cxn modelId="{67AC3AE2-F692-4225-820D-0CA0187153DA}" type="presParOf" srcId="{4635A1D0-8EEE-4A6C-B01F-B8BDFE524705}" destId="{F37D8976-C459-45BB-8B35-22812FF7E91D}"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B667F4-F222-478A-84F1-262A09B1D612}">
      <dsp:nvSpPr>
        <dsp:cNvPr id="0" name=""/>
        <dsp:cNvSpPr/>
      </dsp:nvSpPr>
      <dsp:spPr>
        <a:xfrm>
          <a:off x="520438" y="0"/>
          <a:ext cx="5898304" cy="2988797"/>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480B7A-8B21-4A4B-ADA2-0FB1AB74AF29}">
      <dsp:nvSpPr>
        <dsp:cNvPr id="0" name=""/>
        <dsp:cNvSpPr/>
      </dsp:nvSpPr>
      <dsp:spPr>
        <a:xfrm>
          <a:off x="2032" y="896639"/>
          <a:ext cx="1223844" cy="1195518"/>
        </a:xfrm>
        <a:prstGeom prst="roundRect">
          <a:avLst/>
        </a:prstGeom>
        <a:blipFill rotWithShape="0">
          <a:blip xmlns:r="http://schemas.openxmlformats.org/officeDocument/2006/relationships" r:embed="rId1">
            <a:extLst>
              <a:ext uri="{28A0092B-C50C-407E-A947-70E740481C1C}">
                <a14:useLocalDpi xmlns:a14="http://schemas.microsoft.com/office/drawing/2010/main" val="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r>
            <a:rPr lang="fr-FR" sz="5100" kern="1200"/>
            <a:t> </a:t>
          </a:r>
        </a:p>
      </dsp:txBody>
      <dsp:txXfrm>
        <a:off x="60392" y="954999"/>
        <a:ext cx="1107124" cy="1078798"/>
      </dsp:txXfrm>
    </dsp:sp>
    <dsp:sp modelId="{C9B6621F-3472-4A10-9D0C-2FF7ADA1A74A}">
      <dsp:nvSpPr>
        <dsp:cNvPr id="0" name=""/>
        <dsp:cNvSpPr/>
      </dsp:nvSpPr>
      <dsp:spPr>
        <a:xfrm>
          <a:off x="1429850" y="896639"/>
          <a:ext cx="1223844" cy="1195518"/>
        </a:xfrm>
        <a:prstGeom prst="roundRect">
          <a:avLst/>
        </a:prstGeom>
        <a:blipFill rotWithShape="0">
          <a:blip xmlns:r="http://schemas.openxmlformats.org/officeDocument/2006/relationships" r:embed="rId2">
            <a:extLst>
              <a:ext uri="{28A0092B-C50C-407E-A947-70E740481C1C}">
                <a14:useLocalDpi xmlns:a14="http://schemas.microsoft.com/office/drawing/2010/main" val="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r>
            <a:rPr lang="fr-FR" sz="5100" kern="1200"/>
            <a:t> </a:t>
          </a:r>
        </a:p>
      </dsp:txBody>
      <dsp:txXfrm>
        <a:off x="1488210" y="954999"/>
        <a:ext cx="1107124" cy="1078798"/>
      </dsp:txXfrm>
    </dsp:sp>
    <dsp:sp modelId="{8B1C4295-9D82-4D46-B28D-E9C7FE5C6070}">
      <dsp:nvSpPr>
        <dsp:cNvPr id="0" name=""/>
        <dsp:cNvSpPr/>
      </dsp:nvSpPr>
      <dsp:spPr>
        <a:xfrm>
          <a:off x="2857668" y="896639"/>
          <a:ext cx="1223844" cy="1195518"/>
        </a:xfrm>
        <a:prstGeom prst="roundRect">
          <a:avLst/>
        </a:prstGeom>
        <a:blipFill rotWithShape="0">
          <a:blip xmlns:r="http://schemas.openxmlformats.org/officeDocument/2006/relationships" r:embed="rId3" cstate="screen">
            <a:extLst>
              <a:ext uri="{28A0092B-C50C-407E-A947-70E740481C1C}">
                <a14:useLocalDpi xmlns:a14="http://schemas.microsoft.com/office/drawing/2010/main" val="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r>
            <a:rPr lang="fr-FR" sz="5100" kern="1200"/>
            <a:t> </a:t>
          </a:r>
        </a:p>
      </dsp:txBody>
      <dsp:txXfrm>
        <a:off x="2916028" y="954999"/>
        <a:ext cx="1107124" cy="1078798"/>
      </dsp:txXfrm>
    </dsp:sp>
    <dsp:sp modelId="{EBE9C048-AAFF-489E-9CDF-8EA863046F50}">
      <dsp:nvSpPr>
        <dsp:cNvPr id="0" name=""/>
        <dsp:cNvSpPr/>
      </dsp:nvSpPr>
      <dsp:spPr>
        <a:xfrm>
          <a:off x="4285487" y="896639"/>
          <a:ext cx="1223844" cy="1195518"/>
        </a:xfrm>
        <a:prstGeom prst="roundRect">
          <a:avLst/>
        </a:prstGeom>
        <a:blipFill rotWithShape="0">
          <a:blip xmlns:r="http://schemas.openxmlformats.org/officeDocument/2006/relationships" r:embed="rId4" cstate="screen">
            <a:extLst>
              <a:ext uri="{28A0092B-C50C-407E-A947-70E740481C1C}">
                <a14:useLocalDpi xmlns:a14="http://schemas.microsoft.com/office/drawing/2010/main" val="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r>
            <a:rPr lang="fr-FR" sz="5100" kern="1200"/>
            <a:t> </a:t>
          </a:r>
        </a:p>
      </dsp:txBody>
      <dsp:txXfrm>
        <a:off x="4343847" y="954999"/>
        <a:ext cx="1107124" cy="1078798"/>
      </dsp:txXfrm>
    </dsp:sp>
    <dsp:sp modelId="{F37D8976-C459-45BB-8B35-22812FF7E91D}">
      <dsp:nvSpPr>
        <dsp:cNvPr id="0" name=""/>
        <dsp:cNvSpPr/>
      </dsp:nvSpPr>
      <dsp:spPr>
        <a:xfrm>
          <a:off x="5713305" y="896639"/>
          <a:ext cx="1223844" cy="1195518"/>
        </a:xfrm>
        <a:prstGeom prst="roundRect">
          <a:avLst/>
        </a:prstGeom>
        <a:blipFill rotWithShape="0">
          <a:blip xmlns:r="http://schemas.openxmlformats.org/officeDocument/2006/relationships" r:embed="rId5" cstate="screen">
            <a:extLst>
              <a:ext uri="{28A0092B-C50C-407E-A947-70E740481C1C}">
                <a14:useLocalDpi xmlns:a14="http://schemas.microsoft.com/office/drawing/2010/main" val="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endParaRPr lang="fr-FR" sz="5100" kern="1200"/>
        </a:p>
      </dsp:txBody>
      <dsp:txXfrm>
        <a:off x="5771665" y="954999"/>
        <a:ext cx="1107124" cy="107879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88E77C-C2FB-4E37-B150-11EAE910DB88}" type="datetimeFigureOut">
              <a:rPr lang="fr-FR" smtClean="0"/>
              <a:t>04/04/2019</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D07B5FE-EB0B-40B5-94B8-85BB142195E3}" type="slidenum">
              <a:rPr lang="fr-FR" smtClean="0"/>
              <a:t>‹N°›</a:t>
            </a:fld>
            <a:endParaRPr lang="fr-FR"/>
          </a:p>
        </p:txBody>
      </p:sp>
    </p:spTree>
    <p:extLst>
      <p:ext uri="{BB962C8B-B14F-4D97-AF65-F5344CB8AC3E}">
        <p14:creationId xmlns:p14="http://schemas.microsoft.com/office/powerpoint/2010/main" val="26452903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21070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CD85E77D-D9C1-CA43-AE4F-66A8DE8B5ED8}" type="slidenum">
              <a:rPr lang="en-US" smtClean="0"/>
              <a:t>8</a:t>
            </a:fld>
            <a:endParaRPr lang="en-US"/>
          </a:p>
        </p:txBody>
      </p:sp>
    </p:spTree>
    <p:extLst>
      <p:ext uri="{BB962C8B-B14F-4D97-AF65-F5344CB8AC3E}">
        <p14:creationId xmlns:p14="http://schemas.microsoft.com/office/powerpoint/2010/main" val="4090504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CD85E77D-D9C1-CA43-AE4F-66A8DE8B5ED8}" type="slidenum">
              <a:rPr lang="en-US" smtClean="0"/>
              <a:t>9</a:t>
            </a:fld>
            <a:endParaRPr lang="en-US"/>
          </a:p>
        </p:txBody>
      </p:sp>
    </p:spTree>
    <p:extLst>
      <p:ext uri="{BB962C8B-B14F-4D97-AF65-F5344CB8AC3E}">
        <p14:creationId xmlns:p14="http://schemas.microsoft.com/office/powerpoint/2010/main" val="3700853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Espace réservé de l'image des diapositives 1"/>
          <p:cNvSpPr>
            <a:spLocks noGrp="1" noRot="1" noChangeAspect="1" noTextEdit="1"/>
          </p:cNvSpPr>
          <p:nvPr>
            <p:ph type="sldImg"/>
          </p:nvPr>
        </p:nvSpPr>
        <p:spPr>
          <a:ln/>
        </p:spPr>
      </p:sp>
      <p:sp>
        <p:nvSpPr>
          <p:cNvPr id="67586" name="Espace réservé des commentaires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spcBef>
                <a:spcPct val="0"/>
              </a:spcBef>
            </a:pPr>
            <a:endParaRPr lang="fr-FR" dirty="0"/>
          </a:p>
        </p:txBody>
      </p:sp>
      <p:sp>
        <p:nvSpPr>
          <p:cNvPr id="67587" name="Espace réservé du numéro de diapositive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Verdana" charset="0"/>
                <a:ea typeface="ＭＳ Ｐゴシック" charset="0"/>
                <a:cs typeface="ＭＳ Ｐゴシック" charset="0"/>
              </a:defRPr>
            </a:lvl1pPr>
            <a:lvl2pPr marL="742950" indent="-285750" eaLnBrk="0" hangingPunct="0">
              <a:defRPr sz="1600">
                <a:solidFill>
                  <a:schemeClr val="tx1"/>
                </a:solidFill>
                <a:latin typeface="Verdana" charset="0"/>
                <a:ea typeface="ＭＳ Ｐゴシック" charset="0"/>
              </a:defRPr>
            </a:lvl2pPr>
            <a:lvl3pPr marL="1143000" indent="-228600" eaLnBrk="0" hangingPunct="0">
              <a:defRPr sz="1600">
                <a:solidFill>
                  <a:schemeClr val="tx1"/>
                </a:solidFill>
                <a:latin typeface="Verdana" charset="0"/>
                <a:ea typeface="ＭＳ Ｐゴシック" charset="0"/>
              </a:defRPr>
            </a:lvl3pPr>
            <a:lvl4pPr marL="1600200" indent="-228600" eaLnBrk="0" hangingPunct="0">
              <a:defRPr sz="1600">
                <a:solidFill>
                  <a:schemeClr val="tx1"/>
                </a:solidFill>
                <a:latin typeface="Verdana" charset="0"/>
                <a:ea typeface="ＭＳ Ｐゴシック" charset="0"/>
              </a:defRPr>
            </a:lvl4pPr>
            <a:lvl5pPr marL="2057400" indent="-228600" eaLnBrk="0" hangingPunct="0">
              <a:defRPr sz="1600">
                <a:solidFill>
                  <a:schemeClr val="tx1"/>
                </a:solidFill>
                <a:latin typeface="Verdana" charset="0"/>
                <a:ea typeface="ＭＳ Ｐゴシック" charset="0"/>
              </a:defRPr>
            </a:lvl5pPr>
            <a:lvl6pPr marL="2514600" indent="-228600" algn="ctr" eaLnBrk="0" fontAlgn="base" hangingPunct="0">
              <a:spcBef>
                <a:spcPct val="0"/>
              </a:spcBef>
              <a:spcAft>
                <a:spcPct val="0"/>
              </a:spcAft>
              <a:defRPr sz="1600">
                <a:solidFill>
                  <a:schemeClr val="tx1"/>
                </a:solidFill>
                <a:latin typeface="Verdana" charset="0"/>
                <a:ea typeface="ＭＳ Ｐゴシック" charset="0"/>
              </a:defRPr>
            </a:lvl6pPr>
            <a:lvl7pPr marL="2971800" indent="-228600" algn="ctr" eaLnBrk="0" fontAlgn="base" hangingPunct="0">
              <a:spcBef>
                <a:spcPct val="0"/>
              </a:spcBef>
              <a:spcAft>
                <a:spcPct val="0"/>
              </a:spcAft>
              <a:defRPr sz="1600">
                <a:solidFill>
                  <a:schemeClr val="tx1"/>
                </a:solidFill>
                <a:latin typeface="Verdana" charset="0"/>
                <a:ea typeface="ＭＳ Ｐゴシック" charset="0"/>
              </a:defRPr>
            </a:lvl7pPr>
            <a:lvl8pPr marL="3429000" indent="-228600" algn="ctr" eaLnBrk="0" fontAlgn="base" hangingPunct="0">
              <a:spcBef>
                <a:spcPct val="0"/>
              </a:spcBef>
              <a:spcAft>
                <a:spcPct val="0"/>
              </a:spcAft>
              <a:defRPr sz="1600">
                <a:solidFill>
                  <a:schemeClr val="tx1"/>
                </a:solidFill>
                <a:latin typeface="Verdana" charset="0"/>
                <a:ea typeface="ＭＳ Ｐゴシック" charset="0"/>
              </a:defRPr>
            </a:lvl8pPr>
            <a:lvl9pPr marL="3886200" indent="-228600" algn="ctr" eaLnBrk="0" fontAlgn="base" hangingPunct="0">
              <a:spcBef>
                <a:spcPct val="0"/>
              </a:spcBef>
              <a:spcAft>
                <a:spcPct val="0"/>
              </a:spcAft>
              <a:defRPr sz="1600">
                <a:solidFill>
                  <a:schemeClr val="tx1"/>
                </a:solidFill>
                <a:latin typeface="Verdana" charset="0"/>
                <a:ea typeface="ＭＳ Ｐゴシック" charset="0"/>
              </a:defRPr>
            </a:lvl9pPr>
          </a:lstStyle>
          <a:p>
            <a:pPr eaLnBrk="1" hangingPunct="1"/>
            <a:fld id="{862F292B-24AC-274C-906B-4CFB2167561C}" type="slidenum">
              <a:rPr lang="fr-FR" sz="1200">
                <a:solidFill>
                  <a:srgbClr val="000000"/>
                </a:solidFill>
                <a:latin typeface="Arial" charset="0"/>
              </a:rPr>
              <a:pPr eaLnBrk="1" hangingPunct="1"/>
              <a:t>10</a:t>
            </a:fld>
            <a:endParaRPr lang="fr-FR" sz="1200">
              <a:solidFill>
                <a:srgbClr val="000000"/>
              </a:solidFill>
              <a:latin typeface="Arial" charset="0"/>
            </a:endParaRPr>
          </a:p>
        </p:txBody>
      </p:sp>
    </p:spTree>
    <p:extLst>
      <p:ext uri="{BB962C8B-B14F-4D97-AF65-F5344CB8AC3E}">
        <p14:creationId xmlns:p14="http://schemas.microsoft.com/office/powerpoint/2010/main" val="2320893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448670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800" b="1"/>
              <a:t>This slide, </a:t>
            </a:r>
            <a:r>
              <a:rPr lang="fr-FR" sz="1800" b="1" err="1"/>
              <a:t>from</a:t>
            </a:r>
            <a:r>
              <a:rPr lang="fr-FR" sz="1800" b="1"/>
              <a:t> the Ministry of </a:t>
            </a:r>
            <a:r>
              <a:rPr lang="fr-FR" sz="1800" b="1" err="1"/>
              <a:t>Higher</a:t>
            </a:r>
            <a:r>
              <a:rPr lang="fr-FR" sz="1800" b="1"/>
              <a:t> Education, </a:t>
            </a:r>
            <a:r>
              <a:rPr lang="fr-FR" sz="1800" b="1" err="1"/>
              <a:t>Research</a:t>
            </a:r>
            <a:r>
              <a:rPr lang="fr-FR" sz="1800" b="1"/>
              <a:t> and Innovation, </a:t>
            </a:r>
            <a:r>
              <a:rPr lang="fr-FR" sz="1800" b="1" err="1"/>
              <a:t>is</a:t>
            </a:r>
            <a:r>
              <a:rPr lang="fr-FR" sz="1800" b="1"/>
              <a:t> </a:t>
            </a:r>
            <a:r>
              <a:rPr lang="fr-FR" sz="1800" b="1" err="1"/>
              <a:t>cult</a:t>
            </a:r>
            <a:r>
              <a:rPr lang="fr-FR" sz="1800" b="1"/>
              <a:t> in France. It shows the </a:t>
            </a:r>
            <a:r>
              <a:rPr lang="fr-FR" sz="1800" b="1" err="1"/>
              <a:t>complexity</a:t>
            </a:r>
            <a:r>
              <a:rPr lang="fr-FR" sz="1800" b="1"/>
              <a:t> of the </a:t>
            </a:r>
            <a:r>
              <a:rPr lang="fr-FR" sz="1800" b="1" err="1"/>
              <a:t>field</a:t>
            </a:r>
            <a:r>
              <a:rPr lang="fr-FR" sz="1800" b="1"/>
              <a:t> of </a:t>
            </a:r>
            <a:r>
              <a:rPr lang="fr-FR" sz="1800" b="1" err="1"/>
              <a:t>environmental</a:t>
            </a:r>
            <a:r>
              <a:rPr lang="fr-FR" sz="1800" b="1"/>
              <a:t> sciences and the </a:t>
            </a:r>
            <a:r>
              <a:rPr lang="fr-FR" sz="1800" b="1" err="1"/>
              <a:t>Earth</a:t>
            </a:r>
            <a:r>
              <a:rPr lang="fr-FR" sz="1800" b="1"/>
              <a:t> system but </a:t>
            </a:r>
            <a:r>
              <a:rPr lang="fr-FR" sz="1800" b="1" err="1"/>
              <a:t>also</a:t>
            </a:r>
            <a:r>
              <a:rPr lang="fr-FR" sz="1800" b="1"/>
              <a:t> the </a:t>
            </a:r>
            <a:r>
              <a:rPr lang="fr-FR" sz="1800" b="1" err="1"/>
              <a:t>coherent</a:t>
            </a:r>
            <a:r>
              <a:rPr lang="fr-FR" sz="1800" b="1"/>
              <a:t> and original </a:t>
            </a:r>
            <a:r>
              <a:rPr lang="fr-FR" sz="1800" b="1" err="1"/>
              <a:t>strategy</a:t>
            </a:r>
            <a:r>
              <a:rPr lang="fr-FR" sz="1800" b="1"/>
              <a:t> put in place by France to structure and </a:t>
            </a:r>
            <a:r>
              <a:rPr lang="fr-FR" sz="1800" b="1" err="1"/>
              <a:t>coordinate</a:t>
            </a:r>
            <a:r>
              <a:rPr lang="fr-FR" sz="1800" b="1"/>
              <a:t> national </a:t>
            </a:r>
            <a:r>
              <a:rPr lang="fr-FR" sz="1800" b="1" err="1"/>
              <a:t>research</a:t>
            </a:r>
            <a:r>
              <a:rPr lang="fr-FR" sz="1800" b="1"/>
              <a:t> infrastructures as part of the IR and TGIR roadmap. national, </a:t>
            </a:r>
            <a:r>
              <a:rPr lang="fr-FR" sz="1800" b="1" err="1"/>
              <a:t>European</a:t>
            </a:r>
            <a:r>
              <a:rPr lang="fr-FR" sz="1800" b="1"/>
              <a:t> (ESFRI) and international.</a:t>
            </a:r>
          </a:p>
        </p:txBody>
      </p:sp>
      <p:sp>
        <p:nvSpPr>
          <p:cNvPr id="4" name="Espace réservé du numéro de diapositive 3"/>
          <p:cNvSpPr>
            <a:spLocks noGrp="1"/>
          </p:cNvSpPr>
          <p:nvPr>
            <p:ph type="sldNum" sz="quarter" idx="10"/>
          </p:nvPr>
        </p:nvSpPr>
        <p:spPr/>
        <p:txBody>
          <a:bodyPr/>
          <a:lstStyle/>
          <a:p>
            <a:fld id="{D6DC1A64-848E-4164-98C3-693E7C5AA9BD}" type="slidenum">
              <a:rPr lang="fr-FR" smtClean="0">
                <a:solidFill>
                  <a:prstClr val="black"/>
                </a:solidFill>
              </a:rPr>
              <a:pPr/>
              <a:t>20</a:t>
            </a:fld>
            <a:endParaRPr lang="fr-FR">
              <a:solidFill>
                <a:prstClr val="black"/>
              </a:solidFill>
            </a:endParaRPr>
          </a:p>
        </p:txBody>
      </p:sp>
    </p:spTree>
    <p:extLst>
      <p:ext uri="{BB962C8B-B14F-4D97-AF65-F5344CB8AC3E}">
        <p14:creationId xmlns:p14="http://schemas.microsoft.com/office/powerpoint/2010/main" val="1593282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181969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8763000" y="6629400"/>
            <a:ext cx="304800"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pPr defTabSz="914400"/>
            <a:fld id="{86CB4B4D-7CA3-9044-876B-883B54F8677D}" type="slidenum">
              <a:rPr lang="uk-UA" smtClean="0"/>
              <a:pPr defTabSz="914400"/>
              <a:t>‹N°›</a:t>
            </a:fld>
            <a:endParaRPr lang="uk-UA" dirty="0"/>
          </a:p>
        </p:txBody>
      </p:sp>
      <p:sp>
        <p:nvSpPr>
          <p:cNvPr id="7" name="Shape 3"/>
          <p:cNvSpPr/>
          <p:nvPr userDrawn="1"/>
        </p:nvSpPr>
        <p:spPr>
          <a:xfrm>
            <a:off x="76200" y="6629400"/>
            <a:ext cx="2362200" cy="187285"/>
          </a:xfrm>
          <a:prstGeom prst="roundRect">
            <a:avLst/>
          </a:prstGeom>
          <a:solidFill>
            <a:schemeClr val="lt1">
              <a:alpha val="49000"/>
            </a:schemeClr>
          </a:solidFill>
          <a:ln>
            <a:solidFill>
              <a:schemeClr val="tx2">
                <a:alpha val="60000"/>
              </a:schemeClr>
            </a:solidFill>
          </a:ln>
          <a:extLst>
            <a:ext uri="{C572A759-6A51-4108-AA02-DFA0A04FC94B}">
              <ma14:wrappingTextBoxFlag xmlns:ma14="http://schemas.microsoft.com/office/mac/drawingml/2011/main" xmlns="" val="1"/>
            </a:ext>
          </a:extLst>
        </p:spPr>
        <p:style>
          <a:lnRef idx="2">
            <a:schemeClr val="dk1"/>
          </a:lnRef>
          <a:fillRef idx="1">
            <a:schemeClr val="lt1"/>
          </a:fillRef>
          <a:effectRef idx="0">
            <a:schemeClr val="dk1"/>
          </a:effectRef>
          <a:fontRef idx="minor">
            <a:schemeClr val="dk1"/>
          </a:fontRef>
        </p:style>
        <p:txBody>
          <a:bodyPr wrap="square" lIns="0" tIns="0" rIns="0" bIns="0">
            <a:spAutoFit/>
          </a:bodyPr>
          <a:lstStyle/>
          <a:p>
            <a:pPr lvl="0" algn="ctr" defTabSz="914400">
              <a:defRPr>
                <a:solidFill>
                  <a:srgbClr val="000000"/>
                </a:solidFill>
              </a:defRPr>
            </a:pPr>
            <a:r>
              <a:rPr lang="en-AU" sz="1100" i="1" dirty="0">
                <a:solidFill>
                  <a:schemeClr val="tx2"/>
                </a:solidFill>
                <a:latin typeface="+mj-ea"/>
                <a:ea typeface="+mj-ea"/>
                <a:cs typeface="Proxima Nova Regular"/>
                <a:sym typeface="Proxima Nova Regular"/>
              </a:rPr>
              <a:t>SIT-34, 3-4 April 2019</a:t>
            </a:r>
            <a:endParaRPr sz="1100" i="1" dirty="0">
              <a:solidFill>
                <a:schemeClr val="tx2"/>
              </a:solidFill>
              <a:latin typeface="+mj-ea"/>
              <a:ea typeface="+mj-ea"/>
              <a:cs typeface="Proxima Nova Regular"/>
              <a:sym typeface="Proxima Nova Regular"/>
            </a:endParaRPr>
          </a:p>
        </p:txBody>
      </p:sp>
      <p:sp>
        <p:nvSpPr>
          <p:cNvPr id="8" name="Titre 2"/>
          <p:cNvSpPr txBox="1">
            <a:spLocks/>
          </p:cNvSpPr>
          <p:nvPr userDrawn="1"/>
        </p:nvSpPr>
        <p:spPr>
          <a:xfrm>
            <a:off x="1905000" y="152400"/>
            <a:ext cx="5638800" cy="443198"/>
          </a:xfrm>
          <a:prstGeom prst="rect">
            <a:avLst/>
          </a:prstGeom>
        </p:spPr>
        <p:txBody>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smtClean="0">
                <a:ln>
                  <a:noFill/>
                </a:ln>
                <a:solidFill>
                  <a:srgbClr val="FFFFFF"/>
                </a:solidFill>
                <a:effectLst/>
                <a:uLnTx/>
                <a:uFillTx/>
                <a:latin typeface="Arial Bold"/>
                <a:sym typeface="Arial Bold"/>
              </a:rPr>
              <a:t>Modifiez le style du titre</a:t>
            </a:r>
            <a:endParaRPr kumimoji="0" lang="fr-FR" sz="2000" b="0" i="0" u="none" strike="noStrike" kern="0" cap="none" spc="0" normalizeH="0" baseline="0" noProof="0" dirty="0">
              <a:ln>
                <a:noFill/>
              </a:ln>
              <a:solidFill>
                <a:srgbClr val="FFFFFF"/>
              </a:solidFill>
              <a:effectLst/>
              <a:uLnTx/>
              <a:uFillTx/>
              <a:latin typeface="Arial Bold"/>
              <a:sym typeface="Arial Bold"/>
            </a:endParaRPr>
          </a:p>
        </p:txBody>
      </p:sp>
      <p:sp>
        <p:nvSpPr>
          <p:cNvPr id="10" name="Sous-titre 2"/>
          <p:cNvSpPr txBox="1">
            <a:spLocks/>
          </p:cNvSpPr>
          <p:nvPr userDrawn="1"/>
        </p:nvSpPr>
        <p:spPr>
          <a:xfrm>
            <a:off x="1917701" y="595599"/>
            <a:ext cx="5627731" cy="358352"/>
          </a:xfrm>
          <a:prstGeom prst="rect">
            <a:avLst/>
          </a:prstGeom>
        </p:spPr>
        <p:txBody>
          <a:bodyPr>
            <a:noAutofit/>
          </a:bodyPr>
          <a:lstStyle>
            <a:lvl1pPr marL="0" indent="0" algn="l">
              <a:spcBef>
                <a:spcPts val="500"/>
              </a:spcBef>
              <a:buSzPct val="100000"/>
              <a:buFont typeface="Arial"/>
              <a:buNone/>
              <a:defRPr lang="fr-FR" sz="1440" b="0" kern="1200" baseline="0">
                <a:solidFill>
                  <a:schemeClr val="accent2"/>
                </a:solidFill>
                <a:latin typeface="Arial" charset="0"/>
                <a:ea typeface="Arial" charset="0"/>
                <a:cs typeface="Arial" charset="0"/>
                <a:sym typeface="Arial Bold"/>
              </a:defRPr>
            </a:lvl1pPr>
            <a:lvl2pPr marL="457196" indent="0" algn="ctr">
              <a:spcBef>
                <a:spcPts val="500"/>
              </a:spcBef>
              <a:buSzPct val="100000"/>
              <a:buFont typeface="Arial"/>
              <a:buNone/>
              <a:defRPr sz="2000">
                <a:solidFill>
                  <a:srgbClr val="002569"/>
                </a:solidFill>
                <a:latin typeface="Arial Bold"/>
                <a:ea typeface="Arial Bold"/>
                <a:cs typeface="Arial Bold"/>
                <a:sym typeface="Arial Bold"/>
              </a:defRPr>
            </a:lvl2pPr>
            <a:lvl3pPr marL="914391" indent="0" algn="ctr">
              <a:spcBef>
                <a:spcPts val="500"/>
              </a:spcBef>
              <a:buSzPct val="100000"/>
              <a:buFont typeface="Arial"/>
              <a:buNone/>
              <a:defRPr sz="1800">
                <a:solidFill>
                  <a:srgbClr val="002569"/>
                </a:solidFill>
                <a:latin typeface="Arial Bold"/>
                <a:ea typeface="Arial Bold"/>
                <a:cs typeface="Arial Bold"/>
                <a:sym typeface="Arial Bold"/>
              </a:defRPr>
            </a:lvl3pPr>
            <a:lvl4pPr marL="1371587" indent="0" algn="ctr">
              <a:spcBef>
                <a:spcPts val="500"/>
              </a:spcBef>
              <a:buSzPct val="100000"/>
              <a:buFont typeface="Arial"/>
              <a:buNone/>
              <a:defRPr sz="1600">
                <a:solidFill>
                  <a:srgbClr val="002569"/>
                </a:solidFill>
                <a:latin typeface="Arial Bold"/>
                <a:ea typeface="Arial Bold"/>
                <a:cs typeface="Arial Bold"/>
                <a:sym typeface="Arial Bold"/>
              </a:defRPr>
            </a:lvl4pPr>
            <a:lvl5pPr marL="1828782" indent="0" algn="ctr">
              <a:spcBef>
                <a:spcPts val="500"/>
              </a:spcBef>
              <a:buSzPct val="100000"/>
              <a:buFont typeface="Arial"/>
              <a:buNone/>
              <a:defRPr sz="1600">
                <a:solidFill>
                  <a:srgbClr val="002569"/>
                </a:solidFill>
                <a:latin typeface="Arial Bold"/>
                <a:ea typeface="Arial Bold"/>
                <a:cs typeface="Arial Bold"/>
                <a:sym typeface="Arial Bold"/>
              </a:defRPr>
            </a:lvl5pPr>
            <a:lvl6pPr marL="2285978" indent="0" algn="ctr">
              <a:spcBef>
                <a:spcPts val="500"/>
              </a:spcBef>
              <a:buFont typeface="Arial"/>
              <a:buNone/>
              <a:defRPr sz="1600">
                <a:solidFill>
                  <a:srgbClr val="002569"/>
                </a:solidFill>
                <a:latin typeface="Arial Bold"/>
                <a:ea typeface="Arial Bold"/>
                <a:cs typeface="Arial Bold"/>
                <a:sym typeface="Arial Bold"/>
              </a:defRPr>
            </a:lvl6pPr>
            <a:lvl7pPr marL="2743173" indent="0" algn="ctr">
              <a:spcBef>
                <a:spcPts val="500"/>
              </a:spcBef>
              <a:buFont typeface="Arial"/>
              <a:buNone/>
              <a:defRPr sz="1600">
                <a:solidFill>
                  <a:srgbClr val="002569"/>
                </a:solidFill>
                <a:latin typeface="Arial Bold"/>
                <a:ea typeface="Arial Bold"/>
                <a:cs typeface="Arial Bold"/>
                <a:sym typeface="Arial Bold"/>
              </a:defRPr>
            </a:lvl7pPr>
            <a:lvl8pPr marL="3200368" indent="0" algn="ctr">
              <a:spcBef>
                <a:spcPts val="500"/>
              </a:spcBef>
              <a:buFont typeface="Arial"/>
              <a:buNone/>
              <a:defRPr sz="1600">
                <a:solidFill>
                  <a:srgbClr val="002569"/>
                </a:solidFill>
                <a:latin typeface="Arial Bold"/>
                <a:ea typeface="Arial Bold"/>
                <a:cs typeface="Arial Bold"/>
                <a:sym typeface="Arial Bold"/>
              </a:defRPr>
            </a:lvl8pPr>
            <a:lvl9pPr marL="3657563" indent="0" algn="ctr">
              <a:spcBef>
                <a:spcPts val="500"/>
              </a:spcBef>
              <a:buFont typeface="Arial"/>
              <a:buNone/>
              <a:defRPr sz="1600">
                <a:solidFill>
                  <a:srgbClr val="002569"/>
                </a:solidFill>
                <a:latin typeface="Arial Bold"/>
                <a:ea typeface="Arial Bold"/>
                <a:cs typeface="Arial Bold"/>
                <a:sym typeface="Arial Bold"/>
              </a:defRPr>
            </a:lvl9pPr>
          </a:lstStyle>
          <a:p>
            <a:pPr marL="0" marR="0" lvl="0" indent="0" algn="l" defTabSz="914400" eaLnBrk="1" fontAlgn="auto" latinLnBrk="0" hangingPunct="1">
              <a:lnSpc>
                <a:spcPct val="100000"/>
              </a:lnSpc>
              <a:spcBef>
                <a:spcPts val="500"/>
              </a:spcBef>
              <a:spcAft>
                <a:spcPts val="0"/>
              </a:spcAft>
              <a:buClrTx/>
              <a:buSzPct val="100000"/>
              <a:buFont typeface="Arial"/>
              <a:buNone/>
              <a:tabLst/>
              <a:defRPr/>
            </a:pPr>
            <a:r>
              <a:rPr kumimoji="0" lang="fr-FR" sz="1400" b="0" i="0" u="none" strike="noStrike" kern="1200" cap="none" spc="0" normalizeH="0" baseline="0" noProof="0" dirty="0" smtClean="0">
                <a:ln>
                  <a:noFill/>
                </a:ln>
                <a:solidFill>
                  <a:srgbClr val="ED7D31"/>
                </a:solidFill>
                <a:effectLst/>
                <a:uLnTx/>
                <a:uFillTx/>
                <a:latin typeface="Arial" charset="0"/>
                <a:cs typeface="Arial" charset="0"/>
                <a:sym typeface="Arial Bold"/>
              </a:rPr>
              <a:t>Modifier le style du sous-titre</a:t>
            </a:r>
            <a:endParaRPr kumimoji="0" lang="fr-FR" sz="1400" b="0" i="0" u="none" strike="noStrike" kern="1200" cap="none" spc="0" normalizeH="0" baseline="0" noProof="0" dirty="0">
              <a:ln>
                <a:noFill/>
              </a:ln>
              <a:solidFill>
                <a:srgbClr val="ED7D31"/>
              </a:solidFill>
              <a:effectLst/>
              <a:uLnTx/>
              <a:uFillTx/>
              <a:latin typeface="Arial" charset="0"/>
              <a:cs typeface="Arial" charset="0"/>
              <a:sym typeface="Arial Bold"/>
            </a:endParaRPr>
          </a:p>
        </p:txBody>
      </p:sp>
    </p:spTree>
  </p:cSld>
  <p:clrMapOvr>
    <a:masterClrMapping/>
  </p:clrMapOvr>
  <p:transition spd="med"/>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ierge">
    <p:bg>
      <p:bgPr>
        <a:blipFill dpi="0" rotWithShape="1">
          <a:blip r:embed="rId2"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Titre 2"/>
          <p:cNvSpPr>
            <a:spLocks noGrp="1"/>
          </p:cNvSpPr>
          <p:nvPr>
            <p:ph type="title"/>
          </p:nvPr>
        </p:nvSpPr>
        <p:spPr>
          <a:xfrm>
            <a:off x="285750" y="154039"/>
            <a:ext cx="6470004" cy="443198"/>
          </a:xfrm>
          <a:prstGeom prst="rect">
            <a:avLst/>
          </a:prstGeom>
        </p:spPr>
        <p:txBody>
          <a:bodyPr/>
          <a:lstStyle/>
          <a:p>
            <a:r>
              <a:rPr lang="fr-FR" noProof="0" dirty="0"/>
              <a:t>Modifiez le style du titre</a:t>
            </a:r>
          </a:p>
        </p:txBody>
      </p:sp>
      <p:sp>
        <p:nvSpPr>
          <p:cNvPr id="12" name="Sous-titre 2"/>
          <p:cNvSpPr>
            <a:spLocks noGrp="1"/>
          </p:cNvSpPr>
          <p:nvPr>
            <p:ph type="subTitle" idx="14" hasCustomPrompt="1"/>
          </p:nvPr>
        </p:nvSpPr>
        <p:spPr>
          <a:xfrm>
            <a:off x="298451" y="597238"/>
            <a:ext cx="7169149" cy="358352"/>
          </a:xfrm>
          <a:prstGeom prst="rect">
            <a:avLst/>
          </a:prstGeom>
        </p:spPr>
        <p:txBody>
          <a:bodyPr>
            <a:noAutofit/>
          </a:bodyPr>
          <a:lstStyle>
            <a:lvl1pPr marL="0" indent="0" algn="l">
              <a:buNone/>
              <a:defRPr lang="fr-FR" sz="1440" b="0" kern="1200" baseline="0">
                <a:solidFill>
                  <a:schemeClr val="accent2"/>
                </a:solidFill>
                <a:latin typeface="Arial" charset="0"/>
                <a:ea typeface="Arial" charset="0"/>
                <a:cs typeface="Arial"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fr-FR" noProof="0" dirty="0"/>
              <a:t>Modifier le style du sous-titre</a:t>
            </a:r>
          </a:p>
        </p:txBody>
      </p:sp>
      <p:sp>
        <p:nvSpPr>
          <p:cNvPr id="5" name="Espace réservé du numéro de diapositive 4"/>
          <p:cNvSpPr>
            <a:spLocks noGrp="1"/>
          </p:cNvSpPr>
          <p:nvPr>
            <p:ph type="sldNum" sz="quarter" idx="17"/>
          </p:nvPr>
        </p:nvSpPr>
        <p:spPr/>
        <p:txBody>
          <a:bodyPr/>
          <a:lstStyle/>
          <a:p>
            <a:pPr defTabSz="717457" rtl="0">
              <a:defRPr/>
            </a:pPr>
            <a:fld id="{EB81167D-292E-8142-ABF3-3BDF0609D345}" type="slidenum">
              <a:rPr lang="fr-FR" kern="1200" smtClean="0"/>
              <a:pPr defTabSz="717457" rtl="0">
                <a:defRPr/>
              </a:pPr>
              <a:t>‹N°›</a:t>
            </a:fld>
            <a:endParaRPr lang="fr-FR" kern="1200"/>
          </a:p>
        </p:txBody>
      </p:sp>
      <p:pic>
        <p:nvPicPr>
          <p:cNvPr id="7" name="Image 6">
            <a:extLst>
              <a:ext uri="{FF2B5EF4-FFF2-40B4-BE49-F238E27FC236}">
                <a16:creationId xmlns:a16="http://schemas.microsoft.com/office/drawing/2014/main" id="{CE9EFA14-3317-CE48-84E7-C527C4373C24}"/>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3930287" y="106180"/>
            <a:ext cx="446090" cy="303834"/>
          </a:xfrm>
          <a:prstGeom prst="rect">
            <a:avLst/>
          </a:prstGeom>
        </p:spPr>
      </p:pic>
      <p:sp>
        <p:nvSpPr>
          <p:cNvPr id="23" name="Espace réservé du pied de page 5"/>
          <p:cNvSpPr>
            <a:spLocks noGrp="1"/>
          </p:cNvSpPr>
          <p:nvPr>
            <p:ph type="ftr" sz="quarter" idx="18"/>
          </p:nvPr>
        </p:nvSpPr>
        <p:spPr>
          <a:xfrm>
            <a:off x="228600" y="6590675"/>
            <a:ext cx="3086100" cy="228600"/>
          </a:xfrm>
          <a:prstGeom prst="rect">
            <a:avLst/>
          </a:prstGeom>
        </p:spPr>
        <p:txBody>
          <a:bodyPr/>
          <a:lstStyle>
            <a:lvl1pPr algn="l">
              <a:defRPr sz="1100">
                <a:solidFill>
                  <a:schemeClr val="bg1"/>
                </a:solidFill>
              </a:defRPr>
            </a:lvl1pPr>
          </a:lstStyle>
          <a:p>
            <a:r>
              <a:rPr lang="fr-FR" smtClean="0"/>
              <a:t>SIT-34, 3-4 April 2019</a:t>
            </a:r>
            <a:endParaRPr lang="fr-FR" dirty="0"/>
          </a:p>
        </p:txBody>
      </p:sp>
    </p:spTree>
    <p:extLst>
      <p:ext uri="{BB962C8B-B14F-4D97-AF65-F5344CB8AC3E}">
        <p14:creationId xmlns:p14="http://schemas.microsoft.com/office/powerpoint/2010/main" val="3520448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e">
    <p:bg>
      <p:bgPr>
        <a:blipFill dpi="0" rotWithShape="1">
          <a:blip r:embed="rId2"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Titre 2"/>
          <p:cNvSpPr>
            <a:spLocks noGrp="1"/>
          </p:cNvSpPr>
          <p:nvPr>
            <p:ph type="title"/>
          </p:nvPr>
        </p:nvSpPr>
        <p:spPr>
          <a:xfrm>
            <a:off x="285750" y="154039"/>
            <a:ext cx="6470004" cy="443198"/>
          </a:xfrm>
          <a:prstGeom prst="rect">
            <a:avLst/>
          </a:prstGeom>
        </p:spPr>
        <p:txBody>
          <a:bodyPr/>
          <a:lstStyle/>
          <a:p>
            <a:r>
              <a:rPr lang="fr-FR" noProof="0" dirty="0"/>
              <a:t>Modifiez le style du titre</a:t>
            </a:r>
          </a:p>
        </p:txBody>
      </p:sp>
      <p:sp>
        <p:nvSpPr>
          <p:cNvPr id="12" name="Sous-titre 2"/>
          <p:cNvSpPr>
            <a:spLocks noGrp="1"/>
          </p:cNvSpPr>
          <p:nvPr>
            <p:ph type="subTitle" idx="14" hasCustomPrompt="1"/>
          </p:nvPr>
        </p:nvSpPr>
        <p:spPr>
          <a:xfrm>
            <a:off x="298451" y="597238"/>
            <a:ext cx="6457303" cy="358352"/>
          </a:xfrm>
          <a:prstGeom prst="rect">
            <a:avLst/>
          </a:prstGeom>
        </p:spPr>
        <p:txBody>
          <a:bodyPr>
            <a:noAutofit/>
          </a:bodyPr>
          <a:lstStyle>
            <a:lvl1pPr marL="0" indent="0" algn="l">
              <a:buNone/>
              <a:defRPr lang="fr-FR" sz="1440" b="0" kern="1200" baseline="0">
                <a:solidFill>
                  <a:schemeClr val="accent2"/>
                </a:solidFill>
                <a:latin typeface="Arial" charset="0"/>
                <a:ea typeface="Arial" charset="0"/>
                <a:cs typeface="Arial"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fr-FR" noProof="0" dirty="0"/>
              <a:t>Modifier le style du sous-titre</a:t>
            </a:r>
          </a:p>
        </p:txBody>
      </p:sp>
      <p:sp>
        <p:nvSpPr>
          <p:cNvPr id="13" name="Espace réservé du contenu 7"/>
          <p:cNvSpPr>
            <a:spLocks noGrp="1"/>
          </p:cNvSpPr>
          <p:nvPr>
            <p:ph sz="quarter" idx="13"/>
          </p:nvPr>
        </p:nvSpPr>
        <p:spPr>
          <a:xfrm>
            <a:off x="298451" y="1155125"/>
            <a:ext cx="8542258" cy="5172074"/>
          </a:xfrm>
          <a:prstGeom prst="rect">
            <a:avLst/>
          </a:prstGeom>
        </p:spPr>
        <p:txBody>
          <a:bodyPr/>
          <a:lstStyle>
            <a:lvl1pPr algn="just">
              <a:spcAft>
                <a:spcPts val="450"/>
              </a:spcAft>
              <a:defRPr/>
            </a:lvl1pPr>
            <a:lvl2pPr marL="244317" indent="-244317" algn="just">
              <a:lnSpc>
                <a:spcPct val="120000"/>
              </a:lnSpc>
              <a:spcBef>
                <a:spcPts val="0"/>
              </a:spcBef>
              <a:spcAft>
                <a:spcPts val="0"/>
              </a:spcAft>
              <a:defRPr/>
            </a:lvl2pPr>
            <a:lvl3pPr marL="398622" indent="-227172" algn="just">
              <a:lnSpc>
                <a:spcPct val="120000"/>
              </a:lnSpc>
              <a:spcBef>
                <a:spcPts val="0"/>
              </a:spcBef>
              <a:spcAft>
                <a:spcPts val="0"/>
              </a:spcAft>
              <a:defRPr/>
            </a:lvl3pPr>
            <a:lvl4pPr marL="562928" indent="-227172" algn="just">
              <a:lnSpc>
                <a:spcPct val="120000"/>
              </a:lnSpc>
              <a:spcBef>
                <a:spcPts val="0"/>
              </a:spcBef>
              <a:spcAft>
                <a:spcPts val="0"/>
              </a:spcAft>
              <a:buClr>
                <a:srgbClr val="00B0F0"/>
              </a:buClr>
              <a:buFont typeface="Arial" panose="020B0604020202020204" pitchFamily="34" charset="0"/>
              <a:buChar char="»"/>
              <a:defRPr sz="1260"/>
            </a:lvl4pPr>
            <a:lvl5pPr marL="725805" indent="-227172" algn="just">
              <a:lnSpc>
                <a:spcPct val="120000"/>
              </a:lnSpc>
              <a:spcBef>
                <a:spcPts val="0"/>
              </a:spcBef>
              <a:spcAft>
                <a:spcPts val="0"/>
              </a:spcAft>
              <a:buClr>
                <a:srgbClr val="00B0F0"/>
              </a:buClr>
              <a:defRPr sz="1080"/>
            </a:lvl5pPr>
          </a:lstStyle>
          <a:p>
            <a:pPr lvl="0"/>
            <a:r>
              <a:rPr lang="fr-FR" noProof="0" dirty="0"/>
              <a:t>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p:txBody>
      </p:sp>
      <p:sp>
        <p:nvSpPr>
          <p:cNvPr id="5" name="Espace réservé du numéro de diapositive 4"/>
          <p:cNvSpPr>
            <a:spLocks noGrp="1"/>
          </p:cNvSpPr>
          <p:nvPr>
            <p:ph type="sldNum" sz="quarter" idx="17"/>
          </p:nvPr>
        </p:nvSpPr>
        <p:spPr/>
        <p:txBody>
          <a:bodyPr/>
          <a:lstStyle/>
          <a:p>
            <a:pPr defTabSz="717457" rtl="0">
              <a:defRPr/>
            </a:pPr>
            <a:fld id="{EB81167D-292E-8142-ABF3-3BDF0609D345}" type="slidenum">
              <a:rPr lang="fr-FR" kern="1200" smtClean="0"/>
              <a:pPr defTabSz="717457" rtl="0">
                <a:defRPr/>
              </a:pPr>
              <a:t>‹N°›</a:t>
            </a:fld>
            <a:endParaRPr lang="fr-FR" kern="1200"/>
          </a:p>
        </p:txBody>
      </p:sp>
      <p:pic>
        <p:nvPicPr>
          <p:cNvPr id="8" name="Image 7">
            <a:extLst>
              <a:ext uri="{FF2B5EF4-FFF2-40B4-BE49-F238E27FC236}">
                <a16:creationId xmlns:a16="http://schemas.microsoft.com/office/drawing/2014/main" id="{CE9EFA14-3317-CE48-84E7-C527C4373C24}"/>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3930287" y="106180"/>
            <a:ext cx="446090" cy="303834"/>
          </a:xfrm>
          <a:prstGeom prst="rect">
            <a:avLst/>
          </a:prstGeom>
        </p:spPr>
      </p:pic>
      <p:sp>
        <p:nvSpPr>
          <p:cNvPr id="6" name="Espace réservé du pied de page 5"/>
          <p:cNvSpPr>
            <a:spLocks noGrp="1"/>
          </p:cNvSpPr>
          <p:nvPr>
            <p:ph type="ftr" sz="quarter" idx="18"/>
          </p:nvPr>
        </p:nvSpPr>
        <p:spPr>
          <a:xfrm>
            <a:off x="228600" y="6590675"/>
            <a:ext cx="3086100" cy="228600"/>
          </a:xfrm>
          <a:prstGeom prst="rect">
            <a:avLst/>
          </a:prstGeom>
        </p:spPr>
        <p:txBody>
          <a:bodyPr/>
          <a:lstStyle>
            <a:lvl1pPr algn="l">
              <a:defRPr sz="1100">
                <a:solidFill>
                  <a:schemeClr val="bg1"/>
                </a:solidFill>
              </a:defRPr>
            </a:lvl1pPr>
          </a:lstStyle>
          <a:p>
            <a:r>
              <a:rPr lang="fr-FR" smtClean="0"/>
              <a:t>SIT-34, 3-4 April 2019</a:t>
            </a:r>
            <a:endParaRPr lang="fr-FR" dirty="0"/>
          </a:p>
        </p:txBody>
      </p:sp>
    </p:spTree>
    <p:extLst>
      <p:ext uri="{BB962C8B-B14F-4D97-AF65-F5344CB8AC3E}">
        <p14:creationId xmlns:p14="http://schemas.microsoft.com/office/powerpoint/2010/main" val="336997127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onnes">
    <p:bg>
      <p:bgPr>
        <a:blipFill dpi="0" rotWithShape="1">
          <a:blip r:embed="rId2"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 name="Espace réservé du contenu 7"/>
          <p:cNvSpPr>
            <a:spLocks noGrp="1"/>
          </p:cNvSpPr>
          <p:nvPr>
            <p:ph sz="quarter" idx="13"/>
          </p:nvPr>
        </p:nvSpPr>
        <p:spPr>
          <a:xfrm>
            <a:off x="298451" y="1155125"/>
            <a:ext cx="4116276" cy="5256940"/>
          </a:xfrm>
          <a:prstGeom prst="rect">
            <a:avLst/>
          </a:prstGeom>
        </p:spPr>
        <p:txBody>
          <a:bodyPr/>
          <a:lstStyle>
            <a:lvl1pPr algn="just">
              <a:spcAft>
                <a:spcPts val="450"/>
              </a:spcAft>
              <a:defRPr/>
            </a:lvl1pPr>
            <a:lvl2pPr marL="244317" indent="-244317" algn="just">
              <a:lnSpc>
                <a:spcPct val="120000"/>
              </a:lnSpc>
              <a:spcBef>
                <a:spcPts val="0"/>
              </a:spcBef>
              <a:spcAft>
                <a:spcPts val="0"/>
              </a:spcAft>
              <a:defRPr/>
            </a:lvl2pPr>
            <a:lvl3pPr marL="398622" indent="-227172" algn="just">
              <a:lnSpc>
                <a:spcPct val="120000"/>
              </a:lnSpc>
              <a:spcBef>
                <a:spcPts val="0"/>
              </a:spcBef>
              <a:spcAft>
                <a:spcPts val="0"/>
              </a:spcAft>
              <a:defRPr/>
            </a:lvl3pPr>
            <a:lvl4pPr marL="562928" indent="-227172" algn="just">
              <a:lnSpc>
                <a:spcPct val="120000"/>
              </a:lnSpc>
              <a:spcBef>
                <a:spcPts val="0"/>
              </a:spcBef>
              <a:spcAft>
                <a:spcPts val="0"/>
              </a:spcAft>
              <a:buClr>
                <a:srgbClr val="00B0F0"/>
              </a:buClr>
              <a:buFont typeface="Arial" panose="020B0604020202020204" pitchFamily="34" charset="0"/>
              <a:buChar char="»"/>
              <a:defRPr sz="1260"/>
            </a:lvl4pPr>
            <a:lvl5pPr marL="725805" indent="-227172" algn="just">
              <a:lnSpc>
                <a:spcPct val="120000"/>
              </a:lnSpc>
              <a:spcBef>
                <a:spcPts val="0"/>
              </a:spcBef>
              <a:spcAft>
                <a:spcPts val="0"/>
              </a:spcAft>
              <a:buClr>
                <a:srgbClr val="00B0F0"/>
              </a:buClr>
              <a:defRPr sz="1080"/>
            </a:lvl5pPr>
          </a:lstStyle>
          <a:p>
            <a:pPr lvl="0"/>
            <a:r>
              <a:rPr lang="fr-FR" noProof="0" dirty="0"/>
              <a:t>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p:txBody>
      </p:sp>
      <p:sp>
        <p:nvSpPr>
          <p:cNvPr id="12" name="Espace réservé du contenu 7"/>
          <p:cNvSpPr>
            <a:spLocks noGrp="1"/>
          </p:cNvSpPr>
          <p:nvPr>
            <p:ph sz="quarter" idx="17"/>
          </p:nvPr>
        </p:nvSpPr>
        <p:spPr>
          <a:xfrm>
            <a:off x="4735804" y="1155125"/>
            <a:ext cx="4116276" cy="5256940"/>
          </a:xfrm>
          <a:prstGeom prst="rect">
            <a:avLst/>
          </a:prstGeom>
        </p:spPr>
        <p:txBody>
          <a:bodyPr/>
          <a:lstStyle>
            <a:lvl1pPr algn="just">
              <a:spcAft>
                <a:spcPts val="450"/>
              </a:spcAft>
              <a:defRPr/>
            </a:lvl1pPr>
            <a:lvl2pPr marL="244317" indent="-244317" algn="just">
              <a:lnSpc>
                <a:spcPct val="120000"/>
              </a:lnSpc>
              <a:spcBef>
                <a:spcPts val="0"/>
              </a:spcBef>
              <a:spcAft>
                <a:spcPts val="0"/>
              </a:spcAft>
              <a:defRPr/>
            </a:lvl2pPr>
            <a:lvl3pPr marL="398622" indent="-227172" algn="just">
              <a:lnSpc>
                <a:spcPct val="120000"/>
              </a:lnSpc>
              <a:spcBef>
                <a:spcPts val="0"/>
              </a:spcBef>
              <a:spcAft>
                <a:spcPts val="0"/>
              </a:spcAft>
              <a:defRPr/>
            </a:lvl3pPr>
            <a:lvl4pPr marL="562928" indent="-227172" algn="just">
              <a:lnSpc>
                <a:spcPct val="120000"/>
              </a:lnSpc>
              <a:spcBef>
                <a:spcPts val="0"/>
              </a:spcBef>
              <a:spcAft>
                <a:spcPts val="0"/>
              </a:spcAft>
              <a:buClr>
                <a:srgbClr val="00B0F0"/>
              </a:buClr>
              <a:buFont typeface="Arial" panose="020B0604020202020204" pitchFamily="34" charset="0"/>
              <a:buChar char="»"/>
              <a:defRPr sz="1260"/>
            </a:lvl4pPr>
            <a:lvl5pPr marL="725805" indent="-227172" algn="just">
              <a:lnSpc>
                <a:spcPct val="120000"/>
              </a:lnSpc>
              <a:spcBef>
                <a:spcPts val="0"/>
              </a:spcBef>
              <a:spcAft>
                <a:spcPts val="0"/>
              </a:spcAft>
              <a:buClr>
                <a:srgbClr val="00B0F0"/>
              </a:buClr>
              <a:defRPr sz="1080"/>
            </a:lvl5pPr>
          </a:lstStyle>
          <a:p>
            <a:pPr lvl="0"/>
            <a:r>
              <a:rPr lang="fr-FR" noProof="0" dirty="0"/>
              <a:t>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p:txBody>
      </p:sp>
      <p:sp>
        <p:nvSpPr>
          <p:cNvPr id="13" name="Titre 2"/>
          <p:cNvSpPr>
            <a:spLocks noGrp="1"/>
          </p:cNvSpPr>
          <p:nvPr>
            <p:ph type="title"/>
          </p:nvPr>
        </p:nvSpPr>
        <p:spPr>
          <a:xfrm>
            <a:off x="285750" y="154039"/>
            <a:ext cx="6470004" cy="443198"/>
          </a:xfrm>
          <a:prstGeom prst="rect">
            <a:avLst/>
          </a:prstGeom>
        </p:spPr>
        <p:txBody>
          <a:bodyPr/>
          <a:lstStyle/>
          <a:p>
            <a:r>
              <a:rPr lang="fr-FR" noProof="0" dirty="0"/>
              <a:t>Modifiez le style du titre</a:t>
            </a:r>
          </a:p>
        </p:txBody>
      </p:sp>
      <p:sp>
        <p:nvSpPr>
          <p:cNvPr id="14" name="Sous-titre 2"/>
          <p:cNvSpPr>
            <a:spLocks noGrp="1"/>
          </p:cNvSpPr>
          <p:nvPr>
            <p:ph type="subTitle" idx="14" hasCustomPrompt="1"/>
          </p:nvPr>
        </p:nvSpPr>
        <p:spPr>
          <a:xfrm>
            <a:off x="298451" y="597238"/>
            <a:ext cx="6457303" cy="358352"/>
          </a:xfrm>
          <a:prstGeom prst="rect">
            <a:avLst/>
          </a:prstGeom>
        </p:spPr>
        <p:txBody>
          <a:bodyPr>
            <a:noAutofit/>
          </a:bodyPr>
          <a:lstStyle>
            <a:lvl1pPr marL="0" indent="0" algn="l">
              <a:buNone/>
              <a:defRPr lang="fr-FR" sz="1440" b="0" kern="1200" baseline="0">
                <a:solidFill>
                  <a:schemeClr val="accent2"/>
                </a:solidFill>
                <a:latin typeface="Arial" charset="0"/>
                <a:ea typeface="Arial" charset="0"/>
                <a:cs typeface="Arial"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fr-FR" noProof="0" dirty="0"/>
              <a:t>Modifier le style du sous-titre</a:t>
            </a:r>
          </a:p>
        </p:txBody>
      </p:sp>
      <p:sp>
        <p:nvSpPr>
          <p:cNvPr id="4" name="Espace réservé du numéro de diapositive 3"/>
          <p:cNvSpPr>
            <a:spLocks noGrp="1"/>
          </p:cNvSpPr>
          <p:nvPr>
            <p:ph type="sldNum" sz="quarter" idx="20"/>
          </p:nvPr>
        </p:nvSpPr>
        <p:spPr/>
        <p:txBody>
          <a:bodyPr/>
          <a:lstStyle/>
          <a:p>
            <a:pPr defTabSz="717457" rtl="0">
              <a:defRPr/>
            </a:pPr>
            <a:fld id="{EB81167D-292E-8142-ABF3-3BDF0609D345}" type="slidenum">
              <a:rPr lang="fr-FR" kern="1200" smtClean="0"/>
              <a:pPr defTabSz="717457" rtl="0">
                <a:defRPr/>
              </a:pPr>
              <a:t>‹N°›</a:t>
            </a:fld>
            <a:endParaRPr lang="fr-FR" kern="1200"/>
          </a:p>
        </p:txBody>
      </p:sp>
      <p:pic>
        <p:nvPicPr>
          <p:cNvPr id="9" name="Image 8">
            <a:extLst>
              <a:ext uri="{FF2B5EF4-FFF2-40B4-BE49-F238E27FC236}">
                <a16:creationId xmlns:a16="http://schemas.microsoft.com/office/drawing/2014/main" id="{CE9EFA14-3317-CE48-84E7-C527C4373C24}"/>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3930287" y="106180"/>
            <a:ext cx="446090" cy="303834"/>
          </a:xfrm>
          <a:prstGeom prst="rect">
            <a:avLst/>
          </a:prstGeom>
        </p:spPr>
      </p:pic>
      <p:sp>
        <p:nvSpPr>
          <p:cNvPr id="15" name="Espace réservé du pied de page 5"/>
          <p:cNvSpPr>
            <a:spLocks noGrp="1"/>
          </p:cNvSpPr>
          <p:nvPr>
            <p:ph type="ftr" sz="quarter" idx="18"/>
          </p:nvPr>
        </p:nvSpPr>
        <p:spPr>
          <a:xfrm>
            <a:off x="228600" y="6590675"/>
            <a:ext cx="3086100" cy="228600"/>
          </a:xfrm>
          <a:prstGeom prst="rect">
            <a:avLst/>
          </a:prstGeom>
        </p:spPr>
        <p:txBody>
          <a:bodyPr/>
          <a:lstStyle>
            <a:lvl1pPr algn="l">
              <a:defRPr sz="1100">
                <a:solidFill>
                  <a:schemeClr val="bg1"/>
                </a:solidFill>
              </a:defRPr>
            </a:lvl1pPr>
          </a:lstStyle>
          <a:p>
            <a:r>
              <a:rPr lang="fr-FR" smtClean="0"/>
              <a:t>SIT-34, 3-4 April 2019</a:t>
            </a:r>
            <a:endParaRPr lang="fr-FR" dirty="0"/>
          </a:p>
        </p:txBody>
      </p:sp>
    </p:spTree>
    <p:extLst>
      <p:ext uri="{BB962C8B-B14F-4D97-AF65-F5344CB8AC3E}">
        <p14:creationId xmlns:p14="http://schemas.microsoft.com/office/powerpoint/2010/main" val="370080308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r>
              <a:rPr lang="fr-FR" smtClean="0"/>
              <a:t>29/11/2018</a:t>
            </a:r>
            <a:endParaRPr lang="fr-FR"/>
          </a:p>
        </p:txBody>
      </p:sp>
      <p:sp>
        <p:nvSpPr>
          <p:cNvPr id="5" name="Espace réservé du pied de page 4"/>
          <p:cNvSpPr>
            <a:spLocks noGrp="1"/>
          </p:cNvSpPr>
          <p:nvPr>
            <p:ph type="ftr" sz="quarter" idx="11"/>
          </p:nvPr>
        </p:nvSpPr>
        <p:spPr/>
        <p:txBody>
          <a:bodyPr/>
          <a:lstStyle/>
          <a:p>
            <a:r>
              <a:rPr lang="fr-FR" smtClean="0"/>
              <a:t>SCO  - CPS </a:t>
            </a:r>
            <a:endParaRPr lang="fr-FR"/>
          </a:p>
        </p:txBody>
      </p:sp>
      <p:sp>
        <p:nvSpPr>
          <p:cNvPr id="6" name="Espace réservé du numéro de diapositive 5"/>
          <p:cNvSpPr>
            <a:spLocks noGrp="1"/>
          </p:cNvSpPr>
          <p:nvPr>
            <p:ph type="sldNum" sz="quarter" idx="12"/>
          </p:nvPr>
        </p:nvSpPr>
        <p:spPr/>
        <p:txBody>
          <a:bodyPr/>
          <a:lstStyle/>
          <a:p>
            <a:fld id="{F97D4E13-E27F-49B7-A3E9-C62205A2102C}" type="slidenum">
              <a:rPr lang="fr-FR" smtClean="0"/>
              <a:t>‹N°›</a:t>
            </a:fld>
            <a:endParaRPr lang="fr-FR"/>
          </a:p>
        </p:txBody>
      </p:sp>
    </p:spTree>
    <p:extLst>
      <p:ext uri="{BB962C8B-B14F-4D97-AF65-F5344CB8AC3E}">
        <p14:creationId xmlns:p14="http://schemas.microsoft.com/office/powerpoint/2010/main" val="4116042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653072"/>
            <a:ext cx="7772400" cy="424732"/>
          </a:xfrm>
        </p:spPr>
        <p:txBody>
          <a:bodyPr/>
          <a:lstStyle/>
          <a:p>
            <a:r>
              <a:rPr lang="fr-FR" smtClean="0"/>
              <a:t>Modifiez le style du titre</a:t>
            </a:r>
            <a:endParaRPr lang="fr-FR"/>
          </a:p>
        </p:txBody>
      </p:sp>
      <p:sp>
        <p:nvSpPr>
          <p:cNvPr id="3" name="Sous-titre 2"/>
          <p:cNvSpPr>
            <a:spLocks noGrp="1"/>
          </p:cNvSpPr>
          <p:nvPr>
            <p:ph type="subTitle" idx="1"/>
          </p:nvPr>
        </p:nvSpPr>
        <p:spPr>
          <a:xfrm>
            <a:off x="1371602" y="3886205"/>
            <a:ext cx="6400800" cy="1752600"/>
          </a:xfrm>
        </p:spPr>
        <p:txBody>
          <a:bodyPr/>
          <a:lstStyle>
            <a:lvl1pPr marL="0" indent="0" algn="ctr">
              <a:buNone/>
              <a:defRPr>
                <a:solidFill>
                  <a:schemeClr val="tx1">
                    <a:tint val="75000"/>
                  </a:schemeClr>
                </a:solidFill>
              </a:defRPr>
            </a:lvl1pPr>
            <a:lvl2pPr marL="342891" indent="0" algn="ctr">
              <a:buNone/>
              <a:defRPr>
                <a:solidFill>
                  <a:schemeClr val="tx1">
                    <a:tint val="75000"/>
                  </a:schemeClr>
                </a:solidFill>
              </a:defRPr>
            </a:lvl2pPr>
            <a:lvl3pPr marL="685781" indent="0" algn="ctr">
              <a:buNone/>
              <a:defRPr>
                <a:solidFill>
                  <a:schemeClr val="tx1">
                    <a:tint val="75000"/>
                  </a:schemeClr>
                </a:solidFill>
              </a:defRPr>
            </a:lvl3pPr>
            <a:lvl4pPr marL="1028672" indent="0" algn="ctr">
              <a:buNone/>
              <a:defRPr>
                <a:solidFill>
                  <a:schemeClr val="tx1">
                    <a:tint val="75000"/>
                  </a:schemeClr>
                </a:solidFill>
              </a:defRPr>
            </a:lvl4pPr>
            <a:lvl5pPr marL="1371563" indent="0" algn="ctr">
              <a:buNone/>
              <a:defRPr>
                <a:solidFill>
                  <a:schemeClr val="tx1">
                    <a:tint val="75000"/>
                  </a:schemeClr>
                </a:solidFill>
              </a:defRPr>
            </a:lvl5pPr>
            <a:lvl6pPr marL="1714455" indent="0" algn="ctr">
              <a:buNone/>
              <a:defRPr>
                <a:solidFill>
                  <a:schemeClr val="tx1">
                    <a:tint val="75000"/>
                  </a:schemeClr>
                </a:solidFill>
              </a:defRPr>
            </a:lvl6pPr>
            <a:lvl7pPr marL="2057345" indent="0" algn="ctr">
              <a:buNone/>
              <a:defRPr>
                <a:solidFill>
                  <a:schemeClr val="tx1">
                    <a:tint val="75000"/>
                  </a:schemeClr>
                </a:solidFill>
              </a:defRPr>
            </a:lvl7pPr>
            <a:lvl8pPr marL="2400236" indent="0" algn="ctr">
              <a:buNone/>
              <a:defRPr>
                <a:solidFill>
                  <a:schemeClr val="tx1">
                    <a:tint val="75000"/>
                  </a:schemeClr>
                </a:solidFill>
              </a:defRPr>
            </a:lvl8pPr>
            <a:lvl9pPr marL="2743127" indent="0" algn="ctr">
              <a:buNone/>
              <a:defRPr>
                <a:solidFill>
                  <a:schemeClr val="tx1">
                    <a:tint val="75000"/>
                  </a:schemeClr>
                </a:solidFill>
              </a:defRPr>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a:xfrm>
            <a:off x="8284380" y="6421690"/>
            <a:ext cx="334698" cy="363854"/>
          </a:xfrm>
          <a:prstGeom prst="rect">
            <a:avLst/>
          </a:prstGeom>
        </p:spPr>
        <p:txBody>
          <a:bodyPr/>
          <a:lstStyle/>
          <a:p>
            <a:fld id="{BEAC8C50-724D-4B8D-B9F6-B1FF2725CB29}" type="slidenum">
              <a:rPr lang="fr-FR" smtClean="0"/>
              <a:t>‹N°›</a:t>
            </a:fld>
            <a:endParaRPr lang="fr-FR"/>
          </a:p>
        </p:txBody>
      </p:sp>
    </p:spTree>
    <p:extLst>
      <p:ext uri="{BB962C8B-B14F-4D97-AF65-F5344CB8AC3E}">
        <p14:creationId xmlns:p14="http://schemas.microsoft.com/office/powerpoint/2010/main" val="36830681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jpe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timing>
    <p:tnLst>
      <p:par>
        <p:cTn id="1" dur="indefinite" restart="never" nodeType="tmRoot"/>
      </p:par>
    </p:tnLst>
  </p:timing>
  <p:hf hd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4"/>
          </p:nvPr>
        </p:nvSpPr>
        <p:spPr>
          <a:xfrm>
            <a:off x="8269945" y="6412065"/>
            <a:ext cx="334697" cy="363854"/>
          </a:xfrm>
          <a:prstGeom prst="rect">
            <a:avLst/>
          </a:prstGeom>
        </p:spPr>
        <p:txBody>
          <a:bodyPr vert="horz" lIns="91440" tIns="45720" rIns="91440" bIns="45720" rtlCol="0" anchor="ctr"/>
          <a:lstStyle>
            <a:lvl1pPr algn="ctr">
              <a:defRPr sz="540">
                <a:solidFill>
                  <a:srgbClr val="002060"/>
                </a:solidFill>
                <a:latin typeface="Arial" charset="0"/>
                <a:ea typeface="Arial" charset="0"/>
                <a:cs typeface="Arial" charset="0"/>
              </a:defRPr>
            </a:lvl1pPr>
          </a:lstStyle>
          <a:p>
            <a:pPr defTabSz="717457" rtl="0">
              <a:defRPr/>
            </a:pPr>
            <a:fld id="{EB81167D-292E-8142-ABF3-3BDF0609D345}" type="slidenum">
              <a:rPr lang="fr-FR" kern="1200" smtClean="0"/>
              <a:pPr defTabSz="717457" rtl="0">
                <a:defRPr/>
              </a:pPr>
              <a:t>‹N°›</a:t>
            </a:fld>
            <a:endParaRPr lang="fr-FR" kern="1200"/>
          </a:p>
        </p:txBody>
      </p:sp>
      <p:sp>
        <p:nvSpPr>
          <p:cNvPr id="11" name="Espace réservé du pied de page 5"/>
          <p:cNvSpPr>
            <a:spLocks noGrp="1"/>
          </p:cNvSpPr>
          <p:nvPr>
            <p:ph type="ftr" sz="quarter" idx="3"/>
          </p:nvPr>
        </p:nvSpPr>
        <p:spPr>
          <a:xfrm>
            <a:off x="228600" y="6590675"/>
            <a:ext cx="3086100" cy="228600"/>
          </a:xfrm>
          <a:prstGeom prst="rect">
            <a:avLst/>
          </a:prstGeom>
        </p:spPr>
        <p:txBody>
          <a:bodyPr/>
          <a:lstStyle>
            <a:lvl1pPr algn="l">
              <a:defRPr sz="1100">
                <a:solidFill>
                  <a:schemeClr val="bg1"/>
                </a:solidFill>
              </a:defRPr>
            </a:lvl1pPr>
          </a:lstStyle>
          <a:p>
            <a:r>
              <a:rPr lang="fr-FR" smtClean="0"/>
              <a:t>SIT-34, 3-4 April 2019</a:t>
            </a:r>
            <a:endParaRPr lang="fr-FR" dirty="0"/>
          </a:p>
        </p:txBody>
      </p:sp>
    </p:spTree>
    <p:extLst>
      <p:ext uri="{BB962C8B-B14F-4D97-AF65-F5344CB8AC3E}">
        <p14:creationId xmlns:p14="http://schemas.microsoft.com/office/powerpoint/2010/main" val="1260509620"/>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Lst>
  <p:timing>
    <p:tnLst>
      <p:par>
        <p:cTn id="1" dur="indefinite" restart="never" nodeType="tmRoot"/>
      </p:par>
    </p:tnLst>
  </p:timing>
  <p:hf hdr="0" dt="0"/>
  <p:txStyles>
    <p:titleStyle>
      <a:lvl1pPr algn="l" defTabSz="914391" rtl="0" eaLnBrk="1" latinLnBrk="0" hangingPunct="1">
        <a:lnSpc>
          <a:spcPct val="90000"/>
        </a:lnSpc>
        <a:spcBef>
          <a:spcPct val="0"/>
        </a:spcBef>
        <a:buNone/>
        <a:defRPr lang="fr-FR" sz="1800" b="1" i="0" kern="1200" smtClean="0">
          <a:solidFill>
            <a:srgbClr val="002060"/>
          </a:solidFill>
          <a:latin typeface="Arial Black" charset="0"/>
          <a:ea typeface="Arial Black" charset="0"/>
          <a:cs typeface="Arial Black" charset="0"/>
        </a:defRPr>
      </a:lvl1pPr>
    </p:titleStyle>
    <p:bodyStyle>
      <a:lvl1pPr marL="0" indent="0" algn="l" defTabSz="914391" rtl="0" eaLnBrk="1" latinLnBrk="0" hangingPunct="1">
        <a:lnSpc>
          <a:spcPct val="100000"/>
        </a:lnSpc>
        <a:spcBef>
          <a:spcPts val="0"/>
        </a:spcBef>
        <a:spcAft>
          <a:spcPts val="1200"/>
        </a:spcAft>
        <a:buFont typeface="Arial"/>
        <a:buNone/>
        <a:defRPr lang="fr-FR" sz="1620" b="1" kern="1200" dirty="0" smtClean="0">
          <a:solidFill>
            <a:srgbClr val="002060"/>
          </a:solidFill>
          <a:latin typeface="Arial" charset="0"/>
          <a:ea typeface="Arial" charset="0"/>
          <a:cs typeface="Arial" charset="0"/>
        </a:defRPr>
      </a:lvl1pPr>
      <a:lvl2pPr marL="359996" indent="-228597" algn="l" defTabSz="914391" rtl="0" eaLnBrk="1" latinLnBrk="0" hangingPunct="1">
        <a:lnSpc>
          <a:spcPct val="100000"/>
        </a:lnSpc>
        <a:spcBef>
          <a:spcPts val="0"/>
        </a:spcBef>
        <a:spcAft>
          <a:spcPts val="1200"/>
        </a:spcAft>
        <a:buClr>
          <a:srgbClr val="00B0F0"/>
        </a:buClr>
        <a:buFont typeface="Wingdings" panose="05000000000000000000" pitchFamily="2" charset="2"/>
        <a:buChar char="v"/>
        <a:defRPr sz="1620" kern="1200">
          <a:solidFill>
            <a:srgbClr val="002060"/>
          </a:solidFill>
          <a:latin typeface="Arial" charset="0"/>
          <a:ea typeface="Arial" charset="0"/>
          <a:cs typeface="Arial" charset="0"/>
        </a:defRPr>
      </a:lvl2pPr>
      <a:lvl3pPr marL="611994" indent="-228597" algn="l" defTabSz="914391" rtl="0" eaLnBrk="1" latinLnBrk="0" hangingPunct="1">
        <a:lnSpc>
          <a:spcPct val="100000"/>
        </a:lnSpc>
        <a:spcBef>
          <a:spcPts val="0"/>
        </a:spcBef>
        <a:spcAft>
          <a:spcPts val="1200"/>
        </a:spcAft>
        <a:buClr>
          <a:srgbClr val="00B0F0"/>
        </a:buClr>
        <a:buFont typeface="Wingdings" panose="05000000000000000000" pitchFamily="2" charset="2"/>
        <a:buChar char="Ø"/>
        <a:defRPr sz="1440" kern="1200">
          <a:solidFill>
            <a:srgbClr val="002060"/>
          </a:solidFill>
          <a:latin typeface="Arial" charset="0"/>
          <a:ea typeface="Arial" charset="0"/>
          <a:cs typeface="Arial" charset="0"/>
        </a:defRPr>
      </a:lvl3pPr>
      <a:lvl4pPr marL="1600184" indent="-228597" algn="l" defTabSz="914391" rtl="0" eaLnBrk="1" latinLnBrk="0" hangingPunct="1">
        <a:lnSpc>
          <a:spcPct val="90000"/>
        </a:lnSpc>
        <a:spcBef>
          <a:spcPts val="500"/>
        </a:spcBef>
        <a:buFont typeface="Arial"/>
        <a:buChar char="•"/>
        <a:defRPr sz="1800" kern="1200">
          <a:solidFill>
            <a:srgbClr val="002060"/>
          </a:solidFill>
          <a:latin typeface="Arial" charset="0"/>
          <a:ea typeface="Arial" charset="0"/>
          <a:cs typeface="Arial" charset="0"/>
        </a:defRPr>
      </a:lvl4pPr>
      <a:lvl5pPr marL="2057379" indent="-228597" algn="l" defTabSz="914391" rtl="0" eaLnBrk="1" latinLnBrk="0" hangingPunct="1">
        <a:lnSpc>
          <a:spcPct val="90000"/>
        </a:lnSpc>
        <a:spcBef>
          <a:spcPts val="500"/>
        </a:spcBef>
        <a:buFont typeface="Arial"/>
        <a:buChar char="•"/>
        <a:defRPr sz="1800" kern="1200">
          <a:solidFill>
            <a:srgbClr val="002060"/>
          </a:solidFill>
          <a:latin typeface="Arial" charset="0"/>
          <a:ea typeface="Arial" charset="0"/>
          <a:cs typeface="Arial" charset="0"/>
        </a:defRPr>
      </a:lvl5pPr>
      <a:lvl6pPr marL="2514575" indent="-228597" algn="l" defTabSz="914391"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70" indent="-228597" algn="l" defTabSz="914391"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66" indent="-228597" algn="l" defTabSz="914391"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61" indent="-228597" algn="l" defTabSz="914391"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391" rtl="0" eaLnBrk="1" latinLnBrk="0" hangingPunct="1">
        <a:defRPr sz="1800" kern="1200">
          <a:solidFill>
            <a:schemeClr val="tx1"/>
          </a:solidFill>
          <a:latin typeface="+mn-lt"/>
          <a:ea typeface="+mn-ea"/>
          <a:cs typeface="+mn-cs"/>
        </a:defRPr>
      </a:lvl1pPr>
      <a:lvl2pPr marL="457196" algn="l" defTabSz="914391" rtl="0" eaLnBrk="1" latinLnBrk="0" hangingPunct="1">
        <a:defRPr sz="1800" kern="1200">
          <a:solidFill>
            <a:schemeClr val="tx1"/>
          </a:solidFill>
          <a:latin typeface="+mn-lt"/>
          <a:ea typeface="+mn-ea"/>
          <a:cs typeface="+mn-cs"/>
        </a:defRPr>
      </a:lvl2pPr>
      <a:lvl3pPr marL="914391" algn="l" defTabSz="914391" rtl="0" eaLnBrk="1" latinLnBrk="0" hangingPunct="1">
        <a:defRPr sz="1800" kern="1200">
          <a:solidFill>
            <a:schemeClr val="tx1"/>
          </a:solidFill>
          <a:latin typeface="+mn-lt"/>
          <a:ea typeface="+mn-ea"/>
          <a:cs typeface="+mn-cs"/>
        </a:defRPr>
      </a:lvl3pPr>
      <a:lvl4pPr marL="1371587" algn="l" defTabSz="914391" rtl="0" eaLnBrk="1" latinLnBrk="0" hangingPunct="1">
        <a:defRPr sz="1800" kern="1200">
          <a:solidFill>
            <a:schemeClr val="tx1"/>
          </a:solidFill>
          <a:latin typeface="+mn-lt"/>
          <a:ea typeface="+mn-ea"/>
          <a:cs typeface="+mn-cs"/>
        </a:defRPr>
      </a:lvl4pPr>
      <a:lvl5pPr marL="1828782" algn="l" defTabSz="914391" rtl="0" eaLnBrk="1" latinLnBrk="0" hangingPunct="1">
        <a:defRPr sz="1800" kern="1200">
          <a:solidFill>
            <a:schemeClr val="tx1"/>
          </a:solidFill>
          <a:latin typeface="+mn-lt"/>
          <a:ea typeface="+mn-ea"/>
          <a:cs typeface="+mn-cs"/>
        </a:defRPr>
      </a:lvl5pPr>
      <a:lvl6pPr marL="2285978" algn="l" defTabSz="914391" rtl="0" eaLnBrk="1" latinLnBrk="0" hangingPunct="1">
        <a:defRPr sz="1800" kern="1200">
          <a:solidFill>
            <a:schemeClr val="tx1"/>
          </a:solidFill>
          <a:latin typeface="+mn-lt"/>
          <a:ea typeface="+mn-ea"/>
          <a:cs typeface="+mn-cs"/>
        </a:defRPr>
      </a:lvl6pPr>
      <a:lvl7pPr marL="2743173" algn="l" defTabSz="914391" rtl="0" eaLnBrk="1" latinLnBrk="0" hangingPunct="1">
        <a:defRPr sz="1800" kern="1200">
          <a:solidFill>
            <a:schemeClr val="tx1"/>
          </a:solidFill>
          <a:latin typeface="+mn-lt"/>
          <a:ea typeface="+mn-ea"/>
          <a:cs typeface="+mn-cs"/>
        </a:defRPr>
      </a:lvl7pPr>
      <a:lvl8pPr marL="3200368" algn="l" defTabSz="914391" rtl="0" eaLnBrk="1" latinLnBrk="0" hangingPunct="1">
        <a:defRPr sz="1800" kern="1200">
          <a:solidFill>
            <a:schemeClr val="tx1"/>
          </a:solidFill>
          <a:latin typeface="+mn-lt"/>
          <a:ea typeface="+mn-ea"/>
          <a:cs typeface="+mn-cs"/>
        </a:defRPr>
      </a:lvl8pPr>
      <a:lvl9pPr marL="3657563" algn="l" defTabSz="91439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agupubs.onlinelibrary.wiley.com/doi/full/10.1002/2013EF000188" TargetMode="External"/><Relationship Id="rId3" Type="http://schemas.openxmlformats.org/officeDocument/2006/relationships/image" Target="../media/image42.jpeg"/><Relationship Id="rId7" Type="http://schemas.openxmlformats.org/officeDocument/2006/relationships/hyperlink" Target="http://science.sciencemag.org/content/328/5985/1517"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3.xml"/><Relationship Id="rId5" Type="http://schemas.openxmlformats.org/officeDocument/2006/relationships/image" Target="../media/image50.tiff"/><Relationship Id="rId4" Type="http://schemas.openxmlformats.org/officeDocument/2006/relationships/image" Target="../media/image49.jpe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59.tiff"/><Relationship Id="rId13" Type="http://schemas.openxmlformats.org/officeDocument/2006/relationships/image" Target="../media/image64.png"/><Relationship Id="rId3" Type="http://schemas.openxmlformats.org/officeDocument/2006/relationships/image" Target="../media/image54.jpe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image" Target="../media/image4.tiff"/><Relationship Id="rId1" Type="http://schemas.openxmlformats.org/officeDocument/2006/relationships/slideLayout" Target="../slideLayouts/slideLayout4.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emf"/><Relationship Id="rId4" Type="http://schemas.openxmlformats.org/officeDocument/2006/relationships/image" Target="../media/image66.emf"/></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mailto:Selma.cherchali@cnes.fr"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Layout" Target="../diagrams/layout1.xml"/><Relationship Id="rId7" Type="http://schemas.openxmlformats.org/officeDocument/2006/relationships/image" Target="../media/image15.jpe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18.png"/><Relationship Id="rId4" Type="http://schemas.openxmlformats.org/officeDocument/2006/relationships/diagramQuickStyle" Target="../diagrams/quickStyle1.xml"/><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hyperlink" Target="http://spaceclimateobservatory.org/" TargetMode="External"/><Relationship Id="rId2" Type="http://schemas.openxmlformats.org/officeDocument/2006/relationships/image" Target="../media/image19.tiff"/><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6.xml"/><Relationship Id="rId7" Type="http://schemas.openxmlformats.org/officeDocument/2006/relationships/image" Target="../media/image2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tiff"/><Relationship Id="rId5" Type="http://schemas.openxmlformats.org/officeDocument/2006/relationships/image" Target="../media/image22.pn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png"/><Relationship Id="rId18" Type="http://schemas.openxmlformats.org/officeDocument/2006/relationships/image" Target="../media/image36.png"/><Relationship Id="rId3" Type="http://schemas.microsoft.com/office/2007/relationships/media" Target="../media/media3.mp4"/><Relationship Id="rId21" Type="http://schemas.openxmlformats.org/officeDocument/2006/relationships/image" Target="../media/image39.png"/><Relationship Id="rId7" Type="http://schemas.openxmlformats.org/officeDocument/2006/relationships/image" Target="../media/image26.png"/><Relationship Id="rId12" Type="http://schemas.openxmlformats.org/officeDocument/2006/relationships/image" Target="../media/image30.tiff"/><Relationship Id="rId17" Type="http://schemas.openxmlformats.org/officeDocument/2006/relationships/image" Target="../media/image35.jpg"/><Relationship Id="rId2" Type="http://schemas.openxmlformats.org/officeDocument/2006/relationships/video" Target="../media/media2.mp4"/><Relationship Id="rId16" Type="http://schemas.openxmlformats.org/officeDocument/2006/relationships/image" Target="../media/image34.jpg"/><Relationship Id="rId20" Type="http://schemas.openxmlformats.org/officeDocument/2006/relationships/image" Target="../media/image38.gif"/><Relationship Id="rId1" Type="http://schemas.microsoft.com/office/2007/relationships/media" Target="../media/media2.mp4"/><Relationship Id="rId6" Type="http://schemas.openxmlformats.org/officeDocument/2006/relationships/notesSlide" Target="../notesSlides/notesSlide3.xml"/><Relationship Id="rId11" Type="http://schemas.openxmlformats.org/officeDocument/2006/relationships/image" Target="../media/image23.tiff"/><Relationship Id="rId24" Type="http://schemas.openxmlformats.org/officeDocument/2006/relationships/hyperlink" Target="https://www.sciencedirect.com/science/article/pii/S0012825214001378" TargetMode="External"/><Relationship Id="rId5" Type="http://schemas.openxmlformats.org/officeDocument/2006/relationships/slideLayout" Target="../slideLayouts/slideLayout6.xml"/><Relationship Id="rId15" Type="http://schemas.openxmlformats.org/officeDocument/2006/relationships/image" Target="../media/image33.jpg"/><Relationship Id="rId23" Type="http://schemas.openxmlformats.org/officeDocument/2006/relationships/image" Target="../media/image41.jpg"/><Relationship Id="rId10" Type="http://schemas.openxmlformats.org/officeDocument/2006/relationships/image" Target="../media/image29.png"/><Relationship Id="rId19" Type="http://schemas.openxmlformats.org/officeDocument/2006/relationships/image" Target="../media/image37.png"/><Relationship Id="rId4" Type="http://schemas.openxmlformats.org/officeDocument/2006/relationships/video" Target="../media/media3.mp4"/><Relationship Id="rId9" Type="http://schemas.openxmlformats.org/officeDocument/2006/relationships/image" Target="../media/image28.png"/><Relationship Id="rId14" Type="http://schemas.openxmlformats.org/officeDocument/2006/relationships/image" Target="../media/image32.jpg"/><Relationship Id="rId22"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22789" y="2514600"/>
            <a:ext cx="5746243" cy="993131"/>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US" sz="3600" dirty="0">
                <a:solidFill>
                  <a:schemeClr val="bg1"/>
                </a:solidFill>
                <a:latin typeface="+mj-lt"/>
              </a:rPr>
              <a:t>Space Climate Observatory</a:t>
            </a:r>
            <a:endParaRPr sz="6600" dirty="0">
              <a:solidFill>
                <a:schemeClr val="bg1"/>
              </a:solidFill>
              <a:latin typeface="+mj-lt"/>
            </a:endParaRPr>
          </a:p>
        </p:txBody>
      </p:sp>
      <p:sp>
        <p:nvSpPr>
          <p:cNvPr id="11" name="Shape 11"/>
          <p:cNvSpPr/>
          <p:nvPr/>
        </p:nvSpPr>
        <p:spPr>
          <a:xfrm>
            <a:off x="622789" y="3759200"/>
            <a:ext cx="4810858" cy="2541589"/>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lvl="0" defTabSz="914400">
              <a:lnSpc>
                <a:spcPct val="150000"/>
              </a:lnSpc>
              <a:defRPr>
                <a:solidFill>
                  <a:srgbClr val="000000"/>
                </a:solidFill>
              </a:defRPr>
            </a:pPr>
            <a:r>
              <a:rPr lang="en-AU" dirty="0" err="1" smtClean="0">
                <a:solidFill>
                  <a:srgbClr val="FFFFFF"/>
                </a:solidFill>
                <a:ea typeface="Arial Bold"/>
                <a:cs typeface="Arial Bold"/>
                <a:sym typeface="Arial Bold"/>
              </a:rPr>
              <a:t>Dr.</a:t>
            </a:r>
            <a:r>
              <a:rPr lang="en-AU" dirty="0" smtClean="0">
                <a:solidFill>
                  <a:srgbClr val="FFFFFF"/>
                </a:solidFill>
                <a:ea typeface="Arial Bold"/>
                <a:cs typeface="Arial Bold"/>
                <a:sym typeface="Arial Bold"/>
              </a:rPr>
              <a:t> Selma CHERCHALI, CNES</a:t>
            </a:r>
            <a:endParaRPr lang="en-AU" dirty="0">
              <a:solidFill>
                <a:srgbClr val="FFFFFF"/>
              </a:solidFill>
              <a:ea typeface="Arial Bold"/>
              <a:cs typeface="Arial Bold"/>
              <a:sym typeface="Arial Bold"/>
            </a:endParaRPr>
          </a:p>
          <a:p>
            <a:pPr lvl="0" defTabSz="914400">
              <a:lnSpc>
                <a:spcPct val="150000"/>
              </a:lnSpc>
              <a:defRPr>
                <a:solidFill>
                  <a:srgbClr val="000000"/>
                </a:solidFill>
              </a:defRPr>
            </a:pPr>
            <a:r>
              <a:rPr lang="en-AU" dirty="0">
                <a:solidFill>
                  <a:srgbClr val="FFFFFF"/>
                </a:solidFill>
                <a:ea typeface="Arial Bold"/>
                <a:cs typeface="Arial Bold"/>
                <a:sym typeface="Arial Bold"/>
              </a:rPr>
              <a:t>CEOS SIT-34</a:t>
            </a:r>
          </a:p>
          <a:p>
            <a:pPr lvl="0" defTabSz="914400">
              <a:lnSpc>
                <a:spcPct val="150000"/>
              </a:lnSpc>
              <a:defRPr>
                <a:solidFill>
                  <a:srgbClr val="000000"/>
                </a:solidFill>
              </a:defRPr>
            </a:pPr>
            <a:r>
              <a:rPr lang="en-AU" dirty="0">
                <a:solidFill>
                  <a:srgbClr val="FFFFFF"/>
                </a:solidFill>
                <a:ea typeface="Arial Bold"/>
                <a:cs typeface="Arial Bold"/>
                <a:sym typeface="Arial Bold"/>
              </a:rPr>
              <a:t>Session </a:t>
            </a:r>
            <a:r>
              <a:rPr lang="en-AU" dirty="0" smtClean="0">
                <a:solidFill>
                  <a:srgbClr val="FFFFFF"/>
                </a:solidFill>
                <a:ea typeface="Arial Bold"/>
                <a:cs typeface="Arial Bold"/>
                <a:sym typeface="Arial Bold"/>
              </a:rPr>
              <a:t>4 Observations for End Users</a:t>
            </a:r>
            <a:endParaRPr lang="en-AU" dirty="0">
              <a:solidFill>
                <a:srgbClr val="FFFFFF"/>
              </a:solidFill>
              <a:ea typeface="Arial Bold"/>
              <a:cs typeface="Arial Bold"/>
              <a:sym typeface="Arial Bold"/>
            </a:endParaRPr>
          </a:p>
          <a:p>
            <a:pPr lvl="0" defTabSz="914400">
              <a:lnSpc>
                <a:spcPct val="150000"/>
              </a:lnSpc>
              <a:defRPr>
                <a:solidFill>
                  <a:srgbClr val="000000"/>
                </a:solidFill>
              </a:defRPr>
            </a:pPr>
            <a:r>
              <a:rPr lang="en-AU" dirty="0">
                <a:solidFill>
                  <a:srgbClr val="FFFFFF"/>
                </a:solidFill>
                <a:ea typeface="Arial Bold"/>
                <a:cs typeface="Arial Bold"/>
                <a:sym typeface="Arial Bold"/>
              </a:rPr>
              <a:t>Miami, FL, USA</a:t>
            </a:r>
          </a:p>
          <a:p>
            <a:pPr lvl="0" defTabSz="914400">
              <a:lnSpc>
                <a:spcPct val="150000"/>
              </a:lnSpc>
              <a:defRPr>
                <a:solidFill>
                  <a:srgbClr val="000000"/>
                </a:solidFill>
              </a:defRPr>
            </a:pPr>
            <a:r>
              <a:rPr lang="en-AU" dirty="0">
                <a:solidFill>
                  <a:srgbClr val="FFFFFF"/>
                </a:solidFill>
                <a:ea typeface="Arial Bold"/>
                <a:cs typeface="Arial Bold"/>
                <a:sym typeface="Arial Bold"/>
              </a:rPr>
              <a:t>3 – 4 April 2019</a:t>
            </a:r>
          </a:p>
        </p:txBody>
      </p:sp>
      <p:pic>
        <p:nvPicPr>
          <p:cNvPr id="12" name="ceos_logo.png"/>
          <p:cNvPicPr/>
          <p:nvPr/>
        </p:nvPicPr>
        <p:blipFill>
          <a:blip r:embed="rId3" cstate="screen">
            <a:extLst>
              <a:ext uri="{28A0092B-C50C-407E-A947-70E740481C1C}">
                <a14:useLocalDpi xmlns:a14="http://schemas.microsoft.com/office/drawing/2010/main" val="0"/>
              </a:ext>
            </a:extLst>
          </a:blip>
          <a:stretch>
            <a:fillRect/>
          </a:stretch>
        </p:blipFill>
        <p:spPr>
          <a:xfrm>
            <a:off x="622789" y="1217405"/>
            <a:ext cx="2507906" cy="993132"/>
          </a:xfrm>
          <a:prstGeom prst="rect">
            <a:avLst/>
          </a:prstGeom>
          <a:ln w="12700">
            <a:miter lim="400000"/>
          </a:ln>
        </p:spPr>
      </p:pic>
      <p:sp>
        <p:nvSpPr>
          <p:cNvPr id="5" name="Shape 10"/>
          <p:cNvSpPr txBox="1">
            <a:spLocks/>
          </p:cNvSpPr>
          <p:nvPr/>
        </p:nvSpPr>
        <p:spPr>
          <a:xfrm>
            <a:off x="622789" y="2246634"/>
            <a:ext cx="2806211" cy="21018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a:solidFill>
                  <a:schemeClr val="bg1">
                    <a:lumMod val="20000"/>
                    <a:lumOff val="80000"/>
                  </a:schemeClr>
                </a:solidFill>
                <a:latin typeface="+mj-lt"/>
              </a:rPr>
              <a:t>Committee on Earth Observation Satellites</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697230"/>
            <a:ext cx="9144000" cy="5318760"/>
          </a:xfrm>
          <a:prstGeom prst="rect">
            <a:avLst/>
          </a:prstGeom>
          <a:solidFill>
            <a:schemeClr val="tx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endParaRPr lang="fr-FR" b="1">
              <a:latin typeface="Times" pitchFamily="18" charset="0"/>
            </a:endParaRPr>
          </a:p>
        </p:txBody>
      </p:sp>
      <p:sp>
        <p:nvSpPr>
          <p:cNvPr id="66562" name="Titre 1"/>
          <p:cNvSpPr txBox="1">
            <a:spLocks/>
          </p:cNvSpPr>
          <p:nvPr/>
        </p:nvSpPr>
        <p:spPr bwMode="auto">
          <a:xfrm>
            <a:off x="1102520" y="609600"/>
            <a:ext cx="6960394"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1600">
                <a:solidFill>
                  <a:schemeClr val="tx1"/>
                </a:solidFill>
                <a:latin typeface="Verdana" charset="0"/>
                <a:ea typeface="ＭＳ Ｐゴシック" charset="0"/>
                <a:cs typeface="ＭＳ Ｐゴシック" charset="0"/>
              </a:defRPr>
            </a:lvl1pPr>
            <a:lvl2pPr marL="742950" indent="-285750" eaLnBrk="0" hangingPunct="0">
              <a:defRPr sz="1600">
                <a:solidFill>
                  <a:schemeClr val="tx1"/>
                </a:solidFill>
                <a:latin typeface="Verdana" charset="0"/>
                <a:ea typeface="ＭＳ Ｐゴシック" charset="0"/>
              </a:defRPr>
            </a:lvl2pPr>
            <a:lvl3pPr marL="1143000" indent="-228600" eaLnBrk="0" hangingPunct="0">
              <a:defRPr sz="1600">
                <a:solidFill>
                  <a:schemeClr val="tx1"/>
                </a:solidFill>
                <a:latin typeface="Verdana" charset="0"/>
                <a:ea typeface="ＭＳ Ｐゴシック" charset="0"/>
              </a:defRPr>
            </a:lvl3pPr>
            <a:lvl4pPr marL="1600200" indent="-228600" eaLnBrk="0" hangingPunct="0">
              <a:defRPr sz="1600">
                <a:solidFill>
                  <a:schemeClr val="tx1"/>
                </a:solidFill>
                <a:latin typeface="Verdana" charset="0"/>
                <a:ea typeface="ＭＳ Ｐゴシック" charset="0"/>
              </a:defRPr>
            </a:lvl4pPr>
            <a:lvl5pPr marL="2057400" indent="-228600" eaLnBrk="0" hangingPunct="0">
              <a:defRPr sz="1600">
                <a:solidFill>
                  <a:schemeClr val="tx1"/>
                </a:solidFill>
                <a:latin typeface="Verdana" charset="0"/>
                <a:ea typeface="ＭＳ Ｐゴシック" charset="0"/>
              </a:defRPr>
            </a:lvl5pPr>
            <a:lvl6pPr marL="2514600" indent="-228600" algn="ctr" eaLnBrk="0" fontAlgn="base" hangingPunct="0">
              <a:spcBef>
                <a:spcPct val="0"/>
              </a:spcBef>
              <a:spcAft>
                <a:spcPct val="0"/>
              </a:spcAft>
              <a:defRPr sz="1600">
                <a:solidFill>
                  <a:schemeClr val="tx1"/>
                </a:solidFill>
                <a:latin typeface="Verdana" charset="0"/>
                <a:ea typeface="ＭＳ Ｐゴシック" charset="0"/>
              </a:defRPr>
            </a:lvl6pPr>
            <a:lvl7pPr marL="2971800" indent="-228600" algn="ctr" eaLnBrk="0" fontAlgn="base" hangingPunct="0">
              <a:spcBef>
                <a:spcPct val="0"/>
              </a:spcBef>
              <a:spcAft>
                <a:spcPct val="0"/>
              </a:spcAft>
              <a:defRPr sz="1600">
                <a:solidFill>
                  <a:schemeClr val="tx1"/>
                </a:solidFill>
                <a:latin typeface="Verdana" charset="0"/>
                <a:ea typeface="ＭＳ Ｐゴシック" charset="0"/>
              </a:defRPr>
            </a:lvl7pPr>
            <a:lvl8pPr marL="3429000" indent="-228600" algn="ctr" eaLnBrk="0" fontAlgn="base" hangingPunct="0">
              <a:spcBef>
                <a:spcPct val="0"/>
              </a:spcBef>
              <a:spcAft>
                <a:spcPct val="0"/>
              </a:spcAft>
              <a:defRPr sz="1600">
                <a:solidFill>
                  <a:schemeClr val="tx1"/>
                </a:solidFill>
                <a:latin typeface="Verdana" charset="0"/>
                <a:ea typeface="ＭＳ Ｐゴシック" charset="0"/>
              </a:defRPr>
            </a:lvl8pPr>
            <a:lvl9pPr marL="3886200" indent="-228600" algn="ctr" eaLnBrk="0" fontAlgn="base" hangingPunct="0">
              <a:spcBef>
                <a:spcPct val="0"/>
              </a:spcBef>
              <a:spcAft>
                <a:spcPct val="0"/>
              </a:spcAft>
              <a:defRPr sz="1600">
                <a:solidFill>
                  <a:schemeClr val="tx1"/>
                </a:solidFill>
                <a:latin typeface="Verdana" charset="0"/>
                <a:ea typeface="ＭＳ Ｐゴシック" charset="0"/>
              </a:defRPr>
            </a:lvl9pPr>
          </a:lstStyle>
          <a:p>
            <a:r>
              <a:rPr lang="en-US" sz="2400" b="1" dirty="0">
                <a:solidFill>
                  <a:srgbClr val="FFFFFF"/>
                </a:solidFill>
                <a:latin typeface="Calibri" charset="0"/>
              </a:rPr>
              <a:t>Impact of medium/high sea level scenarios</a:t>
            </a:r>
          </a:p>
        </p:txBody>
      </p:sp>
      <p:sp>
        <p:nvSpPr>
          <p:cNvPr id="66563" name="ZoneTexte 3"/>
          <p:cNvSpPr txBox="1">
            <a:spLocks noChangeArrowheads="1"/>
          </p:cNvSpPr>
          <p:nvPr/>
        </p:nvSpPr>
        <p:spPr bwMode="auto">
          <a:xfrm>
            <a:off x="2734867" y="2108598"/>
            <a:ext cx="37702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Verdana" charset="0"/>
                <a:ea typeface="ＭＳ Ｐゴシック" charset="0"/>
                <a:cs typeface="ＭＳ Ｐゴシック" charset="0"/>
              </a:defRPr>
            </a:lvl1pPr>
            <a:lvl2pPr marL="742950" indent="-285750" eaLnBrk="0" hangingPunct="0">
              <a:defRPr sz="1600">
                <a:solidFill>
                  <a:schemeClr val="tx1"/>
                </a:solidFill>
                <a:latin typeface="Verdana" charset="0"/>
                <a:ea typeface="ＭＳ Ｐゴシック" charset="0"/>
              </a:defRPr>
            </a:lvl2pPr>
            <a:lvl3pPr marL="1143000" indent="-228600" eaLnBrk="0" hangingPunct="0">
              <a:defRPr sz="1600">
                <a:solidFill>
                  <a:schemeClr val="tx1"/>
                </a:solidFill>
                <a:latin typeface="Verdana" charset="0"/>
                <a:ea typeface="ＭＳ Ｐゴシック" charset="0"/>
              </a:defRPr>
            </a:lvl3pPr>
            <a:lvl4pPr marL="1600200" indent="-228600" eaLnBrk="0" hangingPunct="0">
              <a:defRPr sz="1600">
                <a:solidFill>
                  <a:schemeClr val="tx1"/>
                </a:solidFill>
                <a:latin typeface="Verdana" charset="0"/>
                <a:ea typeface="ＭＳ Ｐゴシック" charset="0"/>
              </a:defRPr>
            </a:lvl4pPr>
            <a:lvl5pPr marL="2057400" indent="-228600" eaLnBrk="0" hangingPunct="0">
              <a:defRPr sz="1600">
                <a:solidFill>
                  <a:schemeClr val="tx1"/>
                </a:solidFill>
                <a:latin typeface="Verdana" charset="0"/>
                <a:ea typeface="ＭＳ Ｐゴシック" charset="0"/>
              </a:defRPr>
            </a:lvl5pPr>
            <a:lvl6pPr marL="2514600" indent="-228600" algn="ctr" eaLnBrk="0" fontAlgn="base" hangingPunct="0">
              <a:spcBef>
                <a:spcPct val="0"/>
              </a:spcBef>
              <a:spcAft>
                <a:spcPct val="0"/>
              </a:spcAft>
              <a:defRPr sz="1600">
                <a:solidFill>
                  <a:schemeClr val="tx1"/>
                </a:solidFill>
                <a:latin typeface="Verdana" charset="0"/>
                <a:ea typeface="ＭＳ Ｐゴシック" charset="0"/>
              </a:defRPr>
            </a:lvl6pPr>
            <a:lvl7pPr marL="2971800" indent="-228600" algn="ctr" eaLnBrk="0" fontAlgn="base" hangingPunct="0">
              <a:spcBef>
                <a:spcPct val="0"/>
              </a:spcBef>
              <a:spcAft>
                <a:spcPct val="0"/>
              </a:spcAft>
              <a:defRPr sz="1600">
                <a:solidFill>
                  <a:schemeClr val="tx1"/>
                </a:solidFill>
                <a:latin typeface="Verdana" charset="0"/>
                <a:ea typeface="ＭＳ Ｐゴシック" charset="0"/>
              </a:defRPr>
            </a:lvl7pPr>
            <a:lvl8pPr marL="3429000" indent="-228600" algn="ctr" eaLnBrk="0" fontAlgn="base" hangingPunct="0">
              <a:spcBef>
                <a:spcPct val="0"/>
              </a:spcBef>
              <a:spcAft>
                <a:spcPct val="0"/>
              </a:spcAft>
              <a:defRPr sz="1600">
                <a:solidFill>
                  <a:schemeClr val="tx1"/>
                </a:solidFill>
                <a:latin typeface="Verdana" charset="0"/>
                <a:ea typeface="ＭＳ Ｐゴシック" charset="0"/>
              </a:defRPr>
            </a:lvl8pPr>
            <a:lvl9pPr marL="3886200" indent="-228600" algn="ctr" eaLnBrk="0" fontAlgn="base" hangingPunct="0">
              <a:spcBef>
                <a:spcPct val="0"/>
              </a:spcBef>
              <a:spcAft>
                <a:spcPct val="0"/>
              </a:spcAft>
              <a:defRPr sz="1600">
                <a:solidFill>
                  <a:schemeClr val="tx1"/>
                </a:solidFill>
                <a:latin typeface="Verdana" charset="0"/>
                <a:ea typeface="ＭＳ Ｐゴシック" charset="0"/>
              </a:defRPr>
            </a:lvl9pPr>
          </a:lstStyle>
          <a:p>
            <a:pPr eaLnBrk="1" hangingPunct="1"/>
            <a:r>
              <a:rPr lang="fr-FR" sz="1800" b="1">
                <a:latin typeface="Times" charset="0"/>
              </a:rPr>
              <a:t>m</a:t>
            </a:r>
          </a:p>
        </p:txBody>
      </p:sp>
      <p:pic>
        <p:nvPicPr>
          <p:cNvPr id="6" name="Picture 9" descr="C:\TEMP\Miseeva\Calculs_SurfWB\T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0914" y="2752725"/>
            <a:ext cx="4608910" cy="33635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0" descr="C:\TEMP\Miseeva\Calculs_SurfWB\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0914" y="2752725"/>
            <a:ext cx="4608910" cy="33635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1" descr="C:\TEMP\Miseeva\Calculs_SurfWB\T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0914" y="2752725"/>
            <a:ext cx="4608910" cy="33635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67" name="Picture 8" descr="C:\TEMP\Miseeva\Calculs_SurfWB\TOTO1.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27597" y="1549005"/>
            <a:ext cx="4427934" cy="3069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106"/>
          <p:cNvSpPr txBox="1">
            <a:spLocks noChangeArrowheads="1"/>
          </p:cNvSpPr>
          <p:nvPr/>
        </p:nvSpPr>
        <p:spPr bwMode="auto">
          <a:xfrm>
            <a:off x="4919663" y="5244705"/>
            <a:ext cx="3315891" cy="382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Verdana" charset="0"/>
                <a:ea typeface="ＭＳ Ｐゴシック" charset="0"/>
                <a:cs typeface="ＭＳ Ｐゴシック" charset="0"/>
              </a:defRPr>
            </a:lvl1pPr>
            <a:lvl2pPr marL="742950" indent="-285750" eaLnBrk="0" hangingPunct="0">
              <a:defRPr sz="1600">
                <a:solidFill>
                  <a:schemeClr val="tx1"/>
                </a:solidFill>
                <a:latin typeface="Verdana" charset="0"/>
                <a:ea typeface="ＭＳ Ｐゴシック" charset="0"/>
              </a:defRPr>
            </a:lvl2pPr>
            <a:lvl3pPr marL="1143000" indent="-228600" eaLnBrk="0" hangingPunct="0">
              <a:defRPr sz="1600">
                <a:solidFill>
                  <a:schemeClr val="tx1"/>
                </a:solidFill>
                <a:latin typeface="Verdana" charset="0"/>
                <a:ea typeface="ＭＳ Ｐゴシック" charset="0"/>
              </a:defRPr>
            </a:lvl3pPr>
            <a:lvl4pPr marL="1600200" indent="-228600" eaLnBrk="0" hangingPunct="0">
              <a:defRPr sz="1600">
                <a:solidFill>
                  <a:schemeClr val="tx1"/>
                </a:solidFill>
                <a:latin typeface="Verdana" charset="0"/>
                <a:ea typeface="ＭＳ Ｐゴシック" charset="0"/>
              </a:defRPr>
            </a:lvl4pPr>
            <a:lvl5pPr marL="2057400" indent="-228600" eaLnBrk="0" hangingPunct="0">
              <a:defRPr sz="1600">
                <a:solidFill>
                  <a:schemeClr val="tx1"/>
                </a:solidFill>
                <a:latin typeface="Verdana" charset="0"/>
                <a:ea typeface="ＭＳ Ｐゴシック" charset="0"/>
              </a:defRPr>
            </a:lvl5pPr>
            <a:lvl6pPr marL="2514600" indent="-228600" algn="ctr" eaLnBrk="0" fontAlgn="base" hangingPunct="0">
              <a:spcBef>
                <a:spcPct val="0"/>
              </a:spcBef>
              <a:spcAft>
                <a:spcPct val="0"/>
              </a:spcAft>
              <a:defRPr sz="1600">
                <a:solidFill>
                  <a:schemeClr val="tx1"/>
                </a:solidFill>
                <a:latin typeface="Verdana" charset="0"/>
                <a:ea typeface="ＭＳ Ｐゴシック" charset="0"/>
              </a:defRPr>
            </a:lvl6pPr>
            <a:lvl7pPr marL="2971800" indent="-228600" algn="ctr" eaLnBrk="0" fontAlgn="base" hangingPunct="0">
              <a:spcBef>
                <a:spcPct val="0"/>
              </a:spcBef>
              <a:spcAft>
                <a:spcPct val="0"/>
              </a:spcAft>
              <a:defRPr sz="1600">
                <a:solidFill>
                  <a:schemeClr val="tx1"/>
                </a:solidFill>
                <a:latin typeface="Verdana" charset="0"/>
                <a:ea typeface="ＭＳ Ｐゴシック" charset="0"/>
              </a:defRPr>
            </a:lvl7pPr>
            <a:lvl8pPr marL="3429000" indent="-228600" algn="ctr" eaLnBrk="0" fontAlgn="base" hangingPunct="0">
              <a:spcBef>
                <a:spcPct val="0"/>
              </a:spcBef>
              <a:spcAft>
                <a:spcPct val="0"/>
              </a:spcAft>
              <a:defRPr sz="1600">
                <a:solidFill>
                  <a:schemeClr val="tx1"/>
                </a:solidFill>
                <a:latin typeface="Verdana" charset="0"/>
                <a:ea typeface="ＭＳ Ｐゴシック" charset="0"/>
              </a:defRPr>
            </a:lvl8pPr>
            <a:lvl9pPr marL="3886200" indent="-228600" algn="ctr" eaLnBrk="0" fontAlgn="base" hangingPunct="0">
              <a:spcBef>
                <a:spcPct val="0"/>
              </a:spcBef>
              <a:spcAft>
                <a:spcPct val="0"/>
              </a:spcAft>
              <a:defRPr sz="1600">
                <a:solidFill>
                  <a:schemeClr val="tx1"/>
                </a:solidFill>
                <a:latin typeface="Verdana" charset="0"/>
                <a:ea typeface="ＭＳ Ｐゴシック" charset="0"/>
              </a:defRPr>
            </a:lvl9pPr>
          </a:lstStyle>
          <a:p>
            <a:pPr algn="l">
              <a:spcBef>
                <a:spcPct val="20000"/>
              </a:spcBef>
              <a:buClr>
                <a:srgbClr val="3A7A8F"/>
              </a:buClr>
              <a:buSzPct val="150000"/>
            </a:pPr>
            <a:r>
              <a:rPr lang="en-US" sz="1800" b="1">
                <a:latin typeface="Calibri" charset="0"/>
              </a:rPr>
              <a:t>Simulation of 1983 storm</a:t>
            </a:r>
            <a:endParaRPr lang="fr-FR" sz="1800" b="1">
              <a:latin typeface="Calibri" charset="0"/>
            </a:endParaRPr>
          </a:p>
        </p:txBody>
      </p:sp>
      <p:sp>
        <p:nvSpPr>
          <p:cNvPr id="11" name="Rectangle 106"/>
          <p:cNvSpPr txBox="1">
            <a:spLocks noChangeArrowheads="1"/>
          </p:cNvSpPr>
          <p:nvPr/>
        </p:nvSpPr>
        <p:spPr bwMode="auto">
          <a:xfrm>
            <a:off x="4919663" y="5537599"/>
            <a:ext cx="3315891" cy="383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Verdana" charset="0"/>
                <a:ea typeface="ＭＳ Ｐゴシック" charset="0"/>
                <a:cs typeface="ＭＳ Ｐゴシック" charset="0"/>
              </a:defRPr>
            </a:lvl1pPr>
            <a:lvl2pPr marL="742950" indent="-285750" eaLnBrk="0" hangingPunct="0">
              <a:defRPr sz="1600">
                <a:solidFill>
                  <a:schemeClr val="tx1"/>
                </a:solidFill>
                <a:latin typeface="Verdana" charset="0"/>
                <a:ea typeface="ＭＳ Ｐゴシック" charset="0"/>
              </a:defRPr>
            </a:lvl2pPr>
            <a:lvl3pPr marL="1143000" indent="-228600" eaLnBrk="0" hangingPunct="0">
              <a:defRPr sz="1600">
                <a:solidFill>
                  <a:schemeClr val="tx1"/>
                </a:solidFill>
                <a:latin typeface="Verdana" charset="0"/>
                <a:ea typeface="ＭＳ Ｐゴシック" charset="0"/>
              </a:defRPr>
            </a:lvl3pPr>
            <a:lvl4pPr marL="1600200" indent="-228600" eaLnBrk="0" hangingPunct="0">
              <a:defRPr sz="1600">
                <a:solidFill>
                  <a:schemeClr val="tx1"/>
                </a:solidFill>
                <a:latin typeface="Verdana" charset="0"/>
                <a:ea typeface="ＭＳ Ｐゴシック" charset="0"/>
              </a:defRPr>
            </a:lvl4pPr>
            <a:lvl5pPr marL="2057400" indent="-228600" eaLnBrk="0" hangingPunct="0">
              <a:defRPr sz="1600">
                <a:solidFill>
                  <a:schemeClr val="tx1"/>
                </a:solidFill>
                <a:latin typeface="Verdana" charset="0"/>
                <a:ea typeface="ＭＳ Ｐゴシック" charset="0"/>
              </a:defRPr>
            </a:lvl5pPr>
            <a:lvl6pPr marL="2514600" indent="-228600" algn="ctr" eaLnBrk="0" fontAlgn="base" hangingPunct="0">
              <a:spcBef>
                <a:spcPct val="0"/>
              </a:spcBef>
              <a:spcAft>
                <a:spcPct val="0"/>
              </a:spcAft>
              <a:defRPr sz="1600">
                <a:solidFill>
                  <a:schemeClr val="tx1"/>
                </a:solidFill>
                <a:latin typeface="Verdana" charset="0"/>
                <a:ea typeface="ＭＳ Ｐゴシック" charset="0"/>
              </a:defRPr>
            </a:lvl6pPr>
            <a:lvl7pPr marL="2971800" indent="-228600" algn="ctr" eaLnBrk="0" fontAlgn="base" hangingPunct="0">
              <a:spcBef>
                <a:spcPct val="0"/>
              </a:spcBef>
              <a:spcAft>
                <a:spcPct val="0"/>
              </a:spcAft>
              <a:defRPr sz="1600">
                <a:solidFill>
                  <a:schemeClr val="tx1"/>
                </a:solidFill>
                <a:latin typeface="Verdana" charset="0"/>
                <a:ea typeface="ＭＳ Ｐゴシック" charset="0"/>
              </a:defRPr>
            </a:lvl7pPr>
            <a:lvl8pPr marL="3429000" indent="-228600" algn="ctr" eaLnBrk="0" fontAlgn="base" hangingPunct="0">
              <a:spcBef>
                <a:spcPct val="0"/>
              </a:spcBef>
              <a:spcAft>
                <a:spcPct val="0"/>
              </a:spcAft>
              <a:defRPr sz="1600">
                <a:solidFill>
                  <a:schemeClr val="tx1"/>
                </a:solidFill>
                <a:latin typeface="Verdana" charset="0"/>
                <a:ea typeface="ＭＳ Ｐゴシック" charset="0"/>
              </a:defRPr>
            </a:lvl8pPr>
            <a:lvl9pPr marL="3886200" indent="-228600" algn="ctr" eaLnBrk="0" fontAlgn="base" hangingPunct="0">
              <a:spcBef>
                <a:spcPct val="0"/>
              </a:spcBef>
              <a:spcAft>
                <a:spcPct val="0"/>
              </a:spcAft>
              <a:defRPr sz="1600">
                <a:solidFill>
                  <a:schemeClr val="tx1"/>
                </a:solidFill>
                <a:latin typeface="Verdana" charset="0"/>
                <a:ea typeface="ＭＳ Ｐゴシック" charset="0"/>
              </a:defRPr>
            </a:lvl9pPr>
          </a:lstStyle>
          <a:p>
            <a:pPr algn="l">
              <a:spcBef>
                <a:spcPct val="20000"/>
              </a:spcBef>
              <a:buClr>
                <a:srgbClr val="3A7A8F"/>
              </a:buClr>
              <a:buSzPct val="150000"/>
            </a:pPr>
            <a:r>
              <a:rPr lang="en-US" sz="1800" b="1">
                <a:latin typeface="Calibri" charset="0"/>
              </a:rPr>
              <a:t>+35cm Sea level rise</a:t>
            </a:r>
            <a:endParaRPr lang="fr-FR" sz="1800" b="1">
              <a:latin typeface="Calibri" charset="0"/>
            </a:endParaRPr>
          </a:p>
        </p:txBody>
      </p:sp>
      <p:sp>
        <p:nvSpPr>
          <p:cNvPr id="12" name="Rectangle 106"/>
          <p:cNvSpPr txBox="1">
            <a:spLocks noChangeArrowheads="1"/>
          </p:cNvSpPr>
          <p:nvPr/>
        </p:nvSpPr>
        <p:spPr bwMode="auto">
          <a:xfrm>
            <a:off x="4919663" y="5537599"/>
            <a:ext cx="3315891" cy="38338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Verdana" charset="0"/>
                <a:ea typeface="ＭＳ Ｐゴシック" charset="0"/>
                <a:cs typeface="ＭＳ Ｐゴシック" charset="0"/>
              </a:defRPr>
            </a:lvl1pPr>
            <a:lvl2pPr marL="742950" indent="-285750" eaLnBrk="0" hangingPunct="0">
              <a:defRPr sz="1600">
                <a:solidFill>
                  <a:schemeClr val="tx1"/>
                </a:solidFill>
                <a:latin typeface="Verdana" charset="0"/>
                <a:ea typeface="ＭＳ Ｐゴシック" charset="0"/>
              </a:defRPr>
            </a:lvl2pPr>
            <a:lvl3pPr marL="1143000" indent="-228600" eaLnBrk="0" hangingPunct="0">
              <a:defRPr sz="1600">
                <a:solidFill>
                  <a:schemeClr val="tx1"/>
                </a:solidFill>
                <a:latin typeface="Verdana" charset="0"/>
                <a:ea typeface="ＭＳ Ｐゴシック" charset="0"/>
              </a:defRPr>
            </a:lvl3pPr>
            <a:lvl4pPr marL="1600200" indent="-228600" eaLnBrk="0" hangingPunct="0">
              <a:defRPr sz="1600">
                <a:solidFill>
                  <a:schemeClr val="tx1"/>
                </a:solidFill>
                <a:latin typeface="Verdana" charset="0"/>
                <a:ea typeface="ＭＳ Ｐゴシック" charset="0"/>
              </a:defRPr>
            </a:lvl4pPr>
            <a:lvl5pPr marL="2057400" indent="-228600" eaLnBrk="0" hangingPunct="0">
              <a:defRPr sz="1600">
                <a:solidFill>
                  <a:schemeClr val="tx1"/>
                </a:solidFill>
                <a:latin typeface="Verdana" charset="0"/>
                <a:ea typeface="ＭＳ Ｐゴシック" charset="0"/>
              </a:defRPr>
            </a:lvl5pPr>
            <a:lvl6pPr marL="2514600" indent="-228600" algn="ctr" eaLnBrk="0" fontAlgn="base" hangingPunct="0">
              <a:spcBef>
                <a:spcPct val="0"/>
              </a:spcBef>
              <a:spcAft>
                <a:spcPct val="0"/>
              </a:spcAft>
              <a:defRPr sz="1600">
                <a:solidFill>
                  <a:schemeClr val="tx1"/>
                </a:solidFill>
                <a:latin typeface="Verdana" charset="0"/>
                <a:ea typeface="ＭＳ Ｐゴシック" charset="0"/>
              </a:defRPr>
            </a:lvl6pPr>
            <a:lvl7pPr marL="2971800" indent="-228600" algn="ctr" eaLnBrk="0" fontAlgn="base" hangingPunct="0">
              <a:spcBef>
                <a:spcPct val="0"/>
              </a:spcBef>
              <a:spcAft>
                <a:spcPct val="0"/>
              </a:spcAft>
              <a:defRPr sz="1600">
                <a:solidFill>
                  <a:schemeClr val="tx1"/>
                </a:solidFill>
                <a:latin typeface="Verdana" charset="0"/>
                <a:ea typeface="ＭＳ Ｐゴシック" charset="0"/>
              </a:defRPr>
            </a:lvl7pPr>
            <a:lvl8pPr marL="3429000" indent="-228600" algn="ctr" eaLnBrk="0" fontAlgn="base" hangingPunct="0">
              <a:spcBef>
                <a:spcPct val="0"/>
              </a:spcBef>
              <a:spcAft>
                <a:spcPct val="0"/>
              </a:spcAft>
              <a:defRPr sz="1600">
                <a:solidFill>
                  <a:schemeClr val="tx1"/>
                </a:solidFill>
                <a:latin typeface="Verdana" charset="0"/>
                <a:ea typeface="ＭＳ Ｐゴシック" charset="0"/>
              </a:defRPr>
            </a:lvl8pPr>
            <a:lvl9pPr marL="3886200" indent="-228600" algn="ctr" eaLnBrk="0" fontAlgn="base" hangingPunct="0">
              <a:spcBef>
                <a:spcPct val="0"/>
              </a:spcBef>
              <a:spcAft>
                <a:spcPct val="0"/>
              </a:spcAft>
              <a:defRPr sz="1600">
                <a:solidFill>
                  <a:schemeClr val="tx1"/>
                </a:solidFill>
                <a:latin typeface="Verdana" charset="0"/>
                <a:ea typeface="ＭＳ Ｐゴシック" charset="0"/>
              </a:defRPr>
            </a:lvl9pPr>
          </a:lstStyle>
          <a:p>
            <a:pPr algn="l">
              <a:spcBef>
                <a:spcPct val="20000"/>
              </a:spcBef>
              <a:buClr>
                <a:srgbClr val="3A7A8F"/>
              </a:buClr>
              <a:buSzPct val="150000"/>
            </a:pPr>
            <a:r>
              <a:rPr lang="en-US" sz="1800" b="1">
                <a:latin typeface="Calibri" charset="0"/>
              </a:rPr>
              <a:t>+1m Sea level rise</a:t>
            </a:r>
            <a:endParaRPr lang="fr-FR" sz="1800" b="1">
              <a:latin typeface="Calibri" charset="0"/>
            </a:endParaRPr>
          </a:p>
        </p:txBody>
      </p:sp>
      <p:sp>
        <p:nvSpPr>
          <p:cNvPr id="66571" name="ZoneTexte 11"/>
          <p:cNvSpPr txBox="1">
            <a:spLocks noChangeArrowheads="1"/>
          </p:cNvSpPr>
          <p:nvPr/>
        </p:nvSpPr>
        <p:spPr bwMode="auto">
          <a:xfrm>
            <a:off x="1143000" y="5647135"/>
            <a:ext cx="2347913"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Verdana" charset="0"/>
                <a:ea typeface="ＭＳ Ｐゴシック" charset="0"/>
                <a:cs typeface="ＭＳ Ｐゴシック" charset="0"/>
              </a:defRPr>
            </a:lvl1pPr>
            <a:lvl2pPr marL="742950" indent="-285750" eaLnBrk="0" hangingPunct="0">
              <a:defRPr sz="1600">
                <a:solidFill>
                  <a:schemeClr val="tx1"/>
                </a:solidFill>
                <a:latin typeface="Verdana" charset="0"/>
                <a:ea typeface="ＭＳ Ｐゴシック" charset="0"/>
              </a:defRPr>
            </a:lvl2pPr>
            <a:lvl3pPr marL="1143000" indent="-228600" eaLnBrk="0" hangingPunct="0">
              <a:defRPr sz="1600">
                <a:solidFill>
                  <a:schemeClr val="tx1"/>
                </a:solidFill>
                <a:latin typeface="Verdana" charset="0"/>
                <a:ea typeface="ＭＳ Ｐゴシック" charset="0"/>
              </a:defRPr>
            </a:lvl3pPr>
            <a:lvl4pPr marL="1600200" indent="-228600" eaLnBrk="0" hangingPunct="0">
              <a:defRPr sz="1600">
                <a:solidFill>
                  <a:schemeClr val="tx1"/>
                </a:solidFill>
                <a:latin typeface="Verdana" charset="0"/>
                <a:ea typeface="ＭＳ Ｐゴシック" charset="0"/>
              </a:defRPr>
            </a:lvl4pPr>
            <a:lvl5pPr marL="2057400" indent="-228600" eaLnBrk="0" hangingPunct="0">
              <a:defRPr sz="1600">
                <a:solidFill>
                  <a:schemeClr val="tx1"/>
                </a:solidFill>
                <a:latin typeface="Verdana" charset="0"/>
                <a:ea typeface="ＭＳ Ｐゴシック" charset="0"/>
              </a:defRPr>
            </a:lvl5pPr>
            <a:lvl6pPr marL="2514600" indent="-228600" algn="ctr" eaLnBrk="0" fontAlgn="base" hangingPunct="0">
              <a:spcBef>
                <a:spcPct val="0"/>
              </a:spcBef>
              <a:spcAft>
                <a:spcPct val="0"/>
              </a:spcAft>
              <a:defRPr sz="1600">
                <a:solidFill>
                  <a:schemeClr val="tx1"/>
                </a:solidFill>
                <a:latin typeface="Verdana" charset="0"/>
                <a:ea typeface="ＭＳ Ｐゴシック" charset="0"/>
              </a:defRPr>
            </a:lvl6pPr>
            <a:lvl7pPr marL="2971800" indent="-228600" algn="ctr" eaLnBrk="0" fontAlgn="base" hangingPunct="0">
              <a:spcBef>
                <a:spcPct val="0"/>
              </a:spcBef>
              <a:spcAft>
                <a:spcPct val="0"/>
              </a:spcAft>
              <a:defRPr sz="1600">
                <a:solidFill>
                  <a:schemeClr val="tx1"/>
                </a:solidFill>
                <a:latin typeface="Verdana" charset="0"/>
                <a:ea typeface="ＭＳ Ｐゴシック" charset="0"/>
              </a:defRPr>
            </a:lvl7pPr>
            <a:lvl8pPr marL="3429000" indent="-228600" algn="ctr" eaLnBrk="0" fontAlgn="base" hangingPunct="0">
              <a:spcBef>
                <a:spcPct val="0"/>
              </a:spcBef>
              <a:spcAft>
                <a:spcPct val="0"/>
              </a:spcAft>
              <a:defRPr sz="1600">
                <a:solidFill>
                  <a:schemeClr val="tx1"/>
                </a:solidFill>
                <a:latin typeface="Verdana" charset="0"/>
                <a:ea typeface="ＭＳ Ｐゴシック" charset="0"/>
              </a:defRPr>
            </a:lvl8pPr>
            <a:lvl9pPr marL="3886200" indent="-228600" algn="ctr" eaLnBrk="0" fontAlgn="base" hangingPunct="0">
              <a:spcBef>
                <a:spcPct val="0"/>
              </a:spcBef>
              <a:spcAft>
                <a:spcPct val="0"/>
              </a:spcAft>
              <a:defRPr sz="1600">
                <a:solidFill>
                  <a:schemeClr val="tx1"/>
                </a:solidFill>
                <a:latin typeface="Verdana" charset="0"/>
                <a:ea typeface="ＭＳ Ｐゴシック" charset="0"/>
              </a:defRPr>
            </a:lvl9pPr>
          </a:lstStyle>
          <a:p>
            <a:pPr eaLnBrk="1" hangingPunct="1"/>
            <a:r>
              <a:rPr lang="fr-FR" sz="1050" b="1">
                <a:solidFill>
                  <a:srgbClr val="FFFFFF"/>
                </a:solidFill>
                <a:latin typeface="Arial" charset="0"/>
              </a:rPr>
              <a:t>Courtesy of R. Pedreros, </a:t>
            </a:r>
          </a:p>
          <a:p>
            <a:pPr eaLnBrk="1" hangingPunct="1"/>
            <a:r>
              <a:rPr lang="fr-FR" sz="1050" b="1">
                <a:solidFill>
                  <a:srgbClr val="FFFFFF"/>
                </a:solidFill>
                <a:latin typeface="Arial" charset="0"/>
              </a:rPr>
              <a:t>S. Lecacheux, C. Vinchon (BRGM)</a:t>
            </a:r>
            <a:endParaRPr lang="fr-FR" sz="1050">
              <a:solidFill>
                <a:srgbClr val="FFFFFF"/>
              </a:solidFill>
              <a:latin typeface="Arial" charset="0"/>
            </a:endParaRPr>
          </a:p>
        </p:txBody>
      </p:sp>
      <p:cxnSp>
        <p:nvCxnSpPr>
          <p:cNvPr id="14" name="Connecteur droit 13"/>
          <p:cNvCxnSpPr/>
          <p:nvPr/>
        </p:nvCxnSpPr>
        <p:spPr bwMode="auto">
          <a:xfrm flipH="1">
            <a:off x="3490914" y="3702844"/>
            <a:ext cx="241697" cy="1177529"/>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5" name="Connecteur droit 14"/>
          <p:cNvCxnSpPr/>
          <p:nvPr/>
        </p:nvCxnSpPr>
        <p:spPr bwMode="auto">
          <a:xfrm flipV="1">
            <a:off x="4410075" y="2894410"/>
            <a:ext cx="3038475" cy="452438"/>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6" name="Rectangle 106"/>
          <p:cNvSpPr txBox="1">
            <a:spLocks noChangeArrowheads="1"/>
          </p:cNvSpPr>
          <p:nvPr/>
        </p:nvSpPr>
        <p:spPr bwMode="auto">
          <a:xfrm>
            <a:off x="1334691" y="4435080"/>
            <a:ext cx="3810000" cy="701278"/>
          </a:xfrm>
          <a:prstGeom prst="rect">
            <a:avLst/>
          </a:prstGeom>
          <a:solidFill>
            <a:schemeClr val="accent2">
              <a:lumMod val="20000"/>
              <a:lumOff val="80000"/>
            </a:schemeClr>
          </a:solidFill>
          <a:ln/>
          <a:extLst/>
        </p:spPr>
        <p:style>
          <a:lnRef idx="2">
            <a:schemeClr val="accent6"/>
          </a:lnRef>
          <a:fillRef idx="1">
            <a:schemeClr val="lt1"/>
          </a:fillRef>
          <a:effectRef idx="0">
            <a:schemeClr val="accent6"/>
          </a:effectRef>
          <a:fontRef idx="minor">
            <a:schemeClr val="dk1"/>
          </a:fontRef>
        </p:style>
        <p:txBody>
          <a:bodyPr/>
          <a:lstStyle>
            <a:lvl1pPr marL="342900" indent="-342900" algn="l" rtl="0" eaLnBrk="0" fontAlgn="base" hangingPunct="0">
              <a:spcBef>
                <a:spcPct val="20000"/>
              </a:spcBef>
              <a:spcAft>
                <a:spcPct val="0"/>
              </a:spcAft>
              <a:buClr>
                <a:srgbClr val="3A7A8F"/>
              </a:buClr>
              <a:buSzPct val="150000"/>
              <a:buChar char="&gt;"/>
              <a:defRPr sz="2400" b="1">
                <a:solidFill>
                  <a:schemeClr val="tx1"/>
                </a:solidFill>
                <a:latin typeface="+mn-lt"/>
                <a:ea typeface="+mn-ea"/>
                <a:cs typeface="+mn-cs"/>
              </a:defRPr>
            </a:lvl1pPr>
            <a:lvl2pPr marL="742950" indent="-285750" algn="l" rtl="0" eaLnBrk="0" fontAlgn="base" hangingPunct="0">
              <a:spcBef>
                <a:spcPct val="20000"/>
              </a:spcBef>
              <a:spcAft>
                <a:spcPct val="0"/>
              </a:spcAft>
              <a:buClr>
                <a:srgbClr val="3A7A8F"/>
              </a:buClr>
              <a:buSzPct val="150000"/>
              <a:buFont typeface="Times" pitchFamily="18" charset="0"/>
              <a:buChar char="•"/>
              <a:defRPr>
                <a:solidFill>
                  <a:schemeClr val="tx1"/>
                </a:solidFill>
                <a:latin typeface="+mn-lt"/>
              </a:defRPr>
            </a:lvl2pPr>
            <a:lvl3pPr marL="1143000" indent="-228600" algn="l" rtl="0" eaLnBrk="0" fontAlgn="base" hangingPunct="0">
              <a:spcBef>
                <a:spcPct val="20000"/>
              </a:spcBef>
              <a:spcAft>
                <a:spcPct val="0"/>
              </a:spcAft>
              <a:buClr>
                <a:srgbClr val="3A7A8F"/>
              </a:buClr>
              <a:buSzPct val="150000"/>
              <a:buChar char="–"/>
              <a:defRPr sz="1600">
                <a:solidFill>
                  <a:schemeClr val="tx1"/>
                </a:solidFill>
                <a:latin typeface="+mn-lt"/>
              </a:defRPr>
            </a:lvl3pPr>
            <a:lvl4pPr marL="1562100" indent="-228600" algn="l" rtl="0" eaLnBrk="0" fontAlgn="base" hangingPunct="0">
              <a:spcBef>
                <a:spcPct val="20000"/>
              </a:spcBef>
              <a:spcAft>
                <a:spcPct val="0"/>
              </a:spcAft>
              <a:defRPr sz="1600">
                <a:solidFill>
                  <a:schemeClr val="tx1"/>
                </a:solidFill>
                <a:latin typeface="+mn-lt"/>
              </a:defRPr>
            </a:lvl4pPr>
            <a:lvl5pPr marL="1981200" indent="-228600" algn="l" rtl="0" eaLnBrk="0" fontAlgn="base" hangingPunct="0">
              <a:spcBef>
                <a:spcPct val="20000"/>
              </a:spcBef>
              <a:spcAft>
                <a:spcPct val="0"/>
              </a:spcAft>
              <a:defRPr sz="1600">
                <a:solidFill>
                  <a:schemeClr val="tx1"/>
                </a:solidFill>
                <a:latin typeface="+mn-lt"/>
              </a:defRPr>
            </a:lvl5pPr>
            <a:lvl6pPr marL="2438400" indent="-228600" algn="l" rtl="0" fontAlgn="base">
              <a:spcBef>
                <a:spcPct val="20000"/>
              </a:spcBef>
              <a:spcAft>
                <a:spcPct val="0"/>
              </a:spcAft>
              <a:defRPr sz="1600">
                <a:solidFill>
                  <a:schemeClr val="tx1"/>
                </a:solidFill>
                <a:latin typeface="+mn-lt"/>
              </a:defRPr>
            </a:lvl6pPr>
            <a:lvl7pPr marL="2895600" indent="-228600" algn="l" rtl="0" fontAlgn="base">
              <a:spcBef>
                <a:spcPct val="20000"/>
              </a:spcBef>
              <a:spcAft>
                <a:spcPct val="0"/>
              </a:spcAft>
              <a:defRPr sz="1600">
                <a:solidFill>
                  <a:schemeClr val="tx1"/>
                </a:solidFill>
                <a:latin typeface="+mn-lt"/>
              </a:defRPr>
            </a:lvl7pPr>
            <a:lvl8pPr marL="3352800" indent="-228600" algn="l" rtl="0" fontAlgn="base">
              <a:spcBef>
                <a:spcPct val="20000"/>
              </a:spcBef>
              <a:spcAft>
                <a:spcPct val="0"/>
              </a:spcAft>
              <a:defRPr sz="1600">
                <a:solidFill>
                  <a:schemeClr val="tx1"/>
                </a:solidFill>
                <a:latin typeface="+mn-lt"/>
              </a:defRPr>
            </a:lvl8pPr>
            <a:lvl9pPr marL="3810000" indent="-228600" algn="l" rtl="0" fontAlgn="base">
              <a:spcBef>
                <a:spcPct val="20000"/>
              </a:spcBef>
              <a:spcAft>
                <a:spcPct val="0"/>
              </a:spcAft>
              <a:defRPr sz="1600">
                <a:solidFill>
                  <a:schemeClr val="tx1"/>
                </a:solidFill>
                <a:latin typeface="+mn-lt"/>
              </a:defRPr>
            </a:lvl9pPr>
          </a:lstStyle>
          <a:p>
            <a:pPr marL="0" indent="0">
              <a:buNone/>
              <a:defRPr/>
            </a:pPr>
            <a:r>
              <a:rPr lang="en-US" sz="1350" dirty="0"/>
              <a:t>With +1m Sea level rise, the entire </a:t>
            </a:r>
            <a:r>
              <a:rPr lang="en-US" sz="1350" dirty="0" err="1"/>
              <a:t>urbanised</a:t>
            </a:r>
            <a:r>
              <a:rPr lang="en-US" sz="1350" dirty="0"/>
              <a:t> sand-spit could be almost completely flooded during a 1983-like storm !</a:t>
            </a:r>
          </a:p>
        </p:txBody>
      </p:sp>
      <p:sp>
        <p:nvSpPr>
          <p:cNvPr id="2" name="Rectangle 1"/>
          <p:cNvSpPr/>
          <p:nvPr/>
        </p:nvSpPr>
        <p:spPr>
          <a:xfrm>
            <a:off x="142875" y="1016670"/>
            <a:ext cx="8534400" cy="830997"/>
          </a:xfrm>
          <a:prstGeom prst="rect">
            <a:avLst/>
          </a:prstGeom>
        </p:spPr>
        <p:txBody>
          <a:bodyPr wrap="square">
            <a:spAutoFit/>
          </a:bodyPr>
          <a:lstStyle/>
          <a:p>
            <a:pPr>
              <a:spcBef>
                <a:spcPts val="0"/>
              </a:spcBef>
              <a:spcAft>
                <a:spcPts val="0"/>
              </a:spcAft>
            </a:pPr>
            <a:endParaRPr lang="fr-FR" sz="1200" b="1" u="sng" dirty="0">
              <a:solidFill>
                <a:schemeClr val="bg1"/>
              </a:solidFill>
            </a:endParaRPr>
          </a:p>
          <a:p>
            <a:pPr>
              <a:spcBef>
                <a:spcPts val="0"/>
              </a:spcBef>
              <a:spcAft>
                <a:spcPts val="0"/>
              </a:spcAft>
              <a:buFont typeface="Arial" panose="020B0604020202020204" pitchFamily="34" charset="0"/>
              <a:buChar char="•"/>
            </a:pPr>
            <a:r>
              <a:rPr lang="fr-FR" sz="1200" u="sng" dirty="0" err="1">
                <a:solidFill>
                  <a:schemeClr val="bg1"/>
                </a:solidFill>
              </a:rPr>
              <a:t>Nicholls</a:t>
            </a:r>
            <a:r>
              <a:rPr lang="fr-FR" sz="1200" u="sng" dirty="0">
                <a:solidFill>
                  <a:schemeClr val="bg1"/>
                </a:solidFill>
              </a:rPr>
              <a:t> and Cazenave (2010), </a:t>
            </a:r>
            <a:r>
              <a:rPr lang="fr-FR" sz="1200" b="1" u="sng" dirty="0" err="1">
                <a:solidFill>
                  <a:schemeClr val="bg1"/>
                </a:solidFill>
                <a:hlinkClick r:id="rId7"/>
              </a:rPr>
              <a:t>Sea-Level</a:t>
            </a:r>
            <a:r>
              <a:rPr lang="fr-FR" sz="1200" b="1" u="sng" dirty="0">
                <a:solidFill>
                  <a:schemeClr val="bg1"/>
                </a:solidFill>
                <a:hlinkClick r:id="rId7"/>
              </a:rPr>
              <a:t> Rise and </a:t>
            </a:r>
            <a:r>
              <a:rPr lang="fr-FR" sz="1200" b="1" u="sng" dirty="0" err="1">
                <a:solidFill>
                  <a:schemeClr val="bg1"/>
                </a:solidFill>
                <a:hlinkClick r:id="rId7"/>
              </a:rPr>
              <a:t>Its</a:t>
            </a:r>
            <a:r>
              <a:rPr lang="fr-FR" sz="1200" b="1" u="sng" dirty="0">
                <a:solidFill>
                  <a:schemeClr val="bg1"/>
                </a:solidFill>
                <a:hlinkClick r:id="rId7"/>
              </a:rPr>
              <a:t> Impact on </a:t>
            </a:r>
            <a:r>
              <a:rPr lang="fr-FR" sz="1200" b="1" u="sng" dirty="0" err="1">
                <a:solidFill>
                  <a:schemeClr val="bg1"/>
                </a:solidFill>
                <a:hlinkClick r:id="rId7"/>
              </a:rPr>
              <a:t>Coastal</a:t>
            </a:r>
            <a:r>
              <a:rPr lang="fr-FR" sz="1200" b="1" u="sng" dirty="0">
                <a:solidFill>
                  <a:schemeClr val="bg1"/>
                </a:solidFill>
                <a:hlinkClick r:id="rId7"/>
              </a:rPr>
              <a:t> Zones</a:t>
            </a:r>
            <a:r>
              <a:rPr lang="fr-FR" sz="1200" u="sng" dirty="0">
                <a:solidFill>
                  <a:schemeClr val="bg1"/>
                </a:solidFill>
              </a:rPr>
              <a:t>, </a:t>
            </a:r>
            <a:r>
              <a:rPr lang="fr-FR" sz="1200" i="1" u="sng" dirty="0">
                <a:solidFill>
                  <a:schemeClr val="bg1"/>
                </a:solidFill>
              </a:rPr>
              <a:t>Science</a:t>
            </a:r>
            <a:r>
              <a:rPr lang="fr-FR" sz="1200" u="sng" dirty="0">
                <a:solidFill>
                  <a:schemeClr val="bg1"/>
                </a:solidFill>
              </a:rPr>
              <a:t>18 Jun 2010 : 1517-1520</a:t>
            </a:r>
          </a:p>
          <a:p>
            <a:pPr>
              <a:spcBef>
                <a:spcPts val="0"/>
              </a:spcBef>
              <a:spcAft>
                <a:spcPts val="0"/>
              </a:spcAft>
              <a:buFont typeface="Arial" panose="020B0604020202020204" pitchFamily="34" charset="0"/>
              <a:buChar char="•"/>
            </a:pPr>
            <a:r>
              <a:rPr lang="fr-FR" sz="1200" u="sng" dirty="0">
                <a:solidFill>
                  <a:schemeClr val="bg1"/>
                </a:solidFill>
              </a:rPr>
              <a:t>Cazenave, A. and Cozannet, G. L. (2014), </a:t>
            </a:r>
            <a:r>
              <a:rPr lang="fr-FR" sz="1200" b="1" u="sng" dirty="0" err="1">
                <a:solidFill>
                  <a:schemeClr val="bg1"/>
                </a:solidFill>
                <a:hlinkClick r:id="rId8"/>
              </a:rPr>
              <a:t>Sea</a:t>
            </a:r>
            <a:r>
              <a:rPr lang="fr-FR" sz="1200" b="1" u="sng" dirty="0">
                <a:solidFill>
                  <a:schemeClr val="bg1"/>
                </a:solidFill>
                <a:hlinkClick r:id="rId8"/>
              </a:rPr>
              <a:t> </a:t>
            </a:r>
            <a:r>
              <a:rPr lang="fr-FR" sz="1200" b="1" u="sng" dirty="0" err="1">
                <a:solidFill>
                  <a:schemeClr val="bg1"/>
                </a:solidFill>
                <a:hlinkClick r:id="rId8"/>
              </a:rPr>
              <a:t>level</a:t>
            </a:r>
            <a:r>
              <a:rPr lang="fr-FR" sz="1200" b="1" u="sng" dirty="0">
                <a:solidFill>
                  <a:schemeClr val="bg1"/>
                </a:solidFill>
                <a:hlinkClick r:id="rId8"/>
              </a:rPr>
              <a:t> </a:t>
            </a:r>
            <a:r>
              <a:rPr lang="fr-FR" sz="1200" b="1" u="sng" dirty="0" err="1">
                <a:solidFill>
                  <a:schemeClr val="bg1"/>
                </a:solidFill>
                <a:hlinkClick r:id="rId8"/>
              </a:rPr>
              <a:t>rise</a:t>
            </a:r>
            <a:r>
              <a:rPr lang="fr-FR" sz="1200" b="1" u="sng" dirty="0">
                <a:solidFill>
                  <a:schemeClr val="bg1"/>
                </a:solidFill>
                <a:hlinkClick r:id="rId8"/>
              </a:rPr>
              <a:t> and </a:t>
            </a:r>
            <a:r>
              <a:rPr lang="fr-FR" sz="1200" b="1" u="sng" dirty="0" err="1">
                <a:solidFill>
                  <a:schemeClr val="bg1"/>
                </a:solidFill>
                <a:hlinkClick r:id="rId8"/>
              </a:rPr>
              <a:t>its</a:t>
            </a:r>
            <a:r>
              <a:rPr lang="fr-FR" sz="1200" b="1" u="sng" dirty="0">
                <a:solidFill>
                  <a:schemeClr val="bg1"/>
                </a:solidFill>
                <a:hlinkClick r:id="rId8"/>
              </a:rPr>
              <a:t> </a:t>
            </a:r>
            <a:r>
              <a:rPr lang="fr-FR" sz="1200" b="1" u="sng" dirty="0" err="1">
                <a:solidFill>
                  <a:schemeClr val="bg1"/>
                </a:solidFill>
                <a:hlinkClick r:id="rId8"/>
              </a:rPr>
              <a:t>coastal</a:t>
            </a:r>
            <a:r>
              <a:rPr lang="fr-FR" sz="1200" b="1" u="sng" dirty="0">
                <a:solidFill>
                  <a:schemeClr val="bg1"/>
                </a:solidFill>
                <a:hlinkClick r:id="rId8"/>
              </a:rPr>
              <a:t> impacts</a:t>
            </a:r>
            <a:r>
              <a:rPr lang="fr-FR" sz="1200" u="sng" dirty="0">
                <a:solidFill>
                  <a:schemeClr val="bg1"/>
                </a:solidFill>
              </a:rPr>
              <a:t>, </a:t>
            </a:r>
            <a:r>
              <a:rPr lang="fr-FR" sz="1200" u="sng" dirty="0" err="1">
                <a:solidFill>
                  <a:schemeClr val="bg1"/>
                </a:solidFill>
              </a:rPr>
              <a:t>Earth’s</a:t>
            </a:r>
            <a:r>
              <a:rPr lang="fr-FR" sz="1200" u="sng" dirty="0">
                <a:solidFill>
                  <a:schemeClr val="bg1"/>
                </a:solidFill>
              </a:rPr>
              <a:t> Future, 2: 15-34. </a:t>
            </a:r>
            <a:r>
              <a:rPr lang="fr-FR" sz="1200" u="sng" dirty="0" smtClean="0">
                <a:solidFill>
                  <a:schemeClr val="bg1"/>
                </a:solidFill>
              </a:rPr>
              <a:t>doi:10.1002/2013EF000188</a:t>
            </a:r>
            <a:endParaRPr lang="fr-FR" sz="1200" u="sng" dirty="0">
              <a:solidFill>
                <a:schemeClr val="bg1"/>
              </a:solidFill>
            </a:endParaRPr>
          </a:p>
        </p:txBody>
      </p:sp>
    </p:spTree>
    <p:extLst>
      <p:ext uri="{BB962C8B-B14F-4D97-AF65-F5344CB8AC3E}">
        <p14:creationId xmlns:p14="http://schemas.microsoft.com/office/powerpoint/2010/main" val="12229576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p:nvPr>
        </p:nvSpPr>
        <p:spPr/>
        <p:txBody>
          <a:bodyPr/>
          <a:lstStyle/>
          <a:p>
            <a:r>
              <a:rPr lang="en-US" dirty="0"/>
              <a:t>Space Climate Observatory</a:t>
            </a:r>
          </a:p>
        </p:txBody>
      </p:sp>
      <p:sp>
        <p:nvSpPr>
          <p:cNvPr id="11" name="Sous-titre 10"/>
          <p:cNvSpPr>
            <a:spLocks noGrp="1"/>
          </p:cNvSpPr>
          <p:nvPr>
            <p:ph type="subTitle" idx="14"/>
          </p:nvPr>
        </p:nvSpPr>
        <p:spPr/>
        <p:txBody>
          <a:bodyPr/>
          <a:lstStyle/>
          <a:p>
            <a:r>
              <a:rPr lang="en-US" dirty="0" smtClean="0"/>
              <a:t>SCO Concepts – Main Objectives</a:t>
            </a:r>
            <a:endParaRPr lang="en-US" dirty="0"/>
          </a:p>
        </p:txBody>
      </p:sp>
      <p:sp>
        <p:nvSpPr>
          <p:cNvPr id="5" name="Espace réservé du contenu 4"/>
          <p:cNvSpPr>
            <a:spLocks noGrp="1"/>
          </p:cNvSpPr>
          <p:nvPr>
            <p:ph sz="quarter" idx="13"/>
          </p:nvPr>
        </p:nvSpPr>
        <p:spPr/>
        <p:txBody>
          <a:bodyPr/>
          <a:lstStyle/>
          <a:p>
            <a:pPr algn="just"/>
            <a:r>
              <a:rPr lang="en-US" dirty="0"/>
              <a:t>Precise impact’s CC </a:t>
            </a:r>
            <a:r>
              <a:rPr lang="en-US" dirty="0" smtClean="0"/>
              <a:t>monitoring</a:t>
            </a:r>
            <a:endParaRPr lang="en-US" dirty="0"/>
          </a:p>
          <a:p>
            <a:pPr lvl="2" algn="just"/>
            <a:r>
              <a:rPr lang="en-US" dirty="0"/>
              <a:t>Regional, National, Local </a:t>
            </a:r>
            <a:r>
              <a:rPr lang="en-US" dirty="0" smtClean="0"/>
              <a:t>scale</a:t>
            </a:r>
          </a:p>
          <a:p>
            <a:pPr lvl="2" algn="just"/>
            <a:endParaRPr lang="en-US" dirty="0" smtClean="0"/>
          </a:p>
          <a:p>
            <a:pPr lvl="1" algn="just"/>
            <a:r>
              <a:rPr lang="en-GB" dirty="0" smtClean="0"/>
              <a:t>By </a:t>
            </a:r>
            <a:r>
              <a:rPr lang="en-GB" dirty="0"/>
              <a:t>making full </a:t>
            </a:r>
            <a:r>
              <a:rPr lang="en-GB" dirty="0" smtClean="0"/>
              <a:t>access, use </a:t>
            </a:r>
            <a:r>
              <a:rPr lang="en-GB" dirty="0"/>
              <a:t>and benefit of </a:t>
            </a:r>
            <a:r>
              <a:rPr lang="en-GB" dirty="0" smtClean="0"/>
              <a:t>multi-source </a:t>
            </a:r>
            <a:r>
              <a:rPr lang="en-GB" dirty="0"/>
              <a:t>data</a:t>
            </a:r>
            <a:endParaRPr lang="en-GB" dirty="0" smtClean="0"/>
          </a:p>
          <a:p>
            <a:pPr lvl="2" algn="just"/>
            <a:r>
              <a:rPr lang="en-GB" dirty="0" smtClean="0"/>
              <a:t>Best </a:t>
            </a:r>
            <a:r>
              <a:rPr lang="en-GB" dirty="0"/>
              <a:t>use of synergies between data providers </a:t>
            </a:r>
            <a:r>
              <a:rPr lang="en-GB" dirty="0" smtClean="0"/>
              <a:t>(from </a:t>
            </a:r>
            <a:r>
              <a:rPr lang="en-GB" dirty="0"/>
              <a:t>satellite, in-situ, model, socio-economic research</a:t>
            </a:r>
            <a:r>
              <a:rPr lang="en-GB" dirty="0" smtClean="0"/>
              <a:t>)</a:t>
            </a:r>
            <a:r>
              <a:rPr lang="en-US" dirty="0" smtClean="0">
                <a:solidFill>
                  <a:schemeClr val="accent1">
                    <a:lumMod val="50000"/>
                  </a:schemeClr>
                </a:solidFill>
              </a:rPr>
              <a:t> </a:t>
            </a:r>
            <a:endParaRPr lang="en-US" dirty="0">
              <a:solidFill>
                <a:schemeClr val="accent1">
                  <a:lumMod val="50000"/>
                </a:schemeClr>
              </a:solidFill>
            </a:endParaRPr>
          </a:p>
          <a:p>
            <a:pPr lvl="2" algn="just"/>
            <a:endParaRPr lang="en-GB" dirty="0" smtClean="0"/>
          </a:p>
          <a:p>
            <a:pPr lvl="1" algn="just"/>
            <a:r>
              <a:rPr lang="en-GB" dirty="0"/>
              <a:t>Co-construction of both knowledge and expertise (scientifically, technically and geographically</a:t>
            </a:r>
            <a:r>
              <a:rPr lang="en-GB" dirty="0" smtClean="0"/>
              <a:t>)</a:t>
            </a:r>
          </a:p>
          <a:p>
            <a:pPr lvl="2" algn="just"/>
            <a:r>
              <a:rPr lang="en-GB" dirty="0" smtClean="0"/>
              <a:t>Products and services</a:t>
            </a:r>
          </a:p>
          <a:p>
            <a:pPr marL="0" lvl="1" indent="0" algn="just">
              <a:buNone/>
            </a:pPr>
            <a:endParaRPr lang="en-US" dirty="0" smtClean="0"/>
          </a:p>
          <a:p>
            <a:pPr lvl="1" algn="just"/>
            <a:r>
              <a:rPr lang="en-GB" dirty="0" smtClean="0"/>
              <a:t>Develop </a:t>
            </a:r>
            <a:r>
              <a:rPr lang="en-GB" dirty="0"/>
              <a:t>effective and relevant communication/outreach activities and educational measures</a:t>
            </a:r>
            <a:endParaRPr lang="en-US" dirty="0" smtClean="0"/>
          </a:p>
          <a:p>
            <a:pPr lvl="2" algn="just"/>
            <a:r>
              <a:rPr lang="en-US" dirty="0" smtClean="0"/>
              <a:t>Will </a:t>
            </a:r>
            <a:r>
              <a:rPr lang="en-US" dirty="0"/>
              <a:t>raise awareness, stimulate and support decision making</a:t>
            </a:r>
          </a:p>
          <a:p>
            <a:pPr lvl="1" algn="just"/>
            <a:endParaRPr lang="en-US" dirty="0"/>
          </a:p>
        </p:txBody>
      </p:sp>
      <p:sp>
        <p:nvSpPr>
          <p:cNvPr id="6" name="Espace réservé du pied de page 5"/>
          <p:cNvSpPr>
            <a:spLocks noGrp="1"/>
          </p:cNvSpPr>
          <p:nvPr>
            <p:ph type="ftr" sz="quarter" idx="18"/>
          </p:nvPr>
        </p:nvSpPr>
        <p:spPr/>
        <p:txBody>
          <a:bodyPr/>
          <a:lstStyle/>
          <a:p>
            <a:r>
              <a:rPr lang="fr-FR" smtClean="0"/>
              <a:t>SIT-34, 3-4 April 2019</a:t>
            </a:r>
            <a:endParaRPr lang="fr-FR"/>
          </a:p>
        </p:txBody>
      </p:sp>
      <p:sp>
        <p:nvSpPr>
          <p:cNvPr id="8" name="Espace réservé du numéro de diapositive 7"/>
          <p:cNvSpPr>
            <a:spLocks noGrp="1"/>
          </p:cNvSpPr>
          <p:nvPr>
            <p:ph type="sldNum" sz="quarter" idx="17"/>
          </p:nvPr>
        </p:nvSpPr>
        <p:spPr/>
        <p:txBody>
          <a:bodyPr/>
          <a:lstStyle/>
          <a:p>
            <a:pPr defTabSz="717457" rtl="0">
              <a:defRPr/>
            </a:pPr>
            <a:fld id="{EB81167D-292E-8142-ABF3-3BDF0609D345}" type="slidenum">
              <a:rPr lang="fr-FR" kern="1200" smtClean="0"/>
              <a:pPr defTabSz="717457" rtl="0">
                <a:defRPr/>
              </a:pPr>
              <a:t>11</a:t>
            </a:fld>
            <a:endParaRPr lang="fr-FR" kern="1200"/>
          </a:p>
        </p:txBody>
      </p:sp>
    </p:spTree>
    <p:extLst>
      <p:ext uri="{BB962C8B-B14F-4D97-AF65-F5344CB8AC3E}">
        <p14:creationId xmlns:p14="http://schemas.microsoft.com/office/powerpoint/2010/main" val="5391151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p:nvPr>
        </p:nvSpPr>
        <p:spPr/>
        <p:txBody>
          <a:bodyPr/>
          <a:lstStyle/>
          <a:p>
            <a:r>
              <a:rPr lang="en-US" dirty="0"/>
              <a:t>Space Climate Observatory</a:t>
            </a:r>
          </a:p>
        </p:txBody>
      </p:sp>
      <p:sp>
        <p:nvSpPr>
          <p:cNvPr id="11" name="Sous-titre 10"/>
          <p:cNvSpPr>
            <a:spLocks noGrp="1"/>
          </p:cNvSpPr>
          <p:nvPr>
            <p:ph type="subTitle" idx="14"/>
          </p:nvPr>
        </p:nvSpPr>
        <p:spPr/>
        <p:txBody>
          <a:bodyPr/>
          <a:lstStyle/>
          <a:p>
            <a:r>
              <a:rPr lang="en-US" dirty="0" smtClean="0"/>
              <a:t>SCO Concepts – Main Objectives</a:t>
            </a:r>
            <a:endParaRPr lang="en-US" dirty="0"/>
          </a:p>
        </p:txBody>
      </p:sp>
      <p:pic>
        <p:nvPicPr>
          <p:cNvPr id="8" name="Espace réservé du contenu 7"/>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479451" y="1723073"/>
            <a:ext cx="6180813" cy="3879057"/>
          </a:xfrm>
          <a:prstGeom prst="rect">
            <a:avLst/>
          </a:prstGeom>
        </p:spPr>
      </p:pic>
      <p:pic>
        <p:nvPicPr>
          <p:cNvPr id="12" name="Image 11">
            <a:extLst>
              <a:ext uri="{FF2B5EF4-FFF2-40B4-BE49-F238E27FC236}">
                <a16:creationId xmlns:a16="http://schemas.microsoft.com/office/drawing/2014/main" id="{CE9EFA14-3317-CE48-84E7-C527C4373C24}"/>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987385" y="931003"/>
            <a:ext cx="446090" cy="303834"/>
          </a:xfrm>
          <a:prstGeom prst="rect">
            <a:avLst/>
          </a:prstGeom>
        </p:spPr>
      </p:pic>
      <p:sp>
        <p:nvSpPr>
          <p:cNvPr id="5" name="Espace réservé du pied de page 4"/>
          <p:cNvSpPr>
            <a:spLocks noGrp="1"/>
          </p:cNvSpPr>
          <p:nvPr>
            <p:ph type="ftr" sz="quarter" idx="18"/>
          </p:nvPr>
        </p:nvSpPr>
        <p:spPr/>
        <p:txBody>
          <a:bodyPr/>
          <a:lstStyle/>
          <a:p>
            <a:r>
              <a:rPr lang="fr-FR" smtClean="0"/>
              <a:t>SIT-34, 3-4 April 2019</a:t>
            </a:r>
            <a:endParaRPr lang="fr-FR"/>
          </a:p>
        </p:txBody>
      </p:sp>
      <p:sp>
        <p:nvSpPr>
          <p:cNvPr id="7" name="Espace réservé du numéro de diapositive 6"/>
          <p:cNvSpPr>
            <a:spLocks noGrp="1"/>
          </p:cNvSpPr>
          <p:nvPr>
            <p:ph type="sldNum" sz="quarter" idx="17"/>
          </p:nvPr>
        </p:nvSpPr>
        <p:spPr/>
        <p:txBody>
          <a:bodyPr/>
          <a:lstStyle/>
          <a:p>
            <a:pPr defTabSz="717457" rtl="0">
              <a:defRPr/>
            </a:pPr>
            <a:fld id="{EB81167D-292E-8142-ABF3-3BDF0609D345}" type="slidenum">
              <a:rPr lang="fr-FR" kern="1200" smtClean="0"/>
              <a:pPr defTabSz="717457" rtl="0">
                <a:defRPr/>
              </a:pPr>
              <a:t>12</a:t>
            </a:fld>
            <a:endParaRPr lang="fr-FR" kern="1200"/>
          </a:p>
        </p:txBody>
      </p:sp>
    </p:spTree>
    <p:extLst>
      <p:ext uri="{BB962C8B-B14F-4D97-AF65-F5344CB8AC3E}">
        <p14:creationId xmlns:p14="http://schemas.microsoft.com/office/powerpoint/2010/main" val="11865916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2"/>
          <p:cNvSpPr>
            <a:spLocks noGrp="1"/>
          </p:cNvSpPr>
          <p:nvPr>
            <p:ph type="title"/>
          </p:nvPr>
        </p:nvSpPr>
        <p:spPr/>
        <p:txBody>
          <a:bodyPr/>
          <a:lstStyle/>
          <a:p>
            <a:r>
              <a:rPr lang="en-US" dirty="0"/>
              <a:t>Space Climate Observatory</a:t>
            </a:r>
          </a:p>
        </p:txBody>
      </p:sp>
      <p:sp>
        <p:nvSpPr>
          <p:cNvPr id="22" name="Sous-titre 5"/>
          <p:cNvSpPr>
            <a:spLocks noGrp="1"/>
          </p:cNvSpPr>
          <p:nvPr>
            <p:ph type="subTitle" idx="14"/>
          </p:nvPr>
        </p:nvSpPr>
        <p:spPr/>
        <p:txBody>
          <a:bodyPr/>
          <a:lstStyle/>
          <a:p>
            <a:r>
              <a:rPr lang="en-US" dirty="0"/>
              <a:t>2 – Data access</a:t>
            </a:r>
          </a:p>
        </p:txBody>
      </p:sp>
      <p:sp>
        <p:nvSpPr>
          <p:cNvPr id="4" name="Espace réservé du contenu 3"/>
          <p:cNvSpPr>
            <a:spLocks noGrp="1"/>
          </p:cNvSpPr>
          <p:nvPr>
            <p:ph sz="quarter" idx="13"/>
          </p:nvPr>
        </p:nvSpPr>
        <p:spPr/>
        <p:txBody>
          <a:bodyPr/>
          <a:lstStyle/>
          <a:p>
            <a:pPr algn="just"/>
            <a:r>
              <a:rPr lang="en-GB" sz="1440" dirty="0"/>
              <a:t>By making full access, use and benefit of multi-source data</a:t>
            </a:r>
          </a:p>
        </p:txBody>
      </p:sp>
      <p:sp>
        <p:nvSpPr>
          <p:cNvPr id="5" name="Rectangle à coins arrondis 4"/>
          <p:cNvSpPr/>
          <p:nvPr/>
        </p:nvSpPr>
        <p:spPr>
          <a:xfrm>
            <a:off x="285750" y="2116883"/>
            <a:ext cx="2527430" cy="2449716"/>
          </a:xfrm>
          <a:prstGeom prst="roundRect">
            <a:avLst/>
          </a:prstGeom>
          <a:ln w="28575">
            <a:solidFill>
              <a:schemeClr val="accent3">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l" defTabSz="717457" rtl="0"/>
            <a:r>
              <a:rPr lang="en-US" sz="1620" b="1" kern="1200" dirty="0">
                <a:solidFill>
                  <a:srgbClr val="4472C4"/>
                </a:solidFill>
                <a:latin typeface="Calibri" panose="020F0502020204030204" pitchFamily="34" charset="0"/>
              </a:rPr>
              <a:t>Satellite EO data</a:t>
            </a:r>
          </a:p>
          <a:p>
            <a:pPr algn="l" defTabSz="717457" rtl="0"/>
            <a:r>
              <a:rPr lang="en-US" sz="1440" kern="1200" dirty="0">
                <a:solidFill>
                  <a:srgbClr val="4472C4"/>
                </a:solidFill>
                <a:latin typeface="Calibri" panose="020F0502020204030204" pitchFamily="34" charset="0"/>
              </a:rPr>
              <a:t>(global &amp; fine scales)</a:t>
            </a:r>
          </a:p>
          <a:p>
            <a:pPr algn="l" defTabSz="717457" rtl="0"/>
            <a:r>
              <a:rPr lang="en-US" sz="1620" b="1" kern="1200" dirty="0">
                <a:solidFill>
                  <a:srgbClr val="4472C4"/>
                </a:solidFill>
                <a:latin typeface="Calibri" panose="020F0502020204030204" pitchFamily="34" charset="0"/>
              </a:rPr>
              <a:t>Derived EO Products</a:t>
            </a:r>
          </a:p>
          <a:p>
            <a:pPr algn="l" defTabSz="717457" rtl="0"/>
            <a:r>
              <a:rPr lang="en-US" sz="1440" kern="1200" dirty="0">
                <a:solidFill>
                  <a:srgbClr val="4472C4"/>
                </a:solidFill>
                <a:latin typeface="Calibri" panose="020F0502020204030204" pitchFamily="34" charset="0"/>
              </a:rPr>
              <a:t>(Land use, DEM, water…)</a:t>
            </a:r>
          </a:p>
          <a:p>
            <a:pPr algn="l" defTabSz="717457" rtl="0"/>
            <a:r>
              <a:rPr lang="en-US" sz="1620" b="1" kern="1200" dirty="0">
                <a:solidFill>
                  <a:srgbClr val="4472C4"/>
                </a:solidFill>
                <a:latin typeface="Calibri" panose="020F0502020204030204" pitchFamily="34" charset="0"/>
              </a:rPr>
              <a:t>ECVs</a:t>
            </a:r>
          </a:p>
          <a:p>
            <a:pPr algn="l" defTabSz="717457" rtl="0"/>
            <a:endParaRPr lang="en-US" sz="1620" kern="1200" dirty="0">
              <a:solidFill>
                <a:prstClr val="black"/>
              </a:solidFill>
              <a:latin typeface="Calibri" panose="020F0502020204030204" pitchFamily="34" charset="0"/>
            </a:endParaRPr>
          </a:p>
          <a:p>
            <a:pPr algn="l" defTabSz="717457" rtl="0"/>
            <a:r>
              <a:rPr lang="en-US" sz="1620" b="1" kern="1200" dirty="0">
                <a:solidFill>
                  <a:srgbClr val="70AD47">
                    <a:lumMod val="75000"/>
                  </a:srgbClr>
                </a:solidFill>
                <a:latin typeface="Calibri" panose="020F0502020204030204" pitchFamily="34" charset="0"/>
              </a:rPr>
              <a:t>In-situ data</a:t>
            </a:r>
          </a:p>
          <a:p>
            <a:pPr algn="l" defTabSz="717457" rtl="0"/>
            <a:r>
              <a:rPr lang="en-US" sz="1620" b="1" kern="1200" dirty="0">
                <a:solidFill>
                  <a:prstClr val="black"/>
                </a:solidFill>
                <a:latin typeface="Calibri" panose="020F0502020204030204" pitchFamily="34" charset="0"/>
              </a:rPr>
              <a:t>Models data</a:t>
            </a:r>
          </a:p>
          <a:p>
            <a:pPr algn="l" defTabSz="717457" rtl="0"/>
            <a:r>
              <a:rPr lang="en-US" sz="1620" b="1" kern="1200" dirty="0">
                <a:solidFill>
                  <a:srgbClr val="FFC000">
                    <a:lumMod val="75000"/>
                  </a:srgbClr>
                </a:solidFill>
                <a:latin typeface="Calibri" panose="020F0502020204030204" pitchFamily="34" charset="0"/>
              </a:rPr>
              <a:t>Climate Data Records</a:t>
            </a:r>
          </a:p>
        </p:txBody>
      </p:sp>
      <p:sp>
        <p:nvSpPr>
          <p:cNvPr id="12" name="Rectangle à coins arrondis 11"/>
          <p:cNvSpPr/>
          <p:nvPr/>
        </p:nvSpPr>
        <p:spPr>
          <a:xfrm>
            <a:off x="298451" y="4716250"/>
            <a:ext cx="2514729" cy="415310"/>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l" defTabSz="717457" rtl="0"/>
            <a:r>
              <a:rPr lang="en-US" sz="1620" b="1" kern="1200" dirty="0">
                <a:solidFill>
                  <a:srgbClr val="ED7D31"/>
                </a:solidFill>
                <a:latin typeface="Calibri" panose="020F0502020204030204" pitchFamily="34" charset="0"/>
              </a:rPr>
              <a:t>  Climate Projections</a:t>
            </a:r>
            <a:endParaRPr lang="en-US" sz="1620" kern="1200" dirty="0">
              <a:solidFill>
                <a:srgbClr val="ED7D31"/>
              </a:solidFill>
              <a:latin typeface="Calibri" panose="020F0502020204030204" pitchFamily="34" charset="0"/>
            </a:endParaRPr>
          </a:p>
        </p:txBody>
      </p:sp>
      <p:sp>
        <p:nvSpPr>
          <p:cNvPr id="15" name="Rectangle 14"/>
          <p:cNvSpPr/>
          <p:nvPr/>
        </p:nvSpPr>
        <p:spPr>
          <a:xfrm>
            <a:off x="4036870" y="3351382"/>
            <a:ext cx="2222083" cy="341632"/>
          </a:xfrm>
          <a:prstGeom prst="rect">
            <a:avLst/>
          </a:prstGeom>
        </p:spPr>
        <p:txBody>
          <a:bodyPr wrap="none">
            <a:spAutoFit/>
          </a:bodyPr>
          <a:lstStyle/>
          <a:p>
            <a:pPr algn="l" defTabSz="717457" rtl="0"/>
            <a:r>
              <a:rPr lang="en-US" sz="1620" b="1" dirty="0">
                <a:solidFill>
                  <a:srgbClr val="70AD47">
                    <a:lumMod val="50000"/>
                  </a:srgbClr>
                </a:solidFill>
                <a:latin typeface="Calibri" panose="020F0502020204030204" pitchFamily="34" charset="0"/>
                <a:ea typeface="+mn-ea"/>
                <a:cs typeface="+mn-cs"/>
              </a:rPr>
              <a:t>Climate Change Impact </a:t>
            </a:r>
            <a:endParaRPr lang="en-US" sz="1620" b="1" kern="1200" dirty="0">
              <a:solidFill>
                <a:srgbClr val="70AD47">
                  <a:lumMod val="50000"/>
                </a:srgbClr>
              </a:solidFill>
              <a:latin typeface="Calibri" panose="020F0502020204030204" pitchFamily="34" charset="0"/>
              <a:ea typeface="+mn-ea"/>
              <a:cs typeface="+mn-cs"/>
            </a:endParaRPr>
          </a:p>
        </p:txBody>
      </p:sp>
      <p:cxnSp>
        <p:nvCxnSpPr>
          <p:cNvPr id="17" name="Connecteur en angle 16"/>
          <p:cNvCxnSpPr>
            <a:stCxn id="12" idx="3"/>
            <a:endCxn id="15" idx="1"/>
          </p:cNvCxnSpPr>
          <p:nvPr/>
        </p:nvCxnSpPr>
        <p:spPr>
          <a:xfrm flipV="1">
            <a:off x="2813180" y="3517582"/>
            <a:ext cx="1223690" cy="140632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5007809" y="3654724"/>
            <a:ext cx="274434" cy="309637"/>
          </a:xfrm>
          <a:prstGeom prst="rect">
            <a:avLst/>
          </a:prstGeom>
          <a:noFill/>
        </p:spPr>
        <p:txBody>
          <a:bodyPr wrap="none" rtlCol="0">
            <a:spAutoFit/>
          </a:bodyPr>
          <a:lstStyle/>
          <a:p>
            <a:pPr algn="l" defTabSz="717457" rtl="0"/>
            <a:r>
              <a:rPr lang="en-US" sz="1412" kern="1200" dirty="0">
                <a:solidFill>
                  <a:prstClr val="black"/>
                </a:solidFill>
                <a:latin typeface="Calibri" panose="020F0502020204030204" pitchFamily="34" charset="0"/>
                <a:ea typeface="+mn-ea"/>
                <a:cs typeface="+mn-cs"/>
              </a:rPr>
              <a:t>+</a:t>
            </a:r>
          </a:p>
        </p:txBody>
      </p:sp>
      <p:sp>
        <p:nvSpPr>
          <p:cNvPr id="19" name="Rectangle à coins arrondis 18"/>
          <p:cNvSpPr/>
          <p:nvPr/>
        </p:nvSpPr>
        <p:spPr>
          <a:xfrm>
            <a:off x="4074064" y="4044217"/>
            <a:ext cx="2124581" cy="415310"/>
          </a:xfrm>
          <a:prstGeom prst="roundRect">
            <a:avLst/>
          </a:prstGeom>
          <a:ln w="28575">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717457" rtl="0"/>
            <a:r>
              <a:rPr lang="en-US" sz="1620" b="1" kern="1200" dirty="0">
                <a:solidFill>
                  <a:srgbClr val="00B0F0"/>
                </a:solidFill>
                <a:latin typeface="Calibri" panose="020F0502020204030204" pitchFamily="34" charset="0"/>
              </a:rPr>
              <a:t>Socioeconomic data</a:t>
            </a:r>
            <a:endParaRPr lang="en-US" sz="1620" kern="1200" dirty="0">
              <a:solidFill>
                <a:srgbClr val="00B0F0"/>
              </a:solidFill>
              <a:latin typeface="Calibri" panose="020F0502020204030204" pitchFamily="34" charset="0"/>
            </a:endParaRPr>
          </a:p>
        </p:txBody>
      </p:sp>
      <p:sp>
        <p:nvSpPr>
          <p:cNvPr id="20" name="Accolade fermante 19"/>
          <p:cNvSpPr/>
          <p:nvPr/>
        </p:nvSpPr>
        <p:spPr>
          <a:xfrm>
            <a:off x="6443664" y="2084656"/>
            <a:ext cx="312090" cy="3413999"/>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defTabSz="717457" rtl="0"/>
            <a:endParaRPr lang="en-US" sz="1412" kern="1200" dirty="0">
              <a:solidFill>
                <a:prstClr val="black"/>
              </a:solidFill>
              <a:latin typeface="Calibri" panose="020F0502020204030204" pitchFamily="34" charset="0"/>
            </a:endParaRPr>
          </a:p>
        </p:txBody>
      </p:sp>
      <p:sp>
        <p:nvSpPr>
          <p:cNvPr id="21" name="Rectangle 20"/>
          <p:cNvSpPr/>
          <p:nvPr/>
        </p:nvSpPr>
        <p:spPr>
          <a:xfrm>
            <a:off x="7035535" y="3389439"/>
            <a:ext cx="1499129" cy="840230"/>
          </a:xfrm>
          <a:prstGeom prst="rect">
            <a:avLst/>
          </a:prstGeom>
          <a:ln w="28575">
            <a:solidFill>
              <a:schemeClr val="accent6">
                <a:lumMod val="50000"/>
              </a:schemeClr>
            </a:solidFill>
          </a:ln>
        </p:spPr>
        <p:txBody>
          <a:bodyPr wrap="none">
            <a:spAutoFit/>
          </a:bodyPr>
          <a:lstStyle/>
          <a:p>
            <a:pPr algn="ctr" defTabSz="822960" rtl="0">
              <a:defRPr/>
            </a:pPr>
            <a:r>
              <a:rPr lang="en-US" sz="1620" b="1" dirty="0">
                <a:solidFill>
                  <a:srgbClr val="70AD47">
                    <a:lumMod val="50000"/>
                  </a:srgbClr>
                </a:solidFill>
                <a:latin typeface="Calibri" panose="020F0502020204030204" pitchFamily="34" charset="0"/>
                <a:ea typeface="+mn-ea"/>
                <a:cs typeface="+mn-cs"/>
              </a:rPr>
              <a:t>Maps &amp; </a:t>
            </a:r>
          </a:p>
          <a:p>
            <a:pPr algn="ctr" defTabSz="822960" rtl="0">
              <a:defRPr/>
            </a:pPr>
            <a:r>
              <a:rPr lang="en-US" sz="1620" b="1" dirty="0">
                <a:solidFill>
                  <a:srgbClr val="70AD47">
                    <a:lumMod val="50000"/>
                  </a:srgbClr>
                </a:solidFill>
                <a:latin typeface="Calibri" panose="020F0502020204030204" pitchFamily="34" charset="0"/>
                <a:ea typeface="+mn-ea"/>
                <a:cs typeface="+mn-cs"/>
              </a:rPr>
              <a:t>Indicators </a:t>
            </a:r>
          </a:p>
          <a:p>
            <a:pPr algn="ctr" defTabSz="822960" rtl="0">
              <a:defRPr/>
            </a:pPr>
            <a:r>
              <a:rPr lang="en-US" sz="1620" b="1" dirty="0">
                <a:solidFill>
                  <a:srgbClr val="70AD47">
                    <a:lumMod val="50000"/>
                  </a:srgbClr>
                </a:solidFill>
                <a:latin typeface="Calibri" panose="020F0502020204030204" pitchFamily="34" charset="0"/>
                <a:ea typeface="+mn-ea"/>
                <a:cs typeface="+mn-cs"/>
              </a:rPr>
              <a:t>of Impact of CC</a:t>
            </a:r>
          </a:p>
        </p:txBody>
      </p:sp>
      <p:cxnSp>
        <p:nvCxnSpPr>
          <p:cNvPr id="31" name="Connecteur en angle 30"/>
          <p:cNvCxnSpPr>
            <a:stCxn id="5" idx="3"/>
            <a:endCxn id="15" idx="1"/>
          </p:cNvCxnSpPr>
          <p:nvPr/>
        </p:nvCxnSpPr>
        <p:spPr>
          <a:xfrm>
            <a:off x="2813180" y="3341742"/>
            <a:ext cx="1223690" cy="17584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Espace réservé du pied de page 2"/>
          <p:cNvSpPr>
            <a:spLocks noGrp="1"/>
          </p:cNvSpPr>
          <p:nvPr>
            <p:ph type="ftr" sz="quarter" idx="18"/>
          </p:nvPr>
        </p:nvSpPr>
        <p:spPr/>
        <p:txBody>
          <a:bodyPr/>
          <a:lstStyle/>
          <a:p>
            <a:r>
              <a:rPr lang="fr-FR" smtClean="0"/>
              <a:t>SIT-34, 3-4 April 2019</a:t>
            </a:r>
            <a:endParaRPr lang="fr-FR"/>
          </a:p>
        </p:txBody>
      </p:sp>
      <p:sp>
        <p:nvSpPr>
          <p:cNvPr id="11" name="Espace réservé du numéro de diapositive 10"/>
          <p:cNvSpPr>
            <a:spLocks noGrp="1"/>
          </p:cNvSpPr>
          <p:nvPr>
            <p:ph type="sldNum" sz="quarter" idx="17"/>
          </p:nvPr>
        </p:nvSpPr>
        <p:spPr/>
        <p:txBody>
          <a:bodyPr/>
          <a:lstStyle/>
          <a:p>
            <a:pPr defTabSz="717457" rtl="0">
              <a:defRPr/>
            </a:pPr>
            <a:fld id="{EB81167D-292E-8142-ABF3-3BDF0609D345}" type="slidenum">
              <a:rPr lang="fr-FR" kern="1200" smtClean="0"/>
              <a:pPr defTabSz="717457" rtl="0">
                <a:defRPr/>
              </a:pPr>
              <a:t>13</a:t>
            </a:fld>
            <a:endParaRPr lang="fr-FR" kern="1200"/>
          </a:p>
        </p:txBody>
      </p:sp>
      <p:sp>
        <p:nvSpPr>
          <p:cNvPr id="16" name="Rectangle 15"/>
          <p:cNvSpPr/>
          <p:nvPr/>
        </p:nvSpPr>
        <p:spPr>
          <a:xfrm>
            <a:off x="303240" y="5880542"/>
            <a:ext cx="6452514" cy="258532"/>
          </a:xfrm>
          <a:prstGeom prst="rect">
            <a:avLst/>
          </a:prstGeom>
        </p:spPr>
        <p:txBody>
          <a:bodyPr wrap="square">
            <a:spAutoFit/>
          </a:bodyPr>
          <a:lstStyle/>
          <a:p>
            <a:pPr algn="l" defTabSz="717457" rtl="0"/>
            <a:r>
              <a:rPr lang="en-US" sz="1080" b="1" kern="1200" dirty="0" smtClean="0">
                <a:solidFill>
                  <a:srgbClr val="002060"/>
                </a:solidFill>
                <a:latin typeface="Arial" panose="020B0604020202020204"/>
                <a:ea typeface="+mn-ea"/>
                <a:cs typeface="+mn-cs"/>
              </a:rPr>
              <a:t>CEOS letter response on a better clarification of SCO outputs </a:t>
            </a:r>
            <a:endParaRPr lang="en-US" sz="1080" b="1" kern="1200" dirty="0">
              <a:solidFill>
                <a:srgbClr val="002060"/>
              </a:solidFill>
              <a:latin typeface="Arial" panose="020B0604020202020204"/>
              <a:ea typeface="+mn-ea"/>
              <a:cs typeface="+mn-cs"/>
            </a:endParaRPr>
          </a:p>
        </p:txBody>
      </p:sp>
    </p:spTree>
    <p:extLst>
      <p:ext uri="{BB962C8B-B14F-4D97-AF65-F5344CB8AC3E}">
        <p14:creationId xmlns:p14="http://schemas.microsoft.com/office/powerpoint/2010/main" val="2883630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à coins arrondis 17"/>
          <p:cNvSpPr/>
          <p:nvPr/>
        </p:nvSpPr>
        <p:spPr>
          <a:xfrm>
            <a:off x="4688648" y="1475107"/>
            <a:ext cx="2245835" cy="3270209"/>
          </a:xfrm>
          <a:prstGeom prst="roundRect">
            <a:avLst/>
          </a:prstGeom>
          <a:solidFill>
            <a:schemeClr val="accent2">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7457" rtl="0"/>
            <a:endParaRPr lang="fr-FR" sz="1620" kern="1200">
              <a:solidFill>
                <a:prstClr val="white"/>
              </a:solidFill>
              <a:latin typeface="Arial" panose="020B0604020202020204"/>
            </a:endParaRPr>
          </a:p>
        </p:txBody>
      </p:sp>
      <p:sp>
        <p:nvSpPr>
          <p:cNvPr id="25" name="Flèche courbée vers le haut 24"/>
          <p:cNvSpPr/>
          <p:nvPr/>
        </p:nvSpPr>
        <p:spPr>
          <a:xfrm flipH="1">
            <a:off x="1413265" y="4132905"/>
            <a:ext cx="2160270" cy="469933"/>
          </a:xfrm>
          <a:prstGeom prst="curvedUpArrow">
            <a:avLst/>
          </a:prstGeom>
        </p:spPr>
        <p:style>
          <a:lnRef idx="3">
            <a:schemeClr val="lt1"/>
          </a:lnRef>
          <a:fillRef idx="1">
            <a:schemeClr val="accent2"/>
          </a:fillRef>
          <a:effectRef idx="1">
            <a:schemeClr val="accent2"/>
          </a:effectRef>
          <a:fontRef idx="minor">
            <a:schemeClr val="lt1"/>
          </a:fontRef>
        </p:style>
        <p:txBody>
          <a:bodyPr rtlCol="0" anchor="ctr"/>
          <a:lstStyle/>
          <a:p>
            <a:pPr algn="ctr" defTabSz="717457" rtl="0"/>
            <a:endParaRPr lang="en-US" sz="1620" kern="1200">
              <a:solidFill>
                <a:prstClr val="black"/>
              </a:solidFill>
              <a:latin typeface="Arial" panose="020B0604020202020204"/>
            </a:endParaRPr>
          </a:p>
        </p:txBody>
      </p:sp>
      <p:sp>
        <p:nvSpPr>
          <p:cNvPr id="30" name="Titre 2"/>
          <p:cNvSpPr>
            <a:spLocks noGrp="1"/>
          </p:cNvSpPr>
          <p:nvPr>
            <p:ph type="title"/>
          </p:nvPr>
        </p:nvSpPr>
        <p:spPr/>
        <p:txBody>
          <a:bodyPr/>
          <a:lstStyle/>
          <a:p>
            <a:r>
              <a:rPr lang="en-US" dirty="0"/>
              <a:t>Space Climate Observatory</a:t>
            </a:r>
          </a:p>
        </p:txBody>
      </p:sp>
      <p:sp>
        <p:nvSpPr>
          <p:cNvPr id="8" name="Sous-titre 7"/>
          <p:cNvSpPr>
            <a:spLocks noGrp="1"/>
          </p:cNvSpPr>
          <p:nvPr>
            <p:ph type="subTitle" idx="14"/>
          </p:nvPr>
        </p:nvSpPr>
        <p:spPr/>
        <p:txBody>
          <a:bodyPr/>
          <a:lstStyle/>
          <a:p>
            <a:r>
              <a:rPr lang="en-US" dirty="0"/>
              <a:t>SCO Concepts – SCO the international landscape</a:t>
            </a:r>
          </a:p>
        </p:txBody>
      </p:sp>
      <p:sp>
        <p:nvSpPr>
          <p:cNvPr id="7" name="Espace réservé du numéro de diapositive 6"/>
          <p:cNvSpPr>
            <a:spLocks noGrp="1"/>
          </p:cNvSpPr>
          <p:nvPr>
            <p:ph type="sldNum" sz="quarter" idx="17"/>
          </p:nvPr>
        </p:nvSpPr>
        <p:spPr/>
        <p:txBody>
          <a:bodyPr/>
          <a:lstStyle/>
          <a:p>
            <a:pPr defTabSz="717457" rtl="0">
              <a:defRPr/>
            </a:pPr>
            <a:fld id="{EB81167D-292E-8142-ABF3-3BDF0609D345}" type="slidenum">
              <a:rPr lang="fr-FR" kern="1200" smtClean="0"/>
              <a:pPr defTabSz="717457" rtl="0">
                <a:defRPr/>
              </a:pPr>
              <a:t>14</a:t>
            </a:fld>
            <a:endParaRPr lang="fr-FR" kern="1200"/>
          </a:p>
        </p:txBody>
      </p:sp>
      <p:sp>
        <p:nvSpPr>
          <p:cNvPr id="4" name="Espace réservé du pied de page 3"/>
          <p:cNvSpPr>
            <a:spLocks noGrp="1"/>
          </p:cNvSpPr>
          <p:nvPr>
            <p:ph type="ftr" sz="quarter" idx="18"/>
          </p:nvPr>
        </p:nvSpPr>
        <p:spPr>
          <a:prstGeom prst="rect">
            <a:avLst/>
          </a:prstGeom>
        </p:spPr>
        <p:txBody>
          <a:bodyPr/>
          <a:lstStyle/>
          <a:p>
            <a:r>
              <a:rPr lang="fr-FR" smtClean="0"/>
              <a:t>SIT-34, 3-4 April 2019</a:t>
            </a:r>
            <a:endParaRPr lang="fr-FR"/>
          </a:p>
        </p:txBody>
      </p:sp>
      <p:sp>
        <p:nvSpPr>
          <p:cNvPr id="15" name="Rectangle 14"/>
          <p:cNvSpPr/>
          <p:nvPr/>
        </p:nvSpPr>
        <p:spPr>
          <a:xfrm>
            <a:off x="6516507" y="4117346"/>
            <a:ext cx="2555508" cy="258532"/>
          </a:xfrm>
          <a:prstGeom prst="rect">
            <a:avLst/>
          </a:prstGeom>
        </p:spPr>
        <p:txBody>
          <a:bodyPr wrap="none">
            <a:spAutoFit/>
          </a:bodyPr>
          <a:lstStyle/>
          <a:p>
            <a:pPr algn="l" defTabSz="717457" rtl="0">
              <a:spcBef>
                <a:spcPct val="0"/>
              </a:spcBef>
            </a:pPr>
            <a:r>
              <a:rPr lang="en-US" altLang="fr-FR" sz="1080" i="1" kern="1200">
                <a:solidFill>
                  <a:prstClr val="black"/>
                </a:solidFill>
                <a:latin typeface="Arial" panose="020B0604020202020204"/>
                <a:ea typeface="+mn-ea"/>
                <a:cs typeface="+mn-cs"/>
              </a:rPr>
              <a:t>Adapted from WIGOS-ICG 18/03/2013</a:t>
            </a:r>
          </a:p>
        </p:txBody>
      </p:sp>
      <p:pic>
        <p:nvPicPr>
          <p:cNvPr id="16" name="Imag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350" y="1509355"/>
            <a:ext cx="8556549" cy="2623551"/>
          </a:xfrm>
          <a:prstGeom prst="rect">
            <a:avLst/>
          </a:prstGeom>
        </p:spPr>
      </p:pic>
      <p:pic>
        <p:nvPicPr>
          <p:cNvPr id="20" name="Image 19"/>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965760" y="1772815"/>
            <a:ext cx="892688" cy="700761"/>
          </a:xfrm>
          <a:prstGeom prst="rect">
            <a:avLst/>
          </a:prstGeom>
        </p:spPr>
      </p:pic>
      <p:pic>
        <p:nvPicPr>
          <p:cNvPr id="21" name="Image 20"/>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965760" y="3101536"/>
            <a:ext cx="892688" cy="595126"/>
          </a:xfrm>
          <a:prstGeom prst="rect">
            <a:avLst/>
          </a:prstGeom>
        </p:spPr>
      </p:pic>
      <p:sp>
        <p:nvSpPr>
          <p:cNvPr id="19" name="ZoneTexte 18"/>
          <p:cNvSpPr txBox="1"/>
          <p:nvPr/>
        </p:nvSpPr>
        <p:spPr>
          <a:xfrm>
            <a:off x="2582243" y="4083841"/>
            <a:ext cx="1851660" cy="1338828"/>
          </a:xfrm>
          <a:prstGeom prst="rect">
            <a:avLst/>
          </a:prstGeom>
          <a:noFill/>
        </p:spPr>
        <p:txBody>
          <a:bodyPr wrap="square" rtlCol="0">
            <a:spAutoFit/>
          </a:bodyPr>
          <a:lstStyle/>
          <a:p>
            <a:pPr algn="ctr" defTabSz="717457" rtl="0"/>
            <a:r>
              <a:rPr lang="fr-FR" sz="900" kern="1200" dirty="0">
                <a:solidFill>
                  <a:prstClr val="black"/>
                </a:solidFill>
                <a:latin typeface="Arial" panose="020B0604020202020204"/>
                <a:ea typeface="+mn-ea"/>
                <a:cs typeface="+mn-cs"/>
              </a:rPr>
              <a:t>ECV </a:t>
            </a:r>
            <a:r>
              <a:rPr lang="fr-FR" sz="900" kern="1200" dirty="0" err="1">
                <a:solidFill>
                  <a:prstClr val="black"/>
                </a:solidFill>
                <a:latin typeface="Arial" panose="020B0604020202020204"/>
                <a:ea typeface="+mn-ea"/>
                <a:cs typeface="+mn-cs"/>
              </a:rPr>
              <a:t>inventory</a:t>
            </a:r>
            <a:r>
              <a:rPr lang="fr-FR" sz="900" kern="1200" dirty="0">
                <a:solidFill>
                  <a:prstClr val="black"/>
                </a:solidFill>
                <a:latin typeface="Arial" panose="020B0604020202020204"/>
                <a:ea typeface="+mn-ea"/>
                <a:cs typeface="+mn-cs"/>
              </a:rPr>
              <a:t> and gap </a:t>
            </a:r>
            <a:r>
              <a:rPr lang="fr-FR" sz="900" kern="1200" dirty="0" err="1">
                <a:solidFill>
                  <a:prstClr val="black"/>
                </a:solidFill>
                <a:latin typeface="Arial" panose="020B0604020202020204"/>
                <a:ea typeface="+mn-ea"/>
                <a:cs typeface="+mn-cs"/>
              </a:rPr>
              <a:t>analysis</a:t>
            </a:r>
            <a:endParaRPr lang="fr-FR" sz="900" kern="1200" dirty="0">
              <a:solidFill>
                <a:prstClr val="black"/>
              </a:solidFill>
              <a:latin typeface="Arial" panose="020B0604020202020204"/>
              <a:ea typeface="+mn-ea"/>
              <a:cs typeface="+mn-cs"/>
            </a:endParaRPr>
          </a:p>
          <a:p>
            <a:pPr algn="ctr" defTabSz="717457" rtl="0"/>
            <a:endParaRPr lang="fr-FR" sz="900" kern="1200" dirty="0">
              <a:solidFill>
                <a:prstClr val="black"/>
              </a:solidFill>
              <a:latin typeface="Arial" panose="020B0604020202020204"/>
              <a:ea typeface="+mn-ea"/>
              <a:cs typeface="+mn-cs"/>
            </a:endParaRPr>
          </a:p>
          <a:p>
            <a:pPr algn="ctr" defTabSz="717457" rtl="0"/>
            <a:r>
              <a:rPr lang="fr-FR" sz="900" kern="1200" dirty="0">
                <a:solidFill>
                  <a:prstClr val="black"/>
                </a:solidFill>
                <a:latin typeface="Arial" panose="020B0604020202020204"/>
                <a:ea typeface="+mn-ea"/>
                <a:cs typeface="+mn-cs"/>
              </a:rPr>
              <a:t>Regular updates </a:t>
            </a:r>
            <a:r>
              <a:rPr lang="fr-FR" sz="900" kern="1200" dirty="0" err="1">
                <a:solidFill>
                  <a:prstClr val="black"/>
                </a:solidFill>
                <a:latin typeface="Arial" panose="020B0604020202020204"/>
                <a:ea typeface="+mn-ea"/>
                <a:cs typeface="+mn-cs"/>
              </a:rPr>
              <a:t>carried</a:t>
            </a:r>
            <a:r>
              <a:rPr lang="fr-FR" sz="900" kern="1200" dirty="0">
                <a:solidFill>
                  <a:prstClr val="black"/>
                </a:solidFill>
                <a:latin typeface="Arial" panose="020B0604020202020204"/>
                <a:ea typeface="+mn-ea"/>
                <a:cs typeface="+mn-cs"/>
              </a:rPr>
              <a:t> by CEOS-CGMS WG </a:t>
            </a:r>
            <a:r>
              <a:rPr lang="fr-FR" sz="900" kern="1200" dirty="0" err="1">
                <a:solidFill>
                  <a:prstClr val="black"/>
                </a:solidFill>
                <a:latin typeface="Arial" panose="020B0604020202020204"/>
                <a:ea typeface="+mn-ea"/>
                <a:cs typeface="+mn-cs"/>
              </a:rPr>
              <a:t>Climate</a:t>
            </a:r>
            <a:r>
              <a:rPr lang="fr-FR" sz="900" kern="1200" dirty="0">
                <a:solidFill>
                  <a:prstClr val="black"/>
                </a:solidFill>
                <a:latin typeface="Arial" panose="020B0604020202020204"/>
                <a:ea typeface="+mn-ea"/>
                <a:cs typeface="+mn-cs"/>
              </a:rPr>
              <a:t> (last </a:t>
            </a:r>
            <a:r>
              <a:rPr lang="fr-FR" sz="900" kern="1200" dirty="0" err="1">
                <a:solidFill>
                  <a:prstClr val="black"/>
                </a:solidFill>
                <a:latin typeface="Arial" panose="020B0604020202020204"/>
                <a:ea typeface="+mn-ea"/>
                <a:cs typeface="+mn-cs"/>
              </a:rPr>
              <a:t>exercise</a:t>
            </a:r>
            <a:r>
              <a:rPr lang="fr-FR" sz="900" kern="1200" dirty="0">
                <a:solidFill>
                  <a:prstClr val="black"/>
                </a:solidFill>
                <a:latin typeface="Arial" panose="020B0604020202020204"/>
                <a:ea typeface="+mn-ea"/>
                <a:cs typeface="+mn-cs"/>
              </a:rPr>
              <a:t> : 2016 - 2017)</a:t>
            </a:r>
          </a:p>
          <a:p>
            <a:pPr algn="ctr" defTabSz="717457" rtl="0"/>
            <a:endParaRPr lang="fr-FR" sz="900" kern="1200" dirty="0">
              <a:solidFill>
                <a:prstClr val="black"/>
              </a:solidFill>
              <a:latin typeface="Arial" panose="020B0604020202020204"/>
              <a:ea typeface="+mn-ea"/>
              <a:cs typeface="+mn-cs"/>
            </a:endParaRPr>
          </a:p>
          <a:p>
            <a:pPr algn="ctr" defTabSz="717457" rtl="0"/>
            <a:r>
              <a:rPr lang="fr-FR" sz="900" kern="1200" dirty="0" err="1">
                <a:solidFill>
                  <a:prstClr val="black"/>
                </a:solidFill>
                <a:latin typeface="Arial" panose="020B0604020202020204"/>
                <a:ea typeface="+mn-ea"/>
                <a:cs typeface="+mn-cs"/>
              </a:rPr>
              <a:t>Improvement</a:t>
            </a:r>
            <a:r>
              <a:rPr lang="fr-FR" sz="900" kern="1200" dirty="0">
                <a:solidFill>
                  <a:prstClr val="black"/>
                </a:solidFill>
                <a:latin typeface="Arial" panose="020B0604020202020204"/>
                <a:ea typeface="+mn-ea"/>
                <a:cs typeface="+mn-cs"/>
              </a:rPr>
              <a:t> / extension of the </a:t>
            </a:r>
            <a:r>
              <a:rPr lang="fr-FR" sz="900" kern="1200" dirty="0" err="1">
                <a:solidFill>
                  <a:prstClr val="black"/>
                </a:solidFill>
                <a:latin typeface="Arial" panose="020B0604020202020204"/>
                <a:ea typeface="+mn-ea"/>
                <a:cs typeface="+mn-cs"/>
              </a:rPr>
              <a:t>datasets</a:t>
            </a:r>
            <a:r>
              <a:rPr lang="fr-FR" sz="900" kern="1200" dirty="0">
                <a:solidFill>
                  <a:prstClr val="black"/>
                </a:solidFill>
                <a:latin typeface="Arial" panose="020B0604020202020204"/>
                <a:ea typeface="+mn-ea"/>
                <a:cs typeface="+mn-cs"/>
              </a:rPr>
              <a:t> (</a:t>
            </a:r>
            <a:r>
              <a:rPr lang="fr-FR" sz="900" kern="1200" dirty="0" err="1">
                <a:solidFill>
                  <a:prstClr val="black"/>
                </a:solidFill>
                <a:latin typeface="Arial" panose="020B0604020202020204"/>
                <a:ea typeface="+mn-ea"/>
                <a:cs typeface="+mn-cs"/>
              </a:rPr>
              <a:t>e.g</a:t>
            </a:r>
            <a:r>
              <a:rPr lang="fr-FR" sz="900" kern="1200" dirty="0">
                <a:solidFill>
                  <a:prstClr val="black"/>
                </a:solidFill>
                <a:latin typeface="Arial" panose="020B0604020202020204"/>
                <a:ea typeface="+mn-ea"/>
                <a:cs typeface="+mn-cs"/>
              </a:rPr>
              <a:t>. CCI / CCI+)</a:t>
            </a:r>
          </a:p>
          <a:p>
            <a:pPr algn="ctr" defTabSz="717457" rtl="0"/>
            <a:r>
              <a:rPr lang="fr-FR" sz="900" kern="1200" dirty="0">
                <a:solidFill>
                  <a:prstClr val="black"/>
                </a:solidFill>
                <a:latin typeface="Arial" panose="020B0604020202020204"/>
                <a:ea typeface="+mn-ea"/>
                <a:cs typeface="+mn-cs"/>
              </a:rPr>
              <a:t>C3S : ECV provider</a:t>
            </a:r>
          </a:p>
        </p:txBody>
      </p:sp>
      <p:sp>
        <p:nvSpPr>
          <p:cNvPr id="26" name="ZoneTexte 25"/>
          <p:cNvSpPr txBox="1"/>
          <p:nvPr/>
        </p:nvSpPr>
        <p:spPr>
          <a:xfrm>
            <a:off x="1753643" y="4388540"/>
            <a:ext cx="1407642" cy="244682"/>
          </a:xfrm>
          <a:prstGeom prst="rect">
            <a:avLst/>
          </a:prstGeom>
          <a:noFill/>
        </p:spPr>
        <p:txBody>
          <a:bodyPr wrap="square" rtlCol="0">
            <a:spAutoFit/>
          </a:bodyPr>
          <a:lstStyle/>
          <a:p>
            <a:pPr algn="ctr" defTabSz="717457" rtl="0"/>
            <a:r>
              <a:rPr lang="fr-FR" sz="990" kern="1200">
                <a:solidFill>
                  <a:prstClr val="black"/>
                </a:solidFill>
                <a:latin typeface="Arial" panose="020B0604020202020204"/>
                <a:ea typeface="+mn-ea"/>
                <a:cs typeface="+mn-cs"/>
              </a:rPr>
              <a:t>Feedback</a:t>
            </a:r>
          </a:p>
        </p:txBody>
      </p:sp>
      <p:pic>
        <p:nvPicPr>
          <p:cNvPr id="22" name="Image 21">
            <a:extLst>
              <a:ext uri="{FF2B5EF4-FFF2-40B4-BE49-F238E27FC236}">
                <a16:creationId xmlns:a16="http://schemas.microsoft.com/office/drawing/2014/main" id="{CE9EFA14-3317-CE48-84E7-C527C4373C24}"/>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5543580" y="4163900"/>
            <a:ext cx="671565" cy="457405"/>
          </a:xfrm>
          <a:prstGeom prst="rect">
            <a:avLst/>
          </a:prstGeom>
        </p:spPr>
      </p:pic>
      <p:grpSp>
        <p:nvGrpSpPr>
          <p:cNvPr id="23" name="Group 28"/>
          <p:cNvGrpSpPr>
            <a:grpSpLocks/>
          </p:cNvGrpSpPr>
          <p:nvPr/>
        </p:nvGrpSpPr>
        <p:grpSpPr bwMode="auto">
          <a:xfrm rot="10800000">
            <a:off x="4282551" y="3331663"/>
            <a:ext cx="461487" cy="1677353"/>
            <a:chOff x="2494" y="357"/>
            <a:chExt cx="323" cy="1174"/>
          </a:xfrm>
        </p:grpSpPr>
        <p:sp>
          <p:nvSpPr>
            <p:cNvPr id="24" name="Text Box 21"/>
            <p:cNvSpPr txBox="1">
              <a:spLocks noChangeArrowheads="1"/>
            </p:cNvSpPr>
            <p:nvPr/>
          </p:nvSpPr>
          <p:spPr bwMode="auto">
            <a:xfrm>
              <a:off x="2494" y="357"/>
              <a:ext cx="323" cy="492"/>
            </a:xfrm>
            <a:prstGeom prst="rect">
              <a:avLst/>
            </a:prstGeom>
            <a:noFill/>
            <a:ln w="9525"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a:spAutoFit/>
            </a:bodyPr>
            <a:lstStyle>
              <a:lvl1pPr>
                <a:spcBef>
                  <a:spcPct val="50000"/>
                </a:spcBef>
                <a:buClr>
                  <a:srgbClr val="FF9900"/>
                </a:buClr>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50000"/>
                </a:spcBef>
                <a:buClr>
                  <a:srgbClr val="FF9900"/>
                </a:buClr>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2pPr>
              <a:lvl3pPr marL="1143000" indent="-228600">
                <a:spcBef>
                  <a:spcPct val="50000"/>
                </a:spcBef>
                <a:buClr>
                  <a:srgbClr val="FF9900"/>
                </a:buClr>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3pPr>
              <a:lvl4pPr marL="1600200" indent="-228600">
                <a:spcBef>
                  <a:spcPct val="50000"/>
                </a:spcBef>
                <a:buClr>
                  <a:srgbClr val="FF9900"/>
                </a:buClr>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4pPr>
              <a:lvl5pPr marL="2057400" indent="-228600">
                <a:spcBef>
                  <a:spcPct val="50000"/>
                </a:spcBef>
                <a:buClr>
                  <a:srgbClr val="FF9900"/>
                </a:buClr>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buClr>
                  <a:srgbClr val="FF9900"/>
                </a:buClr>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buClr>
                  <a:srgbClr val="FF9900"/>
                </a:buClr>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buClr>
                  <a:srgbClr val="FF9900"/>
                </a:buClr>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buClr>
                  <a:srgbClr val="FF9900"/>
                </a:buClr>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9pPr>
            </a:lstStyle>
            <a:p>
              <a:pPr algn="l" defTabSz="717457" rtl="0"/>
              <a:r>
                <a:rPr lang="fr-FR" altLang="fr-FR" sz="1800" kern="1200" err="1">
                  <a:solidFill>
                    <a:srgbClr val="0070C0"/>
                  </a:solidFill>
                  <a:ea typeface="+mn-ea"/>
                </a:rPr>
                <a:t>ECVs</a:t>
              </a:r>
              <a:endParaRPr lang="en-US" altLang="fr-FR" sz="1800" kern="1200">
                <a:solidFill>
                  <a:srgbClr val="0070C0"/>
                </a:solidFill>
                <a:ea typeface="+mn-ea"/>
              </a:endParaRPr>
            </a:p>
          </p:txBody>
        </p:sp>
        <p:sp>
          <p:nvSpPr>
            <p:cNvPr id="27" name="Line 27"/>
            <p:cNvSpPr>
              <a:spLocks noChangeShapeType="1"/>
            </p:cNvSpPr>
            <p:nvPr/>
          </p:nvSpPr>
          <p:spPr bwMode="auto">
            <a:xfrm flipH="1">
              <a:off x="2648" y="883"/>
              <a:ext cx="5" cy="648"/>
            </a:xfrm>
            <a:prstGeom prst="line">
              <a:avLst/>
            </a:prstGeom>
            <a:noFill/>
            <a:ln w="5715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defTabSz="717457" rtl="0"/>
              <a:endParaRPr lang="fr-FR" sz="1620" kern="1200">
                <a:solidFill>
                  <a:prstClr val="black"/>
                </a:solidFill>
                <a:latin typeface="Arial" panose="020B0604020202020204"/>
                <a:ea typeface="+mn-ea"/>
                <a:cs typeface="+mn-cs"/>
              </a:endParaRPr>
            </a:p>
          </p:txBody>
        </p:sp>
      </p:grpSp>
      <p:sp>
        <p:nvSpPr>
          <p:cNvPr id="28" name="Flèche courbée vers le bas 27"/>
          <p:cNvSpPr/>
          <p:nvPr/>
        </p:nvSpPr>
        <p:spPr>
          <a:xfrm flipH="1">
            <a:off x="4219033" y="1436951"/>
            <a:ext cx="650731" cy="301661"/>
          </a:xfrm>
          <a:prstGeom prst="curved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717457" rtl="0"/>
            <a:endParaRPr lang="fr-FR" sz="1620" kern="1200">
              <a:solidFill>
                <a:prstClr val="black"/>
              </a:solidFill>
              <a:latin typeface="Arial" panose="020B0604020202020204"/>
            </a:endParaRPr>
          </a:p>
        </p:txBody>
      </p:sp>
      <p:sp>
        <p:nvSpPr>
          <p:cNvPr id="29" name="Rectangle 28"/>
          <p:cNvSpPr/>
          <p:nvPr/>
        </p:nvSpPr>
        <p:spPr>
          <a:xfrm>
            <a:off x="3921392" y="1689944"/>
            <a:ext cx="824265" cy="258532"/>
          </a:xfrm>
          <a:prstGeom prst="rect">
            <a:avLst/>
          </a:prstGeom>
        </p:spPr>
        <p:txBody>
          <a:bodyPr wrap="none">
            <a:spAutoFit/>
          </a:bodyPr>
          <a:lstStyle/>
          <a:p>
            <a:pPr algn="ctr" defTabSz="717457" rtl="0"/>
            <a:r>
              <a:rPr lang="en-US" sz="1080" b="1" kern="1200" dirty="0">
                <a:solidFill>
                  <a:srgbClr val="ED7D31"/>
                </a:solidFill>
                <a:latin typeface="Arial" panose="020B0604020202020204"/>
                <a:ea typeface="+mn-ea"/>
                <a:cs typeface="+mn-cs"/>
              </a:rPr>
              <a:t>Feedback</a:t>
            </a:r>
          </a:p>
        </p:txBody>
      </p:sp>
      <p:sp>
        <p:nvSpPr>
          <p:cNvPr id="3" name="Rectangle 2"/>
          <p:cNvSpPr/>
          <p:nvPr/>
        </p:nvSpPr>
        <p:spPr>
          <a:xfrm>
            <a:off x="63993" y="5525324"/>
            <a:ext cx="6452514" cy="258532"/>
          </a:xfrm>
          <a:prstGeom prst="rect">
            <a:avLst/>
          </a:prstGeom>
        </p:spPr>
        <p:txBody>
          <a:bodyPr wrap="square">
            <a:spAutoFit/>
          </a:bodyPr>
          <a:lstStyle/>
          <a:p>
            <a:pPr algn="l" defTabSz="717457" rtl="0"/>
            <a:r>
              <a:rPr lang="en-US" sz="1080" b="1" kern="1200" dirty="0">
                <a:solidFill>
                  <a:srgbClr val="002060"/>
                </a:solidFill>
                <a:latin typeface="Arial" panose="020B0604020202020204"/>
                <a:ea typeface="+mn-ea"/>
                <a:cs typeface="+mn-cs"/>
              </a:rPr>
              <a:t>Reference Document: “Implementation of the climate monitoring architecture from space”, 2013</a:t>
            </a:r>
          </a:p>
        </p:txBody>
      </p:sp>
    </p:spTree>
    <p:extLst>
      <p:ext uri="{BB962C8B-B14F-4D97-AF65-F5344CB8AC3E}">
        <p14:creationId xmlns:p14="http://schemas.microsoft.com/office/powerpoint/2010/main" val="22350604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4"/>
          </p:nvPr>
        </p:nvSpPr>
        <p:spPr>
          <a:xfrm>
            <a:off x="285750" y="612999"/>
            <a:ext cx="6953884" cy="268764"/>
          </a:xfrm>
        </p:spPr>
        <p:txBody>
          <a:bodyPr/>
          <a:lstStyle/>
          <a:p>
            <a:r>
              <a:rPr lang="en-US" dirty="0"/>
              <a:t>Space Climate Observatory </a:t>
            </a:r>
            <a:r>
              <a:rPr lang="en-US" dirty="0" smtClean="0"/>
              <a:t>Meeting Friday</a:t>
            </a:r>
            <a:r>
              <a:rPr lang="en-US" dirty="0"/>
              <a:t>, 1st February 2019 - CNES, HQ, Paris</a:t>
            </a:r>
            <a:endParaRPr lang="fr-FR" dirty="0"/>
          </a:p>
          <a:p>
            <a:r>
              <a:rPr lang="en-US" dirty="0" smtClean="0">
                <a:solidFill>
                  <a:srgbClr val="103476"/>
                </a:solidFill>
              </a:rPr>
              <a:t>As requested by many partners, a </a:t>
            </a:r>
            <a:r>
              <a:rPr lang="en-US" b="1" dirty="0" smtClean="0">
                <a:solidFill>
                  <a:srgbClr val="103476"/>
                </a:solidFill>
              </a:rPr>
              <a:t>SCO Program Definition </a:t>
            </a:r>
            <a:r>
              <a:rPr lang="en-US" b="1" dirty="0">
                <a:solidFill>
                  <a:srgbClr val="103476"/>
                </a:solidFill>
              </a:rPr>
              <a:t>D</a:t>
            </a:r>
            <a:r>
              <a:rPr lang="en-US" b="1" dirty="0" smtClean="0">
                <a:solidFill>
                  <a:srgbClr val="103476"/>
                </a:solidFill>
              </a:rPr>
              <a:t>ocument </a:t>
            </a:r>
            <a:r>
              <a:rPr lang="en-US" dirty="0" smtClean="0">
                <a:solidFill>
                  <a:srgbClr val="103476"/>
                </a:solidFill>
              </a:rPr>
              <a:t>has been elaborated and distributed before the meeting : international endorsement and open to contributions </a:t>
            </a:r>
            <a:endParaRPr lang="en-US" dirty="0">
              <a:solidFill>
                <a:srgbClr val="103476"/>
              </a:solidFill>
            </a:endParaRPr>
          </a:p>
        </p:txBody>
      </p:sp>
      <p:pic>
        <p:nvPicPr>
          <p:cNvPr id="8" name="Espace réservé du contenu 7"/>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96626" y="1725841"/>
            <a:ext cx="2964942" cy="1855559"/>
          </a:xfrm>
        </p:spPr>
      </p:pic>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4910" y="3691958"/>
            <a:ext cx="2928059" cy="1954480"/>
          </a:xfrm>
          <a:prstGeom prst="rect">
            <a:avLst/>
          </a:prstGeom>
        </p:spPr>
      </p:pic>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1568" y="1725841"/>
            <a:ext cx="2833464" cy="1855558"/>
          </a:xfrm>
          <a:prstGeom prst="rect">
            <a:avLst/>
          </a:prstGeom>
        </p:spPr>
      </p:pic>
      <p:sp>
        <p:nvSpPr>
          <p:cNvPr id="12" name="Titre 2"/>
          <p:cNvSpPr>
            <a:spLocks noGrp="1"/>
          </p:cNvSpPr>
          <p:nvPr>
            <p:ph type="title"/>
          </p:nvPr>
        </p:nvSpPr>
        <p:spPr/>
        <p:txBody>
          <a:bodyPr/>
          <a:lstStyle/>
          <a:p>
            <a:r>
              <a:rPr lang="en-US" dirty="0"/>
              <a:t>Space Climate Observatory</a:t>
            </a:r>
          </a:p>
        </p:txBody>
      </p:sp>
      <p:sp>
        <p:nvSpPr>
          <p:cNvPr id="2" name="ZoneTexte 1"/>
          <p:cNvSpPr txBox="1"/>
          <p:nvPr/>
        </p:nvSpPr>
        <p:spPr>
          <a:xfrm>
            <a:off x="248062" y="3553585"/>
            <a:ext cx="5588236" cy="2574359"/>
          </a:xfrm>
          <a:prstGeom prst="rect">
            <a:avLst/>
          </a:prstGeom>
          <a:noFill/>
        </p:spPr>
        <p:txBody>
          <a:bodyPr wrap="square" rtlCol="0">
            <a:spAutoFit/>
          </a:bodyPr>
          <a:lstStyle/>
          <a:p>
            <a:pPr algn="ctr" defTabSz="717457" rtl="0"/>
            <a:r>
              <a:rPr lang="en-US" sz="1260" i="1" kern="1200" dirty="0">
                <a:solidFill>
                  <a:prstClr val="black"/>
                </a:solidFill>
                <a:latin typeface="Arial" panose="020B0604020202020204"/>
                <a:ea typeface="+mn-ea"/>
                <a:cs typeface="+mn-cs"/>
              </a:rPr>
              <a:t>SCO 1st International Meeting – CNES HQ Paris, 1st February 2019</a:t>
            </a:r>
          </a:p>
          <a:p>
            <a:pPr algn="ctr" defTabSz="717457" rtl="0"/>
            <a:endParaRPr lang="en-US" sz="1260" i="1" kern="1200" dirty="0">
              <a:solidFill>
                <a:prstClr val="black"/>
              </a:solidFill>
              <a:latin typeface="Arial" panose="020B0604020202020204"/>
              <a:ea typeface="+mn-ea"/>
              <a:cs typeface="+mn-cs"/>
            </a:endParaRPr>
          </a:p>
          <a:p>
            <a:pPr marL="244317" lvl="1" indent="-244317" algn="l" defTabSz="914391" rtl="0">
              <a:lnSpc>
                <a:spcPct val="120000"/>
              </a:lnSpc>
              <a:buClr>
                <a:srgbClr val="00B0F0"/>
              </a:buClr>
              <a:buFont typeface="Wingdings" panose="05000000000000000000" pitchFamily="2" charset="2"/>
              <a:buChar char="v"/>
            </a:pPr>
            <a:r>
              <a:rPr lang="en-US" sz="1260" b="1" kern="1200" dirty="0">
                <a:solidFill>
                  <a:srgbClr val="002060"/>
                </a:solidFill>
                <a:latin typeface="Arial" charset="0"/>
                <a:ea typeface="+mn-ea"/>
                <a:cs typeface="Arial" charset="0"/>
              </a:rPr>
              <a:t>SCO 1</a:t>
            </a:r>
            <a:r>
              <a:rPr lang="en-US" sz="1260" b="1" kern="1200" baseline="30000" dirty="0">
                <a:solidFill>
                  <a:srgbClr val="002060"/>
                </a:solidFill>
                <a:latin typeface="Arial" charset="0"/>
                <a:ea typeface="+mn-ea"/>
                <a:cs typeface="Arial" charset="0"/>
              </a:rPr>
              <a:t>st</a:t>
            </a:r>
            <a:r>
              <a:rPr lang="en-US" sz="1260" b="1" kern="1200" dirty="0">
                <a:solidFill>
                  <a:srgbClr val="002060"/>
                </a:solidFill>
                <a:latin typeface="Arial" charset="0"/>
                <a:ea typeface="+mn-ea"/>
                <a:cs typeface="Arial" charset="0"/>
              </a:rPr>
              <a:t> International Meeting </a:t>
            </a:r>
            <a:r>
              <a:rPr lang="en-US" sz="1260" kern="1200" dirty="0">
                <a:solidFill>
                  <a:srgbClr val="002060"/>
                </a:solidFill>
                <a:latin typeface="Arial" charset="0"/>
                <a:ea typeface="+mn-ea"/>
                <a:cs typeface="Arial" charset="0"/>
              </a:rPr>
              <a:t>– CNES HQ Paris, 1st February 2019</a:t>
            </a:r>
          </a:p>
          <a:p>
            <a:pPr marL="244317" lvl="1" indent="-244317" algn="l" defTabSz="914391" rtl="0">
              <a:lnSpc>
                <a:spcPct val="120000"/>
              </a:lnSpc>
              <a:buClr>
                <a:srgbClr val="00B0F0"/>
              </a:buClr>
              <a:buFont typeface="Wingdings" panose="05000000000000000000" pitchFamily="2" charset="2"/>
              <a:buChar char="v"/>
            </a:pPr>
            <a:r>
              <a:rPr lang="en-US" sz="1260" kern="1200" dirty="0">
                <a:solidFill>
                  <a:srgbClr val="002060"/>
                </a:solidFill>
                <a:latin typeface="Arial" charset="0"/>
                <a:ea typeface="+mn-ea"/>
                <a:cs typeface="Arial" charset="0"/>
              </a:rPr>
              <a:t>More than </a:t>
            </a:r>
            <a:r>
              <a:rPr lang="en-US" sz="1260" b="1" kern="1200" dirty="0">
                <a:solidFill>
                  <a:srgbClr val="002060"/>
                </a:solidFill>
                <a:latin typeface="Arial" charset="0"/>
                <a:ea typeface="+mn-ea"/>
                <a:cs typeface="Arial" charset="0"/>
              </a:rPr>
              <a:t>50 participants </a:t>
            </a:r>
            <a:r>
              <a:rPr lang="en-US" sz="1260" kern="1200" dirty="0">
                <a:solidFill>
                  <a:srgbClr val="002060"/>
                </a:solidFill>
                <a:latin typeface="Arial" charset="0"/>
                <a:ea typeface="+mn-ea"/>
                <a:cs typeface="Arial" charset="0"/>
              </a:rPr>
              <a:t>from all over the world</a:t>
            </a:r>
          </a:p>
          <a:p>
            <a:pPr marL="244317" lvl="1" indent="-244317" algn="l" defTabSz="914391" rtl="0">
              <a:lnSpc>
                <a:spcPct val="120000"/>
              </a:lnSpc>
              <a:buClr>
                <a:srgbClr val="00B0F0"/>
              </a:buClr>
              <a:buFont typeface="Wingdings" panose="05000000000000000000" pitchFamily="2" charset="2"/>
              <a:buChar char="v"/>
            </a:pPr>
            <a:r>
              <a:rPr lang="en-US" sz="1260" kern="1200" dirty="0">
                <a:solidFill>
                  <a:srgbClr val="002060"/>
                </a:solidFill>
                <a:latin typeface="Arial" charset="0"/>
                <a:ea typeface="+mn-ea"/>
                <a:cs typeface="Arial" charset="0"/>
              </a:rPr>
              <a:t>Representing more than </a:t>
            </a:r>
            <a:r>
              <a:rPr lang="en-US" sz="1260" b="1" kern="1200" dirty="0">
                <a:solidFill>
                  <a:srgbClr val="002060"/>
                </a:solidFill>
                <a:latin typeface="Arial" charset="0"/>
                <a:ea typeface="+mn-ea"/>
                <a:cs typeface="Arial" charset="0"/>
              </a:rPr>
              <a:t>25 national space and national agencies</a:t>
            </a:r>
            <a:r>
              <a:rPr lang="en-US" sz="1260" kern="1200" dirty="0">
                <a:solidFill>
                  <a:srgbClr val="002060"/>
                </a:solidFill>
                <a:latin typeface="Arial" charset="0"/>
                <a:ea typeface="+mn-ea"/>
                <a:cs typeface="Arial" charset="0"/>
              </a:rPr>
              <a:t>, and </a:t>
            </a:r>
            <a:r>
              <a:rPr lang="en-US" sz="1260" b="1" kern="1200" dirty="0">
                <a:solidFill>
                  <a:srgbClr val="002060"/>
                </a:solidFill>
                <a:latin typeface="Arial" charset="0"/>
                <a:ea typeface="+mn-ea"/>
                <a:cs typeface="Arial" charset="0"/>
              </a:rPr>
              <a:t>4 international </a:t>
            </a:r>
            <a:r>
              <a:rPr lang="en-US" sz="1260" b="1" kern="1200" dirty="0" smtClean="0">
                <a:solidFill>
                  <a:srgbClr val="002060"/>
                </a:solidFill>
                <a:latin typeface="Arial" charset="0"/>
                <a:ea typeface="+mn-ea"/>
                <a:cs typeface="Arial" charset="0"/>
              </a:rPr>
              <a:t>organizations (EC, UN entities, African Union)</a:t>
            </a:r>
            <a:endParaRPr lang="en-US" sz="1260" b="1" kern="1200" dirty="0">
              <a:solidFill>
                <a:srgbClr val="002060"/>
              </a:solidFill>
              <a:latin typeface="Arial" charset="0"/>
              <a:ea typeface="+mn-ea"/>
              <a:cs typeface="Arial" charset="0"/>
            </a:endParaRPr>
          </a:p>
          <a:p>
            <a:pPr marL="244317" lvl="1" indent="-244317" algn="l" defTabSz="914391" rtl="0">
              <a:lnSpc>
                <a:spcPct val="120000"/>
              </a:lnSpc>
              <a:buClr>
                <a:srgbClr val="00B0F0"/>
              </a:buClr>
              <a:buFont typeface="Wingdings" panose="05000000000000000000" pitchFamily="2" charset="2"/>
              <a:buChar char="v"/>
            </a:pPr>
            <a:r>
              <a:rPr lang="en-US" sz="1260" kern="1200" dirty="0">
                <a:solidFill>
                  <a:srgbClr val="002060"/>
                </a:solidFill>
                <a:latin typeface="Arial" charset="0"/>
                <a:ea typeface="+mn-ea"/>
                <a:cs typeface="Arial" charset="0"/>
              </a:rPr>
              <a:t>Very fruitful interactions which clearly demonstrates a </a:t>
            </a:r>
            <a:r>
              <a:rPr lang="en-US" sz="1260" b="1" kern="1200" dirty="0">
                <a:solidFill>
                  <a:srgbClr val="002060"/>
                </a:solidFill>
                <a:latin typeface="Arial" charset="0"/>
                <a:ea typeface="+mn-ea"/>
                <a:cs typeface="Arial" charset="0"/>
              </a:rPr>
              <a:t>common willingness to act together towards a common goal </a:t>
            </a:r>
            <a:r>
              <a:rPr lang="en-US" sz="1260" kern="1200" dirty="0">
                <a:solidFill>
                  <a:srgbClr val="002060"/>
                </a:solidFill>
                <a:latin typeface="Arial" charset="0"/>
                <a:ea typeface="+mn-ea"/>
                <a:cs typeface="Arial" charset="0"/>
                <a:sym typeface="Symbol" panose="05050102010706020507" pitchFamily="18" charset="2"/>
              </a:rPr>
              <a:t> </a:t>
            </a:r>
            <a:r>
              <a:rPr lang="en-US" sz="1260" kern="1200" dirty="0">
                <a:solidFill>
                  <a:srgbClr val="002060"/>
                </a:solidFill>
                <a:latin typeface="Arial" charset="0"/>
                <a:ea typeface="+mn-ea"/>
                <a:cs typeface="Arial" charset="0"/>
              </a:rPr>
              <a:t>joining forces and collaborating to address the </a:t>
            </a:r>
            <a:r>
              <a:rPr lang="en-US" sz="1260" b="1" kern="1200" dirty="0">
                <a:solidFill>
                  <a:srgbClr val="002060"/>
                </a:solidFill>
                <a:latin typeface="Arial" charset="0"/>
                <a:ea typeface="+mn-ea"/>
                <a:cs typeface="Arial" charset="0"/>
              </a:rPr>
              <a:t>monitoring of climate change impacts</a:t>
            </a:r>
          </a:p>
          <a:p>
            <a:pPr marL="398622" lvl="2" indent="-227172" algn="just" defTabSz="914391" rtl="0">
              <a:lnSpc>
                <a:spcPct val="120000"/>
              </a:lnSpc>
              <a:buClr>
                <a:srgbClr val="00B0F0"/>
              </a:buClr>
              <a:buFont typeface="Wingdings" panose="05000000000000000000" pitchFamily="2" charset="2"/>
              <a:buChar char="Ø"/>
            </a:pPr>
            <a:endParaRPr lang="fr-FR" sz="1260" kern="1200" dirty="0">
              <a:solidFill>
                <a:srgbClr val="002060"/>
              </a:solidFill>
              <a:latin typeface="Arial" charset="0"/>
              <a:ea typeface="+mn-ea"/>
              <a:cs typeface="Arial" charset="0"/>
            </a:endParaRPr>
          </a:p>
        </p:txBody>
      </p:sp>
      <p:sp>
        <p:nvSpPr>
          <p:cNvPr id="4" name="Rectangle 3"/>
          <p:cNvSpPr/>
          <p:nvPr/>
        </p:nvSpPr>
        <p:spPr>
          <a:xfrm>
            <a:off x="5465441" y="2848999"/>
            <a:ext cx="3834007" cy="867930"/>
          </a:xfrm>
          <a:prstGeom prst="rect">
            <a:avLst/>
          </a:prstGeom>
        </p:spPr>
        <p:txBody>
          <a:bodyPr wrap="square">
            <a:spAutoFit/>
          </a:bodyPr>
          <a:lstStyle/>
          <a:p>
            <a:pPr marL="717457" lvl="2" indent="0" algn="just" defTabSz="717457" rtl="0"/>
            <a:r>
              <a:rPr lang="en-US" sz="1260" b="1" kern="1200" dirty="0">
                <a:solidFill>
                  <a:srgbClr val="C00000"/>
                </a:solidFill>
                <a:latin typeface="Arial" panose="020B0604020202020204"/>
                <a:ea typeface="+mn-ea"/>
                <a:cs typeface="+mn-cs"/>
              </a:rPr>
              <a:t>Ceremony Signature of the SCO</a:t>
            </a:r>
          </a:p>
          <a:p>
            <a:pPr marL="717457" lvl="2" indent="0" algn="just" defTabSz="717457" rtl="0"/>
            <a:r>
              <a:rPr lang="en-US" sz="1260" b="1" kern="1200" dirty="0">
                <a:solidFill>
                  <a:srgbClr val="C00000"/>
                </a:solidFill>
                <a:latin typeface="Arial" panose="020B0604020202020204"/>
                <a:ea typeface="+mn-ea"/>
                <a:cs typeface="+mn-cs"/>
              </a:rPr>
              <a:t>Joint Declaration of Interest, Biarritz</a:t>
            </a:r>
          </a:p>
          <a:p>
            <a:pPr marL="717457" lvl="2" indent="0" algn="just" defTabSz="717457" rtl="0"/>
            <a:r>
              <a:rPr lang="en-US" sz="1260" b="1" kern="1200" dirty="0">
                <a:solidFill>
                  <a:srgbClr val="C00000"/>
                </a:solidFill>
                <a:latin typeface="Arial" panose="020B0604020202020204"/>
                <a:ea typeface="+mn-ea"/>
                <a:cs typeface="+mn-cs"/>
              </a:rPr>
              <a:t>August 24-27, 2019</a:t>
            </a:r>
          </a:p>
          <a:p>
            <a:pPr marL="717457" lvl="2" indent="0" algn="just" defTabSz="717457" rtl="0"/>
            <a:r>
              <a:rPr lang="en-US" sz="1260" b="1" kern="1200" dirty="0">
                <a:solidFill>
                  <a:srgbClr val="C00000"/>
                </a:solidFill>
                <a:latin typeface="Arial" panose="020B0604020202020204"/>
                <a:ea typeface="+mn-ea"/>
                <a:cs typeface="+mn-cs"/>
              </a:rPr>
              <a:t>Set up of a Steering Committee</a:t>
            </a:r>
          </a:p>
        </p:txBody>
      </p:sp>
      <p:sp>
        <p:nvSpPr>
          <p:cNvPr id="11" name="Espace réservé du pied de page 10"/>
          <p:cNvSpPr>
            <a:spLocks noGrp="1"/>
          </p:cNvSpPr>
          <p:nvPr>
            <p:ph type="ftr" sz="quarter" idx="18"/>
          </p:nvPr>
        </p:nvSpPr>
        <p:spPr/>
        <p:txBody>
          <a:bodyPr/>
          <a:lstStyle/>
          <a:p>
            <a:r>
              <a:rPr lang="fr-FR" smtClean="0"/>
              <a:t>SIT-34, 3-4 April 2019</a:t>
            </a:r>
            <a:endParaRPr lang="fr-FR"/>
          </a:p>
        </p:txBody>
      </p:sp>
      <p:sp>
        <p:nvSpPr>
          <p:cNvPr id="15" name="Espace réservé du numéro de diapositive 14"/>
          <p:cNvSpPr>
            <a:spLocks noGrp="1"/>
          </p:cNvSpPr>
          <p:nvPr>
            <p:ph type="sldNum" sz="quarter" idx="17"/>
          </p:nvPr>
        </p:nvSpPr>
        <p:spPr/>
        <p:txBody>
          <a:bodyPr/>
          <a:lstStyle/>
          <a:p>
            <a:pPr defTabSz="717457" rtl="0">
              <a:defRPr/>
            </a:pPr>
            <a:fld id="{EB81167D-292E-8142-ABF3-3BDF0609D345}" type="slidenum">
              <a:rPr lang="fr-FR" kern="1200" smtClean="0"/>
              <a:pPr defTabSz="717457" rtl="0">
                <a:defRPr/>
              </a:pPr>
              <a:t>15</a:t>
            </a:fld>
            <a:endParaRPr lang="fr-FR" kern="1200"/>
          </a:p>
        </p:txBody>
      </p:sp>
    </p:spTree>
    <p:extLst>
      <p:ext uri="{BB962C8B-B14F-4D97-AF65-F5344CB8AC3E}">
        <p14:creationId xmlns:p14="http://schemas.microsoft.com/office/powerpoint/2010/main" val="8786091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8"/>
          <p:cNvSpPr>
            <a:spLocks noGrp="1"/>
          </p:cNvSpPr>
          <p:nvPr>
            <p:ph type="title"/>
          </p:nvPr>
        </p:nvSpPr>
        <p:spPr/>
        <p:txBody>
          <a:bodyPr/>
          <a:lstStyle/>
          <a:p>
            <a:r>
              <a:rPr lang="en-US" dirty="0"/>
              <a:t>Space Climate Observatory</a:t>
            </a:r>
          </a:p>
        </p:txBody>
      </p:sp>
      <p:sp>
        <p:nvSpPr>
          <p:cNvPr id="9" name="Sous-titre 10"/>
          <p:cNvSpPr>
            <a:spLocks noGrp="1"/>
          </p:cNvSpPr>
          <p:nvPr>
            <p:ph type="subTitle" idx="14"/>
          </p:nvPr>
        </p:nvSpPr>
        <p:spPr/>
        <p:txBody>
          <a:bodyPr/>
          <a:lstStyle/>
          <a:p>
            <a:r>
              <a:rPr lang="en-US" dirty="0"/>
              <a:t>Summary </a:t>
            </a:r>
            <a:r>
              <a:rPr lang="en-US" dirty="0" smtClean="0"/>
              <a:t>of the meeting – Concept , Perimeter and objectives</a:t>
            </a:r>
            <a:endParaRPr lang="en-US" dirty="0"/>
          </a:p>
        </p:txBody>
      </p:sp>
      <p:sp>
        <p:nvSpPr>
          <p:cNvPr id="4" name="Espace réservé du contenu 3"/>
          <p:cNvSpPr>
            <a:spLocks noGrp="1"/>
          </p:cNvSpPr>
          <p:nvPr>
            <p:ph sz="quarter" idx="13"/>
          </p:nvPr>
        </p:nvSpPr>
        <p:spPr>
          <a:xfrm>
            <a:off x="228600" y="955589"/>
            <a:ext cx="8542258" cy="5456475"/>
          </a:xfrm>
        </p:spPr>
        <p:txBody>
          <a:bodyPr/>
          <a:lstStyle/>
          <a:p>
            <a:pPr lvl="2" algn="just"/>
            <a:r>
              <a:rPr lang="fr-FR" dirty="0">
                <a:latin typeface="Vani"/>
              </a:rPr>
              <a:t>Program </a:t>
            </a:r>
            <a:r>
              <a:rPr lang="fr-FR" dirty="0" err="1">
                <a:latin typeface="Vani"/>
              </a:rPr>
              <a:t>definition</a:t>
            </a:r>
            <a:r>
              <a:rPr lang="fr-FR" dirty="0">
                <a:latin typeface="Vani"/>
              </a:rPr>
              <a:t> document </a:t>
            </a:r>
            <a:r>
              <a:rPr lang="fr-FR" dirty="0" err="1">
                <a:latin typeface="Vani"/>
              </a:rPr>
              <a:t>greatly</a:t>
            </a:r>
            <a:r>
              <a:rPr lang="fr-FR" dirty="0">
                <a:latin typeface="Vani"/>
              </a:rPr>
              <a:t> </a:t>
            </a:r>
            <a:r>
              <a:rPr lang="fr-FR" dirty="0" err="1">
                <a:latin typeface="Vani"/>
              </a:rPr>
              <a:t>appreciated</a:t>
            </a:r>
            <a:endParaRPr lang="fr-FR" dirty="0">
              <a:latin typeface="Vani"/>
            </a:endParaRPr>
          </a:p>
          <a:p>
            <a:pPr lvl="2" algn="just"/>
            <a:r>
              <a:rPr lang="en-US" dirty="0" smtClean="0">
                <a:latin typeface="Vani"/>
              </a:rPr>
              <a:t>The </a:t>
            </a:r>
            <a:r>
              <a:rPr lang="en-US" dirty="0">
                <a:latin typeface="Vani"/>
              </a:rPr>
              <a:t>articulation of SCO with other international programs and initiatives is better understood (“pulling the same rope in the same direction”, “</a:t>
            </a:r>
            <a:r>
              <a:rPr lang="en-US" b="1" dirty="0">
                <a:latin typeface="Vani"/>
              </a:rPr>
              <a:t>SCO really bridges a gap</a:t>
            </a:r>
            <a:r>
              <a:rPr lang="en-US" dirty="0">
                <a:latin typeface="Vani"/>
              </a:rPr>
              <a:t>“, …)</a:t>
            </a:r>
          </a:p>
          <a:p>
            <a:pPr lvl="2" algn="just"/>
            <a:r>
              <a:rPr lang="en-US" dirty="0">
                <a:latin typeface="Vani"/>
              </a:rPr>
              <a:t>The focus on the climate change impacts (</a:t>
            </a:r>
            <a:r>
              <a:rPr lang="en-US" b="1" dirty="0">
                <a:latin typeface="Vani"/>
              </a:rPr>
              <a:t>pillar 3 of the space-based architecture for climate monitoring</a:t>
            </a:r>
            <a:r>
              <a:rPr lang="en-US" dirty="0">
                <a:latin typeface="Vani"/>
              </a:rPr>
              <a:t>) is highly appreciated ;</a:t>
            </a:r>
          </a:p>
          <a:p>
            <a:pPr lvl="2" algn="just"/>
            <a:r>
              <a:rPr lang="en-US" dirty="0">
                <a:latin typeface="Vani"/>
              </a:rPr>
              <a:t>It is recognized that there is a </a:t>
            </a:r>
            <a:r>
              <a:rPr lang="en-US" b="1" dirty="0">
                <a:latin typeface="Vani"/>
              </a:rPr>
              <a:t>strong need to structure international collaboration on climate change impact monitoring</a:t>
            </a:r>
          </a:p>
          <a:p>
            <a:pPr lvl="2" algn="just"/>
            <a:r>
              <a:rPr lang="en-US" dirty="0">
                <a:latin typeface="Vani"/>
              </a:rPr>
              <a:t>Need to adopt the </a:t>
            </a:r>
            <a:r>
              <a:rPr lang="en-US" b="1" dirty="0">
                <a:latin typeface="Vani"/>
              </a:rPr>
              <a:t>high-quality standards and guidelines </a:t>
            </a:r>
            <a:r>
              <a:rPr lang="en-US" dirty="0">
                <a:latin typeface="Vani"/>
              </a:rPr>
              <a:t>that have ben developed (in particular in the frame of WG Climate for the production of the ECVs) for all information generated within SCO. Important for the credibility of the community and the consistency of the communication</a:t>
            </a:r>
            <a:r>
              <a:rPr lang="en-US" dirty="0" smtClean="0">
                <a:latin typeface="Vani"/>
              </a:rPr>
              <a:t>.</a:t>
            </a:r>
          </a:p>
          <a:p>
            <a:pPr lvl="2"/>
            <a:r>
              <a:rPr lang="en-US" dirty="0" smtClean="0">
                <a:latin typeface="Vani"/>
              </a:rPr>
              <a:t>SCO </a:t>
            </a:r>
            <a:r>
              <a:rPr lang="en-US" dirty="0">
                <a:latin typeface="Vani"/>
              </a:rPr>
              <a:t>seen as a very good way </a:t>
            </a:r>
            <a:r>
              <a:rPr lang="en-US" b="1" dirty="0">
                <a:latin typeface="Vani"/>
              </a:rPr>
              <a:t>to bridge the gap between science and society</a:t>
            </a:r>
            <a:r>
              <a:rPr lang="en-US" dirty="0">
                <a:latin typeface="Vani"/>
              </a:rPr>
              <a:t>, and to develop trans-disciplinary collaborative research and development </a:t>
            </a:r>
          </a:p>
          <a:p>
            <a:pPr lvl="2"/>
            <a:r>
              <a:rPr lang="en-US" dirty="0" smtClean="0">
                <a:latin typeface="Vani"/>
              </a:rPr>
              <a:t>Essential </a:t>
            </a:r>
            <a:r>
              <a:rPr lang="en-US" dirty="0">
                <a:latin typeface="Vani"/>
              </a:rPr>
              <a:t>to build upon local (e.g. traditional knowledge) / national expertise / tools / initiatives / infrastructures</a:t>
            </a:r>
          </a:p>
          <a:p>
            <a:pPr lvl="2"/>
            <a:r>
              <a:rPr lang="en-US" dirty="0">
                <a:latin typeface="Vani"/>
              </a:rPr>
              <a:t>SCO could be a unique opportunity (“multiplier”) to “industrialize” or “</a:t>
            </a:r>
            <a:r>
              <a:rPr lang="en-US" b="1" dirty="0">
                <a:latin typeface="Vani"/>
              </a:rPr>
              <a:t>replicate” local climate change impacts studies / </a:t>
            </a:r>
            <a:r>
              <a:rPr lang="en-US" b="1" dirty="0" smtClean="0">
                <a:latin typeface="Vani"/>
              </a:rPr>
              <a:t>use cases </a:t>
            </a:r>
            <a:r>
              <a:rPr lang="en-US" b="1" dirty="0">
                <a:latin typeface="Vani"/>
              </a:rPr>
              <a:t>and generalize them massively.</a:t>
            </a:r>
          </a:p>
          <a:p>
            <a:pPr lvl="2"/>
            <a:r>
              <a:rPr lang="en-US" dirty="0">
                <a:latin typeface="Vani"/>
              </a:rPr>
              <a:t>SCO is seen as a means to also </a:t>
            </a:r>
            <a:r>
              <a:rPr lang="en-US" b="1" dirty="0">
                <a:latin typeface="Vani"/>
              </a:rPr>
              <a:t>catalyze national coordination </a:t>
            </a:r>
            <a:r>
              <a:rPr lang="en-US" dirty="0">
                <a:latin typeface="Vani"/>
              </a:rPr>
              <a:t>and effort on CC impacts;</a:t>
            </a:r>
          </a:p>
          <a:p>
            <a:pPr lvl="2"/>
            <a:r>
              <a:rPr lang="en-US" dirty="0">
                <a:latin typeface="Vani"/>
              </a:rPr>
              <a:t>SCO </a:t>
            </a:r>
            <a:r>
              <a:rPr lang="en-US" dirty="0" smtClean="0">
                <a:latin typeface="Vani"/>
              </a:rPr>
              <a:t>is </a:t>
            </a:r>
            <a:r>
              <a:rPr lang="en-US" dirty="0">
                <a:latin typeface="Vani"/>
              </a:rPr>
              <a:t>seen as a very good way to obtain </a:t>
            </a:r>
            <a:r>
              <a:rPr lang="en-US" b="1" dirty="0">
                <a:latin typeface="Vani"/>
              </a:rPr>
              <a:t>more feedbacks from end-users</a:t>
            </a:r>
            <a:r>
              <a:rPr lang="en-US" dirty="0">
                <a:latin typeface="Vani"/>
              </a:rPr>
              <a:t>, </a:t>
            </a:r>
            <a:r>
              <a:rPr lang="en-US" b="1" dirty="0">
                <a:latin typeface="Vani"/>
              </a:rPr>
              <a:t>maximize the use of CDRs </a:t>
            </a:r>
            <a:r>
              <a:rPr lang="en-US" dirty="0">
                <a:latin typeface="Vani"/>
              </a:rPr>
              <a:t>and gain insight into the needs for future space programs and related observations (e.g. develop of new indicators).</a:t>
            </a:r>
          </a:p>
          <a:p>
            <a:pPr marL="171450" lvl="2" indent="0">
              <a:buNone/>
            </a:pPr>
            <a:endParaRPr lang="en-US" dirty="0">
              <a:latin typeface="Vani"/>
            </a:endParaRPr>
          </a:p>
          <a:p>
            <a:pPr lvl="2" algn="just"/>
            <a:endParaRPr lang="en-US" dirty="0">
              <a:latin typeface="Vani"/>
            </a:endParaRPr>
          </a:p>
        </p:txBody>
      </p:sp>
      <p:sp>
        <p:nvSpPr>
          <p:cNvPr id="2" name="Espace réservé du pied de page 1"/>
          <p:cNvSpPr>
            <a:spLocks noGrp="1"/>
          </p:cNvSpPr>
          <p:nvPr>
            <p:ph type="ftr" sz="quarter" idx="18"/>
          </p:nvPr>
        </p:nvSpPr>
        <p:spPr/>
        <p:txBody>
          <a:bodyPr/>
          <a:lstStyle/>
          <a:p>
            <a:r>
              <a:rPr lang="fr-FR" smtClean="0"/>
              <a:t>SIT-34, 3-4 April 2019</a:t>
            </a:r>
            <a:endParaRPr lang="fr-FR"/>
          </a:p>
        </p:txBody>
      </p:sp>
      <p:sp>
        <p:nvSpPr>
          <p:cNvPr id="11" name="Espace réservé du numéro de diapositive 10"/>
          <p:cNvSpPr>
            <a:spLocks noGrp="1"/>
          </p:cNvSpPr>
          <p:nvPr>
            <p:ph type="sldNum" sz="quarter" idx="17"/>
          </p:nvPr>
        </p:nvSpPr>
        <p:spPr/>
        <p:txBody>
          <a:bodyPr/>
          <a:lstStyle/>
          <a:p>
            <a:pPr defTabSz="717457" rtl="0">
              <a:defRPr/>
            </a:pPr>
            <a:fld id="{EB81167D-292E-8142-ABF3-3BDF0609D345}" type="slidenum">
              <a:rPr lang="fr-FR" kern="1200" smtClean="0"/>
              <a:pPr defTabSz="717457" rtl="0">
                <a:defRPr/>
              </a:pPr>
              <a:t>16</a:t>
            </a:fld>
            <a:endParaRPr lang="fr-FR" kern="1200"/>
          </a:p>
        </p:txBody>
      </p:sp>
    </p:spTree>
    <p:extLst>
      <p:ext uri="{BB962C8B-B14F-4D97-AF65-F5344CB8AC3E}">
        <p14:creationId xmlns:p14="http://schemas.microsoft.com/office/powerpoint/2010/main" val="30044085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8"/>
          <p:cNvSpPr>
            <a:spLocks noGrp="1"/>
          </p:cNvSpPr>
          <p:nvPr>
            <p:ph type="title"/>
          </p:nvPr>
        </p:nvSpPr>
        <p:spPr/>
        <p:txBody>
          <a:bodyPr/>
          <a:lstStyle/>
          <a:p>
            <a:r>
              <a:rPr lang="en-US" dirty="0"/>
              <a:t>Space Climate Observatory</a:t>
            </a:r>
          </a:p>
        </p:txBody>
      </p:sp>
      <p:sp>
        <p:nvSpPr>
          <p:cNvPr id="9" name="Sous-titre 10"/>
          <p:cNvSpPr>
            <a:spLocks noGrp="1"/>
          </p:cNvSpPr>
          <p:nvPr>
            <p:ph type="subTitle" idx="14"/>
          </p:nvPr>
        </p:nvSpPr>
        <p:spPr/>
        <p:txBody>
          <a:bodyPr/>
          <a:lstStyle/>
          <a:p>
            <a:r>
              <a:rPr lang="en-US" dirty="0"/>
              <a:t>Summary </a:t>
            </a:r>
            <a:r>
              <a:rPr lang="en-US" dirty="0" smtClean="0"/>
              <a:t>of the meeting – </a:t>
            </a:r>
            <a:r>
              <a:rPr lang="en-US" dirty="0"/>
              <a:t>National experiences in CC impact assessments</a:t>
            </a:r>
          </a:p>
        </p:txBody>
      </p:sp>
      <p:sp>
        <p:nvSpPr>
          <p:cNvPr id="2" name="Espace réservé du contenu 1"/>
          <p:cNvSpPr>
            <a:spLocks noGrp="1"/>
          </p:cNvSpPr>
          <p:nvPr>
            <p:ph sz="quarter" idx="13"/>
          </p:nvPr>
        </p:nvSpPr>
        <p:spPr/>
        <p:txBody>
          <a:bodyPr/>
          <a:lstStyle/>
          <a:p>
            <a:pPr lvl="1" algn="just"/>
            <a:r>
              <a:rPr lang="en-US" dirty="0" smtClean="0"/>
              <a:t>Contribution </a:t>
            </a:r>
            <a:r>
              <a:rPr lang="en-US" dirty="0"/>
              <a:t>of spatial technologies/space capabilities in </a:t>
            </a:r>
            <a:r>
              <a:rPr lang="en-US" dirty="0" smtClean="0"/>
              <a:t>understanding, monitoring impacts of CC</a:t>
            </a:r>
            <a:endParaRPr lang="en-US" dirty="0"/>
          </a:p>
          <a:p>
            <a:pPr lvl="1" algn="just"/>
            <a:r>
              <a:rPr lang="en-US" dirty="0"/>
              <a:t>Develop of indicators for decision making processes</a:t>
            </a:r>
          </a:p>
          <a:p>
            <a:pPr lvl="1" algn="just"/>
            <a:r>
              <a:rPr lang="en-US" dirty="0"/>
              <a:t>Strong involvement of the research community in the development/validation/use of </a:t>
            </a:r>
            <a:r>
              <a:rPr lang="en-US" dirty="0" smtClean="0"/>
              <a:t>indicators</a:t>
            </a:r>
            <a:endParaRPr lang="en-US" dirty="0"/>
          </a:p>
          <a:p>
            <a:pPr lvl="1" algn="just"/>
            <a:r>
              <a:rPr lang="en-US" dirty="0"/>
              <a:t>Regional/national/local scales of key importance: </a:t>
            </a:r>
          </a:p>
          <a:p>
            <a:pPr lvl="2" algn="just"/>
            <a:r>
              <a:rPr lang="en-US" dirty="0" smtClean="0"/>
              <a:t>Key </a:t>
            </a:r>
            <a:r>
              <a:rPr lang="en-US" dirty="0"/>
              <a:t>interests/requests from local stakeholders, </a:t>
            </a:r>
          </a:p>
          <a:p>
            <a:pPr lvl="2" algn="just"/>
            <a:r>
              <a:rPr lang="en-US" dirty="0"/>
              <a:t>Easier coordination (e.g. implementation of regional RI </a:t>
            </a:r>
            <a:r>
              <a:rPr lang="en-US" dirty="0" err="1"/>
              <a:t>Datahub</a:t>
            </a:r>
            <a:r>
              <a:rPr lang="en-US" dirty="0"/>
              <a:t>/platform) </a:t>
            </a:r>
          </a:p>
          <a:p>
            <a:pPr lvl="2" algn="just"/>
            <a:r>
              <a:rPr lang="en-US" dirty="0"/>
              <a:t>Ready to use applications (end-users requests);</a:t>
            </a:r>
          </a:p>
          <a:p>
            <a:pPr lvl="2" algn="just"/>
            <a:r>
              <a:rPr lang="en-US" dirty="0"/>
              <a:t>Methods and best practices transferable.</a:t>
            </a:r>
          </a:p>
          <a:p>
            <a:pPr lvl="2" algn="just"/>
            <a:r>
              <a:rPr lang="en-US" dirty="0"/>
              <a:t>Make best use of existing initiatives and programs related to impacts CC (</a:t>
            </a:r>
            <a:r>
              <a:rPr lang="en-US" dirty="0" err="1"/>
              <a:t>e.g</a:t>
            </a:r>
            <a:r>
              <a:rPr lang="en-US" dirty="0"/>
              <a:t> C3S) </a:t>
            </a:r>
          </a:p>
          <a:p>
            <a:pPr lvl="1" algn="just"/>
            <a:r>
              <a:rPr lang="en-US" dirty="0"/>
              <a:t>Free and open data access </a:t>
            </a:r>
            <a:r>
              <a:rPr lang="en-US" dirty="0" smtClean="0"/>
              <a:t>promoted</a:t>
            </a:r>
          </a:p>
          <a:p>
            <a:pPr lvl="1" algn="just"/>
            <a:endParaRPr lang="en-US" dirty="0"/>
          </a:p>
          <a:p>
            <a:pPr lvl="1"/>
            <a:r>
              <a:rPr lang="en-US" dirty="0" smtClean="0">
                <a:latin typeface="Vani"/>
              </a:rPr>
              <a:t>SCO </a:t>
            </a:r>
            <a:r>
              <a:rPr lang="en-US" dirty="0">
                <a:latin typeface="Vani"/>
              </a:rPr>
              <a:t>program definition </a:t>
            </a:r>
            <a:r>
              <a:rPr lang="en-US" dirty="0" smtClean="0">
                <a:latin typeface="Vani"/>
              </a:rPr>
              <a:t>document : contributions from partners are very much welcome</a:t>
            </a:r>
            <a:endParaRPr lang="en-US" dirty="0">
              <a:latin typeface="Vani"/>
            </a:endParaRPr>
          </a:p>
          <a:p>
            <a:pPr lvl="2"/>
            <a:endParaRPr lang="en-US" dirty="0">
              <a:latin typeface="Vani"/>
            </a:endParaRPr>
          </a:p>
          <a:p>
            <a:pPr lvl="1"/>
            <a:r>
              <a:rPr lang="en-US" dirty="0">
                <a:latin typeface="Vani"/>
              </a:rPr>
              <a:t>Everybody </a:t>
            </a:r>
            <a:r>
              <a:rPr lang="en-US" dirty="0" smtClean="0">
                <a:latin typeface="Vani"/>
              </a:rPr>
              <a:t>was </a:t>
            </a:r>
            <a:r>
              <a:rPr lang="en-US" dirty="0">
                <a:latin typeface="Vani"/>
              </a:rPr>
              <a:t>invited </a:t>
            </a:r>
            <a:r>
              <a:rPr lang="en-US" dirty="0" smtClean="0">
                <a:latin typeface="Vani"/>
              </a:rPr>
              <a:t>to </a:t>
            </a:r>
            <a:r>
              <a:rPr lang="en-US" dirty="0">
                <a:latin typeface="Vani"/>
              </a:rPr>
              <a:t>react to the draft </a:t>
            </a:r>
            <a:r>
              <a:rPr lang="en-US" dirty="0" smtClean="0">
                <a:latin typeface="Vani"/>
              </a:rPr>
              <a:t>Joint Declaration </a:t>
            </a:r>
            <a:r>
              <a:rPr lang="en-US" dirty="0">
                <a:latin typeface="Vani"/>
              </a:rPr>
              <a:t>of </a:t>
            </a:r>
            <a:r>
              <a:rPr lang="en-US" dirty="0" smtClean="0">
                <a:latin typeface="Vani"/>
              </a:rPr>
              <a:t>Interest </a:t>
            </a:r>
            <a:r>
              <a:rPr lang="en-US" dirty="0">
                <a:latin typeface="Vani"/>
              </a:rPr>
              <a:t>that has </a:t>
            </a:r>
            <a:r>
              <a:rPr lang="en-US" dirty="0" smtClean="0">
                <a:latin typeface="Vani"/>
              </a:rPr>
              <a:t>been </a:t>
            </a:r>
            <a:r>
              <a:rPr lang="en-US" dirty="0">
                <a:latin typeface="Vani"/>
              </a:rPr>
              <a:t>proposed just after the meeting. </a:t>
            </a:r>
          </a:p>
          <a:p>
            <a:pPr lvl="1" algn="just"/>
            <a:endParaRPr lang="en-US" dirty="0"/>
          </a:p>
          <a:p>
            <a:pPr algn="just"/>
            <a:endParaRPr lang="en-US" dirty="0"/>
          </a:p>
          <a:p>
            <a:pPr algn="just"/>
            <a:endParaRPr lang="fr-FR" dirty="0"/>
          </a:p>
        </p:txBody>
      </p:sp>
      <p:sp>
        <p:nvSpPr>
          <p:cNvPr id="3" name="Espace réservé du pied de page 2"/>
          <p:cNvSpPr>
            <a:spLocks noGrp="1"/>
          </p:cNvSpPr>
          <p:nvPr>
            <p:ph type="ftr" sz="quarter" idx="18"/>
          </p:nvPr>
        </p:nvSpPr>
        <p:spPr/>
        <p:txBody>
          <a:bodyPr/>
          <a:lstStyle/>
          <a:p>
            <a:r>
              <a:rPr lang="fr-FR" smtClean="0"/>
              <a:t>SIT-34, 3-4 April 2019</a:t>
            </a:r>
            <a:endParaRPr lang="fr-FR"/>
          </a:p>
        </p:txBody>
      </p:sp>
      <p:sp>
        <p:nvSpPr>
          <p:cNvPr id="12" name="Espace réservé du numéro de diapositive 11"/>
          <p:cNvSpPr>
            <a:spLocks noGrp="1"/>
          </p:cNvSpPr>
          <p:nvPr>
            <p:ph type="sldNum" sz="quarter" idx="17"/>
          </p:nvPr>
        </p:nvSpPr>
        <p:spPr/>
        <p:txBody>
          <a:bodyPr/>
          <a:lstStyle/>
          <a:p>
            <a:pPr defTabSz="717457" rtl="0">
              <a:defRPr/>
            </a:pPr>
            <a:fld id="{EB81167D-292E-8142-ABF3-3BDF0609D345}" type="slidenum">
              <a:rPr lang="fr-FR" kern="1200" smtClean="0"/>
              <a:pPr defTabSz="717457" rtl="0">
                <a:defRPr/>
              </a:pPr>
              <a:t>17</a:t>
            </a:fld>
            <a:endParaRPr lang="fr-FR" kern="1200"/>
          </a:p>
        </p:txBody>
      </p:sp>
    </p:spTree>
    <p:extLst>
      <p:ext uri="{BB962C8B-B14F-4D97-AF65-F5344CB8AC3E}">
        <p14:creationId xmlns:p14="http://schemas.microsoft.com/office/powerpoint/2010/main" val="10508071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8"/>
          <p:cNvSpPr>
            <a:spLocks noGrp="1"/>
          </p:cNvSpPr>
          <p:nvPr>
            <p:ph type="title"/>
          </p:nvPr>
        </p:nvSpPr>
        <p:spPr/>
        <p:txBody>
          <a:bodyPr/>
          <a:lstStyle/>
          <a:p>
            <a:r>
              <a:rPr lang="en-US" dirty="0"/>
              <a:t>Space Climate Observatory</a:t>
            </a:r>
          </a:p>
        </p:txBody>
      </p:sp>
      <p:sp>
        <p:nvSpPr>
          <p:cNvPr id="9" name="Sous-titre 10"/>
          <p:cNvSpPr>
            <a:spLocks noGrp="1"/>
          </p:cNvSpPr>
          <p:nvPr>
            <p:ph type="subTitle" idx="14"/>
          </p:nvPr>
        </p:nvSpPr>
        <p:spPr/>
        <p:txBody>
          <a:bodyPr/>
          <a:lstStyle/>
          <a:p>
            <a:r>
              <a:rPr lang="en-US" dirty="0" smtClean="0"/>
              <a:t>CEOS Response to SCO proposal – March 18</a:t>
            </a:r>
            <a:r>
              <a:rPr lang="en-US" baseline="30000" dirty="0" smtClean="0"/>
              <a:t>th</a:t>
            </a:r>
            <a:r>
              <a:rPr lang="en-US" dirty="0" smtClean="0"/>
              <a:t> </a:t>
            </a:r>
            <a:endParaRPr lang="en-US" dirty="0"/>
          </a:p>
        </p:txBody>
      </p:sp>
      <p:sp>
        <p:nvSpPr>
          <p:cNvPr id="4" name="Espace réservé du contenu 3"/>
          <p:cNvSpPr>
            <a:spLocks noGrp="1"/>
          </p:cNvSpPr>
          <p:nvPr>
            <p:ph sz="quarter" idx="13"/>
          </p:nvPr>
        </p:nvSpPr>
        <p:spPr>
          <a:xfrm>
            <a:off x="298451" y="827966"/>
            <a:ext cx="8542258" cy="5403580"/>
          </a:xfrm>
        </p:spPr>
        <p:txBody>
          <a:bodyPr/>
          <a:lstStyle/>
          <a:p>
            <a:endParaRPr lang="en-US" sz="1400" dirty="0" smtClean="0"/>
          </a:p>
          <a:p>
            <a:r>
              <a:rPr lang="en-US" sz="1400" dirty="0" smtClean="0"/>
              <a:t>Further definition of SCO Outputs : </a:t>
            </a:r>
          </a:p>
          <a:p>
            <a:pPr lvl="2"/>
            <a:r>
              <a:rPr lang="en-US" sz="1200" b="1" dirty="0"/>
              <a:t>Improved multi-source data web-based access </a:t>
            </a:r>
          </a:p>
          <a:p>
            <a:pPr lvl="3"/>
            <a:r>
              <a:rPr lang="en-US" sz="1100" dirty="0"/>
              <a:t>Free access to existing Data products generated outside the SCO</a:t>
            </a:r>
          </a:p>
          <a:p>
            <a:pPr lvl="3"/>
            <a:r>
              <a:rPr lang="en-US" sz="1100" dirty="0"/>
              <a:t>Free access to Data products generated by the SCO and SCO Contributors </a:t>
            </a:r>
          </a:p>
          <a:p>
            <a:pPr lvl="1"/>
            <a:endParaRPr lang="en-US" sz="1400" dirty="0"/>
          </a:p>
          <a:p>
            <a:pPr lvl="2"/>
            <a:r>
              <a:rPr lang="en-US" sz="1200" b="1" dirty="0"/>
              <a:t>Full description of Climate Change impact Case Studies performed </a:t>
            </a:r>
          </a:p>
          <a:p>
            <a:pPr lvl="3"/>
            <a:r>
              <a:rPr lang="en-US" sz="1100" dirty="0"/>
              <a:t>Climate change impact descriptive </a:t>
            </a:r>
            <a:r>
              <a:rPr lang="en-US" sz="1100" dirty="0" smtClean="0"/>
              <a:t>sheets </a:t>
            </a:r>
            <a:endParaRPr lang="en-US" sz="1100" dirty="0"/>
          </a:p>
          <a:p>
            <a:pPr lvl="3"/>
            <a:r>
              <a:rPr lang="en-US" sz="1100" dirty="0"/>
              <a:t>Open source code implementing the specifically designed impact study</a:t>
            </a:r>
          </a:p>
          <a:p>
            <a:endParaRPr lang="en-US" sz="1400" dirty="0" smtClean="0"/>
          </a:p>
          <a:p>
            <a:r>
              <a:rPr lang="en-US" sz="1400" dirty="0" smtClean="0"/>
              <a:t>The role of space agencies in particular within the national landscape -&gt;SCO open to all partners , up to them to identify the representative at international level (see next slide – France example)</a:t>
            </a:r>
          </a:p>
          <a:p>
            <a:pPr lvl="2"/>
            <a:r>
              <a:rPr lang="en-US" sz="1220" dirty="0" smtClean="0"/>
              <a:t>Many countries are facing crucial lack of observations : space observations are key data to monitor impacts</a:t>
            </a:r>
          </a:p>
          <a:p>
            <a:pPr lvl="2"/>
            <a:r>
              <a:rPr lang="en-US" sz="1220" dirty="0" smtClean="0"/>
              <a:t>We could not manage what we could not measure</a:t>
            </a:r>
          </a:p>
          <a:p>
            <a:endParaRPr lang="en-US" sz="1400" dirty="0"/>
          </a:p>
          <a:p>
            <a:r>
              <a:rPr lang="en-US" sz="1400" dirty="0" smtClean="0"/>
              <a:t>Avoid duplication with the existing climate services and data distribution mechanisms : SCO data distribution platform</a:t>
            </a:r>
          </a:p>
          <a:p>
            <a:pPr lvl="2"/>
            <a:r>
              <a:rPr lang="en-US" sz="1200" dirty="0" smtClean="0"/>
              <a:t>The architecture has to be defined and established taking into account the existing capabilities</a:t>
            </a:r>
          </a:p>
          <a:p>
            <a:endParaRPr lang="en-US" sz="1400" dirty="0"/>
          </a:p>
          <a:p>
            <a:r>
              <a:rPr lang="en-US" sz="1400" dirty="0" smtClean="0"/>
              <a:t>GCOS, CEOS, CGMS, WMO members of the Observer Committee </a:t>
            </a:r>
          </a:p>
          <a:p>
            <a:pPr lvl="2"/>
            <a:r>
              <a:rPr lang="en-US" sz="1200" dirty="0" smtClean="0"/>
              <a:t>Already proposed in the SCO document : partners wish to discuss governance aspects within the Steering Committee</a:t>
            </a:r>
          </a:p>
          <a:p>
            <a:r>
              <a:rPr lang="en-US" sz="1400" dirty="0" smtClean="0"/>
              <a:t>Future CEOS engagement on SCO will remain with the WG Climate chair as the governance structures are elaborated and become more mature</a:t>
            </a:r>
          </a:p>
          <a:p>
            <a:r>
              <a:rPr lang="en-US" sz="1400" dirty="0" smtClean="0"/>
              <a:t>CDR, ECV are freely shared on a full and open basis: reaffirmed in the SCO program definition and in the Declaration</a:t>
            </a:r>
            <a:endParaRPr lang="en-US" sz="1400" dirty="0"/>
          </a:p>
          <a:p>
            <a:endParaRPr lang="en-US" sz="1400" dirty="0" smtClean="0"/>
          </a:p>
          <a:p>
            <a:endParaRPr lang="en-US" sz="1400" dirty="0"/>
          </a:p>
          <a:p>
            <a:endParaRPr lang="en-US" sz="1400" dirty="0"/>
          </a:p>
        </p:txBody>
      </p:sp>
      <p:sp>
        <p:nvSpPr>
          <p:cNvPr id="2" name="Espace réservé du pied de page 1"/>
          <p:cNvSpPr>
            <a:spLocks noGrp="1"/>
          </p:cNvSpPr>
          <p:nvPr>
            <p:ph type="ftr" sz="quarter" idx="18"/>
          </p:nvPr>
        </p:nvSpPr>
        <p:spPr/>
        <p:txBody>
          <a:bodyPr/>
          <a:lstStyle/>
          <a:p>
            <a:r>
              <a:rPr lang="fr-FR" smtClean="0"/>
              <a:t>SIT-34, 3-4 April 2019</a:t>
            </a:r>
            <a:endParaRPr lang="fr-FR"/>
          </a:p>
        </p:txBody>
      </p:sp>
      <p:sp>
        <p:nvSpPr>
          <p:cNvPr id="11" name="Espace réservé du numéro de diapositive 10"/>
          <p:cNvSpPr>
            <a:spLocks noGrp="1"/>
          </p:cNvSpPr>
          <p:nvPr>
            <p:ph type="sldNum" sz="quarter" idx="17"/>
          </p:nvPr>
        </p:nvSpPr>
        <p:spPr/>
        <p:txBody>
          <a:bodyPr/>
          <a:lstStyle/>
          <a:p>
            <a:pPr defTabSz="717457" rtl="0">
              <a:defRPr/>
            </a:pPr>
            <a:fld id="{EB81167D-292E-8142-ABF3-3BDF0609D345}" type="slidenum">
              <a:rPr lang="fr-FR" kern="1200" smtClean="0"/>
              <a:pPr defTabSz="717457" rtl="0">
                <a:defRPr/>
              </a:pPr>
              <a:t>18</a:t>
            </a:fld>
            <a:endParaRPr lang="fr-FR" kern="1200"/>
          </a:p>
        </p:txBody>
      </p:sp>
    </p:spTree>
    <p:extLst>
      <p:ext uri="{BB962C8B-B14F-4D97-AF65-F5344CB8AC3E}">
        <p14:creationId xmlns:p14="http://schemas.microsoft.com/office/powerpoint/2010/main" val="7603880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191633" y="1729487"/>
            <a:ext cx="6753273" cy="3888022"/>
          </a:xfrm>
          <a:prstGeom prst="rect">
            <a:avLst/>
          </a:prstGeom>
          <a:solidFill>
            <a:srgbClr val="DEEBF7">
              <a:alpha val="50196"/>
            </a:srgbClr>
          </a:solidFill>
          <a:ln w="28575">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defTabSz="685773">
              <a:defRPr/>
            </a:pPr>
            <a:endParaRPr lang="en-US" sz="1620">
              <a:solidFill>
                <a:prstClr val="white"/>
              </a:solidFill>
              <a:latin typeface="Calibri" panose="020F0502020204030204"/>
            </a:endParaRPr>
          </a:p>
        </p:txBody>
      </p:sp>
      <p:sp>
        <p:nvSpPr>
          <p:cNvPr id="72" name="Rectangle 71">
            <a:extLst>
              <a:ext uri="{FF2B5EF4-FFF2-40B4-BE49-F238E27FC236}">
                <a16:creationId xmlns:a16="http://schemas.microsoft.com/office/drawing/2014/main" id="{5C29B492-869F-0C4C-B353-638B62C027D3}"/>
              </a:ext>
            </a:extLst>
          </p:cNvPr>
          <p:cNvSpPr/>
          <p:nvPr/>
        </p:nvSpPr>
        <p:spPr>
          <a:xfrm>
            <a:off x="6137388" y="2371763"/>
            <a:ext cx="2585874" cy="3099021"/>
          </a:xfrm>
          <a:prstGeom prst="rect">
            <a:avLst/>
          </a:prstGeom>
          <a:solidFill>
            <a:schemeClr val="accent1">
              <a:lumMod val="40000"/>
              <a:lumOff val="60000"/>
            </a:schemeClr>
          </a:solidFill>
          <a:ln w="12700">
            <a:solidFill>
              <a:schemeClr val="accent1"/>
            </a:solidFill>
          </a:ln>
        </p:spPr>
        <p:style>
          <a:lnRef idx="1">
            <a:schemeClr val="accent4"/>
          </a:lnRef>
          <a:fillRef idx="2">
            <a:schemeClr val="accent4"/>
          </a:fillRef>
          <a:effectRef idx="1">
            <a:schemeClr val="accent4"/>
          </a:effectRef>
          <a:fontRef idx="minor">
            <a:schemeClr val="dk1"/>
          </a:fontRef>
        </p:style>
        <p:txBody>
          <a:bodyPr rtlCol="0" anchor="t"/>
          <a:lstStyle/>
          <a:p>
            <a:pPr algn="ctr" defTabSz="685773">
              <a:defRPr/>
            </a:pPr>
            <a:endParaRPr lang="en-US" sz="1620" dirty="0">
              <a:solidFill>
                <a:prstClr val="black"/>
              </a:solidFill>
              <a:latin typeface="Calibri" panose="020F0502020204030204"/>
            </a:endParaRPr>
          </a:p>
        </p:txBody>
      </p:sp>
      <p:sp>
        <p:nvSpPr>
          <p:cNvPr id="2" name="Espace réservé du numéro de diapositive 1"/>
          <p:cNvSpPr>
            <a:spLocks noGrp="1"/>
          </p:cNvSpPr>
          <p:nvPr>
            <p:ph type="sldNum" sz="quarter" idx="17"/>
          </p:nvPr>
        </p:nvSpPr>
        <p:spPr>
          <a:xfrm>
            <a:off x="8269945" y="5666298"/>
            <a:ext cx="334697" cy="272891"/>
          </a:xfrm>
        </p:spPr>
        <p:txBody>
          <a:bodyPr/>
          <a:lstStyle/>
          <a:p>
            <a:pPr defTabSz="717428">
              <a:defRPr/>
            </a:pPr>
            <a:fld id="{EB81167D-292E-8142-ABF3-3BDF0609D345}" type="slidenum">
              <a:rPr lang="en-US">
                <a:ea typeface="+mn-ea"/>
              </a:rPr>
              <a:pPr defTabSz="717428">
                <a:defRPr/>
              </a:pPr>
              <a:t>19</a:t>
            </a:fld>
            <a:endParaRPr lang="en-US">
              <a:ea typeface="+mn-ea"/>
            </a:endParaRPr>
          </a:p>
        </p:txBody>
      </p:sp>
      <p:sp>
        <p:nvSpPr>
          <p:cNvPr id="3" name="Titre 2"/>
          <p:cNvSpPr>
            <a:spLocks noGrp="1"/>
          </p:cNvSpPr>
          <p:nvPr>
            <p:ph type="title"/>
          </p:nvPr>
        </p:nvSpPr>
        <p:spPr/>
        <p:txBody>
          <a:bodyPr>
            <a:normAutofit/>
          </a:bodyPr>
          <a:lstStyle/>
          <a:p>
            <a:r>
              <a:rPr lang="en-US"/>
              <a:t>Space Climate Observatory</a:t>
            </a:r>
          </a:p>
        </p:txBody>
      </p:sp>
      <p:sp>
        <p:nvSpPr>
          <p:cNvPr id="6" name="Sous-titre 5"/>
          <p:cNvSpPr>
            <a:spLocks noGrp="1"/>
          </p:cNvSpPr>
          <p:nvPr>
            <p:ph type="subTitle" idx="14"/>
          </p:nvPr>
        </p:nvSpPr>
        <p:spPr/>
        <p:txBody>
          <a:bodyPr/>
          <a:lstStyle/>
          <a:p>
            <a:r>
              <a:rPr lang="en-US" dirty="0"/>
              <a:t>National </a:t>
            </a:r>
            <a:r>
              <a:rPr lang="en-US" dirty="0" smtClean="0"/>
              <a:t>contribution – France example </a:t>
            </a:r>
            <a:endParaRPr lang="en-US" dirty="0"/>
          </a:p>
        </p:txBody>
      </p:sp>
      <p:pic>
        <p:nvPicPr>
          <p:cNvPr id="36" name="Image 35">
            <a:extLst>
              <a:ext uri="{FF2B5EF4-FFF2-40B4-BE49-F238E27FC236}">
                <a16:creationId xmlns:a16="http://schemas.microsoft.com/office/drawing/2014/main" id="{CE9EFA14-3317-CE48-84E7-C527C4373C24}"/>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3987386" y="931004"/>
            <a:ext cx="446090" cy="303834"/>
          </a:xfrm>
          <a:prstGeom prst="rect">
            <a:avLst/>
          </a:prstGeom>
        </p:spPr>
      </p:pic>
      <p:sp>
        <p:nvSpPr>
          <p:cNvPr id="70" name="Rectangle 69"/>
          <p:cNvSpPr/>
          <p:nvPr/>
        </p:nvSpPr>
        <p:spPr>
          <a:xfrm>
            <a:off x="154419" y="1729487"/>
            <a:ext cx="1712701" cy="3888022"/>
          </a:xfrm>
          <a:prstGeom prst="rect">
            <a:avLst/>
          </a:prstGeom>
          <a:solidFill>
            <a:schemeClr val="bg1">
              <a:alpha val="75000"/>
            </a:schemeClr>
          </a:solidFill>
          <a:ln w="28575">
            <a:solidFill>
              <a:srgbClr val="7030A0"/>
            </a:solidFill>
          </a:ln>
        </p:spPr>
        <p:style>
          <a:lnRef idx="0">
            <a:scrgbClr r="0" g="0" b="0"/>
          </a:lnRef>
          <a:fillRef idx="0">
            <a:scrgbClr r="0" g="0" b="0"/>
          </a:fillRef>
          <a:effectRef idx="0">
            <a:scrgbClr r="0" g="0" b="0"/>
          </a:effectRef>
          <a:fontRef idx="minor">
            <a:schemeClr val="lt1"/>
          </a:fontRef>
        </p:style>
        <p:txBody>
          <a:bodyPr rtlCol="0" anchor="ctr"/>
          <a:lstStyle/>
          <a:p>
            <a:pPr algn="ctr" defTabSz="685773">
              <a:defRPr/>
            </a:pPr>
            <a:endParaRPr lang="en-US" sz="1620">
              <a:solidFill>
                <a:prstClr val="white"/>
              </a:solidFill>
              <a:latin typeface="Calibri" panose="020F0502020204030204"/>
            </a:endParaRPr>
          </a:p>
        </p:txBody>
      </p:sp>
      <p:pic>
        <p:nvPicPr>
          <p:cNvPr id="21" name="Image 20"/>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21229" y="3900698"/>
            <a:ext cx="1400261" cy="1403537"/>
          </a:xfrm>
          <a:prstGeom prst="rect">
            <a:avLst/>
          </a:prstGeom>
        </p:spPr>
      </p:pic>
      <p:sp>
        <p:nvSpPr>
          <p:cNvPr id="12" name="Rectangle 11"/>
          <p:cNvSpPr/>
          <p:nvPr/>
        </p:nvSpPr>
        <p:spPr>
          <a:xfrm>
            <a:off x="6338822" y="2466605"/>
            <a:ext cx="2259615" cy="124559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773">
              <a:defRPr/>
            </a:pPr>
            <a:r>
              <a:rPr lang="fr-FR" sz="1200" i="1">
                <a:solidFill>
                  <a:prstClr val="black"/>
                </a:solidFill>
                <a:latin typeface="Calibri" panose="020F0502020204030204"/>
              </a:rPr>
              <a:t>Pôle de données et de services </a:t>
            </a:r>
          </a:p>
          <a:p>
            <a:pPr algn="ctr" defTabSz="685773">
              <a:defRPr/>
            </a:pPr>
            <a:r>
              <a:rPr lang="fr-FR" sz="1200" i="1">
                <a:solidFill>
                  <a:prstClr val="black"/>
                </a:solidFill>
                <a:latin typeface="Calibri" panose="020F0502020204030204"/>
              </a:rPr>
              <a:t>« IR Système Terre  »</a:t>
            </a:r>
            <a:endParaRPr lang="fr-FR" sz="1200" i="1" dirty="0">
              <a:solidFill>
                <a:prstClr val="black"/>
              </a:solidFill>
              <a:latin typeface="Calibri" panose="020F0502020204030204"/>
            </a:endParaRPr>
          </a:p>
        </p:txBody>
      </p:sp>
      <p:grpSp>
        <p:nvGrpSpPr>
          <p:cNvPr id="7" name="Groupe 6">
            <a:extLst>
              <a:ext uri="{FF2B5EF4-FFF2-40B4-BE49-F238E27FC236}">
                <a16:creationId xmlns:a16="http://schemas.microsoft.com/office/drawing/2014/main" id="{66DCB25C-1EFB-2341-BA46-6F62BC9BA945}"/>
              </a:ext>
            </a:extLst>
          </p:cNvPr>
          <p:cNvGrpSpPr/>
          <p:nvPr/>
        </p:nvGrpSpPr>
        <p:grpSpPr>
          <a:xfrm>
            <a:off x="6520028" y="2912880"/>
            <a:ext cx="1800826" cy="744451"/>
            <a:chOff x="9001467" y="2548815"/>
            <a:chExt cx="2591977" cy="1182046"/>
          </a:xfrm>
        </p:grpSpPr>
        <p:sp>
          <p:nvSpPr>
            <p:cNvPr id="14" name="Rectangle 13"/>
            <p:cNvSpPr/>
            <p:nvPr/>
          </p:nvSpPr>
          <p:spPr>
            <a:xfrm>
              <a:off x="9001467" y="2548815"/>
              <a:ext cx="574040" cy="11820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3">
                <a:defRPr/>
              </a:pPr>
              <a:endParaRPr lang="en-US" sz="1620">
                <a:solidFill>
                  <a:prstClr val="white"/>
                </a:solidFill>
                <a:latin typeface="Calibri" panose="020F0502020204030204"/>
              </a:endParaRPr>
            </a:p>
          </p:txBody>
        </p:sp>
        <p:pic>
          <p:nvPicPr>
            <p:cNvPr id="41" name="Image 40"/>
            <p:cNvPicPr/>
            <p:nvPr/>
          </p:nvPicPr>
          <p:blipFill>
            <a:blip r:embed="rId4">
              <a:extLst>
                <a:ext uri="{28A0092B-C50C-407E-A947-70E740481C1C}">
                  <a14:useLocalDpi xmlns:a14="http://schemas.microsoft.com/office/drawing/2010/main" val="0"/>
                </a:ext>
              </a:extLst>
            </a:blip>
            <a:stretch/>
          </p:blipFill>
          <p:spPr>
            <a:xfrm rot="16200000">
              <a:off x="8932574" y="2947560"/>
              <a:ext cx="716519" cy="384557"/>
            </a:xfrm>
            <a:prstGeom prst="rect">
              <a:avLst/>
            </a:prstGeom>
            <a:ln>
              <a:noFill/>
            </a:ln>
          </p:spPr>
        </p:pic>
        <p:sp>
          <p:nvSpPr>
            <p:cNvPr id="46" name="Rectangle 45"/>
            <p:cNvSpPr/>
            <p:nvPr/>
          </p:nvSpPr>
          <p:spPr>
            <a:xfrm>
              <a:off x="11019404" y="2548815"/>
              <a:ext cx="574040" cy="11820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3">
                <a:defRPr/>
              </a:pPr>
              <a:endParaRPr lang="en-US" sz="1620">
                <a:solidFill>
                  <a:prstClr val="white"/>
                </a:solidFill>
                <a:latin typeface="Calibri" panose="020F0502020204030204"/>
              </a:endParaRPr>
            </a:p>
          </p:txBody>
        </p:sp>
        <p:pic>
          <p:nvPicPr>
            <p:cNvPr id="65" name="Picture 2"/>
            <p:cNvPicPr/>
            <p:nvPr/>
          </p:nvPicPr>
          <p:blipFill>
            <a:blip r:embed="rId5">
              <a:extLst>
                <a:ext uri="{28A0092B-C50C-407E-A947-70E740481C1C}">
                  <a14:useLocalDpi xmlns:a14="http://schemas.microsoft.com/office/drawing/2010/main" val="0"/>
                </a:ext>
              </a:extLst>
            </a:blip>
            <a:stretch/>
          </p:blipFill>
          <p:spPr>
            <a:xfrm rot="16200000">
              <a:off x="10818027" y="2952476"/>
              <a:ext cx="971051" cy="374725"/>
            </a:xfrm>
            <a:prstGeom prst="rect">
              <a:avLst/>
            </a:prstGeom>
            <a:ln w="9360">
              <a:noFill/>
            </a:ln>
          </p:spPr>
        </p:pic>
        <p:sp>
          <p:nvSpPr>
            <p:cNvPr id="51" name="Rectangle 50"/>
            <p:cNvSpPr/>
            <p:nvPr/>
          </p:nvSpPr>
          <p:spPr>
            <a:xfrm>
              <a:off x="9673029" y="2548815"/>
              <a:ext cx="574040" cy="11820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3">
                <a:defRPr/>
              </a:pPr>
              <a:endParaRPr lang="en-US" sz="1620">
                <a:solidFill>
                  <a:prstClr val="white"/>
                </a:solidFill>
                <a:latin typeface="Calibri" panose="020F0502020204030204"/>
              </a:endParaRPr>
            </a:p>
          </p:txBody>
        </p:sp>
        <p:pic>
          <p:nvPicPr>
            <p:cNvPr id="43" name="Image 42" descr="Logo Odatis_def.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9528226" y="2953267"/>
              <a:ext cx="865888" cy="373142"/>
            </a:xfrm>
            <a:prstGeom prst="rect">
              <a:avLst/>
            </a:prstGeom>
          </p:spPr>
        </p:pic>
        <p:sp>
          <p:nvSpPr>
            <p:cNvPr id="53" name="Rectangle 52"/>
            <p:cNvSpPr/>
            <p:nvPr/>
          </p:nvSpPr>
          <p:spPr>
            <a:xfrm>
              <a:off x="10351502" y="2548815"/>
              <a:ext cx="574040" cy="11820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3">
                <a:defRPr/>
              </a:pPr>
              <a:endParaRPr lang="en-US" sz="1620">
                <a:solidFill>
                  <a:prstClr val="white"/>
                </a:solidFill>
                <a:latin typeface="Calibri" panose="020F0502020204030204"/>
              </a:endParaRPr>
            </a:p>
          </p:txBody>
        </p:sp>
        <p:pic>
          <p:nvPicPr>
            <p:cNvPr id="45" name="Picture 2"/>
            <p:cNvPicPr/>
            <p:nvPr/>
          </p:nvPicPr>
          <p:blipFill>
            <a:blip r:embed="rId7">
              <a:extLst>
                <a:ext uri="{28A0092B-C50C-407E-A947-70E740481C1C}">
                  <a14:useLocalDpi xmlns:a14="http://schemas.microsoft.com/office/drawing/2010/main" val="0"/>
                </a:ext>
              </a:extLst>
            </a:blip>
            <a:stretch/>
          </p:blipFill>
          <p:spPr>
            <a:xfrm rot="16200000">
              <a:off x="10138226" y="2945190"/>
              <a:ext cx="1003573" cy="389296"/>
            </a:xfrm>
            <a:prstGeom prst="rect">
              <a:avLst/>
            </a:prstGeom>
            <a:ln w="9360">
              <a:noFill/>
            </a:ln>
          </p:spPr>
        </p:pic>
      </p:grpSp>
      <p:sp>
        <p:nvSpPr>
          <p:cNvPr id="20" name="ZoneTexte 19"/>
          <p:cNvSpPr txBox="1"/>
          <p:nvPr/>
        </p:nvSpPr>
        <p:spPr>
          <a:xfrm>
            <a:off x="401639" y="2937258"/>
            <a:ext cx="1239443" cy="674031"/>
          </a:xfrm>
          <a:prstGeom prst="rect">
            <a:avLst/>
          </a:prstGeom>
          <a:noFill/>
        </p:spPr>
        <p:txBody>
          <a:bodyPr wrap="none" rtlCol="0">
            <a:spAutoFit/>
          </a:bodyPr>
          <a:lstStyle/>
          <a:p>
            <a:pPr algn="ctr" defTabSz="685773">
              <a:defRPr/>
            </a:pPr>
            <a:r>
              <a:rPr lang="en-US" sz="1260" b="1" i="1">
                <a:solidFill>
                  <a:srgbClr val="ED7D31">
                    <a:lumMod val="75000"/>
                  </a:srgbClr>
                </a:solidFill>
                <a:latin typeface="Calibri" panose="020F0502020204030204"/>
              </a:rPr>
              <a:t>Climate Change</a:t>
            </a:r>
          </a:p>
          <a:p>
            <a:pPr algn="ctr" defTabSz="685773">
              <a:defRPr/>
            </a:pPr>
            <a:r>
              <a:rPr lang="en-US" sz="1260" b="1" i="1">
                <a:solidFill>
                  <a:srgbClr val="ED7D31">
                    <a:lumMod val="75000"/>
                  </a:srgbClr>
                </a:solidFill>
                <a:latin typeface="Calibri" panose="020F0502020204030204"/>
              </a:rPr>
              <a:t>&amp;</a:t>
            </a:r>
          </a:p>
          <a:p>
            <a:pPr algn="ctr" defTabSz="685773">
              <a:defRPr/>
            </a:pPr>
            <a:r>
              <a:rPr lang="en-US" sz="1260" b="1" i="1">
                <a:solidFill>
                  <a:srgbClr val="ED7D31">
                    <a:lumMod val="75000"/>
                  </a:srgbClr>
                </a:solidFill>
                <a:latin typeface="Calibri" panose="020F0502020204030204"/>
              </a:rPr>
              <a:t>Impacts</a:t>
            </a:r>
          </a:p>
        </p:txBody>
      </p:sp>
      <p:pic>
        <p:nvPicPr>
          <p:cNvPr id="61" name="Image 60">
            <a:extLst>
              <a:ext uri="{FF2B5EF4-FFF2-40B4-BE49-F238E27FC236}">
                <a16:creationId xmlns:a16="http://schemas.microsoft.com/office/drawing/2014/main" id="{CE9EFA14-3317-CE48-84E7-C527C4373C24}"/>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612045" y="1906341"/>
            <a:ext cx="818629" cy="557572"/>
          </a:xfrm>
          <a:prstGeom prst="rect">
            <a:avLst/>
          </a:prstGeom>
        </p:spPr>
      </p:pic>
      <p:sp>
        <p:nvSpPr>
          <p:cNvPr id="8" name="ZoneTexte 7"/>
          <p:cNvSpPr txBox="1"/>
          <p:nvPr/>
        </p:nvSpPr>
        <p:spPr>
          <a:xfrm>
            <a:off x="438365" y="2501035"/>
            <a:ext cx="1281120" cy="341632"/>
          </a:xfrm>
          <a:prstGeom prst="rect">
            <a:avLst/>
          </a:prstGeom>
          <a:noFill/>
        </p:spPr>
        <p:txBody>
          <a:bodyPr wrap="none" rtlCol="0">
            <a:spAutoFit/>
          </a:bodyPr>
          <a:lstStyle/>
          <a:p>
            <a:pPr defTabSz="685773">
              <a:defRPr/>
            </a:pPr>
            <a:r>
              <a:rPr lang="en-US" sz="1620">
                <a:solidFill>
                  <a:prstClr val="black"/>
                </a:solidFill>
                <a:latin typeface="Calibri" panose="020F0502020204030204"/>
              </a:rPr>
              <a:t>International</a:t>
            </a:r>
          </a:p>
        </p:txBody>
      </p:sp>
      <p:sp>
        <p:nvSpPr>
          <p:cNvPr id="15" name="Flèche vers le bas 14"/>
          <p:cNvSpPr/>
          <p:nvPr/>
        </p:nvSpPr>
        <p:spPr>
          <a:xfrm rot="5400000">
            <a:off x="1681727" y="3689803"/>
            <a:ext cx="838832" cy="4686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3">
              <a:defRPr/>
            </a:pPr>
            <a:endParaRPr lang="en-US" sz="1620">
              <a:solidFill>
                <a:prstClr val="white"/>
              </a:solidFill>
              <a:latin typeface="Calibri" panose="020F0502020204030204"/>
            </a:endParaRPr>
          </a:p>
        </p:txBody>
      </p:sp>
      <p:sp>
        <p:nvSpPr>
          <p:cNvPr id="62" name="Rectangle 61"/>
          <p:cNvSpPr/>
          <p:nvPr/>
        </p:nvSpPr>
        <p:spPr>
          <a:xfrm>
            <a:off x="2383466" y="2383953"/>
            <a:ext cx="1228696" cy="3088879"/>
          </a:xfrm>
          <a:prstGeom prst="rect">
            <a:avLst/>
          </a:prstGeom>
          <a:solidFill>
            <a:schemeClr val="bg1"/>
          </a:solidFill>
          <a:ln w="28575">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defTabSz="685773">
              <a:defRPr/>
            </a:pPr>
            <a:endParaRPr lang="en-US" sz="1620">
              <a:solidFill>
                <a:prstClr val="white"/>
              </a:solidFill>
              <a:latin typeface="Calibri" panose="020F0502020204030204"/>
            </a:endParaRPr>
          </a:p>
        </p:txBody>
      </p:sp>
      <p:pic>
        <p:nvPicPr>
          <p:cNvPr id="67" name="Image 66">
            <a:extLst>
              <a:ext uri="{FF2B5EF4-FFF2-40B4-BE49-F238E27FC236}">
                <a16:creationId xmlns:a16="http://schemas.microsoft.com/office/drawing/2014/main" id="{CE9EFA14-3317-CE48-84E7-C527C4373C24}"/>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2585011" y="2554457"/>
            <a:ext cx="818629" cy="557572"/>
          </a:xfrm>
          <a:prstGeom prst="rect">
            <a:avLst/>
          </a:prstGeom>
          <a:solidFill>
            <a:schemeClr val="bg1"/>
          </a:solidFill>
        </p:spPr>
      </p:pic>
      <p:pic>
        <p:nvPicPr>
          <p:cNvPr id="16" name="Imag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66142" y="4158125"/>
            <a:ext cx="1056366" cy="1033098"/>
          </a:xfrm>
          <a:prstGeom prst="rect">
            <a:avLst/>
          </a:prstGeom>
          <a:solidFill>
            <a:schemeClr val="bg1"/>
          </a:solidFill>
        </p:spPr>
      </p:pic>
      <p:sp>
        <p:nvSpPr>
          <p:cNvPr id="64" name="ZoneTexte 63"/>
          <p:cNvSpPr txBox="1"/>
          <p:nvPr/>
        </p:nvSpPr>
        <p:spPr>
          <a:xfrm>
            <a:off x="2628458" y="3304491"/>
            <a:ext cx="878767" cy="341632"/>
          </a:xfrm>
          <a:prstGeom prst="rect">
            <a:avLst/>
          </a:prstGeom>
          <a:solidFill>
            <a:schemeClr val="bg1"/>
          </a:solidFill>
        </p:spPr>
        <p:txBody>
          <a:bodyPr wrap="none" rtlCol="0">
            <a:spAutoFit/>
          </a:bodyPr>
          <a:lstStyle/>
          <a:p>
            <a:pPr defTabSz="685773">
              <a:defRPr/>
            </a:pPr>
            <a:r>
              <a:rPr lang="en-US" sz="1620" dirty="0" smtClean="0">
                <a:solidFill>
                  <a:prstClr val="black"/>
                </a:solidFill>
                <a:latin typeface="Calibri" panose="020F0502020204030204"/>
              </a:rPr>
              <a:t>I-Fr-SCO</a:t>
            </a:r>
            <a:endParaRPr lang="en-US" sz="1620" dirty="0">
              <a:solidFill>
                <a:prstClr val="black"/>
              </a:solidFill>
              <a:latin typeface="Calibri" panose="020F0502020204030204"/>
            </a:endParaRPr>
          </a:p>
        </p:txBody>
      </p:sp>
      <p:sp>
        <p:nvSpPr>
          <p:cNvPr id="24" name="ZoneTexte 23"/>
          <p:cNvSpPr txBox="1"/>
          <p:nvPr/>
        </p:nvSpPr>
        <p:spPr>
          <a:xfrm>
            <a:off x="5125720" y="1883832"/>
            <a:ext cx="931665" cy="341632"/>
          </a:xfrm>
          <a:prstGeom prst="rect">
            <a:avLst/>
          </a:prstGeom>
          <a:noFill/>
        </p:spPr>
        <p:txBody>
          <a:bodyPr wrap="none" rtlCol="0">
            <a:spAutoFit/>
          </a:bodyPr>
          <a:lstStyle/>
          <a:p>
            <a:pPr defTabSz="685773">
              <a:defRPr/>
            </a:pPr>
            <a:r>
              <a:rPr lang="en-US" sz="1620" b="1" i="1" dirty="0">
                <a:solidFill>
                  <a:srgbClr val="5B9BD5"/>
                </a:solidFill>
                <a:latin typeface="Calibri" panose="020F0502020204030204"/>
              </a:rPr>
              <a:t>National</a:t>
            </a:r>
          </a:p>
        </p:txBody>
      </p:sp>
      <p:sp>
        <p:nvSpPr>
          <p:cNvPr id="25" name="Rectangle 24"/>
          <p:cNvSpPr/>
          <p:nvPr/>
        </p:nvSpPr>
        <p:spPr>
          <a:xfrm>
            <a:off x="4918293" y="2377451"/>
            <a:ext cx="1167713" cy="3099021"/>
          </a:xfrm>
          <a:prstGeom prst="rect">
            <a:avLst/>
          </a:prstGeom>
          <a:ln w="12700"/>
        </p:spPr>
        <p:style>
          <a:lnRef idx="1">
            <a:schemeClr val="accent4"/>
          </a:lnRef>
          <a:fillRef idx="2">
            <a:schemeClr val="accent4"/>
          </a:fillRef>
          <a:effectRef idx="1">
            <a:schemeClr val="accent4"/>
          </a:effectRef>
          <a:fontRef idx="minor">
            <a:schemeClr val="dk1"/>
          </a:fontRef>
        </p:style>
        <p:txBody>
          <a:bodyPr rtlCol="0" anchor="t"/>
          <a:lstStyle/>
          <a:p>
            <a:pPr algn="ctr" defTabSz="685773">
              <a:defRPr/>
            </a:pPr>
            <a:r>
              <a:rPr lang="en-US" sz="1620">
                <a:solidFill>
                  <a:prstClr val="black"/>
                </a:solidFill>
                <a:latin typeface="Calibri" panose="020F0502020204030204"/>
              </a:rPr>
              <a:t>Human, Social and Economic Sciences</a:t>
            </a:r>
          </a:p>
        </p:txBody>
      </p:sp>
      <p:sp>
        <p:nvSpPr>
          <p:cNvPr id="57" name="Rectangle 56">
            <a:extLst>
              <a:ext uri="{FF2B5EF4-FFF2-40B4-BE49-F238E27FC236}">
                <a16:creationId xmlns:a16="http://schemas.microsoft.com/office/drawing/2014/main" id="{A0266F6C-7035-244F-AB8A-D95A3F41FE00}"/>
              </a:ext>
            </a:extLst>
          </p:cNvPr>
          <p:cNvSpPr/>
          <p:nvPr/>
        </p:nvSpPr>
        <p:spPr>
          <a:xfrm>
            <a:off x="3771205" y="2371763"/>
            <a:ext cx="1073390" cy="3099021"/>
          </a:xfrm>
          <a:prstGeom prst="rect">
            <a:avLst/>
          </a:prstGeom>
          <a:ln/>
        </p:spPr>
        <p:style>
          <a:lnRef idx="1">
            <a:schemeClr val="accent5"/>
          </a:lnRef>
          <a:fillRef idx="2">
            <a:schemeClr val="accent5"/>
          </a:fillRef>
          <a:effectRef idx="1">
            <a:schemeClr val="accent5"/>
          </a:effectRef>
          <a:fontRef idx="minor">
            <a:schemeClr val="dk1"/>
          </a:fontRef>
        </p:style>
        <p:txBody>
          <a:bodyPr rtlCol="0" anchor="t"/>
          <a:lstStyle/>
          <a:p>
            <a:pPr algn="ctr" defTabSz="685773">
              <a:defRPr/>
            </a:pPr>
            <a:r>
              <a:rPr lang="en-US" sz="1620">
                <a:solidFill>
                  <a:prstClr val="black"/>
                </a:solidFill>
                <a:latin typeface="Calibri" panose="020F0502020204030204"/>
              </a:rPr>
              <a:t>Cognitive</a:t>
            </a:r>
          </a:p>
          <a:p>
            <a:pPr algn="ctr" defTabSz="685773">
              <a:defRPr/>
            </a:pPr>
            <a:r>
              <a:rPr lang="en-US" sz="1620">
                <a:solidFill>
                  <a:prstClr val="black"/>
                </a:solidFill>
                <a:latin typeface="Calibri" panose="020F0502020204030204"/>
              </a:rPr>
              <a:t>Science</a:t>
            </a:r>
          </a:p>
          <a:p>
            <a:pPr algn="ctr" defTabSz="685773">
              <a:defRPr/>
            </a:pPr>
            <a:r>
              <a:rPr lang="en-US" sz="1620">
                <a:solidFill>
                  <a:prstClr val="black"/>
                </a:solidFill>
                <a:latin typeface="Calibri" panose="020F0502020204030204"/>
              </a:rPr>
              <a:t>AI</a:t>
            </a:r>
          </a:p>
        </p:txBody>
      </p:sp>
      <p:sp>
        <p:nvSpPr>
          <p:cNvPr id="5" name="Rectangle 4">
            <a:extLst>
              <a:ext uri="{FF2B5EF4-FFF2-40B4-BE49-F238E27FC236}">
                <a16:creationId xmlns:a16="http://schemas.microsoft.com/office/drawing/2014/main" id="{6DFFB49B-4078-D74F-B607-E889023304F8}"/>
              </a:ext>
            </a:extLst>
          </p:cNvPr>
          <p:cNvSpPr/>
          <p:nvPr/>
        </p:nvSpPr>
        <p:spPr>
          <a:xfrm>
            <a:off x="3993093" y="5002277"/>
            <a:ext cx="652744" cy="258532"/>
          </a:xfrm>
          <a:prstGeom prst="rect">
            <a:avLst/>
          </a:prstGeom>
        </p:spPr>
        <p:txBody>
          <a:bodyPr wrap="none">
            <a:spAutoFit/>
          </a:bodyPr>
          <a:lstStyle/>
          <a:p>
            <a:pPr algn="ctr" defTabSz="685773">
              <a:defRPr/>
            </a:pPr>
            <a:r>
              <a:rPr lang="en-US" sz="1080" i="1" dirty="0">
                <a:solidFill>
                  <a:prstClr val="black"/>
                </a:solidFill>
                <a:latin typeface="Calibri" panose="020F0502020204030204"/>
              </a:rPr>
              <a:t>Big data</a:t>
            </a:r>
          </a:p>
        </p:txBody>
      </p:sp>
      <p:grpSp>
        <p:nvGrpSpPr>
          <p:cNvPr id="19" name="Groupe 18">
            <a:extLst>
              <a:ext uri="{FF2B5EF4-FFF2-40B4-BE49-F238E27FC236}">
                <a16:creationId xmlns:a16="http://schemas.microsoft.com/office/drawing/2014/main" id="{4829B26C-CE39-DB45-9625-B498CEE39DD7}"/>
              </a:ext>
            </a:extLst>
          </p:cNvPr>
          <p:cNvGrpSpPr/>
          <p:nvPr/>
        </p:nvGrpSpPr>
        <p:grpSpPr>
          <a:xfrm>
            <a:off x="6338822" y="4939517"/>
            <a:ext cx="2713738" cy="487234"/>
            <a:chOff x="8297435" y="5552750"/>
            <a:chExt cx="3772644" cy="649645"/>
          </a:xfrm>
        </p:grpSpPr>
        <p:sp>
          <p:nvSpPr>
            <p:cNvPr id="66" name="Rectangle 65">
              <a:extLst>
                <a:ext uri="{FF2B5EF4-FFF2-40B4-BE49-F238E27FC236}">
                  <a16:creationId xmlns:a16="http://schemas.microsoft.com/office/drawing/2014/main" id="{6054DFD1-29AF-E747-8BA2-9AB813720410}"/>
                </a:ext>
              </a:extLst>
            </p:cNvPr>
            <p:cNvSpPr/>
            <p:nvPr/>
          </p:nvSpPr>
          <p:spPr>
            <a:xfrm>
              <a:off x="8297435" y="5595366"/>
              <a:ext cx="3772644" cy="558743"/>
            </a:xfrm>
            <a:prstGeom prst="rect">
              <a:avLst/>
            </a:prstGeom>
            <a:solidFill>
              <a:schemeClr val="accent1">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73">
                <a:defRPr/>
              </a:pPr>
              <a:r>
                <a:rPr lang="fr-FR" sz="1200" i="1" dirty="0">
                  <a:solidFill>
                    <a:prstClr val="black"/>
                  </a:solidFill>
                  <a:latin typeface="Calibri" panose="020F0502020204030204"/>
                </a:rPr>
                <a:t>      Structures Européennes</a:t>
              </a:r>
            </a:p>
          </p:txBody>
        </p:sp>
        <p:pic>
          <p:nvPicPr>
            <p:cNvPr id="10" name="Picture 2" descr="Résultat de recherche d'images pour &quot;union européenne flag&quot;">
              <a:extLst>
                <a:ext uri="{FF2B5EF4-FFF2-40B4-BE49-F238E27FC236}">
                  <a16:creationId xmlns:a16="http://schemas.microsoft.com/office/drawing/2014/main" id="{84C40035-B1E1-7C44-83BE-D0CEB46CCE7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366096" y="5552750"/>
              <a:ext cx="649645" cy="649645"/>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Rectangle 27"/>
          <p:cNvSpPr/>
          <p:nvPr/>
        </p:nvSpPr>
        <p:spPr>
          <a:xfrm>
            <a:off x="3612162" y="4032853"/>
            <a:ext cx="5220942" cy="746498"/>
          </a:xfrm>
          <a:prstGeom prst="rect">
            <a:avLst/>
          </a:prstGeom>
          <a:solidFill>
            <a:schemeClr val="bg1">
              <a:alpha val="50000"/>
            </a:schemeClr>
          </a:solidFill>
          <a:ln w="28575">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defTabSz="685773">
              <a:defRPr/>
            </a:pPr>
            <a:endParaRPr lang="en-US" sz="1620">
              <a:solidFill>
                <a:prstClr val="white"/>
              </a:solidFill>
              <a:latin typeface="Calibri" panose="020F0502020204030204"/>
            </a:endParaRPr>
          </a:p>
        </p:txBody>
      </p:sp>
      <p:sp>
        <p:nvSpPr>
          <p:cNvPr id="33" name="Rectangle 32"/>
          <p:cNvSpPr/>
          <p:nvPr/>
        </p:nvSpPr>
        <p:spPr>
          <a:xfrm>
            <a:off x="3544950" y="4047230"/>
            <a:ext cx="181440" cy="7034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3">
              <a:defRPr/>
            </a:pPr>
            <a:endParaRPr lang="en-US" sz="1620">
              <a:solidFill>
                <a:prstClr val="white"/>
              </a:solidFill>
              <a:latin typeface="Calibri" panose="020F0502020204030204"/>
            </a:endParaRPr>
          </a:p>
        </p:txBody>
      </p:sp>
      <p:pic>
        <p:nvPicPr>
          <p:cNvPr id="1026" name="Picture 2" descr="Résultat de recherche d'images pour &quot;sciences cognitives&quot;">
            <a:extLst>
              <a:ext uri="{FF2B5EF4-FFF2-40B4-BE49-F238E27FC236}">
                <a16:creationId xmlns:a16="http://schemas.microsoft.com/office/drawing/2014/main" id="{01335441-ECC2-8A4A-A20D-B954A60221F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53802" y="3567499"/>
            <a:ext cx="708264" cy="590220"/>
          </a:xfrm>
          <a:prstGeom prst="rect">
            <a:avLst/>
          </a:prstGeom>
          <a:noFill/>
          <a:extLst>
            <a:ext uri="{909E8E84-426E-40DD-AFC4-6F175D3DCCD1}">
              <a14:hiddenFill xmlns:a14="http://schemas.microsoft.com/office/drawing/2010/main">
                <a:solidFill>
                  <a:srgbClr val="FFFFFF"/>
                </a:solidFill>
              </a14:hiddenFill>
            </a:ext>
          </a:extLst>
        </p:spPr>
      </p:pic>
      <p:pic>
        <p:nvPicPr>
          <p:cNvPr id="37" name="Image 3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13111" y="3454198"/>
            <a:ext cx="549126" cy="899699"/>
          </a:xfrm>
          <a:prstGeom prst="rect">
            <a:avLst/>
          </a:prstGeom>
        </p:spPr>
      </p:pic>
      <p:sp>
        <p:nvSpPr>
          <p:cNvPr id="58" name="Rectangle 57">
            <a:extLst>
              <a:ext uri="{FF2B5EF4-FFF2-40B4-BE49-F238E27FC236}">
                <a16:creationId xmlns:a16="http://schemas.microsoft.com/office/drawing/2014/main" id="{AAF1FA57-FFF3-D247-A8B7-D428935BE7E7}"/>
              </a:ext>
            </a:extLst>
          </p:cNvPr>
          <p:cNvSpPr/>
          <p:nvPr/>
        </p:nvSpPr>
        <p:spPr>
          <a:xfrm>
            <a:off x="6339098" y="3755168"/>
            <a:ext cx="2266085" cy="678107"/>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3">
              <a:defRPr/>
            </a:pPr>
            <a:r>
              <a:rPr lang="fr-FR" sz="1200" i="1">
                <a:solidFill>
                  <a:prstClr val="black"/>
                </a:solidFill>
                <a:latin typeface="Calibri" panose="020F0502020204030204"/>
              </a:rPr>
              <a:t>Pôle de données ECOSCOPE</a:t>
            </a:r>
            <a:endParaRPr lang="fr-FR" sz="1200" i="1" dirty="0">
              <a:solidFill>
                <a:prstClr val="black"/>
              </a:solidFill>
              <a:latin typeface="Calibri" panose="020F0502020204030204"/>
            </a:endParaRPr>
          </a:p>
        </p:txBody>
      </p:sp>
      <p:grpSp>
        <p:nvGrpSpPr>
          <p:cNvPr id="18" name="Groupe 17">
            <a:extLst>
              <a:ext uri="{FF2B5EF4-FFF2-40B4-BE49-F238E27FC236}">
                <a16:creationId xmlns:a16="http://schemas.microsoft.com/office/drawing/2014/main" id="{EF8BA1B6-2CB6-B845-A02A-058417F87ADF}"/>
              </a:ext>
            </a:extLst>
          </p:cNvPr>
          <p:cNvGrpSpPr/>
          <p:nvPr/>
        </p:nvGrpSpPr>
        <p:grpSpPr>
          <a:xfrm>
            <a:off x="6339087" y="4466430"/>
            <a:ext cx="2265843" cy="471101"/>
            <a:chOff x="8323260" y="4940256"/>
            <a:chExt cx="3149979" cy="628134"/>
          </a:xfrm>
        </p:grpSpPr>
        <p:sp>
          <p:nvSpPr>
            <p:cNvPr id="63" name="Rectangle 62">
              <a:extLst>
                <a:ext uri="{FF2B5EF4-FFF2-40B4-BE49-F238E27FC236}">
                  <a16:creationId xmlns:a16="http://schemas.microsoft.com/office/drawing/2014/main" id="{C43B8A67-E438-1C47-9811-C05BBC6FB85B}"/>
                </a:ext>
              </a:extLst>
            </p:cNvPr>
            <p:cNvSpPr/>
            <p:nvPr/>
          </p:nvSpPr>
          <p:spPr>
            <a:xfrm>
              <a:off x="8323260" y="4976631"/>
              <a:ext cx="3149979" cy="558743"/>
            </a:xfrm>
            <a:prstGeom prst="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73">
                <a:defRPr/>
              </a:pPr>
              <a:r>
                <a:rPr lang="fr-FR" sz="1200" i="1" dirty="0">
                  <a:solidFill>
                    <a:prstClr val="black"/>
                  </a:solidFill>
                  <a:latin typeface="Calibri" panose="020F0502020204030204"/>
                </a:rPr>
                <a:t>      Structures Nationales</a:t>
              </a:r>
            </a:p>
          </p:txBody>
        </p:sp>
        <p:pic>
          <p:nvPicPr>
            <p:cNvPr id="1028" name="Picture 4" descr="Résultat de recherche d'images pour &quot;france flag&quot;">
              <a:extLst>
                <a:ext uri="{FF2B5EF4-FFF2-40B4-BE49-F238E27FC236}">
                  <a16:creationId xmlns:a16="http://schemas.microsoft.com/office/drawing/2014/main" id="{6046F92B-0555-1F4E-AC1C-FDCD901716E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94994" y="4940256"/>
              <a:ext cx="628134" cy="6281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e 21">
            <a:extLst>
              <a:ext uri="{FF2B5EF4-FFF2-40B4-BE49-F238E27FC236}">
                <a16:creationId xmlns:a16="http://schemas.microsoft.com/office/drawing/2014/main" id="{759A53DE-8FFD-9943-9706-10197BC21A18}"/>
              </a:ext>
            </a:extLst>
          </p:cNvPr>
          <p:cNvGrpSpPr/>
          <p:nvPr/>
        </p:nvGrpSpPr>
        <p:grpSpPr>
          <a:xfrm>
            <a:off x="6228376" y="3802520"/>
            <a:ext cx="0" cy="1199999"/>
            <a:chOff x="8258781" y="3926705"/>
            <a:chExt cx="0" cy="1599998"/>
          </a:xfrm>
        </p:grpSpPr>
        <p:cxnSp>
          <p:nvCxnSpPr>
            <p:cNvPr id="93" name="Connecteur droit avec flèche 92">
              <a:extLst>
                <a:ext uri="{FF2B5EF4-FFF2-40B4-BE49-F238E27FC236}">
                  <a16:creationId xmlns:a16="http://schemas.microsoft.com/office/drawing/2014/main" id="{365B8701-62E7-8E40-B326-65B78CC9CE34}"/>
                </a:ext>
              </a:extLst>
            </p:cNvPr>
            <p:cNvCxnSpPr/>
            <p:nvPr/>
          </p:nvCxnSpPr>
          <p:spPr>
            <a:xfrm>
              <a:off x="8258781" y="3926705"/>
              <a:ext cx="0" cy="457859"/>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94" name="Connecteur droit avec flèche 93">
              <a:extLst>
                <a:ext uri="{FF2B5EF4-FFF2-40B4-BE49-F238E27FC236}">
                  <a16:creationId xmlns:a16="http://schemas.microsoft.com/office/drawing/2014/main" id="{3B235576-1A0F-434D-B3C8-727C51EDFDDF}"/>
                </a:ext>
              </a:extLst>
            </p:cNvPr>
            <p:cNvCxnSpPr/>
            <p:nvPr/>
          </p:nvCxnSpPr>
          <p:spPr>
            <a:xfrm flipV="1">
              <a:off x="8258781" y="5068844"/>
              <a:ext cx="0" cy="457859"/>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5" name="Groupe 94">
            <a:extLst>
              <a:ext uri="{FF2B5EF4-FFF2-40B4-BE49-F238E27FC236}">
                <a16:creationId xmlns:a16="http://schemas.microsoft.com/office/drawing/2014/main" id="{5E96072C-C23B-9749-9C02-0EC9C44D28D8}"/>
              </a:ext>
            </a:extLst>
          </p:cNvPr>
          <p:cNvGrpSpPr/>
          <p:nvPr/>
        </p:nvGrpSpPr>
        <p:grpSpPr>
          <a:xfrm>
            <a:off x="4992681" y="3802520"/>
            <a:ext cx="0" cy="1199999"/>
            <a:chOff x="8258781" y="3926705"/>
            <a:chExt cx="0" cy="1599998"/>
          </a:xfrm>
        </p:grpSpPr>
        <p:cxnSp>
          <p:nvCxnSpPr>
            <p:cNvPr id="96" name="Connecteur droit avec flèche 95">
              <a:extLst>
                <a:ext uri="{FF2B5EF4-FFF2-40B4-BE49-F238E27FC236}">
                  <a16:creationId xmlns:a16="http://schemas.microsoft.com/office/drawing/2014/main" id="{969C9B55-089B-E141-8E20-9EE67316F2B1}"/>
                </a:ext>
              </a:extLst>
            </p:cNvPr>
            <p:cNvCxnSpPr/>
            <p:nvPr/>
          </p:nvCxnSpPr>
          <p:spPr>
            <a:xfrm>
              <a:off x="8258781" y="3926705"/>
              <a:ext cx="0" cy="457859"/>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97" name="Connecteur droit avec flèche 96">
              <a:extLst>
                <a:ext uri="{FF2B5EF4-FFF2-40B4-BE49-F238E27FC236}">
                  <a16:creationId xmlns:a16="http://schemas.microsoft.com/office/drawing/2014/main" id="{DC705AB8-9827-A945-BF71-3E01A0B090AC}"/>
                </a:ext>
              </a:extLst>
            </p:cNvPr>
            <p:cNvCxnSpPr/>
            <p:nvPr/>
          </p:nvCxnSpPr>
          <p:spPr>
            <a:xfrm flipV="1">
              <a:off x="8258781" y="5068844"/>
              <a:ext cx="0" cy="457859"/>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1" name="Groupe 100">
            <a:extLst>
              <a:ext uri="{FF2B5EF4-FFF2-40B4-BE49-F238E27FC236}">
                <a16:creationId xmlns:a16="http://schemas.microsoft.com/office/drawing/2014/main" id="{CDCA68F5-78B0-854A-995F-F0D679634AF4}"/>
              </a:ext>
            </a:extLst>
          </p:cNvPr>
          <p:cNvGrpSpPr/>
          <p:nvPr/>
        </p:nvGrpSpPr>
        <p:grpSpPr>
          <a:xfrm>
            <a:off x="3853823" y="3802520"/>
            <a:ext cx="0" cy="1199999"/>
            <a:chOff x="8258781" y="3926705"/>
            <a:chExt cx="0" cy="1599998"/>
          </a:xfrm>
        </p:grpSpPr>
        <p:cxnSp>
          <p:nvCxnSpPr>
            <p:cNvPr id="102" name="Connecteur droit avec flèche 101">
              <a:extLst>
                <a:ext uri="{FF2B5EF4-FFF2-40B4-BE49-F238E27FC236}">
                  <a16:creationId xmlns:a16="http://schemas.microsoft.com/office/drawing/2014/main" id="{3599FE59-A7C2-0942-8E8C-192D9F323292}"/>
                </a:ext>
              </a:extLst>
            </p:cNvPr>
            <p:cNvCxnSpPr/>
            <p:nvPr/>
          </p:nvCxnSpPr>
          <p:spPr>
            <a:xfrm>
              <a:off x="8258781" y="3926705"/>
              <a:ext cx="0" cy="457859"/>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Connecteur droit avec flèche 102">
              <a:extLst>
                <a:ext uri="{FF2B5EF4-FFF2-40B4-BE49-F238E27FC236}">
                  <a16:creationId xmlns:a16="http://schemas.microsoft.com/office/drawing/2014/main" id="{B1451004-6470-334C-B2E4-7DEDC8BF8B14}"/>
                </a:ext>
              </a:extLst>
            </p:cNvPr>
            <p:cNvCxnSpPr/>
            <p:nvPr/>
          </p:nvCxnSpPr>
          <p:spPr>
            <a:xfrm flipV="1">
              <a:off x="8258781" y="5068844"/>
              <a:ext cx="0" cy="457859"/>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
        <p:nvSpPr>
          <p:cNvPr id="104" name="Rectangle 103">
            <a:extLst>
              <a:ext uri="{FF2B5EF4-FFF2-40B4-BE49-F238E27FC236}">
                <a16:creationId xmlns:a16="http://schemas.microsoft.com/office/drawing/2014/main" id="{47E73E39-2D61-0E47-B668-42405E0C9DD9}"/>
              </a:ext>
            </a:extLst>
          </p:cNvPr>
          <p:cNvSpPr/>
          <p:nvPr/>
        </p:nvSpPr>
        <p:spPr>
          <a:xfrm>
            <a:off x="4981691" y="4946877"/>
            <a:ext cx="1018228" cy="369332"/>
          </a:xfrm>
          <a:prstGeom prst="rect">
            <a:avLst/>
          </a:prstGeom>
        </p:spPr>
        <p:txBody>
          <a:bodyPr wrap="none">
            <a:spAutoFit/>
          </a:bodyPr>
          <a:lstStyle/>
          <a:p>
            <a:pPr lvl="0" algn="ctr">
              <a:defRPr/>
            </a:pPr>
            <a:r>
              <a:rPr lang="en-US" sz="900" dirty="0">
                <a:solidFill>
                  <a:prstClr val="black"/>
                </a:solidFill>
              </a:rPr>
              <a:t>Socio-Economic</a:t>
            </a:r>
          </a:p>
          <a:p>
            <a:pPr lvl="0" algn="ctr">
              <a:defRPr/>
            </a:pPr>
            <a:r>
              <a:rPr lang="en-US" sz="900" dirty="0">
                <a:solidFill>
                  <a:prstClr val="black"/>
                </a:solidFill>
              </a:rPr>
              <a:t>Data</a:t>
            </a:r>
          </a:p>
        </p:txBody>
      </p:sp>
      <p:sp>
        <p:nvSpPr>
          <p:cNvPr id="9" name="Espace réservé de la date 8"/>
          <p:cNvSpPr>
            <a:spLocks noGrp="1"/>
          </p:cNvSpPr>
          <p:nvPr>
            <p:ph type="dt" sz="half" idx="4294967295"/>
          </p:nvPr>
        </p:nvSpPr>
        <p:spPr/>
        <p:txBody>
          <a:bodyPr/>
          <a:lstStyle/>
          <a:p>
            <a:pPr>
              <a:defRPr/>
            </a:pPr>
            <a:r>
              <a:rPr lang="fr-FR" noProof="0" smtClean="0"/>
              <a:t>29/11/2018</a:t>
            </a:r>
            <a:endParaRPr lang="fr-FR" noProof="0" dirty="0"/>
          </a:p>
        </p:txBody>
      </p:sp>
      <p:sp>
        <p:nvSpPr>
          <p:cNvPr id="11" name="Espace réservé du pied de page 10"/>
          <p:cNvSpPr>
            <a:spLocks noGrp="1"/>
          </p:cNvSpPr>
          <p:nvPr>
            <p:ph type="ftr" sz="quarter" idx="4294967295"/>
          </p:nvPr>
        </p:nvSpPr>
        <p:spPr/>
        <p:txBody>
          <a:bodyPr/>
          <a:lstStyle/>
          <a:p>
            <a:pPr>
              <a:defRPr/>
            </a:pPr>
            <a:r>
              <a:rPr lang="fr-FR" noProof="0" smtClean="0"/>
              <a:t>SCO  - CPS </a:t>
            </a:r>
            <a:endParaRPr lang="fr-FR" noProof="0" dirty="0"/>
          </a:p>
        </p:txBody>
      </p:sp>
    </p:spTree>
    <p:extLst>
      <p:ext uri="{BB962C8B-B14F-4D97-AF65-F5344CB8AC3E}">
        <p14:creationId xmlns:p14="http://schemas.microsoft.com/office/powerpoint/2010/main" val="10155997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p:nvPr>
        </p:nvSpPr>
        <p:spPr/>
        <p:txBody>
          <a:bodyPr/>
          <a:lstStyle/>
          <a:p>
            <a:r>
              <a:rPr lang="en-US" dirty="0"/>
              <a:t>Space Climate Observatory</a:t>
            </a:r>
          </a:p>
        </p:txBody>
      </p:sp>
      <p:sp>
        <p:nvSpPr>
          <p:cNvPr id="11" name="Sous-titre 10"/>
          <p:cNvSpPr>
            <a:spLocks noGrp="1"/>
          </p:cNvSpPr>
          <p:nvPr>
            <p:ph type="subTitle" idx="14"/>
          </p:nvPr>
        </p:nvSpPr>
        <p:spPr/>
        <p:txBody>
          <a:bodyPr/>
          <a:lstStyle/>
          <a:p>
            <a:r>
              <a:rPr lang="en-US" dirty="0" smtClean="0"/>
              <a:t>SCO Concepts – Need </a:t>
            </a:r>
            <a:r>
              <a:rPr lang="en-US" dirty="0"/>
              <a:t>for a coordinated assessment of Climate Change Impacts</a:t>
            </a:r>
            <a:r>
              <a:rPr lang="en-US" dirty="0" smtClean="0"/>
              <a:t> </a:t>
            </a:r>
            <a:endParaRPr lang="en-US" dirty="0"/>
          </a:p>
        </p:txBody>
      </p:sp>
      <p:sp>
        <p:nvSpPr>
          <p:cNvPr id="8" name="Espace réservé du numéro de diapositive 7"/>
          <p:cNvSpPr>
            <a:spLocks noGrp="1"/>
          </p:cNvSpPr>
          <p:nvPr>
            <p:ph type="sldNum" sz="quarter" idx="17"/>
          </p:nvPr>
        </p:nvSpPr>
        <p:spPr/>
        <p:txBody>
          <a:bodyPr/>
          <a:lstStyle/>
          <a:p>
            <a:pPr defTabSz="717457" rtl="0">
              <a:defRPr/>
            </a:pPr>
            <a:fld id="{EB81167D-292E-8142-ABF3-3BDF0609D345}" type="slidenum">
              <a:rPr lang="fr-FR" kern="1200" smtClean="0"/>
              <a:pPr defTabSz="717457" rtl="0">
                <a:defRPr/>
              </a:pPr>
              <a:t>2</a:t>
            </a:fld>
            <a:endParaRPr lang="fr-FR" kern="1200"/>
          </a:p>
        </p:txBody>
      </p:sp>
      <p:sp>
        <p:nvSpPr>
          <p:cNvPr id="7" name="Espace réservé du pied de page 6"/>
          <p:cNvSpPr>
            <a:spLocks noGrp="1"/>
          </p:cNvSpPr>
          <p:nvPr>
            <p:ph type="ftr" sz="quarter" idx="18"/>
          </p:nvPr>
        </p:nvSpPr>
        <p:spPr>
          <a:prstGeom prst="rect">
            <a:avLst/>
          </a:prstGeom>
        </p:spPr>
        <p:txBody>
          <a:bodyPr/>
          <a:lstStyle/>
          <a:p>
            <a:r>
              <a:rPr lang="fr-FR" smtClean="0"/>
              <a:t>SIT-34, 3-4 April 2019</a:t>
            </a:r>
            <a:endParaRPr lang="fr-FR"/>
          </a:p>
        </p:txBody>
      </p:sp>
      <p:pic>
        <p:nvPicPr>
          <p:cNvPr id="10" name="Image 9"/>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85750" y="1885365"/>
            <a:ext cx="3644537" cy="3613186"/>
          </a:xfrm>
          <a:prstGeom prst="rect">
            <a:avLst/>
          </a:prstGeom>
        </p:spPr>
      </p:pic>
      <p:sp>
        <p:nvSpPr>
          <p:cNvPr id="13" name="Rectangle 12"/>
          <p:cNvSpPr/>
          <p:nvPr/>
        </p:nvSpPr>
        <p:spPr>
          <a:xfrm>
            <a:off x="84582" y="5507134"/>
            <a:ext cx="4046873" cy="203133"/>
          </a:xfrm>
          <a:prstGeom prst="rect">
            <a:avLst/>
          </a:prstGeom>
        </p:spPr>
        <p:txBody>
          <a:bodyPr wrap="square">
            <a:spAutoFit/>
          </a:bodyPr>
          <a:lstStyle/>
          <a:p>
            <a:pPr algn="l" defTabSz="717457" rtl="0"/>
            <a:r>
              <a:rPr lang="en-US" sz="720" i="1" kern="1200">
                <a:solidFill>
                  <a:prstClr val="black"/>
                </a:solidFill>
                <a:latin typeface="Arial" panose="020B0604020202020204"/>
                <a:ea typeface="+mn-ea"/>
                <a:cs typeface="+mn-cs"/>
              </a:rPr>
              <a:t>Source. Climate Change Impacts in the United States: The Third National Climate Assessment</a:t>
            </a:r>
            <a:endParaRPr lang="fr-FR" sz="720" i="1" kern="1200">
              <a:solidFill>
                <a:prstClr val="black"/>
              </a:solidFill>
              <a:latin typeface="Arial" panose="020B0604020202020204"/>
              <a:ea typeface="+mn-ea"/>
              <a:cs typeface="+mn-cs"/>
            </a:endParaRPr>
          </a:p>
        </p:txBody>
      </p:sp>
      <p:pic>
        <p:nvPicPr>
          <p:cNvPr id="14" name="Image 13"/>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934528" y="1893111"/>
            <a:ext cx="4875058" cy="3613186"/>
          </a:xfrm>
          <a:prstGeom prst="rect">
            <a:avLst/>
          </a:prstGeom>
        </p:spPr>
      </p:pic>
      <p:sp>
        <p:nvSpPr>
          <p:cNvPr id="15" name="Rectangle 14"/>
          <p:cNvSpPr/>
          <p:nvPr/>
        </p:nvSpPr>
        <p:spPr>
          <a:xfrm>
            <a:off x="4463562" y="4101747"/>
            <a:ext cx="3852337" cy="1089529"/>
          </a:xfrm>
          <a:prstGeom prst="rect">
            <a:avLst/>
          </a:prstGeom>
        </p:spPr>
        <p:txBody>
          <a:bodyPr wrap="none">
            <a:spAutoFit/>
          </a:bodyPr>
          <a:lstStyle/>
          <a:p>
            <a:pPr algn="ctr" defTabSz="717457" rtl="0"/>
            <a:r>
              <a:rPr lang="fr-FR" sz="3240" b="1" kern="1200" err="1">
                <a:ln w="22225">
                  <a:solidFill>
                    <a:srgbClr val="ED7D31"/>
                  </a:solidFill>
                  <a:prstDash val="solid"/>
                </a:ln>
                <a:solidFill>
                  <a:srgbClr val="ED7D31">
                    <a:lumMod val="40000"/>
                    <a:lumOff val="60000"/>
                  </a:srgbClr>
                </a:solidFill>
                <a:latin typeface="Arial" panose="020B0604020202020204"/>
                <a:ea typeface="+mn-ea"/>
                <a:cs typeface="+mn-cs"/>
              </a:rPr>
              <a:t>What</a:t>
            </a:r>
            <a:r>
              <a:rPr lang="fr-FR" sz="3240" b="1" kern="1200">
                <a:ln w="22225">
                  <a:solidFill>
                    <a:srgbClr val="ED7D31"/>
                  </a:solidFill>
                  <a:prstDash val="solid"/>
                </a:ln>
                <a:solidFill>
                  <a:srgbClr val="ED7D31">
                    <a:lumMod val="40000"/>
                    <a:lumOff val="60000"/>
                  </a:srgbClr>
                </a:solidFill>
                <a:latin typeface="Arial" panose="020B0604020202020204"/>
                <a:ea typeface="+mn-ea"/>
                <a:cs typeface="+mn-cs"/>
              </a:rPr>
              <a:t> are </a:t>
            </a:r>
            <a:r>
              <a:rPr lang="fr-FR" sz="3240" b="1" kern="1200" err="1">
                <a:ln w="22225">
                  <a:solidFill>
                    <a:srgbClr val="ED7D31"/>
                  </a:solidFill>
                  <a:prstDash val="solid"/>
                </a:ln>
                <a:solidFill>
                  <a:srgbClr val="ED7D31">
                    <a:lumMod val="40000"/>
                    <a:lumOff val="60000"/>
                  </a:srgbClr>
                </a:solidFill>
                <a:latin typeface="Arial" panose="020B0604020202020204"/>
                <a:ea typeface="+mn-ea"/>
                <a:cs typeface="+mn-cs"/>
              </a:rPr>
              <a:t>we</a:t>
            </a:r>
            <a:r>
              <a:rPr lang="fr-FR" sz="3240" b="1" kern="1200">
                <a:ln w="22225">
                  <a:solidFill>
                    <a:srgbClr val="ED7D31"/>
                  </a:solidFill>
                  <a:prstDash val="solid"/>
                </a:ln>
                <a:solidFill>
                  <a:srgbClr val="ED7D31">
                    <a:lumMod val="40000"/>
                    <a:lumOff val="60000"/>
                  </a:srgbClr>
                </a:solidFill>
                <a:latin typeface="Arial" panose="020B0604020202020204"/>
                <a:ea typeface="+mn-ea"/>
                <a:cs typeface="+mn-cs"/>
              </a:rPr>
              <a:t> </a:t>
            </a:r>
            <a:r>
              <a:rPr lang="fr-FR" sz="3240" b="1" kern="1200" err="1">
                <a:ln w="22225">
                  <a:solidFill>
                    <a:srgbClr val="ED7D31"/>
                  </a:solidFill>
                  <a:prstDash val="solid"/>
                </a:ln>
                <a:solidFill>
                  <a:srgbClr val="ED7D31">
                    <a:lumMod val="40000"/>
                    <a:lumOff val="60000"/>
                  </a:srgbClr>
                </a:solidFill>
                <a:latin typeface="Arial" panose="020B0604020202020204"/>
                <a:ea typeface="+mn-ea"/>
                <a:cs typeface="+mn-cs"/>
              </a:rPr>
              <a:t>going</a:t>
            </a:r>
            <a:endParaRPr lang="fr-FR" sz="3240" b="1" kern="1200">
              <a:ln w="22225">
                <a:solidFill>
                  <a:srgbClr val="ED7D31"/>
                </a:solidFill>
                <a:prstDash val="solid"/>
              </a:ln>
              <a:solidFill>
                <a:srgbClr val="ED7D31">
                  <a:lumMod val="40000"/>
                  <a:lumOff val="60000"/>
                </a:srgbClr>
              </a:solidFill>
              <a:latin typeface="Arial" panose="020B0604020202020204"/>
              <a:ea typeface="+mn-ea"/>
              <a:cs typeface="+mn-cs"/>
            </a:endParaRPr>
          </a:p>
          <a:p>
            <a:pPr algn="ctr" defTabSz="717457" rtl="0"/>
            <a:r>
              <a:rPr lang="fr-FR" sz="3240" b="1" kern="1200">
                <a:ln w="22225">
                  <a:solidFill>
                    <a:srgbClr val="ED7D31"/>
                  </a:solidFill>
                  <a:prstDash val="solid"/>
                </a:ln>
                <a:solidFill>
                  <a:srgbClr val="ED7D31">
                    <a:lumMod val="40000"/>
                    <a:lumOff val="60000"/>
                  </a:srgbClr>
                </a:solidFill>
                <a:latin typeface="Arial" panose="020B0604020202020204"/>
                <a:ea typeface="+mn-ea"/>
                <a:cs typeface="+mn-cs"/>
              </a:rPr>
              <a:t>to do?</a:t>
            </a:r>
          </a:p>
        </p:txBody>
      </p:sp>
      <p:sp>
        <p:nvSpPr>
          <p:cNvPr id="6" name="Rectangle 5"/>
          <p:cNvSpPr/>
          <p:nvPr/>
        </p:nvSpPr>
        <p:spPr>
          <a:xfrm>
            <a:off x="643012" y="1616600"/>
            <a:ext cx="2932149" cy="309637"/>
          </a:xfrm>
          <a:prstGeom prst="rect">
            <a:avLst/>
          </a:prstGeom>
        </p:spPr>
        <p:txBody>
          <a:bodyPr wrap="none">
            <a:spAutoFit/>
          </a:bodyPr>
          <a:lstStyle/>
          <a:p>
            <a:pPr algn="l" defTabSz="717457" rtl="0"/>
            <a:r>
              <a:rPr lang="en-US" sz="1412" kern="1200" dirty="0">
                <a:solidFill>
                  <a:prstClr val="black"/>
                </a:solidFill>
                <a:latin typeface="Arial" panose="020B0604020202020204"/>
                <a:ea typeface="+mn-ea"/>
                <a:cs typeface="+mn-cs"/>
              </a:rPr>
              <a:t>Potential effects of climate change</a:t>
            </a:r>
          </a:p>
        </p:txBody>
      </p:sp>
    </p:spTree>
    <p:extLst>
      <p:ext uri="{BB962C8B-B14F-4D97-AF65-F5344CB8AC3E}">
        <p14:creationId xmlns:p14="http://schemas.microsoft.com/office/powerpoint/2010/main" val="297330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a:srcRect b="9119"/>
          <a:stretch/>
        </p:blipFill>
        <p:spPr>
          <a:xfrm>
            <a:off x="940342" y="1630602"/>
            <a:ext cx="6856378" cy="4295850"/>
          </a:xfrm>
          <a:prstGeom prst="rect">
            <a:avLst/>
          </a:prstGeom>
        </p:spPr>
      </p:pic>
      <p:sp>
        <p:nvSpPr>
          <p:cNvPr id="4" name="Titre 2"/>
          <p:cNvSpPr>
            <a:spLocks noGrp="1"/>
          </p:cNvSpPr>
          <p:nvPr>
            <p:ph type="title"/>
          </p:nvPr>
        </p:nvSpPr>
        <p:spPr>
          <a:xfrm>
            <a:off x="2153335" y="1097512"/>
            <a:ext cx="5458818" cy="346070"/>
          </a:xfrm>
          <a:solidFill>
            <a:schemeClr val="accent1">
              <a:lumMod val="75000"/>
            </a:schemeClr>
          </a:solidFill>
        </p:spPr>
        <p:txBody>
          <a:bodyPr/>
          <a:lstStyle/>
          <a:p>
            <a:pPr>
              <a:lnSpc>
                <a:spcPct val="100000"/>
              </a:lnSpc>
            </a:pPr>
            <a:r>
              <a:rPr lang="fr-FR" sz="1575" dirty="0">
                <a:solidFill>
                  <a:schemeClr val="bg1"/>
                </a:solidFill>
                <a:latin typeface="Arial Narrow" charset="0"/>
                <a:cs typeface="Arial Narrow" charset="0"/>
              </a:rPr>
              <a:t>National </a:t>
            </a:r>
            <a:r>
              <a:rPr lang="fr-FR" sz="1575" dirty="0" err="1">
                <a:solidFill>
                  <a:schemeClr val="bg1"/>
                </a:solidFill>
                <a:latin typeface="Arial Narrow" charset="0"/>
                <a:cs typeface="Arial Narrow" charset="0"/>
              </a:rPr>
              <a:t>Research</a:t>
            </a:r>
            <a:r>
              <a:rPr lang="fr-FR" sz="1575">
                <a:solidFill>
                  <a:schemeClr val="bg1"/>
                </a:solidFill>
                <a:latin typeface="Arial Narrow" charset="0"/>
                <a:cs typeface="Arial Narrow" charset="0"/>
              </a:rPr>
              <a:t> Infrastructures – </a:t>
            </a:r>
            <a:r>
              <a:rPr lang="fr-FR" sz="1575" err="1">
                <a:solidFill>
                  <a:schemeClr val="bg1"/>
                </a:solidFill>
                <a:latin typeface="Arial Narrow" charset="0"/>
                <a:cs typeface="Arial Narrow" charset="0"/>
              </a:rPr>
              <a:t>environment</a:t>
            </a:r>
            <a:r>
              <a:rPr lang="fr-FR" sz="1575">
                <a:solidFill>
                  <a:schemeClr val="bg1"/>
                </a:solidFill>
                <a:latin typeface="Arial Narrow" charset="0"/>
                <a:cs typeface="Arial Narrow" charset="0"/>
              </a:rPr>
              <a:t> and </a:t>
            </a:r>
            <a:r>
              <a:rPr lang="fr-FR" sz="1575" err="1">
                <a:solidFill>
                  <a:schemeClr val="bg1"/>
                </a:solidFill>
                <a:latin typeface="Arial Narrow" charset="0"/>
                <a:cs typeface="Arial Narrow" charset="0"/>
              </a:rPr>
              <a:t>earth</a:t>
            </a:r>
            <a:r>
              <a:rPr lang="fr-FR" sz="1575">
                <a:solidFill>
                  <a:schemeClr val="bg1"/>
                </a:solidFill>
                <a:latin typeface="Arial Narrow" charset="0"/>
                <a:cs typeface="Arial Narrow" charset="0"/>
              </a:rPr>
              <a:t> system</a:t>
            </a:r>
            <a:endParaRPr lang="fr-FR" sz="2250">
              <a:solidFill>
                <a:schemeClr val="bg1"/>
              </a:solidFill>
            </a:endParaRPr>
          </a:p>
        </p:txBody>
      </p:sp>
      <p:grpSp>
        <p:nvGrpSpPr>
          <p:cNvPr id="2" name="Groupe 1">
            <a:extLst>
              <a:ext uri="{FF2B5EF4-FFF2-40B4-BE49-F238E27FC236}">
                <a16:creationId xmlns:a16="http://schemas.microsoft.com/office/drawing/2014/main" id="{8AF9ED7C-2D26-B24F-8DA8-AC2ECFC11816}"/>
              </a:ext>
            </a:extLst>
          </p:cNvPr>
          <p:cNvGrpSpPr/>
          <p:nvPr/>
        </p:nvGrpSpPr>
        <p:grpSpPr>
          <a:xfrm>
            <a:off x="3847339" y="2736787"/>
            <a:ext cx="3293546" cy="2467572"/>
            <a:chOff x="5129785" y="2506049"/>
            <a:chExt cx="4391394" cy="3290096"/>
          </a:xfrm>
        </p:grpSpPr>
        <p:pic>
          <p:nvPicPr>
            <p:cNvPr id="3" name="Image 2"/>
            <p:cNvPicPr>
              <a:picLocks noChangeAspect="1"/>
            </p:cNvPicPr>
            <p:nvPr/>
          </p:nvPicPr>
          <p:blipFill>
            <a:blip r:embed="rId4"/>
            <a:stretch>
              <a:fillRect/>
            </a:stretch>
          </p:blipFill>
          <p:spPr>
            <a:xfrm>
              <a:off x="5129785" y="2506049"/>
              <a:ext cx="3300324" cy="2285407"/>
            </a:xfrm>
            <a:prstGeom prst="rect">
              <a:avLst/>
            </a:prstGeom>
            <a:ln w="57150">
              <a:solidFill>
                <a:srgbClr val="C00000"/>
              </a:solidFill>
            </a:ln>
          </p:spPr>
        </p:pic>
        <p:pic>
          <p:nvPicPr>
            <p:cNvPr id="6" name="Image 5"/>
            <p:cNvPicPr>
              <a:picLocks noChangeAspect="1"/>
            </p:cNvPicPr>
            <p:nvPr/>
          </p:nvPicPr>
          <p:blipFill>
            <a:blip r:embed="rId5"/>
            <a:stretch>
              <a:fillRect/>
            </a:stretch>
          </p:blipFill>
          <p:spPr>
            <a:xfrm>
              <a:off x="8554442" y="2506049"/>
              <a:ext cx="966737" cy="3290096"/>
            </a:xfrm>
            <a:prstGeom prst="rect">
              <a:avLst/>
            </a:prstGeom>
            <a:ln w="57150">
              <a:solidFill>
                <a:srgbClr val="C00000"/>
              </a:solidFill>
            </a:ln>
          </p:spPr>
        </p:pic>
      </p:grpSp>
      <p:pic>
        <p:nvPicPr>
          <p:cNvPr id="8" name="Image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43001" y="1128380"/>
            <a:ext cx="2611088" cy="4798071"/>
          </a:xfrm>
          <a:prstGeom prst="rect">
            <a:avLst/>
          </a:prstGeom>
          <a:ln w="57150">
            <a:solidFill>
              <a:srgbClr val="C00000"/>
            </a:solidFill>
          </a:ln>
        </p:spPr>
      </p:pic>
      <p:sp>
        <p:nvSpPr>
          <p:cNvPr id="10" name="Espace réservé du numéro de diapositive 9"/>
          <p:cNvSpPr>
            <a:spLocks noGrp="1"/>
          </p:cNvSpPr>
          <p:nvPr>
            <p:ph type="sldNum" sz="quarter" idx="12"/>
          </p:nvPr>
        </p:nvSpPr>
        <p:spPr/>
        <p:txBody>
          <a:bodyPr/>
          <a:lstStyle/>
          <a:p>
            <a:fld id="{F97D4E13-E27F-49B7-A3E9-C62205A2102C}" type="slidenum">
              <a:rPr lang="fr-FR" smtClean="0"/>
              <a:t>20</a:t>
            </a:fld>
            <a:endParaRPr lang="fr-FR"/>
          </a:p>
        </p:txBody>
      </p:sp>
      <p:sp>
        <p:nvSpPr>
          <p:cNvPr id="11" name="Espace réservé de la date 10"/>
          <p:cNvSpPr>
            <a:spLocks noGrp="1"/>
          </p:cNvSpPr>
          <p:nvPr>
            <p:ph type="dt" sz="half" idx="10"/>
          </p:nvPr>
        </p:nvSpPr>
        <p:spPr/>
        <p:txBody>
          <a:bodyPr/>
          <a:lstStyle/>
          <a:p>
            <a:r>
              <a:rPr lang="fr-FR" smtClean="0"/>
              <a:t>29/11/2018</a:t>
            </a:r>
            <a:endParaRPr lang="fr-FR"/>
          </a:p>
        </p:txBody>
      </p:sp>
      <p:sp>
        <p:nvSpPr>
          <p:cNvPr id="12" name="Espace réservé du pied de page 11"/>
          <p:cNvSpPr>
            <a:spLocks noGrp="1"/>
          </p:cNvSpPr>
          <p:nvPr>
            <p:ph type="ftr" sz="quarter" idx="11"/>
          </p:nvPr>
        </p:nvSpPr>
        <p:spPr/>
        <p:txBody>
          <a:bodyPr/>
          <a:lstStyle/>
          <a:p>
            <a:r>
              <a:rPr lang="fr-FR" smtClean="0"/>
              <a:t>SCO  - CPS </a:t>
            </a:r>
            <a:endParaRPr lang="fr-FR"/>
          </a:p>
        </p:txBody>
      </p:sp>
    </p:spTree>
    <p:extLst>
      <p:ext uri="{BB962C8B-B14F-4D97-AF65-F5344CB8AC3E}">
        <p14:creationId xmlns:p14="http://schemas.microsoft.com/office/powerpoint/2010/main" val="245845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294967295"/>
          </p:nvPr>
        </p:nvSpPr>
        <p:spPr>
          <a:xfrm>
            <a:off x="7239000" y="6546850"/>
            <a:ext cx="1905000" cy="257175"/>
          </a:xfrm>
        </p:spPr>
        <p:txBody>
          <a:bodyPr/>
          <a:lstStyle/>
          <a:p>
            <a:pPr defTabSz="717457" rtl="0"/>
            <a:fld id="{92C6345E-B769-0A46-8191-15463075FFA8}" type="slidenum">
              <a:rPr lang="en-US" kern="1200" smtClean="0">
                <a:solidFill>
                  <a:prstClr val="black">
                    <a:tint val="75000"/>
                  </a:prstClr>
                </a:solidFill>
                <a:latin typeface="Calibri" panose="020F0502020204030204"/>
                <a:ea typeface="+mn-ea"/>
                <a:cs typeface="+mn-cs"/>
              </a:rPr>
              <a:pPr defTabSz="717457" rtl="0"/>
              <a:t>21</a:t>
            </a:fld>
            <a:endParaRPr lang="en-US" kern="1200">
              <a:solidFill>
                <a:prstClr val="black">
                  <a:tint val="75000"/>
                </a:prstClr>
              </a:solidFill>
              <a:latin typeface="Calibri" panose="020F0502020204030204"/>
              <a:ea typeface="+mn-ea"/>
              <a:cs typeface="+mn-cs"/>
            </a:endParaRPr>
          </a:p>
        </p:txBody>
      </p:sp>
      <p:sp>
        <p:nvSpPr>
          <p:cNvPr id="8" name="Espace réservé du pied de page 7"/>
          <p:cNvSpPr>
            <a:spLocks noGrp="1"/>
          </p:cNvSpPr>
          <p:nvPr>
            <p:ph type="ftr" sz="quarter" idx="18"/>
          </p:nvPr>
        </p:nvSpPr>
        <p:spPr/>
        <p:txBody>
          <a:bodyPr/>
          <a:lstStyle/>
          <a:p>
            <a:r>
              <a:rPr lang="fr-FR" smtClean="0"/>
              <a:t>SIT-34, 3-4 April 2019</a:t>
            </a:r>
            <a:endParaRPr lang="fr-FR" dirty="0"/>
          </a:p>
        </p:txBody>
      </p:sp>
      <p:sp>
        <p:nvSpPr>
          <p:cNvPr id="9" name="object 7">
            <a:extLst>
              <a:ext uri="{FF2B5EF4-FFF2-40B4-BE49-F238E27FC236}">
                <a16:creationId xmlns:a16="http://schemas.microsoft.com/office/drawing/2014/main" id="{7F6965C9-86AC-C84D-8FD5-F998D23A61A1}"/>
              </a:ext>
            </a:extLst>
          </p:cNvPr>
          <p:cNvSpPr/>
          <p:nvPr/>
        </p:nvSpPr>
        <p:spPr>
          <a:xfrm>
            <a:off x="1381817" y="1295400"/>
            <a:ext cx="1075519" cy="595377"/>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pPr algn="l" defTabSz="685793" rtl="0"/>
            <a:endParaRPr sz="1013" kern="1200">
              <a:solidFill>
                <a:schemeClr val="tx1"/>
              </a:solidFill>
              <a:latin typeface="Calibri" panose="020F0502020204030204"/>
              <a:ea typeface="+mn-ea"/>
              <a:cs typeface="+mn-cs"/>
            </a:endParaRPr>
          </a:p>
        </p:txBody>
      </p:sp>
      <p:sp>
        <p:nvSpPr>
          <p:cNvPr id="10" name="object 10">
            <a:extLst>
              <a:ext uri="{FF2B5EF4-FFF2-40B4-BE49-F238E27FC236}">
                <a16:creationId xmlns:a16="http://schemas.microsoft.com/office/drawing/2014/main" id="{924C9E60-C1D9-B341-9C18-1B79445B0492}"/>
              </a:ext>
            </a:extLst>
          </p:cNvPr>
          <p:cNvSpPr txBox="1"/>
          <p:nvPr/>
        </p:nvSpPr>
        <p:spPr>
          <a:xfrm>
            <a:off x="1981200" y="1388929"/>
            <a:ext cx="5743575" cy="408317"/>
          </a:xfrm>
          <a:prstGeom prst="rect">
            <a:avLst/>
          </a:prstGeom>
        </p:spPr>
        <p:txBody>
          <a:bodyPr vert="horz" wrap="square" lIns="0" tIns="7620" rIns="0" bIns="0" rtlCol="0">
            <a:spAutoFit/>
          </a:bodyPr>
          <a:lstStyle/>
          <a:p>
            <a:pPr marL="9525" marR="3810" indent="187164" algn="l" defTabSz="685793" rtl="0">
              <a:lnSpc>
                <a:spcPct val="100499"/>
              </a:lnSpc>
              <a:spcBef>
                <a:spcPts val="60"/>
              </a:spcBef>
            </a:pPr>
            <a:r>
              <a:rPr lang="fr-FR" sz="1260" b="1" kern="1200" dirty="0">
                <a:solidFill>
                  <a:schemeClr val="tx1"/>
                </a:solidFill>
                <a:latin typeface="Lato-Heavy"/>
                <a:ea typeface="+mn-ea"/>
                <a:cs typeface="Lato-Heavy"/>
              </a:rPr>
              <a:t>Nairobi 8-10 March 2019 - 2</a:t>
            </a:r>
            <a:r>
              <a:rPr lang="fr-FR" sz="1260" b="1" kern="1200" baseline="30000" dirty="0">
                <a:solidFill>
                  <a:schemeClr val="tx1"/>
                </a:solidFill>
                <a:latin typeface="Lato-Heavy"/>
                <a:ea typeface="+mn-ea"/>
                <a:cs typeface="Lato-Heavy"/>
              </a:rPr>
              <a:t>nd</a:t>
            </a:r>
            <a:r>
              <a:rPr lang="fr-FR" sz="1260" b="1" kern="1200" dirty="0">
                <a:solidFill>
                  <a:schemeClr val="tx1"/>
                </a:solidFill>
                <a:latin typeface="Lato-Heavy"/>
                <a:ea typeface="+mn-ea"/>
                <a:cs typeface="Lato-Heavy"/>
              </a:rPr>
              <a:t> Global Session of the </a:t>
            </a:r>
          </a:p>
          <a:p>
            <a:pPr marL="9525" marR="3810" indent="187164" algn="l" defTabSz="685793" rtl="0">
              <a:lnSpc>
                <a:spcPct val="100499"/>
              </a:lnSpc>
              <a:spcBef>
                <a:spcPts val="60"/>
              </a:spcBef>
            </a:pPr>
            <a:r>
              <a:rPr sz="1260" b="1" kern="1200" dirty="0">
                <a:solidFill>
                  <a:schemeClr val="tx1"/>
                </a:solidFill>
                <a:latin typeface="Lato-Heavy"/>
                <a:ea typeface="+mn-ea"/>
                <a:cs typeface="Lato-Heavy"/>
              </a:rPr>
              <a:t>UN </a:t>
            </a:r>
            <a:r>
              <a:rPr sz="1260" b="1" kern="1200" spc="-11" dirty="0">
                <a:solidFill>
                  <a:schemeClr val="tx1"/>
                </a:solidFill>
                <a:latin typeface="Lato-Heavy"/>
                <a:ea typeface="+mn-ea"/>
                <a:cs typeface="Lato-Heavy"/>
              </a:rPr>
              <a:t>SCIENCE-POLICY-BUSINESS  </a:t>
            </a:r>
            <a:r>
              <a:rPr sz="1260" b="1" kern="1200" spc="-8" dirty="0">
                <a:solidFill>
                  <a:schemeClr val="tx1"/>
                </a:solidFill>
                <a:latin typeface="Lato-Heavy"/>
                <a:ea typeface="+mn-ea"/>
                <a:cs typeface="Lato-Heavy"/>
              </a:rPr>
              <a:t>FORUM </a:t>
            </a:r>
            <a:r>
              <a:rPr sz="1260" b="1" kern="1200" dirty="0">
                <a:solidFill>
                  <a:schemeClr val="tx1"/>
                </a:solidFill>
                <a:latin typeface="Lato-Heavy"/>
                <a:ea typeface="+mn-ea"/>
                <a:cs typeface="Lato-Heavy"/>
              </a:rPr>
              <a:t>ON </a:t>
            </a:r>
            <a:r>
              <a:rPr sz="1260" b="1" kern="1200" spc="-4" dirty="0">
                <a:solidFill>
                  <a:schemeClr val="tx1"/>
                </a:solidFill>
                <a:latin typeface="Lato-Heavy"/>
                <a:ea typeface="+mn-ea"/>
                <a:cs typeface="Lato-Heavy"/>
              </a:rPr>
              <a:t>THE</a:t>
            </a:r>
            <a:r>
              <a:rPr sz="1260" b="1" kern="1200" spc="-105" dirty="0">
                <a:solidFill>
                  <a:schemeClr val="tx1"/>
                </a:solidFill>
                <a:latin typeface="Lato-Heavy"/>
                <a:ea typeface="+mn-ea"/>
                <a:cs typeface="Lato-Heavy"/>
              </a:rPr>
              <a:t> </a:t>
            </a:r>
            <a:r>
              <a:rPr sz="1260" b="1" kern="1200" spc="-8" dirty="0">
                <a:solidFill>
                  <a:schemeClr val="tx1"/>
                </a:solidFill>
                <a:latin typeface="Lato-Heavy"/>
                <a:ea typeface="+mn-ea"/>
                <a:cs typeface="Lato-Heavy"/>
              </a:rPr>
              <a:t>ENVIRONMENT</a:t>
            </a:r>
            <a:endParaRPr sz="1260" kern="1200" dirty="0">
              <a:solidFill>
                <a:schemeClr val="tx1"/>
              </a:solidFill>
              <a:latin typeface="Lato-Heavy"/>
              <a:ea typeface="+mn-ea"/>
              <a:cs typeface="Lato-Heavy"/>
            </a:endParaRPr>
          </a:p>
        </p:txBody>
      </p:sp>
      <p:sp>
        <p:nvSpPr>
          <p:cNvPr id="11" name="object 11">
            <a:extLst>
              <a:ext uri="{FF2B5EF4-FFF2-40B4-BE49-F238E27FC236}">
                <a16:creationId xmlns:a16="http://schemas.microsoft.com/office/drawing/2014/main" id="{A6BC4B55-AD83-A04A-9399-184CD6BD00E6}"/>
              </a:ext>
            </a:extLst>
          </p:cNvPr>
          <p:cNvSpPr/>
          <p:nvPr/>
        </p:nvSpPr>
        <p:spPr>
          <a:xfrm>
            <a:off x="124326" y="1343219"/>
            <a:ext cx="1039194" cy="569240"/>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lstStyle/>
          <a:p>
            <a:pPr algn="l" defTabSz="685793" rtl="0"/>
            <a:endParaRPr sz="1013" kern="1200">
              <a:solidFill>
                <a:schemeClr val="tx1"/>
              </a:solidFill>
              <a:latin typeface="Calibri" panose="020F0502020204030204"/>
              <a:ea typeface="+mn-ea"/>
              <a:cs typeface="+mn-cs"/>
            </a:endParaRPr>
          </a:p>
        </p:txBody>
      </p:sp>
      <p:pic>
        <p:nvPicPr>
          <p:cNvPr id="13" name="Image 12">
            <a:extLst>
              <a:ext uri="{FF2B5EF4-FFF2-40B4-BE49-F238E27FC236}">
                <a16:creationId xmlns:a16="http://schemas.microsoft.com/office/drawing/2014/main" id="{BC2433AA-ED27-B548-ADDB-5CED676FAF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02" y="3639923"/>
            <a:ext cx="793750" cy="833704"/>
          </a:xfrm>
          <a:prstGeom prst="rect">
            <a:avLst/>
          </a:prstGeom>
        </p:spPr>
      </p:pic>
      <p:sp>
        <p:nvSpPr>
          <p:cNvPr id="14" name="ZoneTexte 13">
            <a:extLst>
              <a:ext uri="{FF2B5EF4-FFF2-40B4-BE49-F238E27FC236}">
                <a16:creationId xmlns:a16="http://schemas.microsoft.com/office/drawing/2014/main" id="{65FEB5FF-DB1A-1546-9FF9-5E90803672E6}"/>
              </a:ext>
            </a:extLst>
          </p:cNvPr>
          <p:cNvSpPr txBox="1"/>
          <p:nvPr/>
        </p:nvSpPr>
        <p:spPr>
          <a:xfrm>
            <a:off x="1020549" y="3972580"/>
            <a:ext cx="7844469" cy="523220"/>
          </a:xfrm>
          <a:prstGeom prst="rect">
            <a:avLst/>
          </a:prstGeom>
          <a:noFill/>
        </p:spPr>
        <p:txBody>
          <a:bodyPr wrap="square" rtlCol="0">
            <a:spAutoFit/>
          </a:bodyPr>
          <a:lstStyle/>
          <a:p>
            <a:pPr marR="13335" algn="just" defTabSz="685793" rtl="0"/>
            <a:r>
              <a:rPr lang="en-US" sz="1400" kern="1200" spc="-4" dirty="0">
                <a:solidFill>
                  <a:schemeClr val="accent1"/>
                </a:solidFill>
                <a:latin typeface="Lato"/>
                <a:ea typeface="+mn-ea"/>
                <a:cs typeface="Lato"/>
              </a:rPr>
              <a:t>SCO Presented on the SPB Forum Stand with scenarios and use cases </a:t>
            </a:r>
            <a:r>
              <a:rPr lang="en-US" sz="1400" kern="1200" spc="-4" dirty="0" smtClean="0">
                <a:solidFill>
                  <a:schemeClr val="accent1"/>
                </a:solidFill>
                <a:latin typeface="Lato"/>
                <a:ea typeface="+mn-ea"/>
                <a:cs typeface="Lato"/>
              </a:rPr>
              <a:t>presented</a:t>
            </a:r>
            <a:endParaRPr lang="en-US" sz="1400" kern="1200" spc="-4" dirty="0">
              <a:solidFill>
                <a:schemeClr val="accent1"/>
              </a:solidFill>
              <a:latin typeface="Lato"/>
              <a:ea typeface="+mn-ea"/>
              <a:cs typeface="Lato"/>
            </a:endParaRPr>
          </a:p>
          <a:p>
            <a:pPr marR="13335" algn="just" defTabSz="685793" rtl="0"/>
            <a:r>
              <a:rPr lang="en-US" sz="1400" kern="1200" spc="-4" dirty="0">
                <a:solidFill>
                  <a:schemeClr val="accent1"/>
                </a:solidFill>
                <a:latin typeface="Lato"/>
                <a:ea typeface="+mn-ea"/>
                <a:cs typeface="Lato"/>
              </a:rPr>
              <a:t>SCO Presented on the World Situation Room Stand as an example of scientific &amp; data input</a:t>
            </a:r>
          </a:p>
        </p:txBody>
      </p:sp>
      <p:sp>
        <p:nvSpPr>
          <p:cNvPr id="15" name="Rectangle 14">
            <a:extLst>
              <a:ext uri="{FF2B5EF4-FFF2-40B4-BE49-F238E27FC236}">
                <a16:creationId xmlns:a16="http://schemas.microsoft.com/office/drawing/2014/main" id="{F3BD4A6D-3238-EB45-BE04-42EEA3D2A82A}"/>
              </a:ext>
            </a:extLst>
          </p:cNvPr>
          <p:cNvSpPr/>
          <p:nvPr/>
        </p:nvSpPr>
        <p:spPr>
          <a:xfrm>
            <a:off x="1020549" y="3594802"/>
            <a:ext cx="2282997" cy="307777"/>
          </a:xfrm>
          <a:prstGeom prst="rect">
            <a:avLst/>
          </a:prstGeom>
        </p:spPr>
        <p:txBody>
          <a:bodyPr wrap="none">
            <a:spAutoFit/>
          </a:bodyPr>
          <a:lstStyle/>
          <a:p>
            <a:pPr algn="l" defTabSz="685793" rtl="0"/>
            <a:r>
              <a:rPr lang="fr-FR" sz="1400" b="1" kern="1200" dirty="0">
                <a:solidFill>
                  <a:schemeClr val="tx1"/>
                </a:solidFill>
                <a:latin typeface="Lato-Heavy"/>
                <a:ea typeface="+mn-ea"/>
                <a:cs typeface="Lato-Heavy"/>
              </a:rPr>
              <a:t>Nairobi 8-10 March 2019 </a:t>
            </a:r>
            <a:endParaRPr lang="en-US" sz="1350" kern="1200" dirty="0">
              <a:solidFill>
                <a:schemeClr val="tx1"/>
              </a:solidFill>
              <a:latin typeface="Calibri" panose="020F0502020204030204"/>
              <a:ea typeface="+mn-ea"/>
              <a:cs typeface="+mn-cs"/>
            </a:endParaRPr>
          </a:p>
        </p:txBody>
      </p:sp>
      <p:sp>
        <p:nvSpPr>
          <p:cNvPr id="16" name="ZoneTexte 15">
            <a:extLst>
              <a:ext uri="{FF2B5EF4-FFF2-40B4-BE49-F238E27FC236}">
                <a16:creationId xmlns:a16="http://schemas.microsoft.com/office/drawing/2014/main" id="{EEBFA5C2-B5B6-AE4F-B8C8-958CA46B0252}"/>
              </a:ext>
            </a:extLst>
          </p:cNvPr>
          <p:cNvSpPr txBox="1"/>
          <p:nvPr/>
        </p:nvSpPr>
        <p:spPr>
          <a:xfrm>
            <a:off x="1020549" y="5257800"/>
            <a:ext cx="7844469" cy="307777"/>
          </a:xfrm>
          <a:prstGeom prst="rect">
            <a:avLst/>
          </a:prstGeom>
        </p:spPr>
        <p:txBody>
          <a:bodyPr wrap="square">
            <a:spAutoFit/>
          </a:bodyPr>
          <a:lstStyle>
            <a:defPPr>
              <a:defRPr lang="fr-FR"/>
            </a:defPPr>
            <a:lvl1pPr>
              <a:defRPr sz="1400" b="1">
                <a:solidFill>
                  <a:srgbClr val="FFFFFF"/>
                </a:solidFill>
                <a:latin typeface="Lato-Heavy"/>
                <a:cs typeface="Lato-Heavy"/>
              </a:defRPr>
            </a:lvl1pPr>
          </a:lstStyle>
          <a:p>
            <a:pPr marR="13335" algn="just" defTabSz="685793" rtl="0"/>
            <a:r>
              <a:rPr lang="fr-FR" b="0" kern="1200" spc="-4" dirty="0">
                <a:solidFill>
                  <a:schemeClr val="accent1"/>
                </a:solidFill>
                <a:latin typeface="Lato"/>
                <a:ea typeface="+mn-ea"/>
                <a:cs typeface="Lato"/>
              </a:rPr>
              <a:t>3</a:t>
            </a:r>
            <a:r>
              <a:rPr lang="fr-FR" b="0" kern="1200" spc="-4" baseline="30000" dirty="0">
                <a:solidFill>
                  <a:schemeClr val="accent1"/>
                </a:solidFill>
                <a:latin typeface="Lato"/>
                <a:ea typeface="+mn-ea"/>
                <a:cs typeface="Lato"/>
              </a:rPr>
              <a:t>rd</a:t>
            </a:r>
            <a:r>
              <a:rPr lang="fr-FR" b="0" kern="1200" spc="-4" dirty="0">
                <a:solidFill>
                  <a:schemeClr val="accent1"/>
                </a:solidFill>
                <a:latin typeface="Lato"/>
                <a:ea typeface="+mn-ea"/>
                <a:cs typeface="Lato"/>
              </a:rPr>
              <a:t>  Edition of the One Planet </a:t>
            </a:r>
            <a:r>
              <a:rPr lang="fr-FR" b="0" kern="1200" spc="-4" dirty="0" smtClean="0">
                <a:solidFill>
                  <a:schemeClr val="accent1"/>
                </a:solidFill>
                <a:latin typeface="Lato"/>
                <a:ea typeface="+mn-ea"/>
                <a:cs typeface="Lato"/>
              </a:rPr>
              <a:t>Summit</a:t>
            </a:r>
          </a:p>
        </p:txBody>
      </p:sp>
      <p:sp>
        <p:nvSpPr>
          <p:cNvPr id="17" name="Rectangle 16">
            <a:extLst>
              <a:ext uri="{FF2B5EF4-FFF2-40B4-BE49-F238E27FC236}">
                <a16:creationId xmlns:a16="http://schemas.microsoft.com/office/drawing/2014/main" id="{79A5CA6A-6081-3D4E-9F57-F76DADFD9525}"/>
              </a:ext>
            </a:extLst>
          </p:cNvPr>
          <p:cNvSpPr/>
          <p:nvPr/>
        </p:nvSpPr>
        <p:spPr>
          <a:xfrm>
            <a:off x="1020549" y="4886691"/>
            <a:ext cx="2124299" cy="307777"/>
          </a:xfrm>
          <a:prstGeom prst="rect">
            <a:avLst/>
          </a:prstGeom>
        </p:spPr>
        <p:txBody>
          <a:bodyPr wrap="none">
            <a:spAutoFit/>
          </a:bodyPr>
          <a:lstStyle/>
          <a:p>
            <a:pPr algn="l" defTabSz="685793" rtl="0"/>
            <a:r>
              <a:rPr lang="fr-FR" sz="1400" b="1" kern="1200" dirty="0">
                <a:solidFill>
                  <a:schemeClr val="tx1"/>
                </a:solidFill>
                <a:latin typeface="Lato-Heavy"/>
                <a:ea typeface="+mn-ea"/>
                <a:cs typeface="Lato-Heavy"/>
              </a:rPr>
              <a:t>Nairobi 14 March 2019 </a:t>
            </a:r>
            <a:endParaRPr lang="en-US" sz="1350" kern="1200" dirty="0">
              <a:solidFill>
                <a:schemeClr val="tx1"/>
              </a:solidFill>
              <a:latin typeface="Calibri" panose="020F0502020204030204"/>
              <a:ea typeface="+mn-ea"/>
              <a:cs typeface="+mn-cs"/>
            </a:endParaRPr>
          </a:p>
        </p:txBody>
      </p:sp>
      <p:pic>
        <p:nvPicPr>
          <p:cNvPr id="18" name="Image 17">
            <a:extLst>
              <a:ext uri="{FF2B5EF4-FFF2-40B4-BE49-F238E27FC236}">
                <a16:creationId xmlns:a16="http://schemas.microsoft.com/office/drawing/2014/main" id="{3257DCBE-FF19-284C-8D08-18C9CF2B2A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02" y="4906252"/>
            <a:ext cx="833571" cy="833571"/>
          </a:xfrm>
          <a:prstGeom prst="rect">
            <a:avLst/>
          </a:prstGeom>
        </p:spPr>
      </p:pic>
      <p:grpSp>
        <p:nvGrpSpPr>
          <p:cNvPr id="23" name="Groupe 22"/>
          <p:cNvGrpSpPr/>
          <p:nvPr/>
        </p:nvGrpSpPr>
        <p:grpSpPr>
          <a:xfrm>
            <a:off x="109502" y="1315912"/>
            <a:ext cx="1219200" cy="616110"/>
            <a:chOff x="3505200" y="1500054"/>
            <a:chExt cx="1219200" cy="616110"/>
          </a:xfrm>
        </p:grpSpPr>
        <p:sp>
          <p:nvSpPr>
            <p:cNvPr id="22" name="Rectangle 21"/>
            <p:cNvSpPr/>
            <p:nvPr/>
          </p:nvSpPr>
          <p:spPr>
            <a:xfrm>
              <a:off x="3505200" y="1500054"/>
              <a:ext cx="1219200" cy="616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object 11">
              <a:extLst>
                <a:ext uri="{FF2B5EF4-FFF2-40B4-BE49-F238E27FC236}">
                  <a16:creationId xmlns:a16="http://schemas.microsoft.com/office/drawing/2014/main" id="{A6BC4B55-AD83-A04A-9399-184CD6BD00E6}"/>
                </a:ext>
              </a:extLst>
            </p:cNvPr>
            <p:cNvSpPr/>
            <p:nvPr/>
          </p:nvSpPr>
          <p:spPr>
            <a:xfrm>
              <a:off x="3595203" y="1523489"/>
              <a:ext cx="1039194" cy="569240"/>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lstStyle/>
            <a:p>
              <a:pPr algn="l" defTabSz="685793" rtl="0"/>
              <a:endParaRPr sz="1013" kern="1200">
                <a:solidFill>
                  <a:prstClr val="black"/>
                </a:solidFill>
                <a:latin typeface="Calibri" panose="020F0502020204030204"/>
                <a:ea typeface="+mn-ea"/>
                <a:cs typeface="+mn-cs"/>
              </a:endParaRPr>
            </a:p>
          </p:txBody>
        </p:sp>
      </p:grpSp>
      <p:sp>
        <p:nvSpPr>
          <p:cNvPr id="24" name="ZoneTexte 23">
            <a:extLst>
              <a:ext uri="{FF2B5EF4-FFF2-40B4-BE49-F238E27FC236}">
                <a16:creationId xmlns:a16="http://schemas.microsoft.com/office/drawing/2014/main" id="{65FEB5FF-DB1A-1546-9FF9-5E90803672E6}"/>
              </a:ext>
            </a:extLst>
          </p:cNvPr>
          <p:cNvSpPr txBox="1"/>
          <p:nvPr/>
        </p:nvSpPr>
        <p:spPr>
          <a:xfrm>
            <a:off x="1020549" y="2133600"/>
            <a:ext cx="7844469" cy="1169551"/>
          </a:xfrm>
          <a:prstGeom prst="rect">
            <a:avLst/>
          </a:prstGeom>
          <a:noFill/>
        </p:spPr>
        <p:txBody>
          <a:bodyPr wrap="square" rtlCol="0">
            <a:spAutoFit/>
          </a:bodyPr>
          <a:lstStyle/>
          <a:p>
            <a:pPr marR="13335" algn="just" defTabSz="685793" rtl="0"/>
            <a:r>
              <a:rPr lang="en-US" sz="1400" kern="1200" spc="-4" dirty="0">
                <a:solidFill>
                  <a:schemeClr val="accent1"/>
                </a:solidFill>
                <a:latin typeface="Lato"/>
                <a:cs typeface="Lato"/>
              </a:rPr>
              <a:t>SCO Presented at the opening and closing of the 2nd SPB Forum Session</a:t>
            </a:r>
          </a:p>
          <a:p>
            <a:pPr marR="13335" algn="just" defTabSz="685793" rtl="0"/>
            <a:r>
              <a:rPr lang="en-US" sz="1400" kern="1200" spc="-4" dirty="0">
                <a:solidFill>
                  <a:schemeClr val="accent1"/>
                </a:solidFill>
                <a:latin typeface="Lato"/>
                <a:cs typeface="Lato"/>
              </a:rPr>
              <a:t>SCO Confirmed as a model project by the SPB Forum Data Working Group chaired by Gilberto </a:t>
            </a:r>
            <a:r>
              <a:rPr lang="en-US" sz="1400" kern="1200" spc="-4" dirty="0" err="1">
                <a:solidFill>
                  <a:schemeClr val="accent1"/>
                </a:solidFill>
                <a:latin typeface="Lato"/>
                <a:cs typeface="Lato"/>
              </a:rPr>
              <a:t>Camara</a:t>
            </a:r>
            <a:r>
              <a:rPr lang="en-US" sz="1400" kern="1200" spc="-4" dirty="0">
                <a:solidFill>
                  <a:schemeClr val="accent1"/>
                </a:solidFill>
                <a:latin typeface="Lato"/>
                <a:cs typeface="Lato"/>
              </a:rPr>
              <a:t> (GEO)</a:t>
            </a:r>
          </a:p>
          <a:p>
            <a:pPr marR="13335" algn="just" defTabSz="685793" rtl="0"/>
            <a:r>
              <a:rPr lang="en-US" sz="1400" kern="1200" spc="-4" dirty="0">
                <a:solidFill>
                  <a:schemeClr val="accent1"/>
                </a:solidFill>
                <a:latin typeface="Lato"/>
                <a:cs typeface="Lato"/>
              </a:rPr>
              <a:t>GEO Secretariat proposed that SCO GEO Initiative (under evaluation) participates to the GEO Knowledge Hub</a:t>
            </a:r>
          </a:p>
        </p:txBody>
      </p:sp>
      <p:sp>
        <p:nvSpPr>
          <p:cNvPr id="25" name="Titre 8"/>
          <p:cNvSpPr>
            <a:spLocks noGrp="1"/>
          </p:cNvSpPr>
          <p:nvPr>
            <p:ph type="title"/>
          </p:nvPr>
        </p:nvSpPr>
        <p:spPr>
          <a:xfrm>
            <a:off x="285750" y="154039"/>
            <a:ext cx="6470004" cy="443198"/>
          </a:xfrm>
        </p:spPr>
        <p:txBody>
          <a:bodyPr/>
          <a:lstStyle/>
          <a:p>
            <a:r>
              <a:rPr lang="en-US" dirty="0"/>
              <a:t>Space Climate Observatory</a:t>
            </a:r>
          </a:p>
        </p:txBody>
      </p:sp>
      <p:sp>
        <p:nvSpPr>
          <p:cNvPr id="26" name="Sous-titre 10"/>
          <p:cNvSpPr>
            <a:spLocks noGrp="1"/>
          </p:cNvSpPr>
          <p:nvPr>
            <p:ph type="subTitle" idx="14"/>
          </p:nvPr>
        </p:nvSpPr>
        <p:spPr>
          <a:xfrm>
            <a:off x="298451" y="597238"/>
            <a:ext cx="6457303" cy="358352"/>
          </a:xfrm>
        </p:spPr>
        <p:txBody>
          <a:bodyPr/>
          <a:lstStyle/>
          <a:p>
            <a:r>
              <a:rPr lang="en-US" dirty="0" smtClean="0"/>
              <a:t>SCO in the </a:t>
            </a:r>
            <a:r>
              <a:rPr lang="en-US" dirty="0"/>
              <a:t>international </a:t>
            </a:r>
            <a:r>
              <a:rPr lang="en-US" dirty="0" smtClean="0"/>
              <a:t>landscape </a:t>
            </a:r>
            <a:endParaRPr lang="en-US" dirty="0"/>
          </a:p>
        </p:txBody>
      </p:sp>
    </p:spTree>
    <p:extLst>
      <p:ext uri="{BB962C8B-B14F-4D97-AF65-F5344CB8AC3E}">
        <p14:creationId xmlns:p14="http://schemas.microsoft.com/office/powerpoint/2010/main" val="3988122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8"/>
          <p:cNvSpPr>
            <a:spLocks noGrp="1"/>
          </p:cNvSpPr>
          <p:nvPr>
            <p:ph type="title"/>
          </p:nvPr>
        </p:nvSpPr>
        <p:spPr/>
        <p:txBody>
          <a:bodyPr>
            <a:normAutofit/>
          </a:bodyPr>
          <a:lstStyle/>
          <a:p>
            <a:r>
              <a:rPr lang="en-US" sz="1800" b="1" dirty="0">
                <a:solidFill>
                  <a:srgbClr val="002060"/>
                </a:solidFill>
                <a:latin typeface="Arial" panose="020B0604020202020204" pitchFamily="34" charset="0"/>
                <a:cs typeface="Arial" panose="020B0604020202020204" pitchFamily="34" charset="0"/>
              </a:rPr>
              <a:t>Space Climate Observatory</a:t>
            </a:r>
          </a:p>
        </p:txBody>
      </p:sp>
      <p:sp>
        <p:nvSpPr>
          <p:cNvPr id="10" name="Sous-titre 10"/>
          <p:cNvSpPr>
            <a:spLocks noGrp="1"/>
          </p:cNvSpPr>
          <p:nvPr>
            <p:ph type="subTitle" idx="14"/>
          </p:nvPr>
        </p:nvSpPr>
        <p:spPr/>
        <p:txBody>
          <a:bodyPr/>
          <a:lstStyle/>
          <a:p>
            <a:r>
              <a:rPr lang="en-US" dirty="0" smtClean="0"/>
              <a:t>Next steps</a:t>
            </a:r>
            <a:endParaRPr lang="en-US" dirty="0"/>
          </a:p>
        </p:txBody>
      </p:sp>
      <p:sp>
        <p:nvSpPr>
          <p:cNvPr id="4" name="Espace réservé du contenu 3"/>
          <p:cNvSpPr>
            <a:spLocks noGrp="1"/>
          </p:cNvSpPr>
          <p:nvPr>
            <p:ph sz="quarter" idx="13"/>
          </p:nvPr>
        </p:nvSpPr>
        <p:spPr>
          <a:xfrm>
            <a:off x="298451" y="838200"/>
            <a:ext cx="8542258" cy="5172074"/>
          </a:xfrm>
        </p:spPr>
        <p:txBody>
          <a:bodyPr/>
          <a:lstStyle/>
          <a:p>
            <a:pPr lvl="1" defTabSz="822960"/>
            <a:r>
              <a:rPr lang="en-GB" sz="1600" dirty="0" smtClean="0">
                <a:solidFill>
                  <a:srgbClr val="1F497D"/>
                </a:solidFill>
                <a:ea typeface="Arial Bold"/>
                <a:cs typeface="Arial" panose="020B0604020202020204" pitchFamily="34" charset="0"/>
                <a:sym typeface="Avenir Roman"/>
              </a:rPr>
              <a:t>SCO proposed as a GEO initiative : </a:t>
            </a:r>
            <a:r>
              <a:rPr lang="en-GB" sz="1600" dirty="0" err="1" smtClean="0">
                <a:solidFill>
                  <a:srgbClr val="1F497D"/>
                </a:solidFill>
                <a:ea typeface="Arial Bold"/>
                <a:cs typeface="Arial" panose="020B0604020202020204" pitchFamily="34" charset="0"/>
                <a:sym typeface="Avenir Roman"/>
              </a:rPr>
              <a:t>workprogram</a:t>
            </a:r>
            <a:r>
              <a:rPr lang="en-GB" sz="1600" dirty="0" smtClean="0">
                <a:solidFill>
                  <a:srgbClr val="1F497D"/>
                </a:solidFill>
                <a:ea typeface="Arial Bold"/>
                <a:cs typeface="Arial" panose="020B0604020202020204" pitchFamily="34" charset="0"/>
                <a:sym typeface="Avenir Roman"/>
              </a:rPr>
              <a:t> 2020-2022, under evaluation</a:t>
            </a:r>
          </a:p>
          <a:p>
            <a:pPr lvl="1" defTabSz="822960"/>
            <a:r>
              <a:rPr lang="en-GB" sz="1600" dirty="0" smtClean="0">
                <a:solidFill>
                  <a:srgbClr val="1F497D"/>
                </a:solidFill>
                <a:ea typeface="Arial Bold"/>
                <a:cs typeface="Arial" panose="020B0604020202020204" pitchFamily="34" charset="0"/>
                <a:sym typeface="Avenir Roman"/>
              </a:rPr>
              <a:t>A final version of the Joint Declaration of Interest submitted to partners and open </a:t>
            </a:r>
            <a:r>
              <a:rPr lang="en-GB" sz="1600" dirty="0">
                <a:solidFill>
                  <a:srgbClr val="1F497D"/>
                </a:solidFill>
                <a:ea typeface="Arial Bold"/>
                <a:cs typeface="Arial" panose="020B0604020202020204" pitchFamily="34" charset="0"/>
                <a:sym typeface="Avenir Roman"/>
              </a:rPr>
              <a:t>for signature from </a:t>
            </a:r>
            <a:r>
              <a:rPr lang="en-GB" sz="1600" dirty="0" smtClean="0">
                <a:solidFill>
                  <a:srgbClr val="1F497D"/>
                </a:solidFill>
                <a:ea typeface="Arial Bold"/>
                <a:cs typeface="Arial" panose="020B0604020202020204" pitchFamily="34" charset="0"/>
                <a:sym typeface="Avenir Roman"/>
              </a:rPr>
              <a:t>April to end of June : Founding Partners</a:t>
            </a:r>
          </a:p>
          <a:p>
            <a:pPr lvl="1" defTabSz="822960"/>
            <a:r>
              <a:rPr lang="en-GB" sz="1600" dirty="0" smtClean="0">
                <a:solidFill>
                  <a:srgbClr val="1F497D"/>
                </a:solidFill>
                <a:ea typeface="Arial Bold"/>
                <a:cs typeface="Arial" panose="020B0604020202020204" pitchFamily="34" charset="0"/>
                <a:sym typeface="Avenir Roman"/>
              </a:rPr>
              <a:t>ESA PBEO : May 21</a:t>
            </a:r>
            <a:r>
              <a:rPr lang="en-GB" sz="1600" baseline="30000" dirty="0" smtClean="0">
                <a:solidFill>
                  <a:srgbClr val="1F497D"/>
                </a:solidFill>
                <a:ea typeface="Arial Bold"/>
                <a:cs typeface="Arial" panose="020B0604020202020204" pitchFamily="34" charset="0"/>
                <a:sym typeface="Avenir Roman"/>
              </a:rPr>
              <a:t>st</a:t>
            </a:r>
            <a:r>
              <a:rPr lang="en-GB" sz="1600" dirty="0">
                <a:solidFill>
                  <a:srgbClr val="1F497D"/>
                </a:solidFill>
                <a:ea typeface="Arial Bold"/>
                <a:cs typeface="Arial" panose="020B0604020202020204" pitchFamily="34" charset="0"/>
                <a:sym typeface="Avenir Roman"/>
              </a:rPr>
              <a:t> </a:t>
            </a:r>
            <a:r>
              <a:rPr lang="en-GB" sz="1600" dirty="0" smtClean="0">
                <a:solidFill>
                  <a:srgbClr val="1F497D"/>
                </a:solidFill>
                <a:ea typeface="Arial Bold"/>
                <a:cs typeface="Arial" panose="020B0604020202020204" pitchFamily="34" charset="0"/>
                <a:sym typeface="Avenir Roman"/>
              </a:rPr>
              <a:t>, 22</a:t>
            </a:r>
            <a:r>
              <a:rPr lang="en-GB" sz="1600" baseline="30000" dirty="0" smtClean="0">
                <a:solidFill>
                  <a:srgbClr val="1F497D"/>
                </a:solidFill>
                <a:ea typeface="Arial Bold"/>
                <a:cs typeface="Arial" panose="020B0604020202020204" pitchFamily="34" charset="0"/>
                <a:sym typeface="Avenir Roman"/>
              </a:rPr>
              <a:t>nd</a:t>
            </a:r>
            <a:r>
              <a:rPr lang="en-GB" sz="1600" dirty="0" smtClean="0">
                <a:solidFill>
                  <a:srgbClr val="1F497D"/>
                </a:solidFill>
                <a:ea typeface="Arial Bold"/>
                <a:cs typeface="Arial" panose="020B0604020202020204" pitchFamily="34" charset="0"/>
                <a:sym typeface="Avenir Roman"/>
              </a:rPr>
              <a:t> : SCO Declaration and document updated</a:t>
            </a:r>
          </a:p>
          <a:p>
            <a:pPr lvl="2" defTabSz="822960"/>
            <a:r>
              <a:rPr lang="en-GB" sz="1400" dirty="0" smtClean="0">
                <a:solidFill>
                  <a:srgbClr val="1F497D"/>
                </a:solidFill>
                <a:ea typeface="Arial Bold"/>
                <a:cs typeface="Arial" panose="020B0604020202020204" pitchFamily="34" charset="0"/>
                <a:sym typeface="Avenir Roman"/>
              </a:rPr>
              <a:t>SCO presented at the previous PBEO to Member </a:t>
            </a:r>
            <a:r>
              <a:rPr lang="en-GB" sz="1400" dirty="0">
                <a:solidFill>
                  <a:srgbClr val="1F497D"/>
                </a:solidFill>
                <a:ea typeface="Arial Bold"/>
                <a:cs typeface="Arial" panose="020B0604020202020204" pitchFamily="34" charset="0"/>
                <a:sym typeface="Avenir Roman"/>
              </a:rPr>
              <a:t>S</a:t>
            </a:r>
            <a:r>
              <a:rPr lang="en-GB" sz="1400" dirty="0" smtClean="0">
                <a:solidFill>
                  <a:srgbClr val="1F497D"/>
                </a:solidFill>
                <a:ea typeface="Arial Bold"/>
                <a:cs typeface="Arial" panose="020B0604020202020204" pitchFamily="34" charset="0"/>
                <a:sym typeface="Avenir Roman"/>
              </a:rPr>
              <a:t>tates </a:t>
            </a:r>
            <a:endParaRPr lang="en-GB" sz="1400" dirty="0">
              <a:solidFill>
                <a:srgbClr val="1F497D"/>
              </a:solidFill>
              <a:ea typeface="Arial Bold"/>
              <a:cs typeface="Arial" panose="020B0604020202020204" pitchFamily="34" charset="0"/>
              <a:sym typeface="Avenir Roman"/>
            </a:endParaRPr>
          </a:p>
          <a:p>
            <a:pPr lvl="1" defTabSz="822960"/>
            <a:r>
              <a:rPr lang="en-GB" sz="1600" dirty="0" smtClean="0">
                <a:solidFill>
                  <a:srgbClr val="1F497D"/>
                </a:solidFill>
                <a:ea typeface="Arial Bold"/>
                <a:cs typeface="Arial" panose="020B0604020202020204" pitchFamily="34" charset="0"/>
                <a:sym typeface="Avenir Roman"/>
              </a:rPr>
              <a:t>Ceremony </a:t>
            </a:r>
            <a:r>
              <a:rPr lang="en-GB" sz="1600" dirty="0">
                <a:solidFill>
                  <a:srgbClr val="1F497D"/>
                </a:solidFill>
                <a:ea typeface="Arial Bold"/>
                <a:cs typeface="Arial" panose="020B0604020202020204" pitchFamily="34" charset="0"/>
                <a:sym typeface="Avenir Roman"/>
              </a:rPr>
              <a:t>of the signature in Biarritz (25-27 August) next to G7 meeting </a:t>
            </a:r>
            <a:endParaRPr lang="en-GB" sz="1600" dirty="0" smtClean="0">
              <a:solidFill>
                <a:srgbClr val="1F497D"/>
              </a:solidFill>
              <a:ea typeface="Arial Bold"/>
              <a:cs typeface="Arial" panose="020B0604020202020204" pitchFamily="34" charset="0"/>
              <a:sym typeface="Avenir Roman"/>
            </a:endParaRPr>
          </a:p>
          <a:p>
            <a:pPr lvl="2" defTabSz="822960"/>
            <a:r>
              <a:rPr lang="en-GB" sz="1400" dirty="0" smtClean="0">
                <a:solidFill>
                  <a:srgbClr val="1F497D"/>
                </a:solidFill>
                <a:ea typeface="Arial Bold"/>
                <a:cs typeface="Arial" panose="020B0604020202020204" pitchFamily="34" charset="0"/>
                <a:sym typeface="Avenir Roman"/>
              </a:rPr>
              <a:t>Ocean topic : a scenario of the impact of sea level rise reproduced in different costal areas (France, Africa)</a:t>
            </a:r>
            <a:endParaRPr lang="en-GB" sz="1400" dirty="0">
              <a:solidFill>
                <a:srgbClr val="1F497D"/>
              </a:solidFill>
              <a:ea typeface="Arial Bold"/>
              <a:cs typeface="Arial" panose="020B0604020202020204" pitchFamily="34" charset="0"/>
              <a:sym typeface="Avenir Roman"/>
            </a:endParaRPr>
          </a:p>
          <a:p>
            <a:pPr lvl="1" defTabSz="822960"/>
            <a:r>
              <a:rPr lang="en-GB" sz="1600" dirty="0" smtClean="0">
                <a:solidFill>
                  <a:srgbClr val="1F497D"/>
                </a:solidFill>
                <a:ea typeface="Arial Bold"/>
                <a:cs typeface="Arial" panose="020B0604020202020204" pitchFamily="34" charset="0"/>
                <a:sym typeface="Avenir Roman"/>
              </a:rPr>
              <a:t>Set </a:t>
            </a:r>
            <a:r>
              <a:rPr lang="en-GB" sz="1600" dirty="0">
                <a:solidFill>
                  <a:srgbClr val="1F497D"/>
                </a:solidFill>
                <a:ea typeface="Arial Bold"/>
                <a:cs typeface="Arial" panose="020B0604020202020204" pitchFamily="34" charset="0"/>
                <a:sym typeface="Avenir Roman"/>
              </a:rPr>
              <a:t>up the Steering Committee </a:t>
            </a:r>
          </a:p>
          <a:p>
            <a:pPr lvl="2" defTabSz="822960"/>
            <a:r>
              <a:rPr lang="en-GB" sz="1201" dirty="0" smtClean="0">
                <a:solidFill>
                  <a:srgbClr val="1F497D"/>
                </a:solidFill>
                <a:ea typeface="Arial Bold"/>
                <a:cs typeface="Arial" panose="020B0604020202020204" pitchFamily="34" charset="0"/>
                <a:sym typeface="Avenir Roman"/>
              </a:rPr>
              <a:t>Update the </a:t>
            </a:r>
            <a:r>
              <a:rPr lang="en-GB" sz="1201" dirty="0">
                <a:solidFill>
                  <a:srgbClr val="1F497D"/>
                </a:solidFill>
                <a:ea typeface="Arial Bold"/>
                <a:cs typeface="Arial" panose="020B0604020202020204" pitchFamily="34" charset="0"/>
                <a:sym typeface="Avenir Roman"/>
              </a:rPr>
              <a:t>Program Definition Document</a:t>
            </a:r>
          </a:p>
          <a:p>
            <a:pPr lvl="2" defTabSz="822960"/>
            <a:r>
              <a:rPr lang="en-GB" sz="1201" dirty="0">
                <a:solidFill>
                  <a:srgbClr val="1F497D"/>
                </a:solidFill>
                <a:ea typeface="Arial Bold"/>
                <a:cs typeface="Arial" panose="020B0604020202020204" pitchFamily="34" charset="0"/>
                <a:sym typeface="Avenir Roman"/>
              </a:rPr>
              <a:t>Implementation Plan for the next two years </a:t>
            </a:r>
            <a:r>
              <a:rPr lang="en-GB" sz="1201" dirty="0" smtClean="0">
                <a:solidFill>
                  <a:srgbClr val="1F497D"/>
                </a:solidFill>
                <a:ea typeface="Arial Bold"/>
                <a:cs typeface="Arial" panose="020B0604020202020204" pitchFamily="34" charset="0"/>
                <a:sym typeface="Avenir Roman"/>
              </a:rPr>
              <a:t>: use cases</a:t>
            </a:r>
            <a:endParaRPr lang="en-GB" sz="1201" dirty="0">
              <a:solidFill>
                <a:srgbClr val="1F497D"/>
              </a:solidFill>
              <a:ea typeface="Arial Bold"/>
              <a:cs typeface="Arial" panose="020B0604020202020204" pitchFamily="34" charset="0"/>
              <a:sym typeface="Avenir Roman"/>
            </a:endParaRPr>
          </a:p>
          <a:p>
            <a:pPr lvl="2" defTabSz="822960"/>
            <a:r>
              <a:rPr lang="en-GB" sz="1201" dirty="0">
                <a:solidFill>
                  <a:srgbClr val="1F497D"/>
                </a:solidFill>
                <a:ea typeface="Arial Bold"/>
                <a:cs typeface="Arial" panose="020B0604020202020204" pitchFamily="34" charset="0"/>
                <a:sym typeface="Avenir Roman"/>
              </a:rPr>
              <a:t>Governance : </a:t>
            </a:r>
            <a:r>
              <a:rPr lang="en-US" sz="1080" dirty="0">
                <a:solidFill>
                  <a:srgbClr val="002060"/>
                </a:solidFill>
              </a:rPr>
              <a:t>put in place the different governing structures (General Assembly, Scientific – Users -Observers Committees).</a:t>
            </a:r>
          </a:p>
          <a:p>
            <a:pPr lvl="2" defTabSz="822960"/>
            <a:r>
              <a:rPr lang="en-US" sz="1080" dirty="0">
                <a:solidFill>
                  <a:srgbClr val="002060"/>
                </a:solidFill>
              </a:rPr>
              <a:t>Develop </a:t>
            </a:r>
            <a:r>
              <a:rPr lang="en-US" sz="1080" b="1" dirty="0">
                <a:solidFill>
                  <a:srgbClr val="002060"/>
                </a:solidFill>
              </a:rPr>
              <a:t>concrete outputs </a:t>
            </a:r>
            <a:r>
              <a:rPr lang="en-US" sz="1080" dirty="0">
                <a:solidFill>
                  <a:srgbClr val="002060"/>
                </a:solidFill>
              </a:rPr>
              <a:t>(e.g. indicators and scenarios) in targeted areas and defined them as “proofs of concept” : pilot use cases </a:t>
            </a:r>
          </a:p>
          <a:p>
            <a:pPr lvl="3" defTabSz="822960"/>
            <a:r>
              <a:rPr lang="en-GB" sz="840" dirty="0">
                <a:solidFill>
                  <a:srgbClr val="002060"/>
                </a:solidFill>
              </a:rPr>
              <a:t>Develop an “extensive” knowledge on </a:t>
            </a:r>
            <a:r>
              <a:rPr lang="en-US" sz="840" b="1" dirty="0">
                <a:solidFill>
                  <a:srgbClr val="002060"/>
                </a:solidFill>
              </a:rPr>
              <a:t>impact case studies </a:t>
            </a:r>
            <a:r>
              <a:rPr lang="fr-FR" sz="840" b="1" dirty="0" err="1">
                <a:solidFill>
                  <a:srgbClr val="002060"/>
                </a:solidFill>
              </a:rPr>
              <a:t>worldwide</a:t>
            </a:r>
            <a:endParaRPr lang="fr-FR" sz="840" b="1" dirty="0">
              <a:solidFill>
                <a:srgbClr val="002060"/>
              </a:solidFill>
            </a:endParaRPr>
          </a:p>
          <a:p>
            <a:pPr lvl="3" defTabSz="822960"/>
            <a:endParaRPr lang="fr-FR" sz="840" b="1" dirty="0">
              <a:solidFill>
                <a:srgbClr val="002060"/>
              </a:solidFill>
            </a:endParaRPr>
          </a:p>
          <a:p>
            <a:r>
              <a:rPr lang="en-US" sz="1400" dirty="0"/>
              <a:t>SCO list of connection with CEOS activities : WG Climate, WGISS, WGCAPD, WG Disasters, AHT SDG, AHT FDA…</a:t>
            </a:r>
          </a:p>
          <a:p>
            <a:pPr lvl="1"/>
            <a:r>
              <a:rPr lang="en-US" sz="1200" dirty="0">
                <a:solidFill>
                  <a:schemeClr val="accent1">
                    <a:lumMod val="50000"/>
                  </a:schemeClr>
                </a:solidFill>
                <a:ea typeface="Calibri"/>
                <a:cs typeface="Calibri"/>
                <a:sym typeface="Calibri"/>
              </a:rPr>
              <a:t>Enhance the added value of Earth Observations to provide the right information for CC impacts. </a:t>
            </a:r>
          </a:p>
          <a:p>
            <a:pPr lvl="1"/>
            <a:r>
              <a:rPr lang="en-US" sz="1200" dirty="0">
                <a:solidFill>
                  <a:schemeClr val="accent1">
                    <a:lumMod val="50000"/>
                  </a:schemeClr>
                </a:solidFill>
                <a:cs typeface="Calibri"/>
              </a:rPr>
              <a:t>Provide feedback to CEOS and CEOS agencies on requirements for space-based Earth Observations in strong relationship with GCOS and facilitate the collaboration across all the agencies in addressing those requirements. </a:t>
            </a:r>
          </a:p>
          <a:p>
            <a:pPr lvl="1"/>
            <a:r>
              <a:rPr lang="en-US" sz="1200" dirty="0">
                <a:solidFill>
                  <a:schemeClr val="accent1">
                    <a:lumMod val="50000"/>
                  </a:schemeClr>
                </a:solidFill>
                <a:cs typeface="Calibri"/>
              </a:rPr>
              <a:t>Collaborate</a:t>
            </a:r>
            <a:r>
              <a:rPr lang="en-US" sz="1600" dirty="0">
                <a:solidFill>
                  <a:schemeClr val="accent1">
                    <a:lumMod val="50000"/>
                  </a:schemeClr>
                </a:solidFill>
              </a:rPr>
              <a:t> </a:t>
            </a:r>
            <a:r>
              <a:rPr lang="en-US" sz="1200" dirty="0">
                <a:solidFill>
                  <a:schemeClr val="accent1">
                    <a:lumMod val="50000"/>
                  </a:schemeClr>
                </a:solidFill>
                <a:cs typeface="Calibri"/>
              </a:rPr>
              <a:t>with CEOS in developing the tools and environment needed to expand the use of satellite data</a:t>
            </a:r>
          </a:p>
          <a:p>
            <a:pPr lvl="1" defTabSz="822960"/>
            <a:endParaRPr lang="en-GB" sz="1380" b="1" dirty="0">
              <a:solidFill>
                <a:srgbClr val="002060"/>
              </a:solidFill>
            </a:endParaRPr>
          </a:p>
          <a:p>
            <a:pPr lvl="2" defTabSz="822960"/>
            <a:endParaRPr lang="en-US" sz="1080" dirty="0">
              <a:solidFill>
                <a:srgbClr val="002060"/>
              </a:solidFill>
            </a:endParaRPr>
          </a:p>
          <a:p>
            <a:pPr lvl="2" defTabSz="822960"/>
            <a:endParaRPr lang="en-US" sz="1080" dirty="0">
              <a:solidFill>
                <a:srgbClr val="002060"/>
              </a:solidFill>
            </a:endParaRPr>
          </a:p>
          <a:p>
            <a:pPr lvl="2" defTabSz="822960"/>
            <a:endParaRPr lang="en-GB" sz="1201" dirty="0">
              <a:solidFill>
                <a:srgbClr val="1F497D"/>
              </a:solidFill>
              <a:ea typeface="Arial Bold"/>
              <a:cs typeface="Arial" panose="020B0604020202020204" pitchFamily="34" charset="0"/>
              <a:sym typeface="Avenir Roman"/>
            </a:endParaRPr>
          </a:p>
          <a:p>
            <a:pPr marL="0" indent="0">
              <a:buNone/>
            </a:pPr>
            <a:endParaRPr lang="fr-FR" dirty="0"/>
          </a:p>
        </p:txBody>
      </p:sp>
      <p:sp>
        <p:nvSpPr>
          <p:cNvPr id="2" name="Espace réservé du pied de page 1"/>
          <p:cNvSpPr>
            <a:spLocks noGrp="1"/>
          </p:cNvSpPr>
          <p:nvPr>
            <p:ph type="ftr" sz="quarter" idx="18"/>
          </p:nvPr>
        </p:nvSpPr>
        <p:spPr/>
        <p:txBody>
          <a:bodyPr/>
          <a:lstStyle/>
          <a:p>
            <a:r>
              <a:rPr lang="fr-FR" smtClean="0"/>
              <a:t>SIT-34, 3-4 April 2019</a:t>
            </a:r>
            <a:endParaRPr lang="fr-FR"/>
          </a:p>
        </p:txBody>
      </p:sp>
      <p:sp>
        <p:nvSpPr>
          <p:cNvPr id="11" name="Espace réservé du numéro de diapositive 10"/>
          <p:cNvSpPr>
            <a:spLocks noGrp="1"/>
          </p:cNvSpPr>
          <p:nvPr>
            <p:ph type="sldNum" sz="quarter" idx="17"/>
          </p:nvPr>
        </p:nvSpPr>
        <p:spPr/>
        <p:txBody>
          <a:bodyPr/>
          <a:lstStyle/>
          <a:p>
            <a:pPr defTabSz="717457" rtl="0">
              <a:defRPr/>
            </a:pPr>
            <a:fld id="{EB81167D-292E-8142-ABF3-3BDF0609D345}" type="slidenum">
              <a:rPr lang="fr-FR" kern="1200" smtClean="0"/>
              <a:pPr defTabSz="717457" rtl="0">
                <a:defRPr/>
              </a:pPr>
              <a:t>22</a:t>
            </a:fld>
            <a:endParaRPr lang="fr-FR" kern="1200"/>
          </a:p>
        </p:txBody>
      </p:sp>
    </p:spTree>
    <p:extLst>
      <p:ext uri="{BB962C8B-B14F-4D97-AF65-F5344CB8AC3E}">
        <p14:creationId xmlns:p14="http://schemas.microsoft.com/office/powerpoint/2010/main" val="12928508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p:nvPr>
        </p:nvSpPr>
        <p:spPr/>
        <p:txBody>
          <a:bodyPr>
            <a:normAutofit/>
          </a:bodyPr>
          <a:lstStyle/>
          <a:p>
            <a:r>
              <a:rPr lang="en-US" sz="1800" b="1" dirty="0">
                <a:solidFill>
                  <a:srgbClr val="002060"/>
                </a:solidFill>
                <a:latin typeface="Arial" panose="020B0604020202020204" pitchFamily="34" charset="0"/>
                <a:cs typeface="Arial" panose="020B0604020202020204" pitchFamily="34" charset="0"/>
              </a:rPr>
              <a:t>Space Climate Observatory</a:t>
            </a:r>
          </a:p>
        </p:txBody>
      </p:sp>
      <p:sp>
        <p:nvSpPr>
          <p:cNvPr id="11" name="Sous-titre 10"/>
          <p:cNvSpPr>
            <a:spLocks noGrp="1"/>
          </p:cNvSpPr>
          <p:nvPr>
            <p:ph type="subTitle" idx="14"/>
          </p:nvPr>
        </p:nvSpPr>
        <p:spPr/>
        <p:txBody>
          <a:bodyPr/>
          <a:lstStyle/>
          <a:p>
            <a:r>
              <a:rPr lang="en-US" dirty="0" smtClean="0"/>
              <a:t>SCO </a:t>
            </a:r>
            <a:r>
              <a:rPr lang="en-US" dirty="0"/>
              <a:t>Users and Service</a:t>
            </a:r>
          </a:p>
        </p:txBody>
      </p:sp>
      <p:sp>
        <p:nvSpPr>
          <p:cNvPr id="5" name="Espace réservé du contenu 4"/>
          <p:cNvSpPr>
            <a:spLocks noGrp="1"/>
          </p:cNvSpPr>
          <p:nvPr>
            <p:ph sz="quarter" idx="13"/>
          </p:nvPr>
        </p:nvSpPr>
        <p:spPr>
          <a:xfrm>
            <a:off x="381000" y="986070"/>
            <a:ext cx="8542258" cy="5172074"/>
          </a:xfrm>
        </p:spPr>
        <p:txBody>
          <a:bodyPr/>
          <a:lstStyle/>
          <a:p>
            <a:pPr algn="just"/>
            <a:r>
              <a:rPr lang="en-US" sz="1260" dirty="0"/>
              <a:t>SCO Added-Value</a:t>
            </a:r>
          </a:p>
          <a:p>
            <a:pPr lvl="1" algn="just"/>
            <a:r>
              <a:rPr lang="en-US" sz="1260" b="1" dirty="0"/>
              <a:t>Key role of Earth Observation data</a:t>
            </a:r>
            <a:r>
              <a:rPr lang="en-US" sz="1260" dirty="0"/>
              <a:t> </a:t>
            </a:r>
            <a:r>
              <a:rPr lang="en-US" sz="1260" b="1" dirty="0"/>
              <a:t>(Satellite and in-situ)</a:t>
            </a:r>
          </a:p>
          <a:p>
            <a:pPr lvl="2"/>
            <a:r>
              <a:rPr lang="en-US" sz="1080" dirty="0" smtClean="0"/>
              <a:t>ECV, High </a:t>
            </a:r>
            <a:r>
              <a:rPr lang="en-US" sz="1080" dirty="0"/>
              <a:t>resolution data, multi-missions data, </a:t>
            </a:r>
            <a:r>
              <a:rPr lang="en-US" sz="1080" dirty="0" smtClean="0"/>
              <a:t>Expert </a:t>
            </a:r>
            <a:r>
              <a:rPr lang="en-US" sz="1080" dirty="0"/>
              <a:t>tools and processing chains </a:t>
            </a:r>
          </a:p>
          <a:p>
            <a:pPr lvl="2" algn="just"/>
            <a:r>
              <a:rPr lang="en-US" sz="1080" dirty="0"/>
              <a:t>In-situ data </a:t>
            </a:r>
          </a:p>
          <a:p>
            <a:pPr lvl="1" algn="just"/>
            <a:r>
              <a:rPr lang="en-US" sz="1260" b="1" dirty="0"/>
              <a:t>Data, results and indicators produced from studies</a:t>
            </a:r>
          </a:p>
          <a:p>
            <a:pPr lvl="2" algn="just"/>
            <a:r>
              <a:rPr lang="en-US" sz="1080" dirty="0"/>
              <a:t>Study reports</a:t>
            </a:r>
          </a:p>
          <a:p>
            <a:pPr lvl="2" algn="just"/>
            <a:r>
              <a:rPr lang="en-US" sz="1080" dirty="0"/>
              <a:t>Specific </a:t>
            </a:r>
            <a:r>
              <a:rPr lang="en-US" sz="1080" dirty="0" smtClean="0"/>
              <a:t>indicators and scenarios</a:t>
            </a:r>
            <a:endParaRPr lang="en-US" sz="1080" dirty="0"/>
          </a:p>
          <a:p>
            <a:pPr lvl="1" algn="just"/>
            <a:r>
              <a:rPr lang="en-US" sz="1260" b="1" dirty="0"/>
              <a:t>International coordination</a:t>
            </a:r>
            <a:endParaRPr lang="en-US" sz="1260" dirty="0"/>
          </a:p>
          <a:p>
            <a:pPr lvl="2" algn="just"/>
            <a:r>
              <a:rPr lang="en-US" sz="1080" dirty="0"/>
              <a:t>Facilitating agreements between different initiatives and partnership</a:t>
            </a:r>
          </a:p>
          <a:p>
            <a:pPr lvl="2" algn="just"/>
            <a:r>
              <a:rPr lang="en-US" sz="1080" dirty="0"/>
              <a:t>Methodology reproduced, adapted in quasi similar contexts</a:t>
            </a:r>
          </a:p>
          <a:p>
            <a:pPr lvl="2" algn="just"/>
            <a:r>
              <a:rPr lang="en-US" sz="1080" dirty="0"/>
              <a:t>SCO missions/objectives will be deployed in each country by national stakeholders through their dedicated infrastructure and organization</a:t>
            </a:r>
          </a:p>
          <a:p>
            <a:pPr lvl="1" algn="just"/>
            <a:r>
              <a:rPr lang="en-US" sz="1260" b="1" dirty="0"/>
              <a:t>An international shared Data portal</a:t>
            </a:r>
            <a:endParaRPr lang="en-US" sz="1260" dirty="0"/>
          </a:p>
          <a:p>
            <a:pPr lvl="2" algn="just"/>
            <a:r>
              <a:rPr lang="en-US" sz="1080" dirty="0"/>
              <a:t>Sharing input data, protocols, knowledge and processing methodology</a:t>
            </a:r>
          </a:p>
          <a:p>
            <a:pPr lvl="2" algn="just"/>
            <a:r>
              <a:rPr lang="en-US" sz="1080" dirty="0"/>
              <a:t>International dissemination – products and associated expertise </a:t>
            </a:r>
          </a:p>
          <a:p>
            <a:pPr lvl="2" algn="just"/>
            <a:r>
              <a:rPr lang="en-US" sz="1080" dirty="0"/>
              <a:t>Improving global knowledge and awareness about the impacts of CC – available to </a:t>
            </a:r>
            <a:r>
              <a:rPr lang="en-US" sz="1080" dirty="0" smtClean="0"/>
              <a:t>all</a:t>
            </a:r>
          </a:p>
          <a:p>
            <a:pPr lvl="2" algn="just"/>
            <a:endParaRPr lang="en-US" sz="1080" dirty="0"/>
          </a:p>
          <a:p>
            <a:pPr lvl="2" algn="just"/>
            <a:endParaRPr lang="en-US" sz="1080" dirty="0" smtClean="0"/>
          </a:p>
          <a:p>
            <a:pPr lvl="1"/>
            <a:endParaRPr lang="en-US" sz="1200" dirty="0">
              <a:solidFill>
                <a:schemeClr val="accent1">
                  <a:lumMod val="50000"/>
                </a:schemeClr>
              </a:solidFill>
              <a:latin typeface="+mn-lt"/>
              <a:ea typeface="Calibri"/>
              <a:cs typeface="Calibri"/>
              <a:sym typeface="Calibri"/>
            </a:endParaRPr>
          </a:p>
          <a:p>
            <a:pPr lvl="0" algn="l"/>
            <a:endParaRPr lang="en-US" sz="800" dirty="0">
              <a:solidFill>
                <a:srgbClr val="287289"/>
              </a:solidFill>
              <a:latin typeface="Calibri"/>
              <a:ea typeface="Calibri"/>
              <a:cs typeface="Calibri"/>
              <a:sym typeface="Calibri"/>
            </a:endParaRPr>
          </a:p>
          <a:p>
            <a:pPr lvl="1"/>
            <a:endParaRPr lang="en-US" sz="1260" dirty="0"/>
          </a:p>
          <a:p>
            <a:pPr algn="just"/>
            <a:endParaRPr lang="en-US" sz="1260" dirty="0"/>
          </a:p>
        </p:txBody>
      </p:sp>
      <p:sp>
        <p:nvSpPr>
          <p:cNvPr id="6" name="Espace réservé du pied de page 5"/>
          <p:cNvSpPr>
            <a:spLocks noGrp="1"/>
          </p:cNvSpPr>
          <p:nvPr>
            <p:ph type="ftr" sz="quarter" idx="18"/>
          </p:nvPr>
        </p:nvSpPr>
        <p:spPr/>
        <p:txBody>
          <a:bodyPr/>
          <a:lstStyle/>
          <a:p>
            <a:r>
              <a:rPr lang="fr-FR" smtClean="0"/>
              <a:t>SIT-34, 3-4 April 2019</a:t>
            </a:r>
            <a:endParaRPr lang="fr-FR"/>
          </a:p>
        </p:txBody>
      </p:sp>
      <p:sp>
        <p:nvSpPr>
          <p:cNvPr id="8" name="Espace réservé du numéro de diapositive 7"/>
          <p:cNvSpPr>
            <a:spLocks noGrp="1"/>
          </p:cNvSpPr>
          <p:nvPr>
            <p:ph type="sldNum" sz="quarter" idx="17"/>
          </p:nvPr>
        </p:nvSpPr>
        <p:spPr/>
        <p:txBody>
          <a:bodyPr/>
          <a:lstStyle/>
          <a:p>
            <a:pPr defTabSz="717457" rtl="0">
              <a:defRPr/>
            </a:pPr>
            <a:fld id="{EB81167D-292E-8142-ABF3-3BDF0609D345}" type="slidenum">
              <a:rPr lang="fr-FR" kern="1200" smtClean="0"/>
              <a:pPr defTabSz="717457" rtl="0">
                <a:defRPr/>
              </a:pPr>
              <a:t>23</a:t>
            </a:fld>
            <a:endParaRPr lang="fr-FR" kern="1200"/>
          </a:p>
        </p:txBody>
      </p:sp>
    </p:spTree>
    <p:extLst>
      <p:ext uri="{BB962C8B-B14F-4D97-AF65-F5344CB8AC3E}">
        <p14:creationId xmlns:p14="http://schemas.microsoft.com/office/powerpoint/2010/main" val="35244381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water, person, nature, riding&#10;&#10;Description automatically generated">
            <a:extLst>
              <a:ext uri="{FF2B5EF4-FFF2-40B4-BE49-F238E27FC236}">
                <a16:creationId xmlns:a16="http://schemas.microsoft.com/office/drawing/2014/main" id="{79966108-F653-7E4E-BF75-616FD6416C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031626"/>
            <a:ext cx="9144000" cy="5826374"/>
          </a:xfrm>
          <a:prstGeom prst="rect">
            <a:avLst/>
          </a:prstGeom>
        </p:spPr>
      </p:pic>
      <p:sp>
        <p:nvSpPr>
          <p:cNvPr id="4" name="Content Placeholder 3">
            <a:extLst>
              <a:ext uri="{FF2B5EF4-FFF2-40B4-BE49-F238E27FC236}">
                <a16:creationId xmlns:a16="http://schemas.microsoft.com/office/drawing/2014/main" id="{02CFFC54-E118-584D-BE90-5BFB7E818684}"/>
              </a:ext>
            </a:extLst>
          </p:cNvPr>
          <p:cNvSpPr>
            <a:spLocks noGrp="1"/>
          </p:cNvSpPr>
          <p:nvPr>
            <p:ph sz="quarter" idx="4294967295"/>
          </p:nvPr>
        </p:nvSpPr>
        <p:spPr>
          <a:xfrm>
            <a:off x="1981200" y="152400"/>
            <a:ext cx="4953000" cy="533400"/>
          </a:xfrm>
          <a:prstGeom prst="rect">
            <a:avLst/>
          </a:prstGeom>
        </p:spPr>
        <p:txBody>
          <a:bodyPr/>
          <a:lstStyle/>
          <a:p>
            <a:r>
              <a:rPr lang="en-US" dirty="0"/>
              <a:t>Thanks! See you in Miami!</a:t>
            </a:r>
          </a:p>
        </p:txBody>
      </p:sp>
      <p:sp>
        <p:nvSpPr>
          <p:cNvPr id="7" name="Rounded Rectangle 6">
            <a:extLst>
              <a:ext uri="{FF2B5EF4-FFF2-40B4-BE49-F238E27FC236}">
                <a16:creationId xmlns:a16="http://schemas.microsoft.com/office/drawing/2014/main" id="{039C41C9-627C-7C44-97E5-E7458A7B2DF4}"/>
              </a:ext>
            </a:extLst>
          </p:cNvPr>
          <p:cNvSpPr/>
          <p:nvPr/>
        </p:nvSpPr>
        <p:spPr>
          <a:xfrm>
            <a:off x="4572000" y="2972633"/>
            <a:ext cx="4267200" cy="1328021"/>
          </a:xfrm>
          <a:prstGeom prst="roundRect">
            <a:avLst/>
          </a:prstGeom>
          <a:solidFill>
            <a:schemeClr val="accent5">
              <a:lumMod val="75000"/>
              <a:alpha val="84000"/>
            </a:schemeClr>
          </a:solidFill>
          <a:ln w="25400" cap="flat">
            <a:solidFill>
              <a:schemeClr val="accent5"/>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r>
              <a:rPr lang="en-US" dirty="0">
                <a:solidFill>
                  <a:schemeClr val="bg1"/>
                </a:solidFill>
              </a:rPr>
              <a:t>Questions?</a:t>
            </a:r>
          </a:p>
          <a:p>
            <a:endParaRPr lang="en-US" dirty="0">
              <a:solidFill>
                <a:schemeClr val="bg1"/>
              </a:solidFill>
            </a:endParaRPr>
          </a:p>
          <a:p>
            <a:pPr lvl="1"/>
            <a:r>
              <a:rPr lang="en-US" dirty="0" smtClean="0">
                <a:solidFill>
                  <a:schemeClr val="bg1"/>
                </a:solidFill>
                <a:hlinkClick r:id="rId4"/>
              </a:rPr>
              <a:t>Selma.cherchali@cnes.fr</a:t>
            </a:r>
            <a:r>
              <a:rPr lang="en-US" dirty="0" smtClean="0">
                <a:solidFill>
                  <a:schemeClr val="bg1"/>
                </a:solidFill>
              </a:rPr>
              <a:t> </a:t>
            </a:r>
            <a:endParaRPr lang="en-US" dirty="0">
              <a:solidFill>
                <a:schemeClr val="bg1"/>
              </a:solidFill>
            </a:endParaRPr>
          </a:p>
          <a:p>
            <a:pPr lvl="1"/>
            <a:endParaRPr lang="en-US" dirty="0">
              <a:solidFill>
                <a:schemeClr val="bg1"/>
              </a:solidFill>
            </a:endParaRPr>
          </a:p>
        </p:txBody>
      </p:sp>
      <p:sp>
        <p:nvSpPr>
          <p:cNvPr id="5" name="Espace réservé du numéro de diapositive 4"/>
          <p:cNvSpPr>
            <a:spLocks noGrp="1"/>
          </p:cNvSpPr>
          <p:nvPr>
            <p:ph type="sldNum" sz="quarter" idx="2"/>
          </p:nvPr>
        </p:nvSpPr>
        <p:spPr/>
        <p:txBody>
          <a:bodyPr/>
          <a:lstStyle/>
          <a:p>
            <a:pPr defTabSz="914400"/>
            <a:fld id="{86CB4B4D-7CA3-9044-876B-883B54F8677D}" type="slidenum">
              <a:rPr lang="uk-UA" smtClean="0"/>
              <a:pPr defTabSz="914400"/>
              <a:t>24</a:t>
            </a:fld>
            <a:endParaRPr lang="uk-UA" dirty="0"/>
          </a:p>
        </p:txBody>
      </p:sp>
    </p:spTree>
    <p:extLst>
      <p:ext uri="{BB962C8B-B14F-4D97-AF65-F5344CB8AC3E}">
        <p14:creationId xmlns:p14="http://schemas.microsoft.com/office/powerpoint/2010/main" val="4242164126"/>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p:nvPr>
        </p:nvSpPr>
        <p:spPr/>
        <p:txBody>
          <a:bodyPr/>
          <a:lstStyle/>
          <a:p>
            <a:r>
              <a:rPr lang="en-US" dirty="0"/>
              <a:t>Space Climate Observatory</a:t>
            </a:r>
          </a:p>
        </p:txBody>
      </p:sp>
      <p:sp>
        <p:nvSpPr>
          <p:cNvPr id="11" name="Sous-titre 10"/>
          <p:cNvSpPr>
            <a:spLocks noGrp="1"/>
          </p:cNvSpPr>
          <p:nvPr>
            <p:ph type="subTitle" idx="14"/>
          </p:nvPr>
        </p:nvSpPr>
        <p:spPr/>
        <p:txBody>
          <a:bodyPr/>
          <a:lstStyle/>
          <a:p>
            <a:r>
              <a:rPr lang="en-US" dirty="0" smtClean="0"/>
              <a:t>SCO Concepts – Need for a coordinated assessment of Climate Change Impacts </a:t>
            </a:r>
            <a:endParaRPr lang="en-US" dirty="0"/>
          </a:p>
        </p:txBody>
      </p:sp>
      <p:sp>
        <p:nvSpPr>
          <p:cNvPr id="7" name="Espace réservé du numéro de diapositive 6"/>
          <p:cNvSpPr>
            <a:spLocks noGrp="1"/>
          </p:cNvSpPr>
          <p:nvPr>
            <p:ph type="sldNum" sz="quarter" idx="17"/>
          </p:nvPr>
        </p:nvSpPr>
        <p:spPr/>
        <p:txBody>
          <a:bodyPr/>
          <a:lstStyle/>
          <a:p>
            <a:pPr defTabSz="717457" rtl="0">
              <a:defRPr/>
            </a:pPr>
            <a:fld id="{EB81167D-292E-8142-ABF3-3BDF0609D345}" type="slidenum">
              <a:rPr lang="fr-FR" kern="1200" smtClean="0"/>
              <a:pPr defTabSz="717457" rtl="0">
                <a:defRPr/>
              </a:pPr>
              <a:t>3</a:t>
            </a:fld>
            <a:endParaRPr lang="fr-FR" kern="1200"/>
          </a:p>
        </p:txBody>
      </p:sp>
      <p:sp>
        <p:nvSpPr>
          <p:cNvPr id="5" name="Espace réservé du pied de page 4"/>
          <p:cNvSpPr>
            <a:spLocks noGrp="1"/>
          </p:cNvSpPr>
          <p:nvPr>
            <p:ph type="ftr" sz="quarter" idx="18"/>
          </p:nvPr>
        </p:nvSpPr>
        <p:spPr>
          <a:prstGeom prst="rect">
            <a:avLst/>
          </a:prstGeom>
        </p:spPr>
        <p:txBody>
          <a:bodyPr/>
          <a:lstStyle/>
          <a:p>
            <a:r>
              <a:rPr lang="fr-FR" smtClean="0"/>
              <a:t>SIT-34, 3-4 April 2019</a:t>
            </a:r>
            <a:endParaRPr lang="fr-FR"/>
          </a:p>
        </p:txBody>
      </p:sp>
      <p:pic>
        <p:nvPicPr>
          <p:cNvPr id="10" name="Image 9"/>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76827" y="1772841"/>
            <a:ext cx="8424925" cy="3938926"/>
          </a:xfrm>
          <a:prstGeom prst="rect">
            <a:avLst/>
          </a:prstGeom>
        </p:spPr>
      </p:pic>
      <p:sp>
        <p:nvSpPr>
          <p:cNvPr id="6" name="Rectangle 5"/>
          <p:cNvSpPr/>
          <p:nvPr/>
        </p:nvSpPr>
        <p:spPr>
          <a:xfrm>
            <a:off x="3839661" y="1494071"/>
            <a:ext cx="1508746" cy="309637"/>
          </a:xfrm>
          <a:prstGeom prst="rect">
            <a:avLst/>
          </a:prstGeom>
        </p:spPr>
        <p:txBody>
          <a:bodyPr wrap="none">
            <a:spAutoFit/>
          </a:bodyPr>
          <a:lstStyle/>
          <a:p>
            <a:pPr algn="l" defTabSz="717457" rtl="0"/>
            <a:r>
              <a:rPr lang="en-US" sz="1412" kern="1200" dirty="0">
                <a:solidFill>
                  <a:prstClr val="black"/>
                </a:solidFill>
                <a:latin typeface="Arial" panose="020B0604020202020204"/>
                <a:ea typeface="+mn-ea"/>
                <a:cs typeface="+mn-cs"/>
              </a:rPr>
              <a:t>Societal Impacts</a:t>
            </a:r>
          </a:p>
        </p:txBody>
      </p:sp>
    </p:spTree>
    <p:extLst>
      <p:ext uri="{BB962C8B-B14F-4D97-AF65-F5344CB8AC3E}">
        <p14:creationId xmlns:p14="http://schemas.microsoft.com/office/powerpoint/2010/main" val="25160624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p:nvPr>
        </p:nvSpPr>
        <p:spPr/>
        <p:txBody>
          <a:bodyPr/>
          <a:lstStyle/>
          <a:p>
            <a:r>
              <a:rPr lang="en-US" dirty="0"/>
              <a:t>Space Climate Observatory</a:t>
            </a:r>
          </a:p>
        </p:txBody>
      </p:sp>
      <p:sp>
        <p:nvSpPr>
          <p:cNvPr id="11" name="Sous-titre 10"/>
          <p:cNvSpPr>
            <a:spLocks noGrp="1"/>
          </p:cNvSpPr>
          <p:nvPr>
            <p:ph type="subTitle" idx="14"/>
          </p:nvPr>
        </p:nvSpPr>
        <p:spPr/>
        <p:txBody>
          <a:bodyPr/>
          <a:lstStyle/>
          <a:p>
            <a:r>
              <a:rPr lang="en-US" dirty="0" smtClean="0"/>
              <a:t>SCO Concepts – Need </a:t>
            </a:r>
            <a:r>
              <a:rPr lang="en-US" dirty="0"/>
              <a:t>for a coordinated assessment of Climate Change Impacts</a:t>
            </a:r>
            <a:r>
              <a:rPr lang="en-US" dirty="0" smtClean="0"/>
              <a:t> </a:t>
            </a:r>
            <a:endParaRPr lang="en-US" dirty="0"/>
          </a:p>
        </p:txBody>
      </p:sp>
      <p:sp>
        <p:nvSpPr>
          <p:cNvPr id="7" name="Espace réservé du numéro de diapositive 6"/>
          <p:cNvSpPr>
            <a:spLocks noGrp="1"/>
          </p:cNvSpPr>
          <p:nvPr>
            <p:ph type="sldNum" sz="quarter" idx="17"/>
          </p:nvPr>
        </p:nvSpPr>
        <p:spPr/>
        <p:txBody>
          <a:bodyPr/>
          <a:lstStyle/>
          <a:p>
            <a:pPr defTabSz="717457" rtl="0">
              <a:defRPr/>
            </a:pPr>
            <a:fld id="{EB81167D-292E-8142-ABF3-3BDF0609D345}" type="slidenum">
              <a:rPr lang="fr-FR" kern="1200" smtClean="0"/>
              <a:pPr defTabSz="717457" rtl="0">
                <a:defRPr/>
              </a:pPr>
              <a:t>4</a:t>
            </a:fld>
            <a:endParaRPr lang="fr-FR" kern="1200"/>
          </a:p>
        </p:txBody>
      </p:sp>
      <p:sp>
        <p:nvSpPr>
          <p:cNvPr id="6" name="Espace réservé du pied de page 5"/>
          <p:cNvSpPr>
            <a:spLocks noGrp="1"/>
          </p:cNvSpPr>
          <p:nvPr>
            <p:ph type="ftr" sz="quarter" idx="18"/>
          </p:nvPr>
        </p:nvSpPr>
        <p:spPr>
          <a:prstGeom prst="rect">
            <a:avLst/>
          </a:prstGeom>
        </p:spPr>
        <p:txBody>
          <a:bodyPr/>
          <a:lstStyle/>
          <a:p>
            <a:r>
              <a:rPr lang="fr-FR" smtClean="0"/>
              <a:t>SIT-34, 3-4 April 2019</a:t>
            </a:r>
            <a:endParaRPr lang="fr-FR"/>
          </a:p>
        </p:txBody>
      </p:sp>
      <p:sp>
        <p:nvSpPr>
          <p:cNvPr id="5" name="Espace réservé du contenu 4"/>
          <p:cNvSpPr>
            <a:spLocks noGrp="1"/>
          </p:cNvSpPr>
          <p:nvPr>
            <p:ph sz="quarter" idx="4294967295"/>
          </p:nvPr>
        </p:nvSpPr>
        <p:spPr>
          <a:xfrm>
            <a:off x="0" y="1155700"/>
            <a:ext cx="8542338" cy="5172075"/>
          </a:xfrm>
          <a:prstGeom prst="rect">
            <a:avLst/>
          </a:prstGeom>
        </p:spPr>
        <p:txBody>
          <a:bodyPr/>
          <a:lstStyle/>
          <a:p>
            <a:pPr algn="just"/>
            <a:r>
              <a:rPr lang="en-US" dirty="0" smtClean="0"/>
              <a:t>SCO Policy Drivers</a:t>
            </a:r>
          </a:p>
          <a:p>
            <a:pPr lvl="1" algn="just"/>
            <a:endParaRPr lang="en-US" dirty="0"/>
          </a:p>
        </p:txBody>
      </p:sp>
      <p:cxnSp>
        <p:nvCxnSpPr>
          <p:cNvPr id="22" name="Connecteur droit 21"/>
          <p:cNvCxnSpPr/>
          <p:nvPr/>
        </p:nvCxnSpPr>
        <p:spPr>
          <a:xfrm>
            <a:off x="8277636" y="3694683"/>
            <a:ext cx="0" cy="715299"/>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a:off x="3995077" y="3731479"/>
            <a:ext cx="0" cy="715299"/>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aphicFrame>
        <p:nvGraphicFramePr>
          <p:cNvPr id="24" name="Diagramme 23"/>
          <p:cNvGraphicFramePr/>
          <p:nvPr>
            <p:extLst>
              <p:ext uri="{D42A27DB-BD31-4B8C-83A1-F6EECF244321}">
                <p14:modId xmlns:p14="http://schemas.microsoft.com/office/powerpoint/2010/main" val="3873555536"/>
              </p:ext>
            </p:extLst>
          </p:nvPr>
        </p:nvGraphicFramePr>
        <p:xfrm>
          <a:off x="1967245" y="990600"/>
          <a:ext cx="6939182" cy="29887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5" name="Espace réservé du contenu 6" descr="Slide2.jpg"/>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3231892" y="3794826"/>
            <a:ext cx="1567425" cy="1047024"/>
          </a:xfrm>
          <a:prstGeom prst="rect">
            <a:avLst/>
          </a:prstGeom>
        </p:spPr>
      </p:pic>
      <p:pic>
        <p:nvPicPr>
          <p:cNvPr id="26" name="Image 25"/>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6755754" y="3758031"/>
            <a:ext cx="2160870" cy="1120616"/>
          </a:xfrm>
          <a:prstGeom prst="rect">
            <a:avLst/>
          </a:prstGeom>
        </p:spPr>
      </p:pic>
      <p:sp>
        <p:nvSpPr>
          <p:cNvPr id="27" name="ZoneTexte 26"/>
          <p:cNvSpPr txBox="1"/>
          <p:nvPr/>
        </p:nvSpPr>
        <p:spPr>
          <a:xfrm>
            <a:off x="6084311" y="4820848"/>
            <a:ext cx="2864887" cy="230832"/>
          </a:xfrm>
          <a:prstGeom prst="rect">
            <a:avLst/>
          </a:prstGeom>
          <a:solidFill>
            <a:schemeClr val="bg2"/>
          </a:solidFill>
        </p:spPr>
        <p:txBody>
          <a:bodyPr wrap="none" rtlCol="0">
            <a:spAutoFit/>
          </a:bodyPr>
          <a:lstStyle/>
          <a:p>
            <a:pPr algn="l" defTabSz="717457" rtl="0"/>
            <a:r>
              <a:rPr lang="en-US" sz="900" b="1" kern="1200">
                <a:solidFill>
                  <a:prstClr val="black"/>
                </a:solidFill>
                <a:latin typeface="Arial" panose="020B0604020202020204"/>
                <a:ea typeface="+mn-ea"/>
                <a:cs typeface="+mn-cs"/>
              </a:rPr>
              <a:t>One Planet Summit – Paris, December 11th, 2017</a:t>
            </a:r>
          </a:p>
        </p:txBody>
      </p:sp>
      <p:sp>
        <p:nvSpPr>
          <p:cNvPr id="28" name="ZoneTexte 27"/>
          <p:cNvSpPr txBox="1"/>
          <p:nvPr/>
        </p:nvSpPr>
        <p:spPr>
          <a:xfrm>
            <a:off x="1619266" y="2986736"/>
            <a:ext cx="365806" cy="309637"/>
          </a:xfrm>
          <a:prstGeom prst="rect">
            <a:avLst/>
          </a:prstGeom>
          <a:noFill/>
        </p:spPr>
        <p:txBody>
          <a:bodyPr wrap="none" rtlCol="0">
            <a:spAutoFit/>
          </a:bodyPr>
          <a:lstStyle/>
          <a:p>
            <a:pPr algn="l" defTabSz="717457" rtl="0"/>
            <a:r>
              <a:rPr lang="fr-FR" sz="1412" b="1" kern="1200">
                <a:solidFill>
                  <a:prstClr val="black"/>
                </a:solidFill>
                <a:latin typeface="Arial" panose="020B0604020202020204"/>
                <a:ea typeface="+mn-ea"/>
                <a:cs typeface="+mn-cs"/>
              </a:rPr>
              <a:t>…</a:t>
            </a:r>
          </a:p>
        </p:txBody>
      </p:sp>
      <p:pic>
        <p:nvPicPr>
          <p:cNvPr id="29" name="Image 28"/>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68093" y="2000274"/>
            <a:ext cx="1605635" cy="1014354"/>
          </a:xfrm>
          <a:prstGeom prst="rect">
            <a:avLst/>
          </a:prstGeom>
          <a:scene3d>
            <a:camera prst="obliqueTopRight"/>
            <a:lightRig rig="threePt" dir="t"/>
          </a:scene3d>
        </p:spPr>
      </p:pic>
      <p:sp>
        <p:nvSpPr>
          <p:cNvPr id="30" name="Rectangle 29"/>
          <p:cNvSpPr/>
          <p:nvPr/>
        </p:nvSpPr>
        <p:spPr>
          <a:xfrm>
            <a:off x="68092" y="2904231"/>
            <a:ext cx="1312992" cy="286232"/>
          </a:xfrm>
          <a:prstGeom prst="rect">
            <a:avLst/>
          </a:prstGeom>
        </p:spPr>
        <p:txBody>
          <a:bodyPr wrap="square">
            <a:spAutoFit/>
          </a:bodyPr>
          <a:lstStyle/>
          <a:p>
            <a:pPr algn="l" defTabSz="717457" rtl="0"/>
            <a:r>
              <a:rPr lang="fr-FR" sz="630" i="1" kern="1200">
                <a:solidFill>
                  <a:prstClr val="white">
                    <a:lumMod val="50000"/>
                  </a:prstClr>
                </a:solidFill>
                <a:latin typeface="Arial" panose="020B0604020202020204"/>
                <a:ea typeface="+mn-ea"/>
                <a:cs typeface="+mn-cs"/>
              </a:rPr>
              <a:t>Illustration by David </a:t>
            </a:r>
            <a:r>
              <a:rPr lang="fr-FR" sz="630" i="1" kern="1200" err="1">
                <a:solidFill>
                  <a:prstClr val="white">
                    <a:lumMod val="50000"/>
                  </a:prstClr>
                </a:solidFill>
                <a:latin typeface="Arial" panose="020B0604020202020204"/>
                <a:ea typeface="+mn-ea"/>
                <a:cs typeface="+mn-cs"/>
              </a:rPr>
              <a:t>Parkins</a:t>
            </a:r>
            <a:endParaRPr lang="fr-FR" sz="630" i="1" kern="1200">
              <a:solidFill>
                <a:prstClr val="white">
                  <a:lumMod val="50000"/>
                </a:prstClr>
              </a:solidFill>
              <a:latin typeface="Arial" panose="020B0604020202020204"/>
              <a:ea typeface="+mn-ea"/>
              <a:cs typeface="+mn-cs"/>
            </a:endParaRPr>
          </a:p>
          <a:p>
            <a:pPr algn="l" defTabSz="717457" rtl="0"/>
            <a:r>
              <a:rPr lang="fr-FR" sz="630" i="1" kern="1200">
                <a:solidFill>
                  <a:prstClr val="white">
                    <a:lumMod val="50000"/>
                  </a:prstClr>
                </a:solidFill>
                <a:latin typeface="Arial" panose="020B0604020202020204"/>
                <a:ea typeface="+mn-ea"/>
                <a:cs typeface="+mn-cs"/>
              </a:rPr>
              <a:t> Nature  514, 30–31, Oct. 2014</a:t>
            </a:r>
          </a:p>
        </p:txBody>
      </p:sp>
      <p:pic>
        <p:nvPicPr>
          <p:cNvPr id="31" name="Espace réservé du contenu 8"/>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19450" y="3562907"/>
            <a:ext cx="2999631" cy="1356680"/>
          </a:xfrm>
          <a:prstGeom prst="rect">
            <a:avLst/>
          </a:prstGeom>
        </p:spPr>
      </p:pic>
      <p:sp>
        <p:nvSpPr>
          <p:cNvPr id="2" name="Rectangle 1"/>
          <p:cNvSpPr/>
          <p:nvPr/>
        </p:nvSpPr>
        <p:spPr>
          <a:xfrm>
            <a:off x="68092" y="5380414"/>
            <a:ext cx="8474246" cy="1200329"/>
          </a:xfrm>
          <a:prstGeom prst="rect">
            <a:avLst/>
          </a:prstGeom>
        </p:spPr>
        <p:txBody>
          <a:bodyPr wrap="square">
            <a:spAutoFit/>
          </a:bodyPr>
          <a:lstStyle/>
          <a:p>
            <a:pPr marL="213360" marR="178435" algn="just">
              <a:lnSpc>
                <a:spcPct val="100000"/>
              </a:lnSpc>
              <a:spcBef>
                <a:spcPts val="20"/>
              </a:spcBef>
              <a:spcAft>
                <a:spcPts val="0"/>
              </a:spcAft>
            </a:pPr>
            <a:r>
              <a:rPr lang="en-GB" b="1" dirty="0" smtClean="0">
                <a:solidFill>
                  <a:srgbClr val="77933B"/>
                </a:solidFill>
                <a:latin typeface="Calibri" panose="020F0502020204030204" pitchFamily="34" charset="0"/>
                <a:ea typeface="Times New Roman" panose="02020603050405020304" pitchFamily="18" charset="0"/>
                <a:cs typeface="Calibri" panose="020F0502020204030204" pitchFamily="34" charset="0"/>
              </a:rPr>
              <a:t>October 2018 : CEOS Statement </a:t>
            </a:r>
            <a:r>
              <a:rPr lang="en-GB" b="1" dirty="0">
                <a:solidFill>
                  <a:srgbClr val="77933B"/>
                </a:solidFill>
                <a:latin typeface="Calibri" panose="020F0502020204030204" pitchFamily="34" charset="0"/>
                <a:ea typeface="Times New Roman" panose="02020603050405020304" pitchFamily="18" charset="0"/>
                <a:cs typeface="Calibri" panose="020F0502020204030204" pitchFamily="34" charset="0"/>
              </a:rPr>
              <a:t>of Space Agency </a:t>
            </a:r>
            <a:r>
              <a:rPr lang="en-GB" b="1" dirty="0" smtClean="0">
                <a:solidFill>
                  <a:srgbClr val="77933B"/>
                </a:solidFill>
                <a:latin typeface="Calibri" panose="020F0502020204030204" pitchFamily="34" charset="0"/>
                <a:ea typeface="Times New Roman" panose="02020603050405020304" pitchFamily="18" charset="0"/>
                <a:cs typeface="Calibri" panose="020F0502020204030204" pitchFamily="34" charset="0"/>
              </a:rPr>
              <a:t>Contributions in </a:t>
            </a:r>
            <a:r>
              <a:rPr lang="en-GB" b="1" dirty="0">
                <a:solidFill>
                  <a:srgbClr val="77933B"/>
                </a:solidFill>
                <a:latin typeface="Calibri" panose="020F0502020204030204" pitchFamily="34" charset="0"/>
                <a:ea typeface="Times New Roman" panose="02020603050405020304" pitchFamily="18" charset="0"/>
                <a:cs typeface="Calibri" panose="020F0502020204030204" pitchFamily="34" charset="0"/>
              </a:rPr>
              <a:t>Support of the Paris </a:t>
            </a:r>
            <a:r>
              <a:rPr lang="en-GB" b="1" dirty="0" smtClean="0">
                <a:solidFill>
                  <a:srgbClr val="77933B"/>
                </a:solidFill>
                <a:latin typeface="Calibri" panose="020F0502020204030204" pitchFamily="34" charset="0"/>
                <a:ea typeface="Times New Roman" panose="02020603050405020304" pitchFamily="18" charset="0"/>
                <a:cs typeface="Calibri" panose="020F0502020204030204" pitchFamily="34" charset="0"/>
              </a:rPr>
              <a:t>Agreement : Adaptation : confirm the crucial role of space observations and </a:t>
            </a:r>
          </a:p>
          <a:p>
            <a:pPr marL="213360" marR="178435" algn="just">
              <a:lnSpc>
                <a:spcPct val="100000"/>
              </a:lnSpc>
              <a:spcBef>
                <a:spcPts val="20"/>
              </a:spcBef>
              <a:spcAft>
                <a:spcPts val="0"/>
              </a:spcAft>
            </a:pPr>
            <a:r>
              <a:rPr lang="en-GB" b="1" dirty="0" smtClean="0">
                <a:solidFill>
                  <a:schemeClr val="accent6">
                    <a:lumMod val="75000"/>
                  </a:schemeClr>
                </a:solidFill>
                <a:latin typeface="Calibri" panose="020F0502020204030204" pitchFamily="34" charset="0"/>
                <a:cs typeface="Calibri" panose="020F0502020204030204" pitchFamily="34" charset="0"/>
              </a:rPr>
              <a:t>Their role helping </a:t>
            </a:r>
            <a:r>
              <a:rPr lang="en-GB" b="1" dirty="0">
                <a:solidFill>
                  <a:schemeClr val="accent6">
                    <a:lumMod val="75000"/>
                  </a:schemeClr>
                </a:solidFill>
                <a:latin typeface="Calibri" panose="020F0502020204030204" pitchFamily="34" charset="0"/>
                <a:cs typeface="Calibri" panose="020F0502020204030204" pitchFamily="34" charset="0"/>
              </a:rPr>
              <a:t>to establish facts that can be used to determine key impacts on vulnerable sectors, geographical zones, and also incurred cost resulting </a:t>
            </a:r>
            <a:r>
              <a:rPr lang="en-GB" dirty="0" smtClean="0"/>
              <a:t> …</a:t>
            </a:r>
            <a:endParaRPr lang="fr-FR" sz="1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24988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Espace réservé du contenu 20">
            <a:extLst>
              <a:ext uri="{FF2B5EF4-FFF2-40B4-BE49-F238E27FC236}">
                <a16:creationId xmlns:a16="http://schemas.microsoft.com/office/drawing/2014/main" id="{CE9EFA14-3317-CE48-84E7-C527C4373C24}"/>
              </a:ext>
            </a:extLst>
          </p:cNvPr>
          <p:cNvPicPr>
            <a:picLocks noGrp="1" noChangeAspect="1"/>
          </p:cNvPicPr>
          <p:nvPr>
            <p:ph sz="quarter" idx="13"/>
          </p:nvPr>
        </p:nvPicPr>
        <p:blipFill rotWithShape="1">
          <a:blip r:embed="rId2" cstate="screen">
            <a:extLst>
              <a:ext uri="{28A0092B-C50C-407E-A947-70E740481C1C}">
                <a14:useLocalDpi xmlns:a14="http://schemas.microsoft.com/office/drawing/2010/main" val="0"/>
              </a:ext>
            </a:extLst>
          </a:blip>
          <a:stretch/>
        </p:blipFill>
        <p:spPr>
          <a:xfrm>
            <a:off x="298450" y="1849104"/>
            <a:ext cx="4116388" cy="3869404"/>
          </a:xfrm>
          <a:prstGeom prst="rect">
            <a:avLst/>
          </a:prstGeom>
        </p:spPr>
      </p:pic>
      <p:sp>
        <p:nvSpPr>
          <p:cNvPr id="10" name="Espace réservé du contenu 9"/>
          <p:cNvSpPr>
            <a:spLocks noGrp="1"/>
          </p:cNvSpPr>
          <p:nvPr>
            <p:ph sz="quarter" idx="17"/>
          </p:nvPr>
        </p:nvSpPr>
        <p:spPr/>
        <p:txBody>
          <a:bodyPr>
            <a:normAutofit/>
          </a:bodyPr>
          <a:lstStyle/>
          <a:p>
            <a:pPr algn="ctr"/>
            <a:r>
              <a:rPr lang="en-US" dirty="0"/>
              <a:t>“Space Climate Observatory”</a:t>
            </a:r>
          </a:p>
          <a:p>
            <a:pPr algn="ctr"/>
            <a:r>
              <a:rPr lang="en-US" sz="1530" b="0" i="1" dirty="0"/>
              <a:t>A world observatory of </a:t>
            </a:r>
          </a:p>
          <a:p>
            <a:pPr algn="ctr"/>
            <a:r>
              <a:rPr lang="en-US" sz="1530" b="0" i="1" u="sng" dirty="0"/>
              <a:t>the climate change and its impacts</a:t>
            </a:r>
            <a:r>
              <a:rPr lang="en-US" sz="1530" b="0" i="1" dirty="0"/>
              <a:t> </a:t>
            </a:r>
          </a:p>
          <a:p>
            <a:pPr lvl="2" algn="just"/>
            <a:endParaRPr lang="en-US" sz="1080" dirty="0"/>
          </a:p>
          <a:p>
            <a:pPr lvl="1" algn="just"/>
            <a:r>
              <a:rPr lang="en-US" b="1" dirty="0"/>
              <a:t>S</a:t>
            </a:r>
            <a:r>
              <a:rPr lang="en-US" b="1" dirty="0">
                <a:solidFill>
                  <a:schemeClr val="accent2"/>
                </a:solidFill>
              </a:rPr>
              <a:t>atellite data</a:t>
            </a:r>
          </a:p>
          <a:p>
            <a:pPr lvl="3" algn="just"/>
            <a:r>
              <a:rPr lang="en-US" dirty="0"/>
              <a:t>Earth observations at </a:t>
            </a:r>
            <a:r>
              <a:rPr lang="en-US" dirty="0" smtClean="0"/>
              <a:t>regional</a:t>
            </a:r>
            <a:r>
              <a:rPr lang="en-US" dirty="0"/>
              <a:t>, national and </a:t>
            </a:r>
            <a:r>
              <a:rPr lang="en-US" dirty="0" smtClean="0"/>
              <a:t>local </a:t>
            </a:r>
            <a:r>
              <a:rPr lang="en-US" dirty="0"/>
              <a:t>level</a:t>
            </a:r>
          </a:p>
          <a:p>
            <a:pPr lvl="3" algn="just"/>
            <a:r>
              <a:rPr lang="en-US" dirty="0" smtClean="0">
                <a:solidFill>
                  <a:srgbClr val="C00000"/>
                </a:solidFill>
              </a:rPr>
              <a:t>… and in-situ data, research modelling</a:t>
            </a:r>
            <a:endParaRPr lang="en-US" dirty="0">
              <a:solidFill>
                <a:srgbClr val="C00000"/>
              </a:solidFill>
            </a:endParaRPr>
          </a:p>
          <a:p>
            <a:pPr lvl="1" algn="just"/>
            <a:r>
              <a:rPr lang="en-US" b="1" dirty="0"/>
              <a:t>C</a:t>
            </a:r>
            <a:r>
              <a:rPr lang="en-US" b="1" dirty="0">
                <a:solidFill>
                  <a:schemeClr val="accent2"/>
                </a:solidFill>
              </a:rPr>
              <a:t>limate change and its impacts</a:t>
            </a:r>
          </a:p>
          <a:p>
            <a:pPr lvl="3" algn="just"/>
            <a:r>
              <a:rPr lang="en-US" dirty="0"/>
              <a:t>Humankind, both as anthropogenic causes and as the victims of the impacts (temperature increase, sea level rise and hazards…)</a:t>
            </a:r>
          </a:p>
          <a:p>
            <a:pPr lvl="3" algn="just"/>
            <a:endParaRPr lang="en-US" dirty="0"/>
          </a:p>
          <a:p>
            <a:pPr lvl="1" algn="just"/>
            <a:r>
              <a:rPr lang="en-US" b="1" dirty="0">
                <a:solidFill>
                  <a:schemeClr val="accent2"/>
                </a:solidFill>
              </a:rPr>
              <a:t>a joint </a:t>
            </a:r>
            <a:r>
              <a:rPr lang="en-US" b="1" dirty="0"/>
              <a:t>O</a:t>
            </a:r>
            <a:r>
              <a:rPr lang="en-US" b="1" dirty="0">
                <a:solidFill>
                  <a:schemeClr val="accent2"/>
                </a:solidFill>
              </a:rPr>
              <a:t>bservatory</a:t>
            </a:r>
          </a:p>
          <a:p>
            <a:pPr lvl="3" algn="just"/>
            <a:r>
              <a:rPr lang="en-US" dirty="0"/>
              <a:t>A World Heritage system</a:t>
            </a:r>
          </a:p>
          <a:p>
            <a:pPr lvl="3" algn="just"/>
            <a:endParaRPr lang="en-US" dirty="0"/>
          </a:p>
          <a:p>
            <a:pPr marL="0" lvl="1" indent="0" algn="just">
              <a:buNone/>
            </a:pPr>
            <a:endParaRPr lang="en-US" sz="1800" dirty="0">
              <a:sym typeface="Wingdings" panose="05000000000000000000" pitchFamily="2" charset="2"/>
            </a:endParaRPr>
          </a:p>
          <a:p>
            <a:pPr marL="0" lvl="1" indent="0" algn="just">
              <a:buNone/>
            </a:pPr>
            <a:r>
              <a:rPr lang="en-US" sz="1800" dirty="0" smtClean="0">
                <a:sym typeface="Wingdings" panose="05000000000000000000" pitchFamily="2" charset="2"/>
              </a:rPr>
              <a:t> </a:t>
            </a:r>
            <a:r>
              <a:rPr lang="en-US" sz="1800" b="1" dirty="0">
                <a:hlinkClick r:id="rId3"/>
              </a:rPr>
              <a:t>http://</a:t>
            </a:r>
            <a:r>
              <a:rPr lang="en-US" sz="1800" b="1" dirty="0" smtClean="0">
                <a:hlinkClick r:id="rId3"/>
              </a:rPr>
              <a:t>spaceclimateobservatory.org</a:t>
            </a:r>
            <a:endParaRPr lang="en-US" sz="1800" b="1" dirty="0" smtClean="0"/>
          </a:p>
          <a:p>
            <a:pPr marL="0" lvl="1" indent="0" algn="just">
              <a:buNone/>
            </a:pPr>
            <a:r>
              <a:rPr lang="en-US" sz="1800" b="1" dirty="0" smtClean="0"/>
              <a:t>With Use cases (9 scenarios)</a:t>
            </a:r>
            <a:endParaRPr lang="en-US" sz="1800" b="1" dirty="0"/>
          </a:p>
        </p:txBody>
      </p:sp>
      <p:sp>
        <p:nvSpPr>
          <p:cNvPr id="3" name="Titre 2"/>
          <p:cNvSpPr>
            <a:spLocks noGrp="1"/>
          </p:cNvSpPr>
          <p:nvPr>
            <p:ph type="title"/>
          </p:nvPr>
        </p:nvSpPr>
        <p:spPr/>
        <p:txBody>
          <a:bodyPr/>
          <a:lstStyle/>
          <a:p>
            <a:r>
              <a:rPr lang="en-US"/>
              <a:t>Space Climate Observatory</a:t>
            </a:r>
          </a:p>
        </p:txBody>
      </p:sp>
      <p:sp>
        <p:nvSpPr>
          <p:cNvPr id="26" name="Sous-titre 3"/>
          <p:cNvSpPr>
            <a:spLocks noGrp="1"/>
          </p:cNvSpPr>
          <p:nvPr>
            <p:ph type="subTitle" idx="14"/>
          </p:nvPr>
        </p:nvSpPr>
        <p:spPr/>
        <p:txBody>
          <a:bodyPr/>
          <a:lstStyle/>
          <a:p>
            <a:r>
              <a:rPr lang="en-US" dirty="0"/>
              <a:t>SCO Concepts – Main Objectives</a:t>
            </a:r>
          </a:p>
        </p:txBody>
      </p:sp>
      <p:sp>
        <p:nvSpPr>
          <p:cNvPr id="9" name="Espace réservé du pied de page 8"/>
          <p:cNvSpPr>
            <a:spLocks noGrp="1"/>
          </p:cNvSpPr>
          <p:nvPr>
            <p:ph type="ftr" sz="quarter" idx="18"/>
          </p:nvPr>
        </p:nvSpPr>
        <p:spPr/>
        <p:txBody>
          <a:bodyPr/>
          <a:lstStyle/>
          <a:p>
            <a:r>
              <a:rPr lang="fr-FR" smtClean="0"/>
              <a:t>SIT-34, 3-4 April 2019</a:t>
            </a:r>
            <a:endParaRPr lang="fr-FR" dirty="0"/>
          </a:p>
        </p:txBody>
      </p:sp>
      <p:sp>
        <p:nvSpPr>
          <p:cNvPr id="11" name="Espace réservé du numéro de diapositive 10"/>
          <p:cNvSpPr>
            <a:spLocks noGrp="1"/>
          </p:cNvSpPr>
          <p:nvPr>
            <p:ph type="sldNum" sz="quarter" idx="20"/>
          </p:nvPr>
        </p:nvSpPr>
        <p:spPr/>
        <p:txBody>
          <a:bodyPr/>
          <a:lstStyle/>
          <a:p>
            <a:pPr defTabSz="717457" rtl="0">
              <a:defRPr/>
            </a:pPr>
            <a:fld id="{EB81167D-292E-8142-ABF3-3BDF0609D345}" type="slidenum">
              <a:rPr lang="fr-FR" kern="1200" smtClean="0"/>
              <a:pPr defTabSz="717457" rtl="0">
                <a:defRPr/>
              </a:pPr>
              <a:t>5</a:t>
            </a:fld>
            <a:endParaRPr lang="fr-FR" kern="1200"/>
          </a:p>
        </p:txBody>
      </p:sp>
    </p:spTree>
    <p:extLst>
      <p:ext uri="{BB962C8B-B14F-4D97-AF65-F5344CB8AC3E}">
        <p14:creationId xmlns:p14="http://schemas.microsoft.com/office/powerpoint/2010/main" val="24323311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p:nvPr>
        </p:nvSpPr>
        <p:spPr/>
        <p:txBody>
          <a:bodyPr/>
          <a:lstStyle/>
          <a:p>
            <a:r>
              <a:rPr lang="en-US" dirty="0"/>
              <a:t>Space Climate Observatory</a:t>
            </a:r>
          </a:p>
        </p:txBody>
      </p:sp>
      <p:sp>
        <p:nvSpPr>
          <p:cNvPr id="13" name="Sous-titre 10"/>
          <p:cNvSpPr>
            <a:spLocks noGrp="1"/>
          </p:cNvSpPr>
          <p:nvPr>
            <p:ph type="subTitle" idx="14"/>
          </p:nvPr>
        </p:nvSpPr>
        <p:spPr/>
        <p:txBody>
          <a:bodyPr/>
          <a:lstStyle/>
          <a:p>
            <a:r>
              <a:rPr lang="en-US" dirty="0" smtClean="0"/>
              <a:t>SCO Concepts – Main Objectives</a:t>
            </a:r>
            <a:endParaRPr lang="en-US" dirty="0"/>
          </a:p>
        </p:txBody>
      </p:sp>
      <p:sp>
        <p:nvSpPr>
          <p:cNvPr id="5" name="Espace réservé du contenu 4"/>
          <p:cNvSpPr>
            <a:spLocks noGrp="1"/>
          </p:cNvSpPr>
          <p:nvPr>
            <p:ph sz="quarter" idx="13"/>
          </p:nvPr>
        </p:nvSpPr>
        <p:spPr/>
        <p:txBody>
          <a:bodyPr/>
          <a:lstStyle/>
          <a:p>
            <a:pPr lvl="1" algn="just"/>
            <a:r>
              <a:rPr lang="en-US" dirty="0" smtClean="0"/>
              <a:t>Respond to Adaptation needs through international coordination</a:t>
            </a:r>
          </a:p>
          <a:p>
            <a:pPr lvl="1" algn="just"/>
            <a:r>
              <a:rPr lang="en-US" dirty="0" smtClean="0"/>
              <a:t>A global monitoring of CC impacts is so far poorly structured</a:t>
            </a:r>
          </a:p>
          <a:p>
            <a:pPr lvl="1" algn="just"/>
            <a:r>
              <a:rPr lang="en-US" dirty="0" smtClean="0"/>
              <a:t>Case studies in various contexts have been developed but</a:t>
            </a:r>
          </a:p>
          <a:p>
            <a:pPr lvl="2" algn="just"/>
            <a:r>
              <a:rPr lang="en-US" dirty="0" smtClean="0"/>
              <a:t>Many methodological approaches are challenging and/or not shared </a:t>
            </a:r>
          </a:p>
          <a:p>
            <a:pPr lvl="1" algn="just"/>
            <a:r>
              <a:rPr lang="en-US" dirty="0" smtClean="0"/>
              <a:t>Contribute to the assessment of impacts of CC in different SBA (water, food security, coastal areas, air quality,..)</a:t>
            </a:r>
          </a:p>
          <a:p>
            <a:pPr lvl="1" algn="just"/>
            <a:r>
              <a:rPr lang="en-US" dirty="0" smtClean="0"/>
              <a:t>Precise impact’s CC monitoring</a:t>
            </a:r>
          </a:p>
          <a:p>
            <a:pPr lvl="2" algn="just"/>
            <a:r>
              <a:rPr lang="en-US" dirty="0" smtClean="0"/>
              <a:t>Regional, National, Local scale</a:t>
            </a:r>
          </a:p>
          <a:p>
            <a:pPr lvl="2" algn="just"/>
            <a:r>
              <a:rPr lang="en-US" dirty="0" smtClean="0"/>
              <a:t>Will raise awareness, stimulate and support decision making</a:t>
            </a:r>
          </a:p>
          <a:p>
            <a:pPr lvl="1" algn="just"/>
            <a:endParaRPr lang="en-US" dirty="0" smtClean="0"/>
          </a:p>
          <a:p>
            <a:pPr algn="just"/>
            <a:r>
              <a:rPr lang="en-US" dirty="0">
                <a:solidFill>
                  <a:schemeClr val="accent2"/>
                </a:solidFill>
              </a:rPr>
              <a:t>Required international coordination specifically focused on impacts of Climate Change</a:t>
            </a:r>
          </a:p>
          <a:p>
            <a:pPr algn="just"/>
            <a:endParaRPr lang="en-US" dirty="0"/>
          </a:p>
        </p:txBody>
      </p:sp>
      <p:sp>
        <p:nvSpPr>
          <p:cNvPr id="10" name="Espace réservé du pied de page 9"/>
          <p:cNvSpPr>
            <a:spLocks noGrp="1"/>
          </p:cNvSpPr>
          <p:nvPr>
            <p:ph type="ftr" sz="quarter" idx="18"/>
          </p:nvPr>
        </p:nvSpPr>
        <p:spPr/>
        <p:txBody>
          <a:bodyPr/>
          <a:lstStyle/>
          <a:p>
            <a:r>
              <a:rPr lang="fr-FR" smtClean="0"/>
              <a:t>SIT-34, 3-4 April 2019</a:t>
            </a:r>
            <a:endParaRPr lang="fr-FR" dirty="0"/>
          </a:p>
        </p:txBody>
      </p:sp>
      <p:sp>
        <p:nvSpPr>
          <p:cNvPr id="11" name="Espace réservé du numéro de diapositive 10"/>
          <p:cNvSpPr>
            <a:spLocks noGrp="1"/>
          </p:cNvSpPr>
          <p:nvPr>
            <p:ph type="sldNum" sz="quarter" idx="17"/>
          </p:nvPr>
        </p:nvSpPr>
        <p:spPr/>
        <p:txBody>
          <a:bodyPr/>
          <a:lstStyle/>
          <a:p>
            <a:pPr defTabSz="717457" rtl="0">
              <a:defRPr/>
            </a:pPr>
            <a:fld id="{EB81167D-292E-8142-ABF3-3BDF0609D345}" type="slidenum">
              <a:rPr lang="fr-FR" kern="1200" smtClean="0"/>
              <a:pPr defTabSz="717457" rtl="0">
                <a:defRPr/>
              </a:pPr>
              <a:t>6</a:t>
            </a:fld>
            <a:endParaRPr lang="fr-FR" kern="1200"/>
          </a:p>
        </p:txBody>
      </p:sp>
    </p:spTree>
    <p:extLst>
      <p:ext uri="{BB962C8B-B14F-4D97-AF65-F5344CB8AC3E}">
        <p14:creationId xmlns:p14="http://schemas.microsoft.com/office/powerpoint/2010/main" val="38103615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US" dirty="0"/>
              <a:t>Space Climate Observatory</a:t>
            </a:r>
          </a:p>
        </p:txBody>
      </p:sp>
      <p:sp>
        <p:nvSpPr>
          <p:cNvPr id="15" name="Sous-titre 3"/>
          <p:cNvSpPr>
            <a:spLocks noGrp="1"/>
          </p:cNvSpPr>
          <p:nvPr>
            <p:ph type="subTitle" idx="14"/>
          </p:nvPr>
        </p:nvSpPr>
        <p:spPr/>
        <p:txBody>
          <a:bodyPr/>
          <a:lstStyle/>
          <a:p>
            <a:r>
              <a:rPr lang="en-US" dirty="0"/>
              <a:t>SCO Concepts – Main Objectives</a:t>
            </a:r>
          </a:p>
        </p:txBody>
      </p:sp>
      <p:sp>
        <p:nvSpPr>
          <p:cNvPr id="6" name="Espace réservé du contenu 5"/>
          <p:cNvSpPr>
            <a:spLocks noGrp="1"/>
          </p:cNvSpPr>
          <p:nvPr>
            <p:ph sz="quarter" idx="13"/>
          </p:nvPr>
        </p:nvSpPr>
        <p:spPr/>
        <p:txBody>
          <a:bodyPr/>
          <a:lstStyle/>
          <a:p>
            <a:r>
              <a:rPr lang="en-US" sz="1440" dirty="0"/>
              <a:t>Principles</a:t>
            </a:r>
          </a:p>
          <a:p>
            <a:pPr lvl="1"/>
            <a:r>
              <a:rPr lang="en-US" sz="1440" dirty="0">
                <a:solidFill>
                  <a:schemeClr val="accent2"/>
                </a:solidFill>
              </a:rPr>
              <a:t>Science based Program</a:t>
            </a:r>
          </a:p>
          <a:p>
            <a:pPr lvl="1"/>
            <a:r>
              <a:rPr lang="en-US" sz="1440" dirty="0">
                <a:solidFill>
                  <a:schemeClr val="accent2"/>
                </a:solidFill>
              </a:rPr>
              <a:t>Not alone !</a:t>
            </a:r>
          </a:p>
          <a:p>
            <a:pPr lvl="3"/>
            <a:r>
              <a:rPr lang="en-US" sz="1080" dirty="0"/>
              <a:t>A country, an agency, an institution… </a:t>
            </a:r>
          </a:p>
          <a:p>
            <a:pPr marL="318611" lvl="3" indent="0">
              <a:buNone/>
            </a:pPr>
            <a:r>
              <a:rPr lang="en-US" sz="1080" dirty="0"/>
              <a:t>	could not make it for all the World/Planet</a:t>
            </a:r>
          </a:p>
          <a:p>
            <a:pPr lvl="1"/>
            <a:r>
              <a:rPr lang="en-US" sz="1440" dirty="0">
                <a:solidFill>
                  <a:schemeClr val="accent2"/>
                </a:solidFill>
                <a:latin typeface="Arial" panose="020B0604020202020204" pitchFamily="34" charset="0"/>
                <a:cs typeface="Arial" panose="020B0604020202020204" pitchFamily="34" charset="0"/>
              </a:rPr>
              <a:t>Involvement  and cooperation with wide range of bodies</a:t>
            </a:r>
          </a:p>
          <a:p>
            <a:pPr lvl="3"/>
            <a:r>
              <a:rPr lang="en-US" sz="1080" dirty="0">
                <a:latin typeface="Calibri" panose="020F0502020204030204" pitchFamily="34" charset="0"/>
              </a:rPr>
              <a:t>GEO, CEOS, CGMS and UN Agencies</a:t>
            </a:r>
          </a:p>
          <a:p>
            <a:pPr lvl="3"/>
            <a:r>
              <a:rPr lang="en-US" sz="1080" dirty="0">
                <a:latin typeface="Calibri" panose="020F0502020204030204" pitchFamily="34" charset="0"/>
              </a:rPr>
              <a:t>National organizations, Ministries, local entities…</a:t>
            </a:r>
          </a:p>
          <a:p>
            <a:pPr lvl="1"/>
            <a:r>
              <a:rPr lang="en-US" sz="1440" dirty="0">
                <a:solidFill>
                  <a:schemeClr val="accent2"/>
                </a:solidFill>
              </a:rPr>
              <a:t>Building on the exiting capabilities and programs </a:t>
            </a:r>
          </a:p>
          <a:p>
            <a:pPr lvl="1"/>
            <a:r>
              <a:rPr lang="en-US" sz="1440" dirty="0">
                <a:solidFill>
                  <a:schemeClr val="accent2"/>
                </a:solidFill>
              </a:rPr>
              <a:t>Co-construction </a:t>
            </a:r>
          </a:p>
          <a:p>
            <a:pPr lvl="3"/>
            <a:r>
              <a:rPr lang="en-US" sz="1080" dirty="0"/>
              <a:t>At international but also national level</a:t>
            </a:r>
          </a:p>
          <a:p>
            <a:pPr lvl="4"/>
            <a:r>
              <a:rPr lang="en-US" sz="900" dirty="0"/>
              <a:t>Across sectors, institutions, research community, and sub-national area (territories)</a:t>
            </a:r>
          </a:p>
          <a:p>
            <a:pPr lvl="3"/>
            <a:r>
              <a:rPr lang="en-US" sz="1080" dirty="0"/>
              <a:t>At level of populations</a:t>
            </a:r>
          </a:p>
          <a:p>
            <a:pPr lvl="4"/>
            <a:r>
              <a:rPr lang="en-US" sz="900" dirty="0"/>
              <a:t>Metrics and social indicators to measure the appropriation and acceptance by stakeholders</a:t>
            </a:r>
          </a:p>
          <a:p>
            <a:pPr lvl="3"/>
            <a:r>
              <a:rPr lang="en-US" sz="1080" dirty="0"/>
              <a:t>Communities of development (Sharing of capabilities (expertise, computing)</a:t>
            </a:r>
          </a:p>
          <a:p>
            <a:pPr lvl="3"/>
            <a:r>
              <a:rPr lang="en-US" sz="1080" dirty="0"/>
              <a:t>Make available to others, freely</a:t>
            </a:r>
          </a:p>
          <a:p>
            <a:pPr lvl="3"/>
            <a:r>
              <a:rPr lang="en-US" sz="1080" dirty="0"/>
              <a:t>Exchange of use, best practice</a:t>
            </a:r>
          </a:p>
        </p:txBody>
      </p:sp>
      <p:pic>
        <p:nvPicPr>
          <p:cNvPr id="7" name="Image 6"/>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263300" y="1637577"/>
            <a:ext cx="2713536" cy="1674218"/>
          </a:xfrm>
          <a:prstGeom prst="rect">
            <a:avLst/>
          </a:prstGeom>
        </p:spPr>
      </p:pic>
      <p:pic>
        <p:nvPicPr>
          <p:cNvPr id="8" name="Image 7"/>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086367" y="3404663"/>
            <a:ext cx="1890469" cy="1058592"/>
          </a:xfrm>
          <a:prstGeom prst="rect">
            <a:avLst/>
          </a:prstGeom>
        </p:spPr>
      </p:pic>
      <p:sp>
        <p:nvSpPr>
          <p:cNvPr id="9" name="ZoneTexte 8"/>
          <p:cNvSpPr txBox="1"/>
          <p:nvPr/>
        </p:nvSpPr>
        <p:spPr>
          <a:xfrm>
            <a:off x="5720769" y="3753909"/>
            <a:ext cx="1247457" cy="369332"/>
          </a:xfrm>
          <a:prstGeom prst="rect">
            <a:avLst/>
          </a:prstGeom>
          <a:noFill/>
        </p:spPr>
        <p:txBody>
          <a:bodyPr wrap="none" rtlCol="0">
            <a:spAutoFit/>
          </a:bodyPr>
          <a:lstStyle/>
          <a:p>
            <a:pPr algn="l" defTabSz="717457" rtl="0"/>
            <a:r>
              <a:rPr lang="fr-FR" b="1" kern="1200">
                <a:solidFill>
                  <a:srgbClr val="44546A">
                    <a:lumMod val="50000"/>
                  </a:srgbClr>
                </a:solidFill>
                <a:latin typeface="Arial Narrow" panose="020B0606020202030204" pitchFamily="34" charset="0"/>
                <a:ea typeface="+mn-ea"/>
                <a:cs typeface="+mn-cs"/>
              </a:rPr>
              <a:t>CO DESIGN</a:t>
            </a:r>
          </a:p>
        </p:txBody>
      </p:sp>
      <p:sp>
        <p:nvSpPr>
          <p:cNvPr id="13" name="Espace réservé du pied de page 12"/>
          <p:cNvSpPr>
            <a:spLocks noGrp="1"/>
          </p:cNvSpPr>
          <p:nvPr>
            <p:ph type="ftr" sz="quarter" idx="18"/>
          </p:nvPr>
        </p:nvSpPr>
        <p:spPr/>
        <p:txBody>
          <a:bodyPr/>
          <a:lstStyle/>
          <a:p>
            <a:r>
              <a:rPr lang="fr-FR" dirty="0" smtClean="0"/>
              <a:t>SIT-34, 3-4 April 2019</a:t>
            </a:r>
            <a:endParaRPr lang="fr-FR" dirty="0"/>
          </a:p>
        </p:txBody>
      </p:sp>
      <p:sp>
        <p:nvSpPr>
          <p:cNvPr id="14" name="Espace réservé du numéro de diapositive 13"/>
          <p:cNvSpPr>
            <a:spLocks noGrp="1"/>
          </p:cNvSpPr>
          <p:nvPr>
            <p:ph type="sldNum" sz="quarter" idx="17"/>
          </p:nvPr>
        </p:nvSpPr>
        <p:spPr/>
        <p:txBody>
          <a:bodyPr/>
          <a:lstStyle/>
          <a:p>
            <a:pPr defTabSz="717457" rtl="0">
              <a:defRPr/>
            </a:pPr>
            <a:fld id="{EB81167D-292E-8142-ABF3-3BDF0609D345}" type="slidenum">
              <a:rPr lang="fr-FR" kern="1200" smtClean="0"/>
              <a:pPr defTabSz="717457" rtl="0">
                <a:defRPr/>
              </a:pPr>
              <a:t>7</a:t>
            </a:fld>
            <a:endParaRPr lang="fr-FR" kern="1200"/>
          </a:p>
        </p:txBody>
      </p:sp>
    </p:spTree>
    <p:extLst>
      <p:ext uri="{BB962C8B-B14F-4D97-AF65-F5344CB8AC3E}">
        <p14:creationId xmlns:p14="http://schemas.microsoft.com/office/powerpoint/2010/main" val="19242220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895E880-4F68-8240-97E0-32168F0F8477}"/>
              </a:ext>
            </a:extLst>
          </p:cNvPr>
          <p:cNvPicPr>
            <a:picLocks noChangeAspect="1"/>
          </p:cNvPicPr>
          <p:nvPr/>
        </p:nvPicPr>
        <p:blipFill>
          <a:blip r:embed="rId5"/>
          <a:stretch>
            <a:fillRect/>
          </a:stretch>
        </p:blipFill>
        <p:spPr>
          <a:xfrm>
            <a:off x="0" y="857250"/>
            <a:ext cx="9454347" cy="2684406"/>
          </a:xfrm>
          <a:prstGeom prst="rect">
            <a:avLst/>
          </a:prstGeom>
        </p:spPr>
      </p:pic>
      <p:sp>
        <p:nvSpPr>
          <p:cNvPr id="15" name="Rectangle 14">
            <a:extLst>
              <a:ext uri="{FF2B5EF4-FFF2-40B4-BE49-F238E27FC236}">
                <a16:creationId xmlns:a16="http://schemas.microsoft.com/office/drawing/2014/main" id="{7193E9FE-FD6C-D948-9619-68B2C88C3A46}"/>
              </a:ext>
            </a:extLst>
          </p:cNvPr>
          <p:cNvSpPr/>
          <p:nvPr/>
        </p:nvSpPr>
        <p:spPr>
          <a:xfrm>
            <a:off x="0" y="857248"/>
            <a:ext cx="8150168" cy="703163"/>
          </a:xfrm>
          <a:prstGeom prst="rect">
            <a:avLst/>
          </a:prstGeom>
          <a:solidFill>
            <a:schemeClr val="accent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ZoneTexte 8">
            <a:extLst>
              <a:ext uri="{FF2B5EF4-FFF2-40B4-BE49-F238E27FC236}">
                <a16:creationId xmlns:a16="http://schemas.microsoft.com/office/drawing/2014/main" id="{DA66D120-2DB9-0841-9FF7-B6B0D1694D40}"/>
              </a:ext>
            </a:extLst>
          </p:cNvPr>
          <p:cNvSpPr txBox="1"/>
          <p:nvPr/>
        </p:nvSpPr>
        <p:spPr>
          <a:xfrm>
            <a:off x="223452" y="897206"/>
            <a:ext cx="8981946" cy="646331"/>
          </a:xfrm>
          <a:prstGeom prst="rect">
            <a:avLst/>
          </a:prstGeom>
          <a:noFill/>
        </p:spPr>
        <p:txBody>
          <a:bodyPr wrap="none" rtlCol="0">
            <a:spAutoFit/>
          </a:bodyPr>
          <a:lstStyle/>
          <a:p>
            <a:r>
              <a:rPr lang="en-US" b="1" dirty="0">
                <a:solidFill>
                  <a:srgbClr val="C00000"/>
                </a:solidFill>
              </a:rPr>
              <a:t>Impact of climate change </a:t>
            </a:r>
            <a:r>
              <a:rPr lang="en-US" b="1" dirty="0" smtClean="0">
                <a:solidFill>
                  <a:srgbClr val="C00000"/>
                </a:solidFill>
              </a:rPr>
              <a:t>on sea </a:t>
            </a:r>
            <a:r>
              <a:rPr lang="en-US" b="1" dirty="0">
                <a:solidFill>
                  <a:srgbClr val="C00000"/>
                </a:solidFill>
              </a:rPr>
              <a:t>level rise </a:t>
            </a:r>
          </a:p>
          <a:p>
            <a:r>
              <a:rPr lang="en-US" b="1" dirty="0">
                <a:solidFill>
                  <a:srgbClr val="C00000"/>
                </a:solidFill>
              </a:rPr>
              <a:t>and the coastal vulnerability of the South-East French coast in </a:t>
            </a:r>
            <a:r>
              <a:rPr lang="en-US" b="1" dirty="0" err="1">
                <a:solidFill>
                  <a:srgbClr val="C00000"/>
                </a:solidFill>
              </a:rPr>
              <a:t>Palavas</a:t>
            </a:r>
            <a:r>
              <a:rPr lang="en-US" b="1" dirty="0">
                <a:solidFill>
                  <a:srgbClr val="C00000"/>
                </a:solidFill>
              </a:rPr>
              <a:t>-les-</a:t>
            </a:r>
            <a:r>
              <a:rPr lang="en-US" b="1" dirty="0" err="1">
                <a:solidFill>
                  <a:srgbClr val="C00000"/>
                </a:solidFill>
              </a:rPr>
              <a:t>Flots</a:t>
            </a:r>
            <a:endParaRPr lang="en-US" b="1" dirty="0">
              <a:solidFill>
                <a:srgbClr val="C00000"/>
              </a:solidFill>
            </a:endParaRPr>
          </a:p>
        </p:txBody>
      </p:sp>
      <p:pic>
        <p:nvPicPr>
          <p:cNvPr id="10" name="Image 9">
            <a:extLst>
              <a:ext uri="{FF2B5EF4-FFF2-40B4-BE49-F238E27FC236}">
                <a16:creationId xmlns:a16="http://schemas.microsoft.com/office/drawing/2014/main" id="{6180486C-818A-3843-93CC-3146306572D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67600" y="113814"/>
            <a:ext cx="993833" cy="703162"/>
          </a:xfrm>
          <a:prstGeom prst="rect">
            <a:avLst/>
          </a:prstGeom>
        </p:spPr>
      </p:pic>
      <p:pic>
        <p:nvPicPr>
          <p:cNvPr id="12" name="SCO-niveaumer">
            <a:hlinkClick r:id="" action="ppaction://media"/>
            <a:extLst>
              <a:ext uri="{FF2B5EF4-FFF2-40B4-BE49-F238E27FC236}">
                <a16:creationId xmlns:a16="http://schemas.microsoft.com/office/drawing/2014/main" id="{E1B0CFC7-13A7-7640-BB71-E8DE5CEDECD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1684" y="3042241"/>
            <a:ext cx="4309731" cy="2424224"/>
          </a:xfrm>
          <a:prstGeom prst="rect">
            <a:avLst/>
          </a:prstGeom>
        </p:spPr>
      </p:pic>
      <p:sp>
        <p:nvSpPr>
          <p:cNvPr id="13" name="ZoneTexte 12">
            <a:extLst>
              <a:ext uri="{FF2B5EF4-FFF2-40B4-BE49-F238E27FC236}">
                <a16:creationId xmlns:a16="http://schemas.microsoft.com/office/drawing/2014/main" id="{1D2F4470-4281-9840-A356-CDA08AC69B99}"/>
              </a:ext>
            </a:extLst>
          </p:cNvPr>
          <p:cNvSpPr txBox="1"/>
          <p:nvPr/>
        </p:nvSpPr>
        <p:spPr>
          <a:xfrm>
            <a:off x="183583" y="5538245"/>
            <a:ext cx="4274288" cy="461665"/>
          </a:xfrm>
          <a:prstGeom prst="rect">
            <a:avLst/>
          </a:prstGeom>
          <a:noFill/>
        </p:spPr>
        <p:txBody>
          <a:bodyPr wrap="square" rtlCol="0">
            <a:spAutoFit/>
          </a:bodyPr>
          <a:lstStyle>
            <a:defPPr>
              <a:defRPr lang="fr-FR"/>
            </a:defPPr>
            <a:lvl1pPr algn="just">
              <a:defRPr>
                <a:solidFill>
                  <a:srgbClr val="103476"/>
                </a:solidFill>
              </a:defRPr>
            </a:lvl1pPr>
          </a:lstStyle>
          <a:p>
            <a:pPr algn="ctr"/>
            <a:r>
              <a:rPr lang="en-US" sz="1200" b="1"/>
              <a:t>Altimetry, imagery, geodesy: 34 satellites in play </a:t>
            </a:r>
          </a:p>
          <a:p>
            <a:pPr algn="ctr"/>
            <a:r>
              <a:rPr lang="en-US" sz="1200" b="1"/>
              <a:t>to observe seas and coasts.</a:t>
            </a:r>
          </a:p>
        </p:txBody>
      </p:sp>
      <p:pic>
        <p:nvPicPr>
          <p:cNvPr id="17" name="Image 16">
            <a:extLst>
              <a:ext uri="{FF2B5EF4-FFF2-40B4-BE49-F238E27FC236}">
                <a16:creationId xmlns:a16="http://schemas.microsoft.com/office/drawing/2014/main" id="{1BDD4AD6-0BE6-2548-8FD4-E7AE67DBFE87}"/>
              </a:ext>
            </a:extLst>
          </p:cNvPr>
          <p:cNvPicPr>
            <a:picLocks noChangeAspect="1"/>
          </p:cNvPicPr>
          <p:nvPr/>
        </p:nvPicPr>
        <p:blipFill>
          <a:blip r:embed="rId8"/>
          <a:stretch>
            <a:fillRect/>
          </a:stretch>
        </p:blipFill>
        <p:spPr>
          <a:xfrm>
            <a:off x="4613099" y="2038714"/>
            <a:ext cx="4286250" cy="3048000"/>
          </a:xfrm>
          <a:prstGeom prst="rect">
            <a:avLst/>
          </a:prstGeom>
        </p:spPr>
      </p:pic>
      <p:sp>
        <p:nvSpPr>
          <p:cNvPr id="18" name="ZoneTexte 17">
            <a:extLst>
              <a:ext uri="{FF2B5EF4-FFF2-40B4-BE49-F238E27FC236}">
                <a16:creationId xmlns:a16="http://schemas.microsoft.com/office/drawing/2014/main" id="{DFF12202-385E-9148-8897-2A2362A7C9C7}"/>
              </a:ext>
            </a:extLst>
          </p:cNvPr>
          <p:cNvSpPr txBox="1"/>
          <p:nvPr/>
        </p:nvSpPr>
        <p:spPr>
          <a:xfrm>
            <a:off x="4727174" y="5247174"/>
            <a:ext cx="4274288" cy="276999"/>
          </a:xfrm>
          <a:prstGeom prst="rect">
            <a:avLst/>
          </a:prstGeom>
          <a:noFill/>
        </p:spPr>
        <p:txBody>
          <a:bodyPr wrap="square" rtlCol="0">
            <a:spAutoFit/>
          </a:bodyPr>
          <a:lstStyle>
            <a:defPPr>
              <a:defRPr lang="fr-FR"/>
            </a:defPPr>
            <a:lvl1pPr algn="just">
              <a:defRPr>
                <a:solidFill>
                  <a:srgbClr val="103476"/>
                </a:solidFill>
              </a:defRPr>
            </a:lvl1pPr>
          </a:lstStyle>
          <a:p>
            <a:pPr algn="ctr"/>
            <a:r>
              <a:rPr lang="en-US" sz="1200" b="1" dirty="0"/>
              <a:t>Sea level rise from 1993 to 2017</a:t>
            </a:r>
          </a:p>
        </p:txBody>
      </p:sp>
    </p:spTree>
    <p:extLst>
      <p:ext uri="{BB962C8B-B14F-4D97-AF65-F5344CB8AC3E}">
        <p14:creationId xmlns:p14="http://schemas.microsoft.com/office/powerpoint/2010/main" val="188698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3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a:extLst>
              <a:ext uri="{FF2B5EF4-FFF2-40B4-BE49-F238E27FC236}">
                <a16:creationId xmlns:a16="http://schemas.microsoft.com/office/drawing/2014/main" id="{1299222D-35E2-7848-9187-1DF877F8933A}"/>
              </a:ext>
            </a:extLst>
          </p:cNvPr>
          <p:cNvPicPr>
            <a:picLocks noChangeAspect="1"/>
          </p:cNvPicPr>
          <p:nvPr/>
        </p:nvPicPr>
        <p:blipFill>
          <a:blip r:embed="rId7"/>
          <a:stretch>
            <a:fillRect/>
          </a:stretch>
        </p:blipFill>
        <p:spPr>
          <a:xfrm>
            <a:off x="590107" y="909042"/>
            <a:ext cx="3590579" cy="1718567"/>
          </a:xfrm>
          <a:prstGeom prst="rect">
            <a:avLst/>
          </a:prstGeom>
        </p:spPr>
      </p:pic>
      <p:pic>
        <p:nvPicPr>
          <p:cNvPr id="4" name="Palavas1">
            <a:hlinkClick r:id="" action="ppaction://media"/>
            <a:extLst>
              <a:ext uri="{FF2B5EF4-FFF2-40B4-BE49-F238E27FC236}">
                <a16:creationId xmlns:a16="http://schemas.microsoft.com/office/drawing/2014/main" id="{3EA1B144-59EB-BA49-9CB9-D9637A4A22C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89467" y="3303234"/>
            <a:ext cx="2880000" cy="1620000"/>
          </a:xfrm>
          <a:prstGeom prst="rect">
            <a:avLst/>
          </a:prstGeom>
        </p:spPr>
      </p:pic>
      <p:pic>
        <p:nvPicPr>
          <p:cNvPr id="5" name="Palavas2">
            <a:hlinkClick r:id="" action="ppaction://media"/>
            <a:extLst>
              <a:ext uri="{FF2B5EF4-FFF2-40B4-BE49-F238E27FC236}">
                <a16:creationId xmlns:a16="http://schemas.microsoft.com/office/drawing/2014/main" id="{5B6F036E-536B-D543-B3CF-7A91F4EB9BCF}"/>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5150152" y="3249655"/>
            <a:ext cx="2880000" cy="1620000"/>
          </a:xfrm>
          <a:prstGeom prst="rect">
            <a:avLst/>
          </a:prstGeom>
        </p:spPr>
      </p:pic>
      <p:sp>
        <p:nvSpPr>
          <p:cNvPr id="6" name="Rectangle 5">
            <a:extLst>
              <a:ext uri="{FF2B5EF4-FFF2-40B4-BE49-F238E27FC236}">
                <a16:creationId xmlns:a16="http://schemas.microsoft.com/office/drawing/2014/main" id="{757F3A02-0E4F-F145-A03A-76223939F64A}"/>
              </a:ext>
            </a:extLst>
          </p:cNvPr>
          <p:cNvSpPr/>
          <p:nvPr/>
        </p:nvSpPr>
        <p:spPr>
          <a:xfrm>
            <a:off x="4631642" y="3072870"/>
            <a:ext cx="3868341" cy="2034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4B5ED80-D17B-6441-9744-18BE6C47E35B}"/>
              </a:ext>
            </a:extLst>
          </p:cNvPr>
          <p:cNvSpPr/>
          <p:nvPr/>
        </p:nvSpPr>
        <p:spPr>
          <a:xfrm>
            <a:off x="355864" y="4874134"/>
            <a:ext cx="3600695" cy="143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720DDDE-F500-B64F-8C4B-CD3F7B94A070}"/>
              </a:ext>
            </a:extLst>
          </p:cNvPr>
          <p:cNvSpPr/>
          <p:nvPr/>
        </p:nvSpPr>
        <p:spPr>
          <a:xfrm>
            <a:off x="4917392" y="4841146"/>
            <a:ext cx="3868341" cy="2034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D004EAB-A129-794E-81DB-539042A8CA20}"/>
              </a:ext>
            </a:extLst>
          </p:cNvPr>
          <p:cNvSpPr/>
          <p:nvPr/>
        </p:nvSpPr>
        <p:spPr>
          <a:xfrm>
            <a:off x="222041" y="3139757"/>
            <a:ext cx="3868341" cy="2034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 15">
            <a:extLst>
              <a:ext uri="{FF2B5EF4-FFF2-40B4-BE49-F238E27FC236}">
                <a16:creationId xmlns:a16="http://schemas.microsoft.com/office/drawing/2014/main" id="{FB21338F-6A5A-C643-962E-4DCC22BE266B}"/>
              </a:ext>
            </a:extLst>
          </p:cNvPr>
          <p:cNvPicPr>
            <a:picLocks noChangeAspect="1"/>
          </p:cNvPicPr>
          <p:nvPr/>
        </p:nvPicPr>
        <p:blipFill>
          <a:blip r:embed="rId10"/>
          <a:stretch>
            <a:fillRect/>
          </a:stretch>
        </p:blipFill>
        <p:spPr>
          <a:xfrm>
            <a:off x="4631642" y="798557"/>
            <a:ext cx="3466557" cy="2011176"/>
          </a:xfrm>
          <a:prstGeom prst="rect">
            <a:avLst/>
          </a:prstGeom>
        </p:spPr>
      </p:pic>
      <p:sp>
        <p:nvSpPr>
          <p:cNvPr id="18" name="ZoneTexte 17">
            <a:extLst>
              <a:ext uri="{FF2B5EF4-FFF2-40B4-BE49-F238E27FC236}">
                <a16:creationId xmlns:a16="http://schemas.microsoft.com/office/drawing/2014/main" id="{D906A2D6-BFA7-3948-B068-7BA544DA83B0}"/>
              </a:ext>
            </a:extLst>
          </p:cNvPr>
          <p:cNvSpPr txBox="1"/>
          <p:nvPr/>
        </p:nvSpPr>
        <p:spPr>
          <a:xfrm>
            <a:off x="4631643" y="2812787"/>
            <a:ext cx="4274288" cy="646331"/>
          </a:xfrm>
          <a:prstGeom prst="rect">
            <a:avLst/>
          </a:prstGeom>
          <a:noFill/>
        </p:spPr>
        <p:txBody>
          <a:bodyPr wrap="square" rtlCol="0">
            <a:spAutoFit/>
          </a:bodyPr>
          <a:lstStyle>
            <a:defPPr>
              <a:defRPr lang="fr-FR"/>
            </a:defPPr>
            <a:lvl1pPr algn="ctr">
              <a:defRPr sz="1600" b="1">
                <a:solidFill>
                  <a:srgbClr val="103476"/>
                </a:solidFill>
              </a:defRPr>
            </a:lvl1pPr>
          </a:lstStyle>
          <a:p>
            <a:r>
              <a:rPr lang="en-US" sz="1200" dirty="0"/>
              <a:t>Sea level and DEM combination for the assessment of the local vulnerability to submersions under 1 m rise in sea level </a:t>
            </a:r>
          </a:p>
        </p:txBody>
      </p:sp>
      <p:sp>
        <p:nvSpPr>
          <p:cNvPr id="19" name="ZoneTexte 18">
            <a:extLst>
              <a:ext uri="{FF2B5EF4-FFF2-40B4-BE49-F238E27FC236}">
                <a16:creationId xmlns:a16="http://schemas.microsoft.com/office/drawing/2014/main" id="{CE2052D9-73FD-154C-AE3D-3919BE06C15A}"/>
              </a:ext>
            </a:extLst>
          </p:cNvPr>
          <p:cNvSpPr txBox="1"/>
          <p:nvPr/>
        </p:nvSpPr>
        <p:spPr>
          <a:xfrm>
            <a:off x="4609253" y="4704978"/>
            <a:ext cx="3131561" cy="830997"/>
          </a:xfrm>
          <a:prstGeom prst="rect">
            <a:avLst/>
          </a:prstGeom>
          <a:noFill/>
        </p:spPr>
        <p:txBody>
          <a:bodyPr wrap="square" rtlCol="0">
            <a:spAutoFit/>
          </a:bodyPr>
          <a:lstStyle>
            <a:defPPr>
              <a:defRPr lang="fr-FR"/>
            </a:defPPr>
            <a:lvl1pPr algn="just">
              <a:defRPr>
                <a:solidFill>
                  <a:srgbClr val="103476"/>
                </a:solidFill>
              </a:defRPr>
            </a:lvl1pPr>
          </a:lstStyle>
          <a:p>
            <a:pPr algn="ctr"/>
            <a:r>
              <a:rPr lang="fr-FR" sz="1200" b="1" dirty="0" err="1">
                <a:latin typeface="Calibri" charset="0"/>
              </a:rPr>
              <a:t>Sea</a:t>
            </a:r>
            <a:r>
              <a:rPr lang="fr-FR" sz="1200" b="1" dirty="0">
                <a:latin typeface="Calibri" charset="0"/>
              </a:rPr>
              <a:t> </a:t>
            </a:r>
            <a:r>
              <a:rPr lang="fr-FR" sz="1200" b="1" dirty="0" err="1">
                <a:latin typeface="Calibri" charset="0"/>
              </a:rPr>
              <a:t>level</a:t>
            </a:r>
            <a:r>
              <a:rPr lang="fr-FR" sz="1200" b="1" dirty="0">
                <a:latin typeface="Calibri" charset="0"/>
              </a:rPr>
              <a:t> and DEM data </a:t>
            </a:r>
            <a:r>
              <a:rPr lang="fr-FR" sz="1200" b="1" dirty="0" err="1">
                <a:latin typeface="Calibri" charset="0"/>
              </a:rPr>
              <a:t>combination</a:t>
            </a:r>
            <a:r>
              <a:rPr lang="fr-FR" sz="1200" b="1" dirty="0">
                <a:latin typeface="Calibri" charset="0"/>
              </a:rPr>
              <a:t> for the </a:t>
            </a:r>
            <a:r>
              <a:rPr lang="fr-FR" sz="1200" b="1" dirty="0" err="1">
                <a:latin typeface="Calibri" charset="0"/>
              </a:rPr>
              <a:t>assessment</a:t>
            </a:r>
            <a:r>
              <a:rPr lang="fr-FR" sz="1200" b="1" dirty="0">
                <a:latin typeface="Calibri" charset="0"/>
              </a:rPr>
              <a:t> </a:t>
            </a:r>
            <a:br>
              <a:rPr lang="fr-FR" sz="1200" b="1" dirty="0">
                <a:latin typeface="Calibri" charset="0"/>
              </a:rPr>
            </a:br>
            <a:r>
              <a:rPr lang="fr-FR" sz="1200" b="1" dirty="0">
                <a:latin typeface="Calibri" charset="0"/>
              </a:rPr>
              <a:t>of the local </a:t>
            </a:r>
            <a:r>
              <a:rPr lang="fr-FR" sz="1200" b="1" dirty="0" err="1">
                <a:latin typeface="Calibri" charset="0"/>
              </a:rPr>
              <a:t>vulnerability</a:t>
            </a:r>
            <a:r>
              <a:rPr lang="fr-FR" sz="1200" b="1" dirty="0">
                <a:latin typeface="Calibri" charset="0"/>
              </a:rPr>
              <a:t> (</a:t>
            </a:r>
            <a:r>
              <a:rPr lang="fr-FR" sz="1200" b="1" dirty="0"/>
              <a:t>Simulation of the 1983 </a:t>
            </a:r>
            <a:r>
              <a:rPr lang="fr-FR" sz="1200" b="1" dirty="0" err="1"/>
              <a:t>storm</a:t>
            </a:r>
            <a:r>
              <a:rPr lang="fr-FR" sz="1200" b="1" dirty="0"/>
              <a:t> + 35 cm)</a:t>
            </a:r>
          </a:p>
        </p:txBody>
      </p:sp>
      <p:pic>
        <p:nvPicPr>
          <p:cNvPr id="17" name="Image 16">
            <a:extLst>
              <a:ext uri="{FF2B5EF4-FFF2-40B4-BE49-F238E27FC236}">
                <a16:creationId xmlns:a16="http://schemas.microsoft.com/office/drawing/2014/main" id="{6F5288FE-D2F4-5D4D-B187-9D5EAA4258D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50167" y="857250"/>
            <a:ext cx="993833" cy="703162"/>
          </a:xfrm>
          <a:prstGeom prst="rect">
            <a:avLst/>
          </a:prstGeom>
        </p:spPr>
      </p:pic>
      <p:sp>
        <p:nvSpPr>
          <p:cNvPr id="24" name="ZoneTexte 23">
            <a:extLst>
              <a:ext uri="{FF2B5EF4-FFF2-40B4-BE49-F238E27FC236}">
                <a16:creationId xmlns:a16="http://schemas.microsoft.com/office/drawing/2014/main" id="{A0CD8BEC-0AD4-F841-9CE9-CEEF3F2AC4A7}"/>
              </a:ext>
            </a:extLst>
          </p:cNvPr>
          <p:cNvSpPr txBox="1"/>
          <p:nvPr/>
        </p:nvSpPr>
        <p:spPr>
          <a:xfrm>
            <a:off x="969216" y="2735081"/>
            <a:ext cx="2832362" cy="461665"/>
          </a:xfrm>
          <a:prstGeom prst="rect">
            <a:avLst/>
          </a:prstGeom>
          <a:noFill/>
        </p:spPr>
        <p:txBody>
          <a:bodyPr wrap="square" rtlCol="0">
            <a:spAutoFit/>
          </a:bodyPr>
          <a:lstStyle>
            <a:defPPr>
              <a:defRPr lang="fr-FR"/>
            </a:defPPr>
            <a:lvl1pPr algn="ctr">
              <a:defRPr sz="1600" b="1">
                <a:solidFill>
                  <a:srgbClr val="103476"/>
                </a:solidFill>
              </a:defRPr>
            </a:lvl1pPr>
          </a:lstStyle>
          <a:p>
            <a:r>
              <a:rPr lang="en-US" sz="1200" dirty="0"/>
              <a:t>DTM made from a couple of Stereoscopic Pleiades images</a:t>
            </a:r>
          </a:p>
        </p:txBody>
      </p:sp>
      <p:sp>
        <p:nvSpPr>
          <p:cNvPr id="25" name="ZoneTexte 24">
            <a:extLst>
              <a:ext uri="{FF2B5EF4-FFF2-40B4-BE49-F238E27FC236}">
                <a16:creationId xmlns:a16="http://schemas.microsoft.com/office/drawing/2014/main" id="{852661B8-B953-6B4B-B5D1-B10557F02628}"/>
              </a:ext>
            </a:extLst>
          </p:cNvPr>
          <p:cNvSpPr txBox="1"/>
          <p:nvPr/>
        </p:nvSpPr>
        <p:spPr>
          <a:xfrm>
            <a:off x="203269" y="5002044"/>
            <a:ext cx="4274288" cy="461665"/>
          </a:xfrm>
          <a:prstGeom prst="rect">
            <a:avLst/>
          </a:prstGeom>
          <a:noFill/>
        </p:spPr>
        <p:txBody>
          <a:bodyPr wrap="square" rtlCol="0">
            <a:spAutoFit/>
          </a:bodyPr>
          <a:lstStyle>
            <a:defPPr>
              <a:defRPr lang="fr-FR"/>
            </a:defPPr>
            <a:lvl1pPr algn="just">
              <a:defRPr>
                <a:solidFill>
                  <a:srgbClr val="103476"/>
                </a:solidFill>
              </a:defRPr>
            </a:lvl1pPr>
          </a:lstStyle>
          <a:p>
            <a:pPr algn="ctr"/>
            <a:r>
              <a:rPr lang="fr-FR" sz="1200" b="1" dirty="0" err="1"/>
              <a:t>Modeling</a:t>
            </a:r>
            <a:r>
              <a:rPr lang="fr-FR" sz="1200" b="1" dirty="0"/>
              <a:t> of the 1983 </a:t>
            </a:r>
            <a:r>
              <a:rPr lang="fr-FR" sz="1200" b="1" dirty="0" err="1"/>
              <a:t>storm</a:t>
            </a:r>
            <a:r>
              <a:rPr lang="fr-FR" sz="1200" b="1" dirty="0"/>
              <a:t> (c)</a:t>
            </a:r>
          </a:p>
          <a:p>
            <a:pPr algn="ctr"/>
            <a:r>
              <a:rPr lang="fr-FR" sz="1200" b="1" dirty="0"/>
              <a:t>R. </a:t>
            </a:r>
            <a:r>
              <a:rPr lang="fr-FR" sz="1200" b="1" dirty="0" err="1"/>
              <a:t>Pedreros</a:t>
            </a:r>
            <a:r>
              <a:rPr lang="fr-FR" sz="1200" b="1" dirty="0"/>
              <a:t>, S. </a:t>
            </a:r>
            <a:r>
              <a:rPr lang="fr-FR" sz="1200" b="1" dirty="0" err="1"/>
              <a:t>Lecacheux</a:t>
            </a:r>
            <a:r>
              <a:rPr lang="fr-FR" sz="1200" b="1" dirty="0"/>
              <a:t>, C. </a:t>
            </a:r>
            <a:r>
              <a:rPr lang="fr-FR" sz="1200" b="1" dirty="0" err="1"/>
              <a:t>Vinchon</a:t>
            </a:r>
            <a:r>
              <a:rPr lang="fr-FR" sz="1200" b="1" dirty="0"/>
              <a:t> - BRGM</a:t>
            </a:r>
          </a:p>
        </p:txBody>
      </p:sp>
      <p:pic>
        <p:nvPicPr>
          <p:cNvPr id="26" name="Image 25">
            <a:extLst>
              <a:ext uri="{FF2B5EF4-FFF2-40B4-BE49-F238E27FC236}">
                <a16:creationId xmlns:a16="http://schemas.microsoft.com/office/drawing/2014/main" id="{B554B11D-DED1-B74F-84AD-599CACE15893}"/>
              </a:ext>
            </a:extLst>
          </p:cNvPr>
          <p:cNvPicPr>
            <a:picLocks noChangeAspect="1"/>
          </p:cNvPicPr>
          <p:nvPr/>
        </p:nvPicPr>
        <p:blipFill>
          <a:blip r:embed="rId12"/>
          <a:stretch>
            <a:fillRect/>
          </a:stretch>
        </p:blipFill>
        <p:spPr>
          <a:xfrm>
            <a:off x="16996" y="5919600"/>
            <a:ext cx="405000" cy="405000"/>
          </a:xfrm>
          <a:prstGeom prst="rect">
            <a:avLst/>
          </a:prstGeom>
        </p:spPr>
      </p:pic>
      <p:pic>
        <p:nvPicPr>
          <p:cNvPr id="32" name="Image 31">
            <a:extLst>
              <a:ext uri="{FF2B5EF4-FFF2-40B4-BE49-F238E27FC236}">
                <a16:creationId xmlns:a16="http://schemas.microsoft.com/office/drawing/2014/main" id="{9A04605D-2103-1842-87D1-7B8D165486A6}"/>
              </a:ext>
            </a:extLst>
          </p:cNvPr>
          <p:cNvPicPr>
            <a:picLocks noChangeAspect="1"/>
          </p:cNvPicPr>
          <p:nvPr/>
        </p:nvPicPr>
        <p:blipFill>
          <a:blip r:embed="rId13"/>
          <a:stretch>
            <a:fillRect/>
          </a:stretch>
        </p:blipFill>
        <p:spPr>
          <a:xfrm>
            <a:off x="1144264" y="5919600"/>
            <a:ext cx="491901" cy="405000"/>
          </a:xfrm>
          <a:prstGeom prst="rect">
            <a:avLst/>
          </a:prstGeom>
          <a:solidFill>
            <a:schemeClr val="bg1"/>
          </a:solidFill>
        </p:spPr>
      </p:pic>
      <p:pic>
        <p:nvPicPr>
          <p:cNvPr id="33" name="Image 32">
            <a:extLst>
              <a:ext uri="{FF2B5EF4-FFF2-40B4-BE49-F238E27FC236}">
                <a16:creationId xmlns:a16="http://schemas.microsoft.com/office/drawing/2014/main" id="{1327A5E7-AD6D-1F44-8458-9E06EA26E75A}"/>
              </a:ext>
            </a:extLst>
          </p:cNvPr>
          <p:cNvPicPr>
            <a:picLocks noChangeAspect="1"/>
          </p:cNvPicPr>
          <p:nvPr/>
        </p:nvPicPr>
        <p:blipFill>
          <a:blip r:embed="rId14"/>
          <a:stretch>
            <a:fillRect/>
          </a:stretch>
        </p:blipFill>
        <p:spPr>
          <a:xfrm>
            <a:off x="553692" y="5919600"/>
            <a:ext cx="458876" cy="405000"/>
          </a:xfrm>
          <a:prstGeom prst="rect">
            <a:avLst/>
          </a:prstGeom>
        </p:spPr>
      </p:pic>
      <p:pic>
        <p:nvPicPr>
          <p:cNvPr id="36" name="Image 35">
            <a:extLst>
              <a:ext uri="{FF2B5EF4-FFF2-40B4-BE49-F238E27FC236}">
                <a16:creationId xmlns:a16="http://schemas.microsoft.com/office/drawing/2014/main" id="{B231BCA3-12E2-034F-9F35-F6D10601615C}"/>
              </a:ext>
            </a:extLst>
          </p:cNvPr>
          <p:cNvPicPr>
            <a:picLocks noChangeAspect="1"/>
          </p:cNvPicPr>
          <p:nvPr/>
        </p:nvPicPr>
        <p:blipFill>
          <a:blip r:embed="rId15"/>
          <a:stretch>
            <a:fillRect/>
          </a:stretch>
        </p:blipFill>
        <p:spPr>
          <a:xfrm>
            <a:off x="1767861" y="5919600"/>
            <a:ext cx="1071366" cy="405000"/>
          </a:xfrm>
          <a:prstGeom prst="rect">
            <a:avLst/>
          </a:prstGeom>
        </p:spPr>
      </p:pic>
      <p:pic>
        <p:nvPicPr>
          <p:cNvPr id="38" name="Image 37">
            <a:extLst>
              <a:ext uri="{FF2B5EF4-FFF2-40B4-BE49-F238E27FC236}">
                <a16:creationId xmlns:a16="http://schemas.microsoft.com/office/drawing/2014/main" id="{7BE7DF70-25B2-1D4C-9903-B886B1991051}"/>
              </a:ext>
            </a:extLst>
          </p:cNvPr>
          <p:cNvPicPr>
            <a:picLocks noChangeAspect="1"/>
          </p:cNvPicPr>
          <p:nvPr/>
        </p:nvPicPr>
        <p:blipFill>
          <a:blip r:embed="rId16"/>
          <a:stretch>
            <a:fillRect/>
          </a:stretch>
        </p:blipFill>
        <p:spPr>
          <a:xfrm>
            <a:off x="4800624" y="5919600"/>
            <a:ext cx="405000" cy="405000"/>
          </a:xfrm>
          <a:prstGeom prst="rect">
            <a:avLst/>
          </a:prstGeom>
        </p:spPr>
      </p:pic>
      <p:pic>
        <p:nvPicPr>
          <p:cNvPr id="40" name="Image 39">
            <a:extLst>
              <a:ext uri="{FF2B5EF4-FFF2-40B4-BE49-F238E27FC236}">
                <a16:creationId xmlns:a16="http://schemas.microsoft.com/office/drawing/2014/main" id="{4087AD50-B90C-594A-9B97-6CB4CC973BF5}"/>
              </a:ext>
            </a:extLst>
          </p:cNvPr>
          <p:cNvPicPr>
            <a:picLocks noChangeAspect="1"/>
          </p:cNvPicPr>
          <p:nvPr/>
        </p:nvPicPr>
        <p:blipFill>
          <a:blip r:embed="rId17"/>
          <a:stretch>
            <a:fillRect/>
          </a:stretch>
        </p:blipFill>
        <p:spPr>
          <a:xfrm>
            <a:off x="5337320" y="5919600"/>
            <a:ext cx="832500" cy="405000"/>
          </a:xfrm>
          <a:prstGeom prst="rect">
            <a:avLst/>
          </a:prstGeom>
        </p:spPr>
      </p:pic>
      <p:pic>
        <p:nvPicPr>
          <p:cNvPr id="42" name="Image 41">
            <a:extLst>
              <a:ext uri="{FF2B5EF4-FFF2-40B4-BE49-F238E27FC236}">
                <a16:creationId xmlns:a16="http://schemas.microsoft.com/office/drawing/2014/main" id="{5F9AEE30-E573-9E44-9FA3-CD64AACF74F2}"/>
              </a:ext>
            </a:extLst>
          </p:cNvPr>
          <p:cNvPicPr>
            <a:picLocks noChangeAspect="1"/>
          </p:cNvPicPr>
          <p:nvPr/>
        </p:nvPicPr>
        <p:blipFill>
          <a:blip r:embed="rId18"/>
          <a:stretch>
            <a:fillRect/>
          </a:stretch>
        </p:blipFill>
        <p:spPr>
          <a:xfrm>
            <a:off x="2970924" y="5919600"/>
            <a:ext cx="989022" cy="405000"/>
          </a:xfrm>
          <a:prstGeom prst="rect">
            <a:avLst/>
          </a:prstGeom>
        </p:spPr>
      </p:pic>
      <p:pic>
        <p:nvPicPr>
          <p:cNvPr id="44" name="Image 43">
            <a:extLst>
              <a:ext uri="{FF2B5EF4-FFF2-40B4-BE49-F238E27FC236}">
                <a16:creationId xmlns:a16="http://schemas.microsoft.com/office/drawing/2014/main" id="{8491EEEA-9B52-B94E-8B8F-B7294B4FD723}"/>
              </a:ext>
            </a:extLst>
          </p:cNvPr>
          <p:cNvPicPr>
            <a:picLocks noChangeAspect="1"/>
          </p:cNvPicPr>
          <p:nvPr/>
        </p:nvPicPr>
        <p:blipFill>
          <a:blip r:embed="rId19"/>
          <a:stretch>
            <a:fillRect/>
          </a:stretch>
        </p:blipFill>
        <p:spPr>
          <a:xfrm>
            <a:off x="7011785" y="5919600"/>
            <a:ext cx="1045161" cy="405000"/>
          </a:xfrm>
          <a:prstGeom prst="rect">
            <a:avLst/>
          </a:prstGeom>
        </p:spPr>
      </p:pic>
      <p:pic>
        <p:nvPicPr>
          <p:cNvPr id="46" name="Image 45">
            <a:extLst>
              <a:ext uri="{FF2B5EF4-FFF2-40B4-BE49-F238E27FC236}">
                <a16:creationId xmlns:a16="http://schemas.microsoft.com/office/drawing/2014/main" id="{6A8BA57A-C5C5-C847-AD0B-68F6AE4CCA70}"/>
              </a:ext>
            </a:extLst>
          </p:cNvPr>
          <p:cNvPicPr>
            <a:picLocks noChangeAspect="1"/>
          </p:cNvPicPr>
          <p:nvPr/>
        </p:nvPicPr>
        <p:blipFill>
          <a:blip r:embed="rId20"/>
          <a:stretch>
            <a:fillRect/>
          </a:stretch>
        </p:blipFill>
        <p:spPr>
          <a:xfrm>
            <a:off x="6301517" y="5919600"/>
            <a:ext cx="578572" cy="405000"/>
          </a:xfrm>
          <a:prstGeom prst="rect">
            <a:avLst/>
          </a:prstGeom>
        </p:spPr>
      </p:pic>
      <p:pic>
        <p:nvPicPr>
          <p:cNvPr id="48" name="Image 47">
            <a:extLst>
              <a:ext uri="{FF2B5EF4-FFF2-40B4-BE49-F238E27FC236}">
                <a16:creationId xmlns:a16="http://schemas.microsoft.com/office/drawing/2014/main" id="{FE8D6D39-82E9-CE4E-90D5-58780F2D4A0D}"/>
              </a:ext>
            </a:extLst>
          </p:cNvPr>
          <p:cNvPicPr>
            <a:picLocks noChangeAspect="1"/>
          </p:cNvPicPr>
          <p:nvPr/>
        </p:nvPicPr>
        <p:blipFill>
          <a:blip r:embed="rId21"/>
          <a:stretch>
            <a:fillRect/>
          </a:stretch>
        </p:blipFill>
        <p:spPr>
          <a:xfrm>
            <a:off x="8725339" y="5919600"/>
            <a:ext cx="371354" cy="405000"/>
          </a:xfrm>
          <a:prstGeom prst="rect">
            <a:avLst/>
          </a:prstGeom>
        </p:spPr>
      </p:pic>
      <p:pic>
        <p:nvPicPr>
          <p:cNvPr id="50" name="Image 49">
            <a:extLst>
              <a:ext uri="{FF2B5EF4-FFF2-40B4-BE49-F238E27FC236}">
                <a16:creationId xmlns:a16="http://schemas.microsoft.com/office/drawing/2014/main" id="{AA1DA4B6-11B0-2244-A461-3D88B27ED393}"/>
              </a:ext>
            </a:extLst>
          </p:cNvPr>
          <p:cNvPicPr>
            <a:picLocks noChangeAspect="1"/>
          </p:cNvPicPr>
          <p:nvPr/>
        </p:nvPicPr>
        <p:blipFill>
          <a:blip r:embed="rId22"/>
          <a:stretch>
            <a:fillRect/>
          </a:stretch>
        </p:blipFill>
        <p:spPr>
          <a:xfrm>
            <a:off x="8188642" y="5919600"/>
            <a:ext cx="405000" cy="405000"/>
          </a:xfrm>
          <a:prstGeom prst="rect">
            <a:avLst/>
          </a:prstGeom>
        </p:spPr>
      </p:pic>
      <p:pic>
        <p:nvPicPr>
          <p:cNvPr id="52" name="Image 51">
            <a:extLst>
              <a:ext uri="{FF2B5EF4-FFF2-40B4-BE49-F238E27FC236}">
                <a16:creationId xmlns:a16="http://schemas.microsoft.com/office/drawing/2014/main" id="{42799E76-3DCC-9147-A2E2-BF52DD9818AB}"/>
              </a:ext>
            </a:extLst>
          </p:cNvPr>
          <p:cNvPicPr>
            <a:picLocks noChangeAspect="1"/>
          </p:cNvPicPr>
          <p:nvPr/>
        </p:nvPicPr>
        <p:blipFill>
          <a:blip r:embed="rId23"/>
          <a:stretch>
            <a:fillRect/>
          </a:stretch>
        </p:blipFill>
        <p:spPr>
          <a:xfrm>
            <a:off x="4091642" y="5919600"/>
            <a:ext cx="540000" cy="405000"/>
          </a:xfrm>
          <a:prstGeom prst="rect">
            <a:avLst/>
          </a:prstGeom>
        </p:spPr>
      </p:pic>
      <p:sp>
        <p:nvSpPr>
          <p:cNvPr id="2" name="Rectangle 1"/>
          <p:cNvSpPr/>
          <p:nvPr/>
        </p:nvSpPr>
        <p:spPr>
          <a:xfrm>
            <a:off x="398633" y="5463709"/>
            <a:ext cx="8232041" cy="461665"/>
          </a:xfrm>
          <a:prstGeom prst="rect">
            <a:avLst/>
          </a:prstGeom>
        </p:spPr>
        <p:txBody>
          <a:bodyPr wrap="square">
            <a:spAutoFit/>
          </a:bodyPr>
          <a:lstStyle/>
          <a:p>
            <a:pPr>
              <a:spcBef>
                <a:spcPts val="0"/>
              </a:spcBef>
              <a:spcAft>
                <a:spcPts val="0"/>
              </a:spcAft>
              <a:buFont typeface="Arial" panose="020B0604020202020204" pitchFamily="34" charset="0"/>
              <a:buChar char="•"/>
            </a:pPr>
            <a:r>
              <a:rPr lang="fr-FR" sz="1200" u="sng" dirty="0">
                <a:solidFill>
                  <a:schemeClr val="accent1">
                    <a:lumMod val="50000"/>
                  </a:schemeClr>
                </a:solidFill>
              </a:rPr>
              <a:t>Le Cozannet G., Garcin M., Yates M., </a:t>
            </a:r>
            <a:r>
              <a:rPr lang="fr-FR" sz="1200" u="sng" dirty="0" err="1">
                <a:solidFill>
                  <a:schemeClr val="accent1">
                    <a:lumMod val="50000"/>
                  </a:schemeClr>
                </a:solidFill>
              </a:rPr>
              <a:t>Idier</a:t>
            </a:r>
            <a:r>
              <a:rPr lang="fr-FR" sz="1200" u="sng" dirty="0">
                <a:solidFill>
                  <a:schemeClr val="accent1">
                    <a:lumMod val="50000"/>
                  </a:schemeClr>
                </a:solidFill>
              </a:rPr>
              <a:t> D., Meyssignac B. (2014), </a:t>
            </a:r>
            <a:r>
              <a:rPr lang="fr-FR" sz="1200" b="1" u="sng" dirty="0" err="1">
                <a:solidFill>
                  <a:schemeClr val="accent1">
                    <a:lumMod val="50000"/>
                  </a:schemeClr>
                </a:solidFill>
                <a:hlinkClick r:id="rId24"/>
              </a:rPr>
              <a:t>Approaches</a:t>
            </a:r>
            <a:r>
              <a:rPr lang="fr-FR" sz="1200" b="1" u="sng" dirty="0">
                <a:solidFill>
                  <a:schemeClr val="accent1">
                    <a:lumMod val="50000"/>
                  </a:schemeClr>
                </a:solidFill>
                <a:hlinkClick r:id="rId24"/>
              </a:rPr>
              <a:t> to </a:t>
            </a:r>
            <a:r>
              <a:rPr lang="fr-FR" sz="1200" b="1" u="sng" dirty="0" err="1">
                <a:solidFill>
                  <a:schemeClr val="accent1">
                    <a:lumMod val="50000"/>
                  </a:schemeClr>
                </a:solidFill>
                <a:hlinkClick r:id="rId24"/>
              </a:rPr>
              <a:t>evaluate</a:t>
            </a:r>
            <a:r>
              <a:rPr lang="fr-FR" sz="1200" b="1" u="sng" dirty="0">
                <a:solidFill>
                  <a:schemeClr val="accent1">
                    <a:lumMod val="50000"/>
                  </a:schemeClr>
                </a:solidFill>
                <a:hlinkClick r:id="rId24"/>
              </a:rPr>
              <a:t> the </a:t>
            </a:r>
            <a:r>
              <a:rPr lang="fr-FR" sz="1200" b="1" u="sng" dirty="0" err="1">
                <a:solidFill>
                  <a:schemeClr val="accent1">
                    <a:lumMod val="50000"/>
                  </a:schemeClr>
                </a:solidFill>
                <a:hlinkClick r:id="rId24"/>
              </a:rPr>
              <a:t>recent</a:t>
            </a:r>
            <a:r>
              <a:rPr lang="fr-FR" sz="1200" b="1" u="sng" dirty="0">
                <a:solidFill>
                  <a:schemeClr val="accent1">
                    <a:lumMod val="50000"/>
                  </a:schemeClr>
                </a:solidFill>
                <a:hlinkClick r:id="rId24"/>
              </a:rPr>
              <a:t> impacts of </a:t>
            </a:r>
            <a:r>
              <a:rPr lang="fr-FR" sz="1200" b="1" u="sng" dirty="0" err="1">
                <a:solidFill>
                  <a:schemeClr val="accent1">
                    <a:lumMod val="50000"/>
                  </a:schemeClr>
                </a:solidFill>
                <a:hlinkClick r:id="rId24"/>
              </a:rPr>
              <a:t>sea-level</a:t>
            </a:r>
            <a:r>
              <a:rPr lang="fr-FR" sz="1200" b="1" u="sng" dirty="0">
                <a:solidFill>
                  <a:schemeClr val="accent1">
                    <a:lumMod val="50000"/>
                  </a:schemeClr>
                </a:solidFill>
                <a:hlinkClick r:id="rId24"/>
              </a:rPr>
              <a:t> </a:t>
            </a:r>
            <a:r>
              <a:rPr lang="fr-FR" sz="1200" b="1" u="sng" dirty="0" err="1">
                <a:solidFill>
                  <a:schemeClr val="accent1">
                    <a:lumMod val="50000"/>
                  </a:schemeClr>
                </a:solidFill>
                <a:hlinkClick r:id="rId24"/>
              </a:rPr>
              <a:t>rise</a:t>
            </a:r>
            <a:r>
              <a:rPr lang="fr-FR" sz="1200" b="1" u="sng" dirty="0">
                <a:solidFill>
                  <a:schemeClr val="accent1">
                    <a:lumMod val="50000"/>
                  </a:schemeClr>
                </a:solidFill>
                <a:hlinkClick r:id="rId24"/>
              </a:rPr>
              <a:t> on </a:t>
            </a:r>
            <a:r>
              <a:rPr lang="fr-FR" sz="1200" b="1" u="sng" dirty="0" err="1">
                <a:solidFill>
                  <a:schemeClr val="accent1">
                    <a:lumMod val="50000"/>
                  </a:schemeClr>
                </a:solidFill>
                <a:hlinkClick r:id="rId24"/>
              </a:rPr>
              <a:t>shoreline</a:t>
            </a:r>
            <a:r>
              <a:rPr lang="fr-FR" sz="1200" b="1" u="sng" dirty="0">
                <a:solidFill>
                  <a:schemeClr val="accent1">
                    <a:lumMod val="50000"/>
                  </a:schemeClr>
                </a:solidFill>
                <a:hlinkClick r:id="rId24"/>
              </a:rPr>
              <a:t> changes</a:t>
            </a:r>
            <a:r>
              <a:rPr lang="fr-FR" sz="1200" u="sng" dirty="0">
                <a:solidFill>
                  <a:schemeClr val="accent1">
                    <a:lumMod val="50000"/>
                  </a:schemeClr>
                </a:solidFill>
              </a:rPr>
              <a:t>, </a:t>
            </a:r>
            <a:r>
              <a:rPr lang="fr-FR" sz="1200" u="sng" dirty="0" err="1">
                <a:solidFill>
                  <a:schemeClr val="accent1">
                    <a:lumMod val="50000"/>
                  </a:schemeClr>
                </a:solidFill>
              </a:rPr>
              <a:t>Earth</a:t>
            </a:r>
            <a:r>
              <a:rPr lang="fr-FR" sz="1200" u="sng" dirty="0">
                <a:solidFill>
                  <a:schemeClr val="accent1">
                    <a:lumMod val="50000"/>
                  </a:schemeClr>
                </a:solidFill>
              </a:rPr>
              <a:t>-Science </a:t>
            </a:r>
            <a:r>
              <a:rPr lang="fr-FR" sz="1200" u="sng" dirty="0" err="1">
                <a:solidFill>
                  <a:schemeClr val="accent1">
                    <a:lumMod val="50000"/>
                  </a:schemeClr>
                </a:solidFill>
              </a:rPr>
              <a:t>Reviews</a:t>
            </a:r>
            <a:r>
              <a:rPr lang="fr-FR" sz="1200" u="sng" dirty="0">
                <a:solidFill>
                  <a:schemeClr val="accent1">
                    <a:lumMod val="50000"/>
                  </a:schemeClr>
                </a:solidFill>
              </a:rPr>
              <a:t>, 138, 47-60. </a:t>
            </a:r>
            <a:r>
              <a:rPr lang="fr-FR" sz="1200" u="sng" dirty="0" err="1">
                <a:solidFill>
                  <a:schemeClr val="accent1">
                    <a:lumMod val="50000"/>
                  </a:schemeClr>
                </a:solidFill>
              </a:rPr>
              <a:t>doi</a:t>
            </a:r>
            <a:r>
              <a:rPr lang="fr-FR" sz="1200" u="sng" dirty="0">
                <a:solidFill>
                  <a:schemeClr val="accent1">
                    <a:lumMod val="50000"/>
                  </a:schemeClr>
                </a:solidFill>
              </a:rPr>
              <a:t>: 10.1016/j.earscirev.2014.08.005</a:t>
            </a:r>
          </a:p>
        </p:txBody>
      </p:sp>
    </p:spTree>
    <p:extLst>
      <p:ext uri="{BB962C8B-B14F-4D97-AF65-F5344CB8AC3E}">
        <p14:creationId xmlns:p14="http://schemas.microsoft.com/office/powerpoint/2010/main" val="159439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64" fill="hold"/>
                                        <p:tgtEl>
                                          <p:spTgt spid="4"/>
                                        </p:tgtEl>
                                      </p:cBhvr>
                                    </p:cmd>
                                  </p:childTnLst>
                                </p:cTn>
                              </p:par>
                            </p:childTnLst>
                          </p:cTn>
                        </p:par>
                        <p:par>
                          <p:cTn id="7" fill="hold">
                            <p:stCondLst>
                              <p:cond delay="14564"/>
                            </p:stCondLst>
                            <p:childTnLst>
                              <p:par>
                                <p:cTn id="8" presetID="1" presetClass="mediacall" presetSubtype="0" fill="hold" nodeType="afterEffect">
                                  <p:stCondLst>
                                    <p:cond delay="0"/>
                                  </p:stCondLst>
                                  <p:childTnLst>
                                    <p:cmd type="call" cmd="playFrom(0.0)">
                                      <p:cBhvr>
                                        <p:cTn id="9" dur="145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mute="1">
                <p:cTn id="16"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bodyPr/>
      <a:lstStyle>
        <a:defPPr marL="0" marR="0" indent="0" algn="l" defTabSz="914400" eaLnBrk="1" fontAlgn="auto" latinLnBrk="0" hangingPunct="1">
          <a:lnSpc>
            <a:spcPct val="100000"/>
          </a:lnSpc>
          <a:spcBef>
            <a:spcPts val="0"/>
          </a:spcBef>
          <a:spcAft>
            <a:spcPts val="0"/>
          </a:spcAft>
          <a:buClrTx/>
          <a:buSzTx/>
          <a:buFontTx/>
          <a:buNone/>
          <a:tabLst/>
          <a:defRPr kumimoji="0" sz="2000" b="0" i="0" u="none" strike="noStrike" kern="0" cap="none" spc="0" normalizeH="0" baseline="0" noProof="0" dirty="0" smtClean="0">
            <a:ln>
              <a:noFill/>
            </a:ln>
            <a:solidFill>
              <a:srgbClr val="FFFFFF"/>
            </a:solidFill>
            <a:effectLst/>
            <a:uLnTx/>
            <a:uFillTx/>
            <a:latin typeface="Arial Bold"/>
            <a:sym typeface="Arial Bold"/>
          </a:defRPr>
        </a:defPPr>
      </a:lstStyle>
    </a:txDef>
  </a:objectDefaults>
  <a:extraClrSchemeLst/>
</a:theme>
</file>

<file path=ppt/theme/theme2.xml><?xml version="1.0" encoding="utf-8"?>
<a:theme xmlns:a="http://schemas.openxmlformats.org/drawingml/2006/main" name="1_CNES - Text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NES - Modèle.potx" id="{5A0C4303-AC12-401F-94B5-EDC2E8FE78ED}" vid="{FD85059A-5D7B-45C5-B429-D7EBCAA47341}"/>
    </a:ext>
  </a:extLst>
</a:theme>
</file>

<file path=ppt/theme/theme3.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10454</TotalTime>
  <Words>2319</Words>
  <Application>Microsoft Office PowerPoint</Application>
  <PresentationFormat>Affichage à l'écran (4:3)</PresentationFormat>
  <Paragraphs>341</Paragraphs>
  <Slides>24</Slides>
  <Notes>7</Notes>
  <HiddenSlides>0</HiddenSlides>
  <MMClips>3</MMClips>
  <ScaleCrop>false</ScaleCrop>
  <HeadingPairs>
    <vt:vector size="6" baseType="variant">
      <vt:variant>
        <vt:lpstr>Polices utilisées</vt:lpstr>
      </vt:variant>
      <vt:variant>
        <vt:i4>17</vt:i4>
      </vt:variant>
      <vt:variant>
        <vt:lpstr>Thème</vt:lpstr>
      </vt:variant>
      <vt:variant>
        <vt:i4>2</vt:i4>
      </vt:variant>
      <vt:variant>
        <vt:lpstr>Titres des diapositives</vt:lpstr>
      </vt:variant>
      <vt:variant>
        <vt:i4>24</vt:i4>
      </vt:variant>
    </vt:vector>
  </HeadingPairs>
  <TitlesOfParts>
    <vt:vector size="43" baseType="lpstr">
      <vt:lpstr>ＭＳ Ｐゴシック</vt:lpstr>
      <vt:lpstr>Arial</vt:lpstr>
      <vt:lpstr>Arial Black</vt:lpstr>
      <vt:lpstr>Arial Bold</vt:lpstr>
      <vt:lpstr>Arial Narrow</vt:lpstr>
      <vt:lpstr>Avenir Roman</vt:lpstr>
      <vt:lpstr>Calibri</vt:lpstr>
      <vt:lpstr>Droid Serif</vt:lpstr>
      <vt:lpstr>Helvetica</vt:lpstr>
      <vt:lpstr>Lato</vt:lpstr>
      <vt:lpstr>Lato-Heavy</vt:lpstr>
      <vt:lpstr>Proxima Nova Regular</vt:lpstr>
      <vt:lpstr>Symbol</vt:lpstr>
      <vt:lpstr>Times</vt:lpstr>
      <vt:lpstr>Times New Roman</vt:lpstr>
      <vt:lpstr>Vani</vt:lpstr>
      <vt:lpstr>Wingdings</vt:lpstr>
      <vt:lpstr>Default</vt:lpstr>
      <vt:lpstr>1_CNES - Texte</vt:lpstr>
      <vt:lpstr>Space Climate Observatory</vt:lpstr>
      <vt:lpstr>Space Climate Observatory</vt:lpstr>
      <vt:lpstr>Space Climate Observatory</vt:lpstr>
      <vt:lpstr>Space Climate Observatory</vt:lpstr>
      <vt:lpstr>Space Climate Observatory</vt:lpstr>
      <vt:lpstr>Space Climate Observatory</vt:lpstr>
      <vt:lpstr>Space Climate Observatory</vt:lpstr>
      <vt:lpstr>Présentation PowerPoint</vt:lpstr>
      <vt:lpstr>Présentation PowerPoint</vt:lpstr>
      <vt:lpstr>Présentation PowerPoint</vt:lpstr>
      <vt:lpstr>Space Climate Observatory</vt:lpstr>
      <vt:lpstr>Space Climate Observatory</vt:lpstr>
      <vt:lpstr>Space Climate Observatory</vt:lpstr>
      <vt:lpstr>Space Climate Observatory</vt:lpstr>
      <vt:lpstr>Space Climate Observatory</vt:lpstr>
      <vt:lpstr>Space Climate Observatory</vt:lpstr>
      <vt:lpstr>Space Climate Observatory</vt:lpstr>
      <vt:lpstr>Space Climate Observatory</vt:lpstr>
      <vt:lpstr>Space Climate Observatory</vt:lpstr>
      <vt:lpstr>National Research Infrastructures – environment and earth system</vt:lpstr>
      <vt:lpstr>Space Climate Observatory</vt:lpstr>
      <vt:lpstr>Space Climate Observatory</vt:lpstr>
      <vt:lpstr>Space Climate Observatory</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cherchalis</cp:lastModifiedBy>
  <cp:revision>274</cp:revision>
  <dcterms:modified xsi:type="dcterms:W3CDTF">2019-04-04T12:30:40Z</dcterms:modified>
</cp:coreProperties>
</file>