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sldIdLst>
    <p:sldId id="256" r:id="rId2"/>
    <p:sldId id="274" r:id="rId3"/>
    <p:sldId id="276" r:id="rId4"/>
    <p:sldId id="344" r:id="rId5"/>
    <p:sldId id="345" r:id="rId6"/>
    <p:sldId id="771" r:id="rId7"/>
    <p:sldId id="783" r:id="rId8"/>
    <p:sldId id="772" r:id="rId9"/>
    <p:sldId id="257" r:id="rId10"/>
    <p:sldId id="258" r:id="rId11"/>
    <p:sldId id="774" r:id="rId12"/>
    <p:sldId id="260" r:id="rId13"/>
    <p:sldId id="261" r:id="rId14"/>
    <p:sldId id="776" r:id="rId15"/>
    <p:sldId id="780" r:id="rId16"/>
    <p:sldId id="781" r:id="rId17"/>
    <p:sldId id="784" r:id="rId18"/>
  </p:sldIdLst>
  <p:sldSz cx="9144000" cy="6858000" type="screen4x3"/>
  <p:notesSz cx="6858000" cy="9144000"/>
  <p:defaultTextStyle>
    <a:lvl1pPr defTabSz="457200">
      <a:defRPr>
        <a:solidFill>
          <a:srgbClr val="002569"/>
        </a:solidFill>
      </a:defRPr>
    </a:lvl1pPr>
    <a:lvl2pPr indent="457200" defTabSz="457200">
      <a:defRPr>
        <a:solidFill>
          <a:srgbClr val="002569"/>
        </a:solidFill>
      </a:defRPr>
    </a:lvl2pPr>
    <a:lvl3pPr indent="914400" defTabSz="457200">
      <a:defRPr>
        <a:solidFill>
          <a:srgbClr val="002569"/>
        </a:solidFill>
      </a:defRPr>
    </a:lvl3pPr>
    <a:lvl4pPr indent="1371600" defTabSz="457200">
      <a:defRPr>
        <a:solidFill>
          <a:srgbClr val="002569"/>
        </a:solidFill>
      </a:defRPr>
    </a:lvl4pPr>
    <a:lvl5pPr indent="1828800" defTabSz="457200">
      <a:defRPr>
        <a:solidFill>
          <a:srgbClr val="002569"/>
        </a:solidFill>
      </a:defRPr>
    </a:lvl5pPr>
    <a:lvl6pPr indent="2286000" defTabSz="457200">
      <a:defRPr>
        <a:solidFill>
          <a:srgbClr val="002569"/>
        </a:solidFill>
      </a:defRPr>
    </a:lvl6pPr>
    <a:lvl7pPr indent="2743200" defTabSz="457200">
      <a:defRPr>
        <a:solidFill>
          <a:srgbClr val="002569"/>
        </a:solidFill>
      </a:defRPr>
    </a:lvl7pPr>
    <a:lvl8pPr indent="3200400" defTabSz="457200">
      <a:defRPr>
        <a:solidFill>
          <a:srgbClr val="002569"/>
        </a:solidFill>
      </a:defRPr>
    </a:lvl8pPr>
    <a:lvl9pPr indent="3657600" defTabSz="457200">
      <a:defRPr>
        <a:solidFill>
          <a:srgbClr val="002569"/>
        </a:solidFill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ke Smith" initials="LS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DDCA"/>
          </a:solidFill>
        </a:fill>
      </a:tcStyle>
    </a:wholeTbl>
    <a:band2H>
      <a:tcTxStyle/>
      <a:tcStyle>
        <a:tcBdr/>
        <a:fill>
          <a:solidFill>
            <a:srgbClr val="FFEF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BCBCB"/>
          </a:solidFill>
        </a:fill>
      </a:tcStyle>
    </a:wholeTbl>
    <a:band2H>
      <a:tcTxStyle/>
      <a:tcStyle>
        <a:tcBdr/>
        <a:fill>
          <a:solidFill>
            <a:srgbClr val="EEE7E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BD3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16"/>
    <p:restoredTop sz="94322" autoAdjust="0"/>
  </p:normalViewPr>
  <p:slideViewPr>
    <p:cSldViewPr>
      <p:cViewPr varScale="1">
        <p:scale>
          <a:sx n="82" d="100"/>
          <a:sy n="82" d="100"/>
        </p:scale>
        <p:origin x="1068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" name="Shape 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5302183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8763000" y="6629400"/>
            <a:ext cx="3048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 algn="ctr">
              <a:defRPr lang="uk-UA" sz="1100" i="1" smtClean="0">
                <a:solidFill>
                  <a:schemeClr val="tx2"/>
                </a:solidFill>
                <a:latin typeface="+mj-lt"/>
                <a:ea typeface="+mj-ea"/>
                <a:cs typeface="Proxima Nova Regular"/>
              </a:defRPr>
            </a:lvl1pPr>
          </a:lstStyle>
          <a:p>
            <a:pPr defTabSz="914400"/>
            <a:fld id="{86CB4B4D-7CA3-9044-876B-883B54F8677D}" type="slidenum">
              <a:rPr lang="uk-UA" smtClean="0"/>
              <a:pPr defTabSz="914400"/>
              <a:t>‹#›</a:t>
            </a:fld>
            <a:endParaRPr lang="uk-U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76200" y="1219200"/>
            <a:ext cx="8991600" cy="5257800"/>
          </a:xfrm>
          <a:prstGeom prst="rect">
            <a:avLst/>
          </a:prstGeom>
        </p:spPr>
        <p:txBody>
          <a:bodyPr/>
          <a:lstStyle>
            <a:lvl1pPr>
              <a:defRPr sz="2000" b="1">
                <a:latin typeface="+mj-lt"/>
                <a:cs typeface="Arial" panose="020B0604020202020204" pitchFamily="34" charset="0"/>
              </a:defRPr>
            </a:lvl1pPr>
            <a:lvl2pPr marL="768927" indent="-311727">
              <a:buFont typeface="Courier New" panose="02070309020205020404" pitchFamily="49" charset="0"/>
              <a:buChar char="o"/>
              <a:defRPr sz="2000">
                <a:latin typeface="+mj-lt"/>
                <a:cs typeface="Arial" panose="020B0604020202020204" pitchFamily="34" charset="0"/>
              </a:defRPr>
            </a:lvl2pPr>
            <a:lvl3pPr marL="1188719" indent="-274319">
              <a:buFont typeface="Wingdings" panose="05000000000000000000" pitchFamily="2" charset="2"/>
              <a:buChar char="§"/>
              <a:defRPr sz="2000">
                <a:latin typeface="+mj-lt"/>
                <a:cs typeface="Arial" panose="020B0604020202020204" pitchFamily="34" charset="0"/>
              </a:defRPr>
            </a:lvl3pPr>
            <a:lvl4pPr>
              <a:defRPr sz="2000">
                <a:latin typeface="+mj-lt"/>
                <a:cs typeface="Arial" panose="020B0604020202020204" pitchFamily="34" charset="0"/>
              </a:defRPr>
            </a:lvl4pPr>
            <a:lvl5pPr>
              <a:defRPr sz="20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hape 3"/>
          <p:cNvSpPr/>
          <p:nvPr userDrawn="1"/>
        </p:nvSpPr>
        <p:spPr>
          <a:xfrm>
            <a:off x="76200" y="6629400"/>
            <a:ext cx="23622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lvl="0" algn="ctr" defTabSz="914400">
              <a:defRPr>
                <a:solidFill>
                  <a:srgbClr val="000000"/>
                </a:solidFill>
              </a:defRPr>
            </a:pPr>
            <a:r>
              <a:rPr lang="en-AU" sz="1100" i="1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SIT-34, </a:t>
            </a:r>
            <a:r>
              <a:rPr lang="en-AU" sz="1100" i="1" dirty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3-4 April 2019</a:t>
            </a:r>
            <a:endParaRPr sz="1100" i="1" dirty="0">
              <a:solidFill>
                <a:schemeClr val="tx2"/>
              </a:solidFill>
              <a:latin typeface="+mj-ea"/>
              <a:ea typeface="+mj-ea"/>
              <a:cs typeface="Proxima Nova Regular"/>
              <a:sym typeface="Proxima Nova Regular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1981200" y="76200"/>
            <a:ext cx="495300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en-US" dirty="0"/>
              <a:t>Title TBA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74947-F330-4841-90E7-87D57B1168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D84CD9-AE54-4E1F-B0AC-6E4E741C7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BD3CB1-D64D-4759-8975-EF9DEA561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94C68-28DB-426F-AF07-A7598F56FCF4}" type="datetimeFigureOut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</a:rPr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4/3/2019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2569"/>
              </a:solidFill>
              <a:effectLst/>
              <a:uLnTx/>
              <a:uFillTx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40C5B-3F24-447A-908F-E5CAD9DE4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2569"/>
              </a:solidFill>
              <a:effectLst/>
              <a:uLnTx/>
              <a:uFillTx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BB6ED2-0C02-4ADE-A35B-BBF267DB0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CB89A3-3F25-4F12-8B6A-C392EBFA8F3A}" type="slidenum">
              <a:rPr kumimoji="0" lang="en-US" sz="1000" b="0" i="0" u="none" strike="noStrike" kern="0" cap="none" spc="0" normalizeH="0" baseline="0" noProof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4572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75513" y="110339"/>
            <a:ext cx="725487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763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7239000" y="6546850"/>
            <a:ext cx="1905000" cy="25654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</p:sldLayoutIdLst>
  <p:transition spd="med"/>
  <p:hf hdr="0" ftr="0" dt="0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555878" y="2681235"/>
            <a:ext cx="8130922" cy="993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4200" b="1" i="1" dirty="0">
                <a:solidFill>
                  <a:srgbClr val="FFFFFF"/>
                </a:solidFill>
                <a:latin typeface="+mj-lt"/>
              </a:rPr>
              <a:t>3.7 GEO-LEO Activities Update</a:t>
            </a:r>
            <a:endParaRPr sz="4200" b="1" i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641839" y="4316411"/>
            <a:ext cx="4810858" cy="2541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>
                <a:solidFill>
                  <a:srgbClr val="FFFFFF"/>
                </a:solidFill>
                <a:ea typeface="Arial Bold"/>
                <a:cs typeface="Arial Bold"/>
                <a:sym typeface="Arial Bold"/>
              </a:rPr>
              <a:t>Mitch Goldberg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>
                <a:solidFill>
                  <a:srgbClr val="FFFFFF"/>
                </a:solidFill>
                <a:ea typeface="Arial Bold"/>
                <a:cs typeface="Arial Bold"/>
                <a:sym typeface="Arial Bold"/>
              </a:rPr>
              <a:t>CEOS SIT-34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>
                <a:solidFill>
                  <a:srgbClr val="FFFFFF"/>
                </a:solidFill>
                <a:ea typeface="Arial Bold"/>
                <a:cs typeface="Arial Bold"/>
                <a:sym typeface="Arial Bold"/>
              </a:rPr>
              <a:t>Miami, FL, USA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>
                <a:solidFill>
                  <a:srgbClr val="FFFFFF"/>
                </a:solidFill>
                <a:ea typeface="Arial Bold"/>
                <a:cs typeface="Arial Bold"/>
                <a:sym typeface="Arial Bold"/>
              </a:rPr>
              <a:t>3 April 2019</a:t>
            </a:r>
          </a:p>
        </p:txBody>
      </p:sp>
      <p:pic>
        <p:nvPicPr>
          <p:cNvPr id="12" name="ceos_log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2789" y="1217405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0"/>
          <p:cNvSpPr txBox="1">
            <a:spLocks/>
          </p:cNvSpPr>
          <p:nvPr/>
        </p:nvSpPr>
        <p:spPr>
          <a:xfrm>
            <a:off x="622789" y="2246634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Committee on Earth Observation Satellites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42C09655-1F8F-4611-B37D-D07AEB1794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477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4942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587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653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295400" y="-1371600"/>
            <a:ext cx="6858000" cy="2387600"/>
          </a:xfrm>
        </p:spPr>
        <p:txBody>
          <a:bodyPr>
            <a:normAutofit/>
          </a:bodyPr>
          <a:lstStyle/>
          <a:p>
            <a:r>
              <a:rPr lang="en-US" sz="2800" dirty="0"/>
              <a:t>CMA FY3D vs JPSS (SNPP)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19" y="2064382"/>
            <a:ext cx="4424895" cy="31303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287" y="2064382"/>
            <a:ext cx="4350414" cy="307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143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050" y="2208068"/>
            <a:ext cx="3831029" cy="2911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30" y="1587465"/>
            <a:ext cx="4614208" cy="41527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77FFAB-11DA-4191-A4E3-92141D064E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6338" y="-1497120"/>
            <a:ext cx="6858000" cy="2387600"/>
          </a:xfrm>
        </p:spPr>
        <p:txBody>
          <a:bodyPr/>
          <a:lstStyle/>
          <a:p>
            <a:r>
              <a:rPr lang="en-US" sz="3200" dirty="0"/>
              <a:t>First FY4D (AGRI- GEO) results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36B948C1-6C5A-4CE1-9569-4A8D80320A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EF9A86-8688-4BBE-98F7-2D5F7F22D855}"/>
              </a:ext>
            </a:extLst>
          </p:cNvPr>
          <p:cNvSpPr txBox="1"/>
          <p:nvPr/>
        </p:nvSpPr>
        <p:spPr>
          <a:xfrm>
            <a:off x="1905000" y="6248400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</a:rPr>
              <a:t>Himawari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B6D580-E36C-417E-A90D-2FF9D903D3D8}"/>
              </a:ext>
            </a:extLst>
          </p:cNvPr>
          <p:cNvSpPr txBox="1"/>
          <p:nvPr/>
        </p:nvSpPr>
        <p:spPr>
          <a:xfrm>
            <a:off x="6553200" y="624840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</a:rPr>
              <a:t>FY4D</a:t>
            </a:r>
          </a:p>
        </p:txBody>
      </p:sp>
    </p:spTree>
    <p:extLst>
      <p:ext uri="{BB962C8B-B14F-4D97-AF65-F5344CB8AC3E}">
        <p14:creationId xmlns:p14="http://schemas.microsoft.com/office/powerpoint/2010/main" val="3042263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099" y="2057400"/>
            <a:ext cx="4464209" cy="31590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26" y="2057400"/>
            <a:ext cx="4336742" cy="30688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172AA1-5C43-4258-8C18-22C4BCAD89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-1371600"/>
            <a:ext cx="6858000" cy="2387600"/>
          </a:xfrm>
        </p:spPr>
        <p:txBody>
          <a:bodyPr/>
          <a:lstStyle/>
          <a:p>
            <a:r>
              <a:rPr lang="en-US" sz="3600" dirty="0"/>
              <a:t>~ 10 hour composite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1FA74E-29C0-496A-ABEA-AA3A781928CC}"/>
              </a:ext>
            </a:extLst>
          </p:cNvPr>
          <p:cNvSpPr txBox="1"/>
          <p:nvPr/>
        </p:nvSpPr>
        <p:spPr>
          <a:xfrm>
            <a:off x="1600200" y="5789181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</a:rPr>
              <a:t>Himawari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401E57-DACD-434D-9327-1CDD7149D1F2}"/>
              </a:ext>
            </a:extLst>
          </p:cNvPr>
          <p:cNvSpPr txBox="1"/>
          <p:nvPr/>
        </p:nvSpPr>
        <p:spPr>
          <a:xfrm>
            <a:off x="6010048" y="5931339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</a:rPr>
              <a:t>FY4D</a:t>
            </a:r>
          </a:p>
        </p:txBody>
      </p:sp>
    </p:spTree>
    <p:extLst>
      <p:ext uri="{BB962C8B-B14F-4D97-AF65-F5344CB8AC3E}">
        <p14:creationId xmlns:p14="http://schemas.microsoft.com/office/powerpoint/2010/main" val="33300756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E2723A-7BEE-4021-B752-2CF214BB675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CB89A3-3F25-4F12-8B6A-C392EBFA8F3A}" type="slidenum">
              <a:rPr kumimoji="0" lang="en-US" sz="1100" b="0" i="1" u="none" strike="noStrike" kern="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elvetica"/>
                <a:sym typeface="Calibri"/>
              </a:rPr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100" b="0" i="1" u="none" strike="noStrike" kern="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Helvetica"/>
              <a:sym typeface="Calibri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7A34260-C397-4595-937C-9F678FE76E6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" y="1219200"/>
            <a:ext cx="4800600" cy="5257800"/>
          </a:xfrm>
        </p:spPr>
        <p:txBody>
          <a:bodyPr/>
          <a:lstStyle/>
          <a:p>
            <a:r>
              <a:rPr lang="en-US" sz="1800" dirty="0"/>
              <a:t>Complete CGMS Pilot Study and Assessment and report results to SIT Technical Workshop</a:t>
            </a:r>
          </a:p>
          <a:p>
            <a:r>
              <a:rPr lang="en-US" sz="1800" dirty="0"/>
              <a:t>Discuss with JMA (HIMAWARI) on implementation for their region, or with a NHMS.</a:t>
            </a:r>
          </a:p>
          <a:p>
            <a:endParaRPr lang="en-US" sz="200" dirty="0"/>
          </a:p>
          <a:p>
            <a:r>
              <a:rPr lang="en-US" sz="1800" dirty="0"/>
              <a:t>NOAA SIT Chair Team to further coordinate with </a:t>
            </a:r>
            <a:r>
              <a:rPr lang="en-US" sz="1800" dirty="0" err="1"/>
              <a:t>WGDisasters</a:t>
            </a:r>
            <a:r>
              <a:rPr lang="en-US" sz="1800" dirty="0"/>
              <a:t> and </a:t>
            </a:r>
            <a:r>
              <a:rPr lang="en-US" sz="1800" dirty="0" err="1"/>
              <a:t>WGCapD</a:t>
            </a:r>
            <a:r>
              <a:rPr lang="en-US" sz="1800" dirty="0"/>
              <a:t> to:</a:t>
            </a:r>
          </a:p>
          <a:p>
            <a:pPr lvl="1"/>
            <a:r>
              <a:rPr lang="en-US" sz="1800" dirty="0"/>
              <a:t>Explore possible future CEOS project(s) combine Sentinel 1 with GEO/LEO optical/IR</a:t>
            </a:r>
          </a:p>
          <a:p>
            <a:pPr lvl="1"/>
            <a:r>
              <a:rPr lang="en-US" sz="1800" dirty="0"/>
              <a:t>Focus on outcomes -  NOAA operations, Copernicus  Emergency Service </a:t>
            </a:r>
          </a:p>
          <a:p>
            <a:endParaRPr lang="en-US" sz="1800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3BD715F-0327-432D-932B-20CF2DCA0B9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Flood Map Next Steps/Actions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238E1D-3071-4B76-B65F-546AA8A1D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0094" y="987000"/>
            <a:ext cx="4403906" cy="3352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71BB46-15A6-4EE4-BF89-58DD5503E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7616" y="2199057"/>
            <a:ext cx="3815384" cy="428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9874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2</a:t>
            </a:fld>
            <a:endParaRPr lang="uk-UA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i="1" dirty="0">
                <a:solidFill>
                  <a:srgbClr val="FFFFFF"/>
                </a:solidFill>
              </a:rPr>
              <a:t>GEO-LEO Activities Update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0"/>
          </p:nvPr>
        </p:nvSpPr>
        <p:spPr>
          <a:xfrm>
            <a:off x="533400" y="1600200"/>
            <a:ext cx="8534400" cy="4876800"/>
          </a:xfrm>
        </p:spPr>
        <p:txBody>
          <a:bodyPr/>
          <a:lstStyle/>
          <a:p>
            <a:r>
              <a:rPr lang="en-US" sz="2800" b="0" dirty="0"/>
              <a:t>CSIRO CEOS Chair Study on Non-Meteorological Applications (2016)</a:t>
            </a:r>
          </a:p>
          <a:p>
            <a:endParaRPr lang="en-US" sz="2800" b="0" dirty="0"/>
          </a:p>
          <a:p>
            <a:r>
              <a:rPr lang="en-US" sz="2800" b="0" dirty="0"/>
              <a:t>NOAA SIT Chair Priority(2018 – 2019)</a:t>
            </a:r>
          </a:p>
          <a:p>
            <a:pPr lvl="1"/>
            <a:r>
              <a:rPr lang="en-US" sz="2800" dirty="0"/>
              <a:t>CGMS lead on Flood Mapping Pilot</a:t>
            </a:r>
          </a:p>
          <a:p>
            <a:pPr marL="374073"/>
            <a:endParaRPr lang="en-US" sz="2800" b="0" dirty="0"/>
          </a:p>
          <a:p>
            <a:pPr marL="374073"/>
            <a:r>
              <a:rPr lang="en-US" sz="2800" b="0" dirty="0"/>
              <a:t>CSIRO/GA SIT Chair Proposed Priority (2020-2021)</a:t>
            </a:r>
          </a:p>
          <a:p>
            <a:endParaRPr lang="en-US" sz="3200" b="0" dirty="0"/>
          </a:p>
        </p:txBody>
      </p:sp>
    </p:spTree>
    <p:extLst>
      <p:ext uri="{BB962C8B-B14F-4D97-AF65-F5344CB8AC3E}">
        <p14:creationId xmlns:p14="http://schemas.microsoft.com/office/powerpoint/2010/main" val="266455735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3</a:t>
            </a:fld>
            <a:endParaRPr lang="uk-UA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i="1" dirty="0">
                <a:solidFill>
                  <a:srgbClr val="FFFFFF"/>
                </a:solidFill>
              </a:rPr>
              <a:t>GEO-LEO Activities Update</a:t>
            </a:r>
            <a:endParaRPr lang="en-US" dirty="0"/>
          </a:p>
          <a:p>
            <a:r>
              <a:rPr lang="en-US" dirty="0"/>
              <a:t>Land Surface Case Study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0"/>
          </p:nvPr>
        </p:nvSpPr>
        <p:spPr>
          <a:xfrm>
            <a:off x="76200" y="1219200"/>
            <a:ext cx="8991600" cy="5257800"/>
          </a:xfrm>
        </p:spPr>
        <p:txBody>
          <a:bodyPr/>
          <a:lstStyle/>
          <a:p>
            <a:pPr marL="0" indent="0" algn="l">
              <a:buNone/>
            </a:pPr>
            <a:r>
              <a:rPr lang="en-US" sz="2400" b="0" dirty="0"/>
              <a:t>A land application case study proposed: </a:t>
            </a:r>
            <a:r>
              <a:rPr lang="en-US" sz="2400" b="0" i="1" dirty="0"/>
              <a:t>Multi-Sensor Monitoring of Vegetation Condition.</a:t>
            </a:r>
          </a:p>
          <a:p>
            <a:pPr marL="0" indent="0" algn="l">
              <a:buNone/>
            </a:pPr>
            <a:endParaRPr lang="en-US" sz="2400" b="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6E956A2-C8A4-4CF7-B5CD-388EA837F6F0}"/>
              </a:ext>
            </a:extLst>
          </p:cNvPr>
          <p:cNvSpPr/>
          <p:nvPr/>
        </p:nvSpPr>
        <p:spPr>
          <a:xfrm>
            <a:off x="144976" y="5222433"/>
            <a:ext cx="8922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Prototype case study included data for ARD tile in eastern Montana from the Landsat OLI, Terra and Aqua MODIS, Sentinel-2 MSI, Suomi-NPP VIIRS, and GOES-16 ABI, and in situ networks. Data included </a:t>
            </a:r>
            <a:r>
              <a:rPr lang="en-US" b="1" i="1" dirty="0"/>
              <a:t>Visible and Near-IR Reflectance, Normalized Difference Vegetation Index, and Land Surface Temperature</a:t>
            </a:r>
            <a:r>
              <a:rPr lang="en-US" i="1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0677D0-CBA6-4104-80B7-51E01B4D6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76" y="2865669"/>
            <a:ext cx="2247900" cy="16932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EB6B2C-4F15-46F4-AF13-90D148E48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3065" y="2875949"/>
            <a:ext cx="2175959" cy="16490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A31063-358A-4467-8C50-D366FE202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9509" y="2267531"/>
            <a:ext cx="3962124" cy="268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05302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BED78B-534F-4D55-8077-B9DD9F8A878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4</a:t>
            </a:fld>
            <a:endParaRPr lang="uk-UA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BFA736E-57F9-4C19-9C75-3716DD69D82E}"/>
              </a:ext>
            </a:extLst>
          </p:cNvPr>
          <p:cNvSpPr txBox="1">
            <a:spLocks/>
          </p:cNvSpPr>
          <p:nvPr/>
        </p:nvSpPr>
        <p:spPr>
          <a:xfrm>
            <a:off x="2133600" y="76200"/>
            <a:ext cx="5257800" cy="10668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500"/>
              </a:spcBef>
              <a:buSzPct val="100000"/>
              <a:buFont typeface="Arial"/>
              <a:buNone/>
              <a:defRPr sz="2800" b="1">
                <a:solidFill>
                  <a:schemeClr val="bg1"/>
                </a:solidFill>
                <a:latin typeface="+mj-lt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r>
              <a:rPr lang="en-US" i="1" dirty="0">
                <a:solidFill>
                  <a:srgbClr val="FFFFFF"/>
                </a:solidFill>
              </a:rPr>
              <a:t>GEO-LEO Activities Update</a:t>
            </a:r>
            <a:endParaRPr lang="en-US" dirty="0"/>
          </a:p>
          <a:p>
            <a:r>
              <a:rPr lang="en-US" dirty="0"/>
              <a:t>Land Surface Case Study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F9FAD3-0C0E-4CC1-834B-7ACF16933E31}"/>
              </a:ext>
            </a:extLst>
          </p:cNvPr>
          <p:cNvSpPr txBox="1"/>
          <p:nvPr/>
        </p:nvSpPr>
        <p:spPr>
          <a:xfrm>
            <a:off x="38100" y="1181100"/>
            <a:ext cx="88773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Why </a:t>
            </a:r>
            <a:r>
              <a:rPr lang="en-US" b="1" i="1" dirty="0">
                <a:solidFill>
                  <a:srgbClr val="0070C0"/>
                </a:solidFill>
              </a:rPr>
              <a:t>Visible and Near-IR Reflectance, Normalized Difference Vegetation Index, and Land Surface Temperature </a:t>
            </a:r>
            <a:r>
              <a:rPr lang="en-US" dirty="0"/>
              <a:t>products</a:t>
            </a:r>
            <a:r>
              <a:rPr lang="en-US" i="1" dirty="0">
                <a:solidFill>
                  <a:srgbClr val="0070C0"/>
                </a:solidFill>
              </a:rPr>
              <a:t>? </a:t>
            </a:r>
          </a:p>
          <a:p>
            <a:endParaRPr lang="en-US" dirty="0"/>
          </a:p>
          <a:p>
            <a:r>
              <a:rPr lang="en-US" dirty="0"/>
              <a:t>Societal Benefit Areas and Land Applications that utilize these data/products.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B1E757-982E-4901-8C37-66672A80B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453069"/>
            <a:ext cx="6781800" cy="431774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3021656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BED78B-534F-4D55-8077-B9DD9F8A878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5</a:t>
            </a:fld>
            <a:endParaRPr lang="uk-UA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BFA736E-57F9-4C19-9C75-3716DD69D82E}"/>
              </a:ext>
            </a:extLst>
          </p:cNvPr>
          <p:cNvSpPr txBox="1">
            <a:spLocks/>
          </p:cNvSpPr>
          <p:nvPr/>
        </p:nvSpPr>
        <p:spPr>
          <a:xfrm>
            <a:off x="1905000" y="152400"/>
            <a:ext cx="5638800" cy="9906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500"/>
              </a:spcBef>
              <a:buSzPct val="100000"/>
              <a:buFont typeface="Arial"/>
              <a:buNone/>
              <a:defRPr sz="2800" b="1">
                <a:solidFill>
                  <a:schemeClr val="bg1"/>
                </a:solidFill>
                <a:latin typeface="+mj-lt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r>
              <a:rPr lang="en-US" i="1" dirty="0">
                <a:solidFill>
                  <a:srgbClr val="FFFFFF"/>
                </a:solidFill>
              </a:rPr>
              <a:t>GEO-LEO Activities Update</a:t>
            </a:r>
            <a:endParaRPr lang="en-US" dirty="0"/>
          </a:p>
          <a:p>
            <a:r>
              <a:rPr lang="en-US" dirty="0"/>
              <a:t>Land Surface Case Study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136EDE-C978-4069-A779-27184EAB7B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30" t="2661"/>
          <a:stretch/>
        </p:blipFill>
        <p:spPr>
          <a:xfrm>
            <a:off x="4419600" y="1254612"/>
            <a:ext cx="4401022" cy="40827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84EAEA-DF98-4A71-9F8B-93E9D9C706FD}"/>
              </a:ext>
            </a:extLst>
          </p:cNvPr>
          <p:cNvSpPr txBox="1"/>
          <p:nvPr/>
        </p:nvSpPr>
        <p:spPr>
          <a:xfrm>
            <a:off x="152400" y="1295400"/>
            <a:ext cx="4267200" cy="378565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2000" b="1" dirty="0">
                <a:latin typeface="Arial"/>
                <a:cs typeface="Arial"/>
              </a:rPr>
              <a:t>Next Steps:</a:t>
            </a:r>
          </a:p>
          <a:p>
            <a:endParaRPr lang="en-US" sz="2000" b="1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latin typeface="Arial"/>
                <a:cs typeface="Arial"/>
              </a:rPr>
              <a:t>USGS and NOAA seek to initiate proposed case study (Montana test site) in early US FY 2020</a:t>
            </a:r>
          </a:p>
          <a:p>
            <a:pPr marL="285750" indent="-285750">
              <a:buFont typeface="Arial"/>
              <a:buChar char="•"/>
            </a:pPr>
            <a:r>
              <a:rPr lang="en-GB" sz="2000" b="1" dirty="0">
                <a:latin typeface="Arial"/>
                <a:ea typeface="Times New Roman" panose="02020603050405020304" pitchFamily="18" charset="0"/>
                <a:cs typeface="Arial"/>
              </a:rPr>
              <a:t>Explore additional land surface case studies in different regions with more CEOS members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latin typeface="Arial"/>
                <a:cs typeface="Arial"/>
              </a:rPr>
              <a:t>VCs and WGs requested to consider their respective contributions (e.g., additional test sites, data/products)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8589" y="5562600"/>
            <a:ext cx="8992203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US" sz="2000" b="1" dirty="0">
                <a:latin typeface="Arial"/>
                <a:cs typeface="Arial"/>
              </a:rPr>
              <a:t>Must underscore the importance of Analysis Ready Data to enable easier </a:t>
            </a:r>
          </a:p>
          <a:p>
            <a:r>
              <a:rPr lang="en-US" sz="2000" b="1" dirty="0">
                <a:latin typeface="Arial"/>
                <a:cs typeface="Arial"/>
              </a:rPr>
              <a:t>development or applications use of the data.</a:t>
            </a:r>
          </a:p>
        </p:txBody>
      </p:sp>
    </p:spTree>
    <p:extLst>
      <p:ext uri="{BB962C8B-B14F-4D97-AF65-F5344CB8AC3E}">
        <p14:creationId xmlns:p14="http://schemas.microsoft.com/office/powerpoint/2010/main" val="57521530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Floods events have the highest frequency and most damaging impact of all natural disasters.</a:t>
            </a:r>
          </a:p>
          <a:p>
            <a:endParaRPr lang="en-US" dirty="0"/>
          </a:p>
          <a:p>
            <a:r>
              <a:rPr lang="en-US" dirty="0"/>
              <a:t>New operational weather satellites such as JPSS, GOES-R,  HIMAWARI, FY3D, FY4A for the very first time have the spectral bands for inundation mapping and large geographic and temporal coverage.</a:t>
            </a:r>
          </a:p>
          <a:p>
            <a:endParaRPr lang="en-US" dirty="0"/>
          </a:p>
          <a:p>
            <a:r>
              <a:rPr lang="en-US" dirty="0"/>
              <a:t>These satellites have real-time distribution capabilities allowing fast generation and utilization of disaster products for critical decision making.</a:t>
            </a:r>
          </a:p>
          <a:p>
            <a:endParaRPr lang="en-US" dirty="0"/>
          </a:p>
          <a:p>
            <a:r>
              <a:rPr lang="en-US" dirty="0"/>
              <a:t>The operational polar satellites have direct broadcast and the geostationary satellites have direct broadcast, rebroadcast, and/or cloud services for immediate access to data.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8139C7-16D3-4ABB-8A8F-85E0D1E5EA9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209800" y="152400"/>
            <a:ext cx="4953000" cy="914400"/>
          </a:xfrm>
        </p:spPr>
        <p:txBody>
          <a:bodyPr/>
          <a:lstStyle/>
          <a:p>
            <a:r>
              <a:rPr lang="en-US" sz="1800" b="0" dirty="0">
                <a:solidFill>
                  <a:srgbClr val="FFFFFF"/>
                </a:solidFill>
                <a:latin typeface="Arial Bold"/>
              </a:rPr>
              <a:t>CGMS Flood Pilot: To bring the new operational GEO and LEO to the “flood” imagery/mapping constellation</a:t>
            </a:r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222637776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FEB0B61E-DDA5-E34A-8FD5-C2D5ED4AA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17" y="2338925"/>
            <a:ext cx="2298053" cy="40854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6578CE4-7C66-5C4A-8653-EAE202722DAE}"/>
              </a:ext>
            </a:extLst>
          </p:cNvPr>
          <p:cNvSpPr txBox="1"/>
          <p:nvPr/>
        </p:nvSpPr>
        <p:spPr>
          <a:xfrm>
            <a:off x="60759" y="1211047"/>
            <a:ext cx="217044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</a:rPr>
              <a:t>GOES-16 ABI 1 km flood map will provide early situational awareness;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569"/>
              </a:solidFill>
              <a:effectLst/>
              <a:uLnTx/>
              <a:uFillTx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D7AA88-23D8-7C44-A4F1-ED64DB08B4EA}"/>
              </a:ext>
            </a:extLst>
          </p:cNvPr>
          <p:cNvSpPr txBox="1"/>
          <p:nvPr/>
        </p:nvSpPr>
        <p:spPr>
          <a:xfrm>
            <a:off x="2358428" y="1211047"/>
            <a:ext cx="6822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</a:rPr>
              <a:t>The higher spatial resolution JPSS VIIRS (375 meters) will provide finer more accurate details,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</a:rPr>
              <a:t> however the product is not available until 3 – 4 pm (daylight time) – JPSS is an afternoon satellite</a:t>
            </a:r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EF8B8C2C-E954-584A-A23E-8F7DB1B18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8428" y="1783955"/>
            <a:ext cx="3204374" cy="4529154"/>
          </a:xfrm>
          <a:prstGeom prst="rect">
            <a:avLst/>
          </a:prstGeom>
        </p:spPr>
      </p:pic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AF976CF2-6BFA-D142-BC30-CA5A53D49A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7057" y="1766530"/>
            <a:ext cx="3216703" cy="454657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655712" y="2023133"/>
            <a:ext cx="5814179" cy="4116116"/>
            <a:chOff x="3574687" y="1050758"/>
            <a:chExt cx="7752239" cy="548815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60025" y="1057435"/>
              <a:ext cx="3166901" cy="548147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74687" y="1050758"/>
              <a:ext cx="3308032" cy="5488154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C7ADA45-B4B9-4555-BFC8-DC43D579C5F5}"/>
              </a:ext>
            </a:extLst>
          </p:cNvPr>
          <p:cNvSpPr txBox="1"/>
          <p:nvPr/>
        </p:nvSpPr>
        <p:spPr>
          <a:xfrm>
            <a:off x="3218844" y="306631"/>
            <a:ext cx="3886639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GEO and LEO Interplay</a:t>
            </a:r>
          </a:p>
        </p:txBody>
      </p:sp>
    </p:spTree>
    <p:extLst>
      <p:ext uri="{BB962C8B-B14F-4D97-AF65-F5344CB8AC3E}">
        <p14:creationId xmlns:p14="http://schemas.microsoft.com/office/powerpoint/2010/main" val="209881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FAF05-3F0B-44CE-9727-DF6F755CFA7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+mj-lt"/>
              <a:buAutoNum type="arabicPeriod"/>
            </a:pPr>
            <a:r>
              <a:rPr lang="en-US" sz="1600" dirty="0"/>
              <a:t>Russia flood Lena River: May 16, 2018 (119 deg E to 135 deg E, 59 deg N to 66 Deg N)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/>
          </a:p>
          <a:p>
            <a:pPr>
              <a:buFont typeface="+mj-lt"/>
              <a:buAutoNum type="arabicPeriod"/>
            </a:pPr>
            <a:r>
              <a:rPr lang="en-US" sz="1600" dirty="0"/>
              <a:t>  Argentina flood: May 09 to 11, 2018 (64 deg W to 54 deg W, 36 deg S to 23 deg S)</a:t>
            </a:r>
          </a:p>
          <a:p>
            <a:pPr>
              <a:buFont typeface="+mj-lt"/>
              <a:buAutoNum type="arabicPeriod"/>
            </a:pPr>
            <a:endParaRPr lang="en-US" sz="1600" dirty="0"/>
          </a:p>
          <a:p>
            <a:pPr marL="342900" indent="-342900">
              <a:buFont typeface="+mj-lt"/>
              <a:buAutoNum type="arabicPeriod"/>
            </a:pPr>
            <a:endParaRPr lang="en-US" sz="1600" dirty="0"/>
          </a:p>
          <a:p>
            <a:pPr>
              <a:buFont typeface="+mj-lt"/>
              <a:buAutoNum type="arabicPeriod"/>
            </a:pPr>
            <a:r>
              <a:rPr lang="en-US" sz="1600" dirty="0"/>
              <a:t>Southeast Asia  flood (India, Bangladesh, </a:t>
            </a:r>
            <a:r>
              <a:rPr lang="en-US" sz="1600" dirty="0" err="1"/>
              <a:t>Mynamar</a:t>
            </a:r>
            <a:r>
              <a:rPr lang="en-US" sz="1600" dirty="0"/>
              <a:t> and Cambodia): Aug. 18 to 23, 2018 (73 deg E to 109 deg E, 8 deg N to 23 Deg N)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/>
          </a:p>
          <a:p>
            <a:pPr>
              <a:buFont typeface="+mj-lt"/>
              <a:buAutoNum type="arabicPeriod"/>
            </a:pPr>
            <a:r>
              <a:rPr lang="en-US" sz="1600" dirty="0"/>
              <a:t> Venezuela flood: Aug. 20 to 27, 2018 (71 deg W to 60 deg W, 2 deg N to 10 deg N)</a:t>
            </a:r>
          </a:p>
          <a:p>
            <a:pPr>
              <a:buFont typeface="+mj-lt"/>
              <a:buAutoNum type="arabicPeriod"/>
            </a:pPr>
            <a:endParaRPr lang="en-US" sz="1600" dirty="0"/>
          </a:p>
          <a:p>
            <a:pPr>
              <a:buFont typeface="+mj-lt"/>
              <a:buAutoNum type="arabicPeriod"/>
            </a:pPr>
            <a:r>
              <a:rPr lang="en-US" sz="1600" dirty="0"/>
              <a:t>  China flood in Shandong and Jiangsu: Aug. 23 to 27, 2018 (114 deg E to 123 deg E, 32 deg N to 39 Deg N)</a:t>
            </a:r>
          </a:p>
          <a:p>
            <a:pPr>
              <a:buFont typeface="+mj-lt"/>
              <a:buAutoNum type="arabicPeriod"/>
            </a:pPr>
            <a:endParaRPr lang="en-US" sz="1600" dirty="0"/>
          </a:p>
          <a:p>
            <a:pPr>
              <a:buFont typeface="+mj-lt"/>
              <a:buAutoNum type="arabicPeriod"/>
            </a:pPr>
            <a:r>
              <a:rPr lang="en-US" sz="1600" dirty="0"/>
              <a:t>  Philippines flood: Sep. 17 to 29, 2018 (110 deg E to 122 deg E, 8 deg N to 25 Deg N)</a:t>
            </a:r>
          </a:p>
          <a:p>
            <a:pPr>
              <a:buFont typeface="+mj-lt"/>
              <a:buAutoNum type="arabicPeriod"/>
            </a:pPr>
            <a:endParaRPr lang="en-US" sz="1600" dirty="0"/>
          </a:p>
          <a:p>
            <a:pPr>
              <a:buFont typeface="+mj-lt"/>
              <a:buAutoNum type="arabicPeriod"/>
            </a:pPr>
            <a:r>
              <a:rPr lang="en-US" sz="1600" dirty="0"/>
              <a:t>   Flood in North Carolina from Sep.18 to 21, 2018 (84 deg W to 73 deg W, 30 deg N to 41 deg N)</a:t>
            </a:r>
          </a:p>
          <a:p>
            <a:pPr>
              <a:buFont typeface="+mj-lt"/>
              <a:buAutoNum type="arabicPeriod"/>
            </a:pPr>
            <a:endParaRPr lang="en-US" sz="1600" dirty="0"/>
          </a:p>
          <a:p>
            <a:pPr>
              <a:buFont typeface="+mj-lt"/>
              <a:buAutoNum type="arabicPeriod"/>
            </a:pPr>
            <a:r>
              <a:rPr lang="en-US" sz="1600" dirty="0"/>
              <a:t>China flood in Heilongjiang Province during rice paddy planting season: May 03 to May 15, 2018 (118 to 137 </a:t>
            </a:r>
            <a:r>
              <a:rPr lang="en-US" sz="1600" dirty="0" err="1"/>
              <a:t>deg</a:t>
            </a:r>
            <a:r>
              <a:rPr lang="en-US" sz="1600" dirty="0"/>
              <a:t> E, 38 to 52 </a:t>
            </a:r>
            <a:r>
              <a:rPr lang="en-US" sz="1600" dirty="0" err="1"/>
              <a:t>deg</a:t>
            </a:r>
            <a:r>
              <a:rPr lang="en-US" sz="1600" dirty="0"/>
              <a:t> N)</a:t>
            </a:r>
          </a:p>
          <a:p>
            <a:pPr>
              <a:buFont typeface="+mj-lt"/>
              <a:buAutoNum type="arabicPeriod"/>
            </a:pPr>
            <a:endParaRPr lang="en-US" sz="16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7BDD04-D2E6-4BAD-ABF0-5E412421EC04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8 Cases – Pilot Study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C96228-CAD6-4B4F-A14B-B5A8E2F79499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2583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504" y="0"/>
            <a:ext cx="7620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65248" y="2010698"/>
            <a:ext cx="1381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Himawari-8/AHI flood animation in Cambodia on Aug. 21, 2018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52299146-FEA5-46AA-813C-1264E09351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58293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9972</TotalTime>
  <Words>784</Words>
  <Application>Microsoft Office PowerPoint</Application>
  <PresentationFormat>On-screen Show (4:3)</PresentationFormat>
  <Paragraphs>81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Arial Bold</vt:lpstr>
      <vt:lpstr>Avenir Roman</vt:lpstr>
      <vt:lpstr>Calibri</vt:lpstr>
      <vt:lpstr>Courier New</vt:lpstr>
      <vt:lpstr>Helvetica</vt:lpstr>
      <vt:lpstr>Wingdings</vt:lpstr>
      <vt:lpstr>Default</vt:lpstr>
      <vt:lpstr>3.7 GEO-LEO Activities Update</vt:lpstr>
      <vt:lpstr>PowerPoint Presentation</vt:lpstr>
      <vt:lpstr>PowerPoint Presentation</vt:lpstr>
      <vt:lpstr>PowerPoint Presentation</vt:lpstr>
      <vt:lpstr>PowerPoint Presentation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CMA FY3D vs JPSS (SNPP)</vt:lpstr>
      <vt:lpstr>First FY4D (AGRI- GEO) results</vt:lpstr>
      <vt:lpstr>~ 10 hour composite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Brian R. Williams</dc:creator>
  <cp:lastModifiedBy>Mitch Goldberg</cp:lastModifiedBy>
  <cp:revision>187</cp:revision>
  <dcterms:modified xsi:type="dcterms:W3CDTF">2019-04-03T19:35:46Z</dcterms:modified>
</cp:coreProperties>
</file>